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56"/>
  </p:notesMasterIdLst>
  <p:sldIdLst>
    <p:sldId id="291" r:id="rId5"/>
    <p:sldId id="427" r:id="rId6"/>
    <p:sldId id="266" r:id="rId7"/>
    <p:sldId id="269" r:id="rId8"/>
    <p:sldId id="428" r:id="rId9"/>
    <p:sldId id="279" r:id="rId10"/>
    <p:sldId id="280" r:id="rId11"/>
    <p:sldId id="281" r:id="rId12"/>
    <p:sldId id="282" r:id="rId13"/>
    <p:sldId id="283" r:id="rId14"/>
    <p:sldId id="284" r:id="rId15"/>
    <p:sldId id="285" r:id="rId16"/>
    <p:sldId id="286" r:id="rId17"/>
    <p:sldId id="287" r:id="rId18"/>
    <p:sldId id="415" r:id="rId19"/>
    <p:sldId id="416" r:id="rId20"/>
    <p:sldId id="421" r:id="rId21"/>
    <p:sldId id="292" r:id="rId22"/>
    <p:sldId id="272" r:id="rId23"/>
    <p:sldId id="274" r:id="rId24"/>
    <p:sldId id="273" r:id="rId25"/>
    <p:sldId id="426" r:id="rId26"/>
    <p:sldId id="275" r:id="rId27"/>
    <p:sldId id="276" r:id="rId28"/>
    <p:sldId id="277" r:id="rId29"/>
    <p:sldId id="290" r:id="rId30"/>
    <p:sldId id="420" r:id="rId31"/>
    <p:sldId id="278" r:id="rId32"/>
    <p:sldId id="422" r:id="rId33"/>
    <p:sldId id="433" r:id="rId34"/>
    <p:sldId id="434" r:id="rId35"/>
    <p:sldId id="423" r:id="rId36"/>
    <p:sldId id="435" r:id="rId37"/>
    <p:sldId id="437" r:id="rId38"/>
    <p:sldId id="438" r:id="rId39"/>
    <p:sldId id="288" r:id="rId40"/>
    <p:sldId id="418" r:id="rId41"/>
    <p:sldId id="417" r:id="rId42"/>
    <p:sldId id="429" r:id="rId43"/>
    <p:sldId id="430" r:id="rId44"/>
    <p:sldId id="431" r:id="rId45"/>
    <p:sldId id="432" r:id="rId46"/>
    <p:sldId id="439" r:id="rId47"/>
    <p:sldId id="412" r:id="rId48"/>
    <p:sldId id="409" r:id="rId49"/>
    <p:sldId id="410" r:id="rId50"/>
    <p:sldId id="411" r:id="rId51"/>
    <p:sldId id="408" r:id="rId52"/>
    <p:sldId id="293" r:id="rId53"/>
    <p:sldId id="414" r:id="rId54"/>
    <p:sldId id="289"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2C5F5224-7B1C-F64B-9792-4F7A25C2D742}">
          <p14:sldIdLst>
            <p14:sldId id="291"/>
            <p14:sldId id="427"/>
            <p14:sldId id="266"/>
            <p14:sldId id="269"/>
            <p14:sldId id="428"/>
          </p14:sldIdLst>
        </p14:section>
        <p14:section name="Stakeholder information needs" id="{E589DB68-06C6-6D48-A93A-4E8EEE4D4DEF}">
          <p14:sldIdLst>
            <p14:sldId id="279"/>
            <p14:sldId id="280"/>
            <p14:sldId id="281"/>
            <p14:sldId id="282"/>
            <p14:sldId id="283"/>
            <p14:sldId id="284"/>
            <p14:sldId id="285"/>
            <p14:sldId id="286"/>
            <p14:sldId id="287"/>
            <p14:sldId id="415"/>
            <p14:sldId id="416"/>
          </p14:sldIdLst>
        </p14:section>
        <p14:section name="Design - Database" id="{0BEEEDC7-8769-DE44-BCBA-65AFB9A67575}">
          <p14:sldIdLst>
            <p14:sldId id="421"/>
            <p14:sldId id="292"/>
            <p14:sldId id="272"/>
            <p14:sldId id="274"/>
            <p14:sldId id="273"/>
            <p14:sldId id="426"/>
            <p14:sldId id="275"/>
            <p14:sldId id="276"/>
            <p14:sldId id="277"/>
            <p14:sldId id="290"/>
            <p14:sldId id="420"/>
            <p14:sldId id="278"/>
            <p14:sldId id="422"/>
            <p14:sldId id="433"/>
            <p14:sldId id="434"/>
            <p14:sldId id="423"/>
            <p14:sldId id="435"/>
            <p14:sldId id="437"/>
            <p14:sldId id="438"/>
          </p14:sldIdLst>
        </p14:section>
        <p14:section name="Design - Visualizations" id="{E7A8AD78-C2A3-994D-8DC2-AB6A59086751}">
          <p14:sldIdLst>
            <p14:sldId id="288"/>
            <p14:sldId id="418"/>
            <p14:sldId id="417"/>
          </p14:sldIdLst>
        </p14:section>
        <p14:section name="Processes" id="{BC83ABA1-D9D2-B74E-85D6-4CD06D6BCB3A}">
          <p14:sldIdLst>
            <p14:sldId id="429"/>
            <p14:sldId id="430"/>
            <p14:sldId id="431"/>
            <p14:sldId id="432"/>
            <p14:sldId id="439"/>
          </p14:sldIdLst>
        </p14:section>
        <p14:section name="Annex A - External data sources" id="{A58CFE86-0C92-1C40-B316-AC9FC92C3AB8}">
          <p14:sldIdLst>
            <p14:sldId id="412"/>
            <p14:sldId id="409"/>
            <p14:sldId id="410"/>
            <p14:sldId id="411"/>
            <p14:sldId id="408"/>
            <p14:sldId id="293"/>
          </p14:sldIdLst>
        </p14:section>
        <p14:section name="Annex B - Extra slides" id="{2B4DF274-41DF-9340-9316-54330EFC8DE8}">
          <p14:sldIdLst>
            <p14:sldId id="414"/>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AE50"/>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29"/>
    <p:restoredTop sz="90195"/>
  </p:normalViewPr>
  <p:slideViewPr>
    <p:cSldViewPr snapToGrid="0">
      <p:cViewPr varScale="1">
        <p:scale>
          <a:sx n="110" d="100"/>
          <a:sy n="110" d="100"/>
        </p:scale>
        <p:origin x="208"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A824E5-B9D0-5441-9CF7-960949D334C5}" type="doc">
      <dgm:prSet loTypeId="urn:microsoft.com/office/officeart/2005/8/layout/cycle3" loCatId="" qsTypeId="urn:microsoft.com/office/officeart/2005/8/quickstyle/simple1" qsCatId="simple" csTypeId="urn:microsoft.com/office/officeart/2005/8/colors/accent1_2" csCatId="accent1" phldr="1"/>
      <dgm:spPr/>
      <dgm:t>
        <a:bodyPr/>
        <a:lstStyle/>
        <a:p>
          <a:endParaRPr lang="en-US"/>
        </a:p>
      </dgm:t>
    </dgm:pt>
    <dgm:pt modelId="{097ADCAC-65F5-5C44-B1F9-5229018F8334}">
      <dgm:prSet phldrT="[Text]"/>
      <dgm:spPr/>
      <dgm:t>
        <a:bodyPr/>
        <a:lstStyle/>
        <a:p>
          <a:r>
            <a:rPr lang="en-US" dirty="0"/>
            <a:t>SIEPA forms</a:t>
          </a:r>
        </a:p>
      </dgm:t>
    </dgm:pt>
    <dgm:pt modelId="{2E526E6C-8935-4F47-961C-1C8169BAF117}" type="parTrans" cxnId="{828CDB9C-171F-374E-A2EE-90C830F3E141}">
      <dgm:prSet/>
      <dgm:spPr/>
      <dgm:t>
        <a:bodyPr/>
        <a:lstStyle/>
        <a:p>
          <a:endParaRPr lang="en-US"/>
        </a:p>
      </dgm:t>
    </dgm:pt>
    <dgm:pt modelId="{1DD6312F-7291-B94D-B763-04ED178403D6}" type="sibTrans" cxnId="{828CDB9C-171F-374E-A2EE-90C830F3E141}">
      <dgm:prSet/>
      <dgm:spPr/>
      <dgm:t>
        <a:bodyPr/>
        <a:lstStyle/>
        <a:p>
          <a:endParaRPr lang="en-US"/>
        </a:p>
      </dgm:t>
    </dgm:pt>
    <dgm:pt modelId="{06153521-5686-F842-82C8-A4BA91A2099A}">
      <dgm:prSet phldrT="[Text]"/>
      <dgm:spPr/>
      <dgm:t>
        <a:bodyPr/>
        <a:lstStyle/>
        <a:p>
          <a:r>
            <a:rPr lang="en-US" dirty="0"/>
            <a:t>Commune action plans</a:t>
          </a:r>
        </a:p>
      </dgm:t>
    </dgm:pt>
    <dgm:pt modelId="{9588513C-2749-154A-8112-01C527142868}" type="parTrans" cxnId="{C90E4982-C09E-A14E-A6A4-0401E1C85F26}">
      <dgm:prSet/>
      <dgm:spPr/>
      <dgm:t>
        <a:bodyPr/>
        <a:lstStyle/>
        <a:p>
          <a:endParaRPr lang="en-US"/>
        </a:p>
      </dgm:t>
    </dgm:pt>
    <dgm:pt modelId="{27374314-AA26-9849-BFC7-8B14EA161316}" type="sibTrans" cxnId="{C90E4982-C09E-A14E-A6A4-0401E1C85F26}">
      <dgm:prSet/>
      <dgm:spPr/>
      <dgm:t>
        <a:bodyPr/>
        <a:lstStyle/>
        <a:p>
          <a:endParaRPr lang="en-US"/>
        </a:p>
      </dgm:t>
    </dgm:pt>
    <dgm:pt modelId="{00FFCDCD-7381-874F-8406-696FA0573F73}">
      <dgm:prSet phldrT="[Text]"/>
      <dgm:spPr/>
      <dgm:t>
        <a:bodyPr/>
        <a:lstStyle/>
        <a:p>
          <a:r>
            <a:rPr lang="en-US" dirty="0"/>
            <a:t>Projects</a:t>
          </a:r>
        </a:p>
      </dgm:t>
    </dgm:pt>
    <dgm:pt modelId="{13E4CD6B-261D-F849-B13C-56B253F9501C}" type="parTrans" cxnId="{1D8358AA-4958-3741-A06B-F0B209E16595}">
      <dgm:prSet/>
      <dgm:spPr/>
      <dgm:t>
        <a:bodyPr/>
        <a:lstStyle/>
        <a:p>
          <a:endParaRPr lang="en-US"/>
        </a:p>
      </dgm:t>
    </dgm:pt>
    <dgm:pt modelId="{32890E79-D4EE-404F-8165-0987A811C8BD}" type="sibTrans" cxnId="{1D8358AA-4958-3741-A06B-F0B209E16595}">
      <dgm:prSet/>
      <dgm:spPr/>
      <dgm:t>
        <a:bodyPr/>
        <a:lstStyle/>
        <a:p>
          <a:endParaRPr lang="en-US"/>
        </a:p>
      </dgm:t>
    </dgm:pt>
    <dgm:pt modelId="{A823CAA3-6E9D-1A44-9FE6-79329CAFD34F}">
      <dgm:prSet phldrT="[Text]"/>
      <dgm:spPr/>
      <dgm:t>
        <a:bodyPr/>
        <a:lstStyle/>
        <a:p>
          <a:r>
            <a:rPr lang="en-US" dirty="0"/>
            <a:t>Activities</a:t>
          </a:r>
        </a:p>
      </dgm:t>
    </dgm:pt>
    <dgm:pt modelId="{1109E6CF-07E8-4F44-80DD-58E9EF9F3965}" type="parTrans" cxnId="{29843800-807C-CA47-A63C-DC503E68B8F7}">
      <dgm:prSet/>
      <dgm:spPr/>
      <dgm:t>
        <a:bodyPr/>
        <a:lstStyle/>
        <a:p>
          <a:endParaRPr lang="en-US"/>
        </a:p>
      </dgm:t>
    </dgm:pt>
    <dgm:pt modelId="{A74632B2-E68E-754C-B221-DB9251BFD3E9}" type="sibTrans" cxnId="{29843800-807C-CA47-A63C-DC503E68B8F7}">
      <dgm:prSet/>
      <dgm:spPr/>
      <dgm:t>
        <a:bodyPr/>
        <a:lstStyle/>
        <a:p>
          <a:endParaRPr lang="en-US"/>
        </a:p>
      </dgm:t>
    </dgm:pt>
    <dgm:pt modelId="{E1DFCDE5-759E-7D4E-BEF9-1036D2410F34}">
      <dgm:prSet phldrT="[Text]"/>
      <dgm:spPr/>
      <dgm:t>
        <a:bodyPr/>
        <a:lstStyle/>
        <a:p>
          <a:r>
            <a:rPr lang="en-US" dirty="0"/>
            <a:t>Implementation forms</a:t>
          </a:r>
        </a:p>
      </dgm:t>
    </dgm:pt>
    <dgm:pt modelId="{C88EEC57-55C5-4E48-B6E8-7DA8882B90C3}" type="parTrans" cxnId="{47BF31A7-F908-FA42-8C3F-92B9E7D63185}">
      <dgm:prSet/>
      <dgm:spPr/>
      <dgm:t>
        <a:bodyPr/>
        <a:lstStyle/>
        <a:p>
          <a:endParaRPr lang="en-US"/>
        </a:p>
      </dgm:t>
    </dgm:pt>
    <dgm:pt modelId="{8BB436A9-82C8-1343-B188-65FB704BBD30}" type="sibTrans" cxnId="{47BF31A7-F908-FA42-8C3F-92B9E7D63185}">
      <dgm:prSet/>
      <dgm:spPr/>
      <dgm:t>
        <a:bodyPr/>
        <a:lstStyle/>
        <a:p>
          <a:endParaRPr lang="en-US"/>
        </a:p>
      </dgm:t>
    </dgm:pt>
    <dgm:pt modelId="{4483C97B-018E-2B4A-9DDF-F86865F3E564}" type="pres">
      <dgm:prSet presAssocID="{ECA824E5-B9D0-5441-9CF7-960949D334C5}" presName="Name0" presStyleCnt="0">
        <dgm:presLayoutVars>
          <dgm:dir/>
          <dgm:resizeHandles val="exact"/>
        </dgm:presLayoutVars>
      </dgm:prSet>
      <dgm:spPr/>
    </dgm:pt>
    <dgm:pt modelId="{05C643A5-4224-6948-8B2C-A67251F01421}" type="pres">
      <dgm:prSet presAssocID="{ECA824E5-B9D0-5441-9CF7-960949D334C5}" presName="cycle" presStyleCnt="0"/>
      <dgm:spPr/>
    </dgm:pt>
    <dgm:pt modelId="{AB7EAE94-D315-864F-B647-2FCD42FC0808}" type="pres">
      <dgm:prSet presAssocID="{097ADCAC-65F5-5C44-B1F9-5229018F8334}" presName="nodeFirstNode" presStyleLbl="node1" presStyleIdx="0" presStyleCnt="5">
        <dgm:presLayoutVars>
          <dgm:bulletEnabled val="1"/>
        </dgm:presLayoutVars>
      </dgm:prSet>
      <dgm:spPr/>
    </dgm:pt>
    <dgm:pt modelId="{4E09FF5E-2205-6F46-821D-416A5DF7FDD0}" type="pres">
      <dgm:prSet presAssocID="{1DD6312F-7291-B94D-B763-04ED178403D6}" presName="sibTransFirstNode" presStyleLbl="bgShp" presStyleIdx="0" presStyleCnt="1"/>
      <dgm:spPr/>
    </dgm:pt>
    <dgm:pt modelId="{33FE7A51-3B21-D14D-957B-9DD9303C5D37}" type="pres">
      <dgm:prSet presAssocID="{06153521-5686-F842-82C8-A4BA91A2099A}" presName="nodeFollowingNodes" presStyleLbl="node1" presStyleIdx="1" presStyleCnt="5" custRadScaleRad="99249" custRadScaleInc="2309">
        <dgm:presLayoutVars>
          <dgm:bulletEnabled val="1"/>
        </dgm:presLayoutVars>
      </dgm:prSet>
      <dgm:spPr/>
    </dgm:pt>
    <dgm:pt modelId="{DDD8775D-2476-8C46-9B49-4FAEACC1E798}" type="pres">
      <dgm:prSet presAssocID="{00FFCDCD-7381-874F-8406-696FA0573F73}" presName="nodeFollowingNodes" presStyleLbl="node1" presStyleIdx="2" presStyleCnt="5">
        <dgm:presLayoutVars>
          <dgm:bulletEnabled val="1"/>
        </dgm:presLayoutVars>
      </dgm:prSet>
      <dgm:spPr/>
    </dgm:pt>
    <dgm:pt modelId="{B6806457-4AC9-E045-9FB1-16EED228F355}" type="pres">
      <dgm:prSet presAssocID="{A823CAA3-6E9D-1A44-9FE6-79329CAFD34F}" presName="nodeFollowingNodes" presStyleLbl="node1" presStyleIdx="3" presStyleCnt="5">
        <dgm:presLayoutVars>
          <dgm:bulletEnabled val="1"/>
        </dgm:presLayoutVars>
      </dgm:prSet>
      <dgm:spPr/>
    </dgm:pt>
    <dgm:pt modelId="{95830EB3-E3D0-9F45-A084-3E29CB005E7A}" type="pres">
      <dgm:prSet presAssocID="{E1DFCDE5-759E-7D4E-BEF9-1036D2410F34}" presName="nodeFollowingNodes" presStyleLbl="node1" presStyleIdx="4" presStyleCnt="5">
        <dgm:presLayoutVars>
          <dgm:bulletEnabled val="1"/>
        </dgm:presLayoutVars>
      </dgm:prSet>
      <dgm:spPr/>
    </dgm:pt>
  </dgm:ptLst>
  <dgm:cxnLst>
    <dgm:cxn modelId="{29843800-807C-CA47-A63C-DC503E68B8F7}" srcId="{ECA824E5-B9D0-5441-9CF7-960949D334C5}" destId="{A823CAA3-6E9D-1A44-9FE6-79329CAFD34F}" srcOrd="3" destOrd="0" parTransId="{1109E6CF-07E8-4F44-80DD-58E9EF9F3965}" sibTransId="{A74632B2-E68E-754C-B221-DB9251BFD3E9}"/>
    <dgm:cxn modelId="{A0503208-CACB-3043-B1A0-C5BFB0CD25D8}" type="presOf" srcId="{06153521-5686-F842-82C8-A4BA91A2099A}" destId="{33FE7A51-3B21-D14D-957B-9DD9303C5D37}" srcOrd="0" destOrd="0" presId="urn:microsoft.com/office/officeart/2005/8/layout/cycle3"/>
    <dgm:cxn modelId="{55B57824-D359-A947-B70F-9465B65E3240}" type="presOf" srcId="{097ADCAC-65F5-5C44-B1F9-5229018F8334}" destId="{AB7EAE94-D315-864F-B647-2FCD42FC0808}" srcOrd="0" destOrd="0" presId="urn:microsoft.com/office/officeart/2005/8/layout/cycle3"/>
    <dgm:cxn modelId="{A959D077-B716-E945-90F5-B4532B69BCA8}" type="presOf" srcId="{00FFCDCD-7381-874F-8406-696FA0573F73}" destId="{DDD8775D-2476-8C46-9B49-4FAEACC1E798}" srcOrd="0" destOrd="0" presId="urn:microsoft.com/office/officeart/2005/8/layout/cycle3"/>
    <dgm:cxn modelId="{C90E4982-C09E-A14E-A6A4-0401E1C85F26}" srcId="{ECA824E5-B9D0-5441-9CF7-960949D334C5}" destId="{06153521-5686-F842-82C8-A4BA91A2099A}" srcOrd="1" destOrd="0" parTransId="{9588513C-2749-154A-8112-01C527142868}" sibTransId="{27374314-AA26-9849-BFC7-8B14EA161316}"/>
    <dgm:cxn modelId="{828CDB9C-171F-374E-A2EE-90C830F3E141}" srcId="{ECA824E5-B9D0-5441-9CF7-960949D334C5}" destId="{097ADCAC-65F5-5C44-B1F9-5229018F8334}" srcOrd="0" destOrd="0" parTransId="{2E526E6C-8935-4F47-961C-1C8169BAF117}" sibTransId="{1DD6312F-7291-B94D-B763-04ED178403D6}"/>
    <dgm:cxn modelId="{47BF31A7-F908-FA42-8C3F-92B9E7D63185}" srcId="{ECA824E5-B9D0-5441-9CF7-960949D334C5}" destId="{E1DFCDE5-759E-7D4E-BEF9-1036D2410F34}" srcOrd="4" destOrd="0" parTransId="{C88EEC57-55C5-4E48-B6E8-7DA8882B90C3}" sibTransId="{8BB436A9-82C8-1343-B188-65FB704BBD30}"/>
    <dgm:cxn modelId="{1D8358AA-4958-3741-A06B-F0B209E16595}" srcId="{ECA824E5-B9D0-5441-9CF7-960949D334C5}" destId="{00FFCDCD-7381-874F-8406-696FA0573F73}" srcOrd="2" destOrd="0" parTransId="{13E4CD6B-261D-F849-B13C-56B253F9501C}" sibTransId="{32890E79-D4EE-404F-8165-0987A811C8BD}"/>
    <dgm:cxn modelId="{2C72D6DA-A3A3-F04E-B97D-18BD53C65C6F}" type="presOf" srcId="{A823CAA3-6E9D-1A44-9FE6-79329CAFD34F}" destId="{B6806457-4AC9-E045-9FB1-16EED228F355}" srcOrd="0" destOrd="0" presId="urn:microsoft.com/office/officeart/2005/8/layout/cycle3"/>
    <dgm:cxn modelId="{CA9C31F3-5842-1B44-A586-6BCEEEEC1BEE}" type="presOf" srcId="{ECA824E5-B9D0-5441-9CF7-960949D334C5}" destId="{4483C97B-018E-2B4A-9DDF-F86865F3E564}" srcOrd="0" destOrd="0" presId="urn:microsoft.com/office/officeart/2005/8/layout/cycle3"/>
    <dgm:cxn modelId="{71143CF5-6A03-8A49-ACCE-5D1F50DC7315}" type="presOf" srcId="{E1DFCDE5-759E-7D4E-BEF9-1036D2410F34}" destId="{95830EB3-E3D0-9F45-A084-3E29CB005E7A}" srcOrd="0" destOrd="0" presId="urn:microsoft.com/office/officeart/2005/8/layout/cycle3"/>
    <dgm:cxn modelId="{66CD1BFD-D1AC-6F47-8D84-A31577F5F49B}" type="presOf" srcId="{1DD6312F-7291-B94D-B763-04ED178403D6}" destId="{4E09FF5E-2205-6F46-821D-416A5DF7FDD0}" srcOrd="0" destOrd="0" presId="urn:microsoft.com/office/officeart/2005/8/layout/cycle3"/>
    <dgm:cxn modelId="{704DCDFD-F2AB-4548-8B37-62E938B0A958}" type="presParOf" srcId="{4483C97B-018E-2B4A-9DDF-F86865F3E564}" destId="{05C643A5-4224-6948-8B2C-A67251F01421}" srcOrd="0" destOrd="0" presId="urn:microsoft.com/office/officeart/2005/8/layout/cycle3"/>
    <dgm:cxn modelId="{FE82F79C-D1CA-4B42-A625-4D38343B6BC0}" type="presParOf" srcId="{05C643A5-4224-6948-8B2C-A67251F01421}" destId="{AB7EAE94-D315-864F-B647-2FCD42FC0808}" srcOrd="0" destOrd="0" presId="urn:microsoft.com/office/officeart/2005/8/layout/cycle3"/>
    <dgm:cxn modelId="{E3178BCB-5D95-CF4D-8DCD-DB8AF246F4DF}" type="presParOf" srcId="{05C643A5-4224-6948-8B2C-A67251F01421}" destId="{4E09FF5E-2205-6F46-821D-416A5DF7FDD0}" srcOrd="1" destOrd="0" presId="urn:microsoft.com/office/officeart/2005/8/layout/cycle3"/>
    <dgm:cxn modelId="{F2BF3A86-775A-6A49-AC94-E85BBBED4843}" type="presParOf" srcId="{05C643A5-4224-6948-8B2C-A67251F01421}" destId="{33FE7A51-3B21-D14D-957B-9DD9303C5D37}" srcOrd="2" destOrd="0" presId="urn:microsoft.com/office/officeart/2005/8/layout/cycle3"/>
    <dgm:cxn modelId="{E8C10E41-392A-5444-AFC6-1C92C9E998D1}" type="presParOf" srcId="{05C643A5-4224-6948-8B2C-A67251F01421}" destId="{DDD8775D-2476-8C46-9B49-4FAEACC1E798}" srcOrd="3" destOrd="0" presId="urn:microsoft.com/office/officeart/2005/8/layout/cycle3"/>
    <dgm:cxn modelId="{507FCA9F-1F52-BE41-B927-FF152ED07589}" type="presParOf" srcId="{05C643A5-4224-6948-8B2C-A67251F01421}" destId="{B6806457-4AC9-E045-9FB1-16EED228F355}" srcOrd="4" destOrd="0" presId="urn:microsoft.com/office/officeart/2005/8/layout/cycle3"/>
    <dgm:cxn modelId="{A6B0D622-F906-D04A-997B-646100998E1D}" type="presParOf" srcId="{05C643A5-4224-6948-8B2C-A67251F01421}" destId="{95830EB3-E3D0-9F45-A084-3E29CB005E7A}"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09FF5E-2205-6F46-821D-416A5DF7FDD0}">
      <dsp:nvSpPr>
        <dsp:cNvPr id="0" name=""/>
        <dsp:cNvSpPr/>
      </dsp:nvSpPr>
      <dsp:spPr>
        <a:xfrm>
          <a:off x="1374164" y="-32039"/>
          <a:ext cx="5379671" cy="5379671"/>
        </a:xfrm>
        <a:prstGeom prst="circularArrow">
          <a:avLst>
            <a:gd name="adj1" fmla="val 5544"/>
            <a:gd name="adj2" fmla="val 330680"/>
            <a:gd name="adj3" fmla="val 13767645"/>
            <a:gd name="adj4" fmla="val 17391005"/>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7EAE94-D315-864F-B647-2FCD42FC0808}">
      <dsp:nvSpPr>
        <dsp:cNvPr id="0" name=""/>
        <dsp:cNvSpPr/>
      </dsp:nvSpPr>
      <dsp:spPr>
        <a:xfrm>
          <a:off x="2799953" y="2274"/>
          <a:ext cx="2528093" cy="12640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SIEPA forms</a:t>
          </a:r>
        </a:p>
      </dsp:txBody>
      <dsp:txXfrm>
        <a:off x="2861659" y="63980"/>
        <a:ext cx="2404681" cy="1140634"/>
      </dsp:txXfrm>
    </dsp:sp>
    <dsp:sp modelId="{33FE7A51-3B21-D14D-957B-9DD9303C5D37}">
      <dsp:nvSpPr>
        <dsp:cNvPr id="0" name=""/>
        <dsp:cNvSpPr/>
      </dsp:nvSpPr>
      <dsp:spPr>
        <a:xfrm>
          <a:off x="4981767" y="1645344"/>
          <a:ext cx="2528093" cy="12640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Commune action plans</a:t>
          </a:r>
        </a:p>
      </dsp:txBody>
      <dsp:txXfrm>
        <a:off x="5043473" y="1707050"/>
        <a:ext cx="2404681" cy="1140634"/>
      </dsp:txXfrm>
    </dsp:sp>
    <dsp:sp modelId="{DDD8775D-2476-8C46-9B49-4FAEACC1E798}">
      <dsp:nvSpPr>
        <dsp:cNvPr id="0" name=""/>
        <dsp:cNvSpPr/>
      </dsp:nvSpPr>
      <dsp:spPr>
        <a:xfrm>
          <a:off x="4148393" y="4152345"/>
          <a:ext cx="2528093" cy="12640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Projects</a:t>
          </a:r>
        </a:p>
      </dsp:txBody>
      <dsp:txXfrm>
        <a:off x="4210099" y="4214051"/>
        <a:ext cx="2404681" cy="1140634"/>
      </dsp:txXfrm>
    </dsp:sp>
    <dsp:sp modelId="{B6806457-4AC9-E045-9FB1-16EED228F355}">
      <dsp:nvSpPr>
        <dsp:cNvPr id="0" name=""/>
        <dsp:cNvSpPr/>
      </dsp:nvSpPr>
      <dsp:spPr>
        <a:xfrm>
          <a:off x="1451513" y="4152345"/>
          <a:ext cx="2528093" cy="12640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Activities</a:t>
          </a:r>
        </a:p>
      </dsp:txBody>
      <dsp:txXfrm>
        <a:off x="1513219" y="4214051"/>
        <a:ext cx="2404681" cy="1140634"/>
      </dsp:txXfrm>
    </dsp:sp>
    <dsp:sp modelId="{95830EB3-E3D0-9F45-A084-3E29CB005E7A}">
      <dsp:nvSpPr>
        <dsp:cNvPr id="0" name=""/>
        <dsp:cNvSpPr/>
      </dsp:nvSpPr>
      <dsp:spPr>
        <a:xfrm>
          <a:off x="618131" y="1587460"/>
          <a:ext cx="2528093" cy="126404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Implementation forms</a:t>
          </a:r>
        </a:p>
      </dsp:txBody>
      <dsp:txXfrm>
        <a:off x="679837" y="1649166"/>
        <a:ext cx="2404681" cy="1140634"/>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2E5B39-1844-B148-B7D0-E2F962DBDBC6}" type="datetimeFigureOut">
              <a:rPr lang="en-US" smtClean="0"/>
              <a:t>2/20/2024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98B7F1-0365-8E43-90F8-3CBD0C26FD56}" type="slidenum">
              <a:rPr lang="en-US" smtClean="0"/>
              <a:t>‹#›</a:t>
            </a:fld>
            <a:endParaRPr lang="en-US"/>
          </a:p>
        </p:txBody>
      </p:sp>
    </p:spTree>
    <p:extLst>
      <p:ext uri="{BB962C8B-B14F-4D97-AF65-F5344CB8AC3E}">
        <p14:creationId xmlns:p14="http://schemas.microsoft.com/office/powerpoint/2010/main" val="919112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C98B7F1-0365-8E43-90F8-3CBD0C26FD56}" type="slidenum">
              <a:rPr lang="en-US" smtClean="0"/>
              <a:t>1</a:t>
            </a:fld>
            <a:endParaRPr lang="en-US"/>
          </a:p>
        </p:txBody>
      </p:sp>
    </p:spTree>
    <p:extLst>
      <p:ext uri="{BB962C8B-B14F-4D97-AF65-F5344CB8AC3E}">
        <p14:creationId xmlns:p14="http://schemas.microsoft.com/office/powerpoint/2010/main" val="3261012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98B7F1-0365-8E43-90F8-3CBD0C26FD56}" type="slidenum">
              <a:rPr lang="en-US" smtClean="0"/>
              <a:t>3</a:t>
            </a:fld>
            <a:endParaRPr lang="en-US"/>
          </a:p>
        </p:txBody>
      </p:sp>
    </p:spTree>
    <p:extLst>
      <p:ext uri="{BB962C8B-B14F-4D97-AF65-F5344CB8AC3E}">
        <p14:creationId xmlns:p14="http://schemas.microsoft.com/office/powerpoint/2010/main" val="917445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C98B7F1-0365-8E43-90F8-3CBD0C26FD56}" type="slidenum">
              <a:rPr lang="en-US" smtClean="0"/>
              <a:t>15</a:t>
            </a:fld>
            <a:endParaRPr lang="en-US"/>
          </a:p>
        </p:txBody>
      </p:sp>
    </p:spTree>
    <p:extLst>
      <p:ext uri="{BB962C8B-B14F-4D97-AF65-F5344CB8AC3E}">
        <p14:creationId xmlns:p14="http://schemas.microsoft.com/office/powerpoint/2010/main" val="3295215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98B7F1-0365-8E43-90F8-3CBD0C26FD56}" type="slidenum">
              <a:rPr lang="en-US" smtClean="0"/>
              <a:t>19</a:t>
            </a:fld>
            <a:endParaRPr lang="en-US"/>
          </a:p>
        </p:txBody>
      </p:sp>
    </p:spTree>
    <p:extLst>
      <p:ext uri="{BB962C8B-B14F-4D97-AF65-F5344CB8AC3E}">
        <p14:creationId xmlns:p14="http://schemas.microsoft.com/office/powerpoint/2010/main" val="2961224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 this system, Projects is a table which stores core project information</a:t>
            </a:r>
          </a:p>
          <a:p>
            <a:pPr marL="171450" indent="-171450">
              <a:buFont typeface="Arial" panose="020B0604020202020204" pitchFamily="34" charset="0"/>
              <a:buChar char="•"/>
            </a:pPr>
            <a:r>
              <a:rPr lang="en-US" dirty="0"/>
              <a:t>The HANWASH professional team is responsible for collecting and inputting this data</a:t>
            </a:r>
          </a:p>
          <a:p>
            <a:pPr marL="171450" indent="-171450">
              <a:buFont typeface="Arial" panose="020B0604020202020204" pitchFamily="34" charset="0"/>
              <a:buChar char="•"/>
            </a:pPr>
            <a:r>
              <a:rPr lang="en-US" dirty="0"/>
              <a:t>This is done once project documents are finalized with an implementing partner.</a:t>
            </a:r>
          </a:p>
          <a:p>
            <a:pPr marL="171450" indent="-171450">
              <a:buFont typeface="Arial" panose="020B0604020202020204" pitchFamily="34" charset="0"/>
              <a:buChar char="•"/>
            </a:pPr>
            <a:r>
              <a:rPr lang="en-US" dirty="0"/>
              <a:t>Information is updated when the project status changed, for example, after launch and then after completion.</a:t>
            </a:r>
          </a:p>
          <a:p>
            <a:pPr marL="171450" indent="-171450">
              <a:buFont typeface="Arial" panose="020B0604020202020204" pitchFamily="34" charset="0"/>
              <a:buChar char="•"/>
            </a:pPr>
            <a:r>
              <a:rPr lang="en-US" dirty="0"/>
              <a:t>The table is formatted in mWater as a custom table-set which allows us to establish these complex relationships with other tables</a:t>
            </a:r>
          </a:p>
          <a:p>
            <a:pPr marL="171450" indent="-171450">
              <a:buFont typeface="Arial" panose="020B0604020202020204" pitchFamily="34" charset="0"/>
              <a:buChar char="•"/>
            </a:pPr>
            <a:r>
              <a:rPr lang="en-US" dirty="0"/>
              <a:t>You can find the table structure under the link here if you are an Admin of HANWASH, but if not you can simply click on the link after “Table rows” We’ll go through this a little later.</a:t>
            </a:r>
          </a:p>
          <a:p>
            <a:pPr marL="171450" indent="-171450">
              <a:buFont typeface="Arial" panose="020B0604020202020204" pitchFamily="34" charset="0"/>
              <a:buChar char="•"/>
            </a:pPr>
            <a:r>
              <a:rPr lang="en-US" dirty="0"/>
              <a:t>Some things to keep in mind is that the projects table should be standard enough so that any WASH projects can be captured using the system.</a:t>
            </a:r>
          </a:p>
          <a:p>
            <a:pPr marL="171450" indent="-171450">
              <a:buFont typeface="Arial" panose="020B0604020202020204" pitchFamily="34" charset="0"/>
              <a:buChar char="•"/>
            </a:pPr>
            <a:r>
              <a:rPr lang="en-US" dirty="0"/>
              <a:t>The intention is that it is usable by any organization in Haiti, regardless of their relationship to HANWASH</a:t>
            </a:r>
          </a:p>
          <a:p>
            <a:pPr marL="171450" indent="-171450">
              <a:buFont typeface="Arial" panose="020B0604020202020204" pitchFamily="34" charset="0"/>
              <a:buChar char="•"/>
            </a:pPr>
            <a:r>
              <a:rPr lang="en-US" dirty="0"/>
              <a:t>It’s important to note that this system is not Microsoft Project or is it excel meaning that it doesn’t have the level of project management sophistication that project management software has, and it doesn’t have the level of flexibility that excel has. </a:t>
            </a:r>
          </a:p>
          <a:p>
            <a:pPr marL="628650" lvl="1" indent="-171450">
              <a:buFont typeface="Arial" panose="020B0604020202020204" pitchFamily="34" charset="0"/>
              <a:buChar char="•"/>
            </a:pPr>
            <a:r>
              <a:rPr lang="en-US" dirty="0"/>
              <a:t>For detailed project implementation documents, I recommend using your own tools, which will be much more familiar, flexible, and detailed.</a:t>
            </a:r>
          </a:p>
          <a:p>
            <a:pPr marL="628650" lvl="1" indent="-171450">
              <a:buFont typeface="Arial" panose="020B0604020202020204" pitchFamily="34" charset="0"/>
              <a:buChar char="•"/>
            </a:pPr>
            <a:r>
              <a:rPr lang="en-US" dirty="0"/>
              <a:t>The niche that the Project tracking component fills is the transparent and standardized reporting of WASH projects and activities.</a:t>
            </a:r>
          </a:p>
          <a:p>
            <a:pPr marL="628650" lvl="1" indent="-171450">
              <a:buFont typeface="Arial" panose="020B0604020202020204" pitchFamily="34" charset="0"/>
              <a:buChar char="•"/>
            </a:pPr>
            <a:r>
              <a:rPr lang="en-US" dirty="0"/>
              <a:t>You will find that each project only has space for one funder and one implementing partner. </a:t>
            </a:r>
          </a:p>
          <a:p>
            <a:pPr marL="628650" lvl="1" indent="-171450">
              <a:buFont typeface="Arial" panose="020B0604020202020204" pitchFamily="34" charset="0"/>
              <a:buChar char="•"/>
            </a:pPr>
            <a:r>
              <a:rPr lang="en-US" dirty="0"/>
              <a:t>This would require more a sophisticated user interface, so it is tabled pending further developments.</a:t>
            </a:r>
          </a:p>
        </p:txBody>
      </p:sp>
      <p:sp>
        <p:nvSpPr>
          <p:cNvPr id="4" name="Slide Number Placeholder 3"/>
          <p:cNvSpPr>
            <a:spLocks noGrp="1"/>
          </p:cNvSpPr>
          <p:nvPr>
            <p:ph type="sldNum" sz="quarter" idx="5"/>
          </p:nvPr>
        </p:nvSpPr>
        <p:spPr/>
        <p:txBody>
          <a:bodyPr/>
          <a:lstStyle/>
          <a:p>
            <a:fld id="{6C98B7F1-0365-8E43-90F8-3CBD0C26FD56}" type="slidenum">
              <a:rPr lang="en-US" smtClean="0"/>
              <a:t>29</a:t>
            </a:fld>
            <a:endParaRPr lang="en-US"/>
          </a:p>
        </p:txBody>
      </p:sp>
    </p:spTree>
    <p:extLst>
      <p:ext uri="{BB962C8B-B14F-4D97-AF65-F5344CB8AC3E}">
        <p14:creationId xmlns:p14="http://schemas.microsoft.com/office/powerpoint/2010/main" val="1586742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5"/>
          </p:nvPr>
        </p:nvSpPr>
        <p:spPr/>
        <p:txBody>
          <a:bodyPr/>
          <a:lstStyle/>
          <a:p>
            <a:fld id="{6C98B7F1-0365-8E43-90F8-3CBD0C26FD56}" type="slidenum">
              <a:rPr lang="en-US" smtClean="0"/>
              <a:t>32</a:t>
            </a:fld>
            <a:endParaRPr lang="en-US"/>
          </a:p>
        </p:txBody>
      </p:sp>
    </p:spTree>
    <p:extLst>
      <p:ext uri="{BB962C8B-B14F-4D97-AF65-F5344CB8AC3E}">
        <p14:creationId xmlns:p14="http://schemas.microsoft.com/office/powerpoint/2010/main" val="3529359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5"/>
          </p:nvPr>
        </p:nvSpPr>
        <p:spPr/>
        <p:txBody>
          <a:bodyPr/>
          <a:lstStyle/>
          <a:p>
            <a:fld id="{6C98B7F1-0365-8E43-90F8-3CBD0C26FD56}" type="slidenum">
              <a:rPr lang="en-US" smtClean="0"/>
              <a:t>40</a:t>
            </a:fld>
            <a:endParaRPr lang="en-US"/>
          </a:p>
        </p:txBody>
      </p:sp>
    </p:spTree>
    <p:extLst>
      <p:ext uri="{BB962C8B-B14F-4D97-AF65-F5344CB8AC3E}">
        <p14:creationId xmlns:p14="http://schemas.microsoft.com/office/powerpoint/2010/main" val="1894328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EAE372A-F296-1245-A0F1-68D0EC03DBDA}" type="datetimeFigureOut">
              <a:rPr lang="en-US" smtClean="0"/>
              <a:t>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01ADDE-1409-B14F-A758-6A153D037DD0}" type="slidenum">
              <a:rPr lang="en-US" smtClean="0"/>
              <a:t>‹#›</a:t>
            </a:fld>
            <a:endParaRPr lang="en-US"/>
          </a:p>
        </p:txBody>
      </p:sp>
    </p:spTree>
    <p:extLst>
      <p:ext uri="{BB962C8B-B14F-4D97-AF65-F5344CB8AC3E}">
        <p14:creationId xmlns:p14="http://schemas.microsoft.com/office/powerpoint/2010/main" val="20092715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E372A-F296-1245-A0F1-68D0EC03DBDA}"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1ADDE-1409-B14F-A758-6A153D037DD0}" type="slidenum">
              <a:rPr lang="en-US" smtClean="0"/>
              <a:t>‹#›</a:t>
            </a:fld>
            <a:endParaRPr lang="en-US"/>
          </a:p>
        </p:txBody>
      </p:sp>
    </p:spTree>
    <p:extLst>
      <p:ext uri="{BB962C8B-B14F-4D97-AF65-F5344CB8AC3E}">
        <p14:creationId xmlns:p14="http://schemas.microsoft.com/office/powerpoint/2010/main" val="1178840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AE372A-F296-1245-A0F1-68D0EC03DBDA}" type="datetimeFigureOut">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01ADDE-1409-B14F-A758-6A153D037DD0}" type="slidenum">
              <a:rPr lang="en-US" smtClean="0"/>
              <a:t>‹#›</a:t>
            </a:fld>
            <a:endParaRPr lang="en-US"/>
          </a:p>
        </p:txBody>
      </p:sp>
    </p:spTree>
    <p:extLst>
      <p:ext uri="{BB962C8B-B14F-4D97-AF65-F5344CB8AC3E}">
        <p14:creationId xmlns:p14="http://schemas.microsoft.com/office/powerpoint/2010/main" val="157730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AE372A-F296-1245-A0F1-68D0EC03DBDA}" type="datetimeFigureOut">
              <a:rPr lang="en-US" smtClean="0"/>
              <a:t>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01ADDE-1409-B14F-A758-6A153D037DD0}" type="slidenum">
              <a:rPr lang="en-US" smtClean="0"/>
              <a:t>‹#›</a:t>
            </a:fld>
            <a:endParaRPr lang="en-US"/>
          </a:p>
        </p:txBody>
      </p:sp>
    </p:spTree>
    <p:extLst>
      <p:ext uri="{BB962C8B-B14F-4D97-AF65-F5344CB8AC3E}">
        <p14:creationId xmlns:p14="http://schemas.microsoft.com/office/powerpoint/2010/main" val="371989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AEAE372A-F296-1245-A0F1-68D0EC03DBDA}" type="datetimeFigureOut">
              <a:rPr lang="en-US" smtClean="0"/>
              <a:t>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01ADDE-1409-B14F-A758-6A153D037DD0}" type="slidenum">
              <a:rPr lang="en-US" smtClean="0"/>
              <a:t>‹#›</a:t>
            </a:fld>
            <a:endParaRPr lang="en-US"/>
          </a:p>
        </p:txBody>
      </p:sp>
    </p:spTree>
    <p:extLst>
      <p:ext uri="{BB962C8B-B14F-4D97-AF65-F5344CB8AC3E}">
        <p14:creationId xmlns:p14="http://schemas.microsoft.com/office/powerpoint/2010/main" val="6135575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EAE372A-F296-1245-A0F1-68D0EC03DBDA}" type="datetimeFigureOut">
              <a:rPr lang="en-US" smtClean="0"/>
              <a:t>2/20/2024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EB01ADDE-1409-B14F-A758-6A153D037DD0}" type="slidenum">
              <a:rPr lang="en-US" smtClean="0"/>
              <a:t>‹#›</a:t>
            </a:fld>
            <a:endParaRPr lang="en-US"/>
          </a:p>
        </p:txBody>
      </p:sp>
    </p:spTree>
    <p:extLst>
      <p:ext uri="{BB962C8B-B14F-4D97-AF65-F5344CB8AC3E}">
        <p14:creationId xmlns:p14="http://schemas.microsoft.com/office/powerpoint/2010/main" val="2087818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AEAE372A-F296-1245-A0F1-68D0EC03DBDA}" type="datetimeFigureOut">
              <a:rPr lang="en-US" smtClean="0"/>
              <a:t>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01ADDE-1409-B14F-A758-6A153D037DD0}"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84322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AE372A-F296-1245-A0F1-68D0EC03DBDA}" type="datetimeFigureOut">
              <a:rPr lang="en-US" smtClean="0"/>
              <a:t>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01ADDE-1409-B14F-A758-6A153D037DD0}" type="slidenum">
              <a:rPr lang="en-US" smtClean="0"/>
              <a:t>‹#›</a:t>
            </a:fld>
            <a:endParaRPr lang="en-US"/>
          </a:p>
        </p:txBody>
      </p:sp>
    </p:spTree>
    <p:extLst>
      <p:ext uri="{BB962C8B-B14F-4D97-AF65-F5344CB8AC3E}">
        <p14:creationId xmlns:p14="http://schemas.microsoft.com/office/powerpoint/2010/main" val="1549705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AE372A-F296-1245-A0F1-68D0EC03DBDA}" type="datetimeFigureOut">
              <a:rPr lang="en-US" smtClean="0"/>
              <a:t>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01ADDE-1409-B14F-A758-6A153D037DD0}" type="slidenum">
              <a:rPr lang="en-US" smtClean="0"/>
              <a:t>‹#›</a:t>
            </a:fld>
            <a:endParaRPr lang="en-US"/>
          </a:p>
        </p:txBody>
      </p:sp>
    </p:spTree>
    <p:extLst>
      <p:ext uri="{BB962C8B-B14F-4D97-AF65-F5344CB8AC3E}">
        <p14:creationId xmlns:p14="http://schemas.microsoft.com/office/powerpoint/2010/main" val="3677326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AEAE372A-F296-1245-A0F1-68D0EC03DBDA}" type="datetimeFigureOut">
              <a:rPr lang="en-US" smtClean="0"/>
              <a:t>2/20/2024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EB01ADDE-1409-B14F-A758-6A153D037DD0}" type="slidenum">
              <a:rPr lang="en-US" smtClean="0"/>
              <a:t>‹#›</a:t>
            </a:fld>
            <a:endParaRPr lang="en-US"/>
          </a:p>
        </p:txBody>
      </p:sp>
    </p:spTree>
    <p:extLst>
      <p:ext uri="{BB962C8B-B14F-4D97-AF65-F5344CB8AC3E}">
        <p14:creationId xmlns:p14="http://schemas.microsoft.com/office/powerpoint/2010/main" val="2593783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EAE372A-F296-1245-A0F1-68D0EC03DBDA}" type="datetimeFigureOut">
              <a:rPr lang="en-US" smtClean="0"/>
              <a:t>2/20/2024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EB01ADDE-1409-B14F-A758-6A153D037DD0}" type="slidenum">
              <a:rPr lang="en-US" smtClean="0"/>
              <a:t>‹#›</a:t>
            </a:fld>
            <a:endParaRPr lang="en-US"/>
          </a:p>
        </p:txBody>
      </p:sp>
    </p:spTree>
    <p:extLst>
      <p:ext uri="{BB962C8B-B14F-4D97-AF65-F5344CB8AC3E}">
        <p14:creationId xmlns:p14="http://schemas.microsoft.com/office/powerpoint/2010/main" val="58837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AEAE372A-F296-1245-A0F1-68D0EC03DBDA}" type="datetimeFigureOut">
              <a:rPr lang="en-US" smtClean="0"/>
              <a:t>2/20/2024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B01ADDE-1409-B14F-A758-6A153D037DD0}" type="slidenum">
              <a:rPr lang="en-US" smtClean="0"/>
              <a:t>‹#›</a:t>
            </a:fld>
            <a:endParaRPr lang="en-US"/>
          </a:p>
        </p:txBody>
      </p:sp>
    </p:spTree>
    <p:extLst>
      <p:ext uri="{BB962C8B-B14F-4D97-AF65-F5344CB8AC3E}">
        <p14:creationId xmlns:p14="http://schemas.microsoft.com/office/powerpoint/2010/main" val="40447061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ortal.mwater.co/#/consoles/f47d30038ac94f59af4dc6c38e0dbc7c"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portal.mwater.co/#/consoles/f47d30038ac94f59af4dc6c38e0dbc7c"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hanwash.sharepoint.com/:f:/s/MattsonProposal/ElOIaaK68sRCh3mpE---Er8BmJT7mT5knlFi1euFBrJWgQ?e=PYKKgA" TargetMode="External"/><Relationship Id="rId3" Type="http://schemas.openxmlformats.org/officeDocument/2006/relationships/hyperlink" Target="https://portal.mwater.co/#/consoles/1d080c5b8c154825b446b267319a8288?tab=f0383fec-48c8-4f00-b15a-7de4b611bfe3" TargetMode="External"/><Relationship Id="rId7" Type="http://schemas.openxmlformats.org/officeDocument/2006/relationships/hyperlink" Target="https://portal.mwater.co/#/document_folders/e4a12df8590c4123acea7593caa713fb"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portal.mwater.co/#/consoles/818a590d510e40728bc1e969aa98c0db?tab=e6870bec-f2f2-48a4-8d0e-d104f97e7493" TargetMode="External"/><Relationship Id="rId5" Type="http://schemas.openxmlformats.org/officeDocument/2006/relationships/hyperlink" Target="https://portal.mwater.co/#/consoles/818a590d510e40728bc1e969aa98c0db?share=5062200e506548adbee144dfea9781ab&amp;tab=fcf22975-c872-47bc-ad9f-8ba8c5afca28" TargetMode="External"/><Relationship Id="rId4" Type="http://schemas.openxmlformats.org/officeDocument/2006/relationships/hyperlink" Target="https://portal.mwater.co/#/consoles/1d080c5b8c154825b446b267319a8288?tab=d29ac85b-ea44-44c3-9af6-da3128315c26"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portal.mwater.co/#/consoles/1d080c5b8c154825b446b267319a8288?share=90241bce70d94868bf93c34fea937632&amp;tab=d29ac85b-ea44-44c3-9af6-da3128315c26" TargetMode="External"/><Relationship Id="rId2" Type="http://schemas.openxmlformats.org/officeDocument/2006/relationships/hyperlink" Target="https://portal.mwater.co/#/consoles/1d080c5b8c154825b446b267319a8288?share=90241bce70d94868bf93c34fea937632&amp;tab=f0383fec-48c8-4f00-b15a-7de4b611bfe3" TargetMode="External"/><Relationship Id="rId1" Type="http://schemas.openxmlformats.org/officeDocument/2006/relationships/slideLayout" Target="../slideLayouts/slideLayout2.xml"/><Relationship Id="rId4" Type="http://schemas.openxmlformats.org/officeDocument/2006/relationships/hyperlink" Target="https://hanwash.sharepoint.com/:f:/s/MattsonProposal/EkIKfVNY43lHnCDg_bUaIzcB8VCYBz4sbSqKfWEJ4DE48A?e=Yrsf7u"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23.xml"/><Relationship Id="rId1" Type="http://schemas.openxmlformats.org/officeDocument/2006/relationships/slideLayout" Target="../slideLayouts/slideLayout2.xml"/><Relationship Id="rId5" Type="http://schemas.openxmlformats.org/officeDocument/2006/relationships/slide" Target="slide27.xml"/><Relationship Id="rId4" Type="http://schemas.openxmlformats.org/officeDocument/2006/relationships/slide" Target="slide25.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44.xml"/><Relationship Id="rId5" Type="http://schemas.openxmlformats.org/officeDocument/2006/relationships/slide" Target="slide39.xml"/><Relationship Id="rId4" Type="http://schemas.openxmlformats.org/officeDocument/2006/relationships/slide" Target="slide3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portal.mwater.co/#/documents/0837841caa93476f8503bcb0e5365d7b?share=15e79c7b7ca64bdebfdd5125b2c2b5de" TargetMode="External"/><Relationship Id="rId3" Type="http://schemas.openxmlformats.org/officeDocument/2006/relationships/hyperlink" Target="https://portal.mwater.co/#/forms/d97abfe8b83843dcb03c5b1d72e01f93" TargetMode="External"/><Relationship Id="rId7" Type="http://schemas.openxmlformats.org/officeDocument/2006/relationships/hyperlink" Target="https://siepa.mwater.co/#/documentation" TargetMode="External"/><Relationship Id="rId2" Type="http://schemas.openxmlformats.org/officeDocument/2006/relationships/hyperlink" Target="https://portal.mwater.co/#/forms/f60d385861e9478195e87feb5457153a" TargetMode="External"/><Relationship Id="rId1" Type="http://schemas.openxmlformats.org/officeDocument/2006/relationships/slideLayout" Target="../slideLayouts/slideLayout2.xml"/><Relationship Id="rId6" Type="http://schemas.openxmlformats.org/officeDocument/2006/relationships/hyperlink" Target="https://portal.mwater.co/#/forms/e045ce2509964909bed52a842b28dffd" TargetMode="External"/><Relationship Id="rId5" Type="http://schemas.openxmlformats.org/officeDocument/2006/relationships/hyperlink" Target="https://portal.mwater.co/#/forms/fb90798d5d654c958087a32ba707dd20" TargetMode="External"/><Relationship Id="rId4" Type="http://schemas.openxmlformats.org/officeDocument/2006/relationships/hyperlink" Target="https://portal.mwater.co/#/forms/0ca90adaaf1c41a4b9f0098a85abc38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portal.mwater.co/#/tables/ts327/cap" TargetMode="External"/><Relationship Id="rId2" Type="http://schemas.openxmlformats.org/officeDocument/2006/relationships/hyperlink" Target="https://portal.mwater.co/#/custom_tablesets" TargetMode="External"/><Relationship Id="rId1" Type="http://schemas.openxmlformats.org/officeDocument/2006/relationships/slideLayout" Target="../slideLayouts/slideLayout2.xml"/><Relationship Id="rId4" Type="http://schemas.openxmlformats.org/officeDocument/2006/relationships/hyperlink" Target="https://portal.mwater.co/#/consoles/7feb9fb9d6b64ecda89683189371d9ba?tab=d8efedd2-4c22-4632-a526-3b4d6424fc4b"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portal.mwater.co/#/tables/ts327/projects" TargetMode="External"/><Relationship Id="rId2" Type="http://schemas.openxmlformats.org/officeDocument/2006/relationships/hyperlink" Target="https://portal.mwater.co/#/custom_tablesets" TargetMode="External"/><Relationship Id="rId1" Type="http://schemas.openxmlformats.org/officeDocument/2006/relationships/slideLayout" Target="../slideLayouts/slideLayout2.xml"/><Relationship Id="rId4" Type="http://schemas.openxmlformats.org/officeDocument/2006/relationships/hyperlink" Target="https://portal.mwater.co/#/consoles/818a590d510e40728bc1e969aa98c0db?tab=c6a32a46-9baf-40f9-9c39-f1628d46d371"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portal.mwater.co/#/forms/37492cd498894defb9e73be6e45a18e5/responses" TargetMode="External"/><Relationship Id="rId2" Type="http://schemas.openxmlformats.org/officeDocument/2006/relationships/hyperlink" Target="https://portal.mwater.co/#/forms/37492cd498894defb9e73be6e45a18e5/design" TargetMode="External"/><Relationship Id="rId1" Type="http://schemas.openxmlformats.org/officeDocument/2006/relationships/slideLayout" Target="../slideLayouts/slideLayout2.xml"/><Relationship Id="rId4" Type="http://schemas.openxmlformats.org/officeDocument/2006/relationships/hyperlink" Target="https://portal.mwater.co/#/consoles/818a590d510e40728bc1e969aa98c0db?tab=c6a32a46-9baf-40f9-9c39-f1628d46d371"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portal.mwater.co/#/tables/ts327/indicators" TargetMode="External"/><Relationship Id="rId2" Type="http://schemas.openxmlformats.org/officeDocument/2006/relationships/hyperlink" Target="https://portal.mwater.co/#/custom_tablesets" TargetMode="External"/><Relationship Id="rId1" Type="http://schemas.openxmlformats.org/officeDocument/2006/relationships/slideLayout" Target="../slideLayouts/slideLayout2.xml"/><Relationship Id="rId4" Type="http://schemas.openxmlformats.org/officeDocument/2006/relationships/hyperlink" Target="https://portal.mwater.co/#/consoles/818a590d510e40728bc1e969aa98c0db?tab=c6a32a46-9baf-40f9-9c39-f1628d46d371"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slide" Target="slide30.xml"/><Relationship Id="rId7" Type="http://schemas.openxmlformats.org/officeDocument/2006/relationships/slide" Target="slide35.xml"/><Relationship Id="rId2" Type="http://schemas.openxmlformats.org/officeDocument/2006/relationships/slide" Target="slide29.xml"/><Relationship Id="rId1" Type="http://schemas.openxmlformats.org/officeDocument/2006/relationships/slideLayout" Target="../slideLayouts/slideLayout2.xml"/><Relationship Id="rId6" Type="http://schemas.openxmlformats.org/officeDocument/2006/relationships/slide" Target="slide34.xml"/><Relationship Id="rId5" Type="http://schemas.openxmlformats.org/officeDocument/2006/relationships/slide" Target="slide33.xml"/><Relationship Id="rId4" Type="http://schemas.openxmlformats.org/officeDocument/2006/relationships/slide" Target="slide31.xml"/></Relationships>
</file>

<file path=ppt/slides/_rels/slide29.xml.rels><?xml version="1.0" encoding="UTF-8" standalone="yes"?>
<Relationships xmlns="http://schemas.openxmlformats.org/package/2006/relationships"><Relationship Id="rId3" Type="http://schemas.openxmlformats.org/officeDocument/2006/relationships/hyperlink" Target="https://portal.mwater.co/#/forms/76ba0885e88a4c20b8686aa9204acd30"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portal.mwater.co/#/tables/ts327/project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portal.mwater.co/#/consoles/942a33c795c546f791b0b311ee37414f?tab=64a83413-64af-417f-9899-de180188e483" TargetMode="External"/><Relationship Id="rId7" Type="http://schemas.openxmlformats.org/officeDocument/2006/relationships/hyperlink" Target="https://portal.mwater.co/#/consoles/a23fbaed1586480192ff4037596b8582?tab=8a93255c-dc51-48a6-bcbb-31655ce4c456" TargetMode="External"/><Relationship Id="rId2" Type="http://schemas.openxmlformats.org/officeDocument/2006/relationships/hyperlink" Target="https://portal.mwater.co/#/forms/fad15f51bbf44bb0bf9c36f08887c2dd" TargetMode="External"/><Relationship Id="rId1" Type="http://schemas.openxmlformats.org/officeDocument/2006/relationships/slideLayout" Target="../slideLayouts/slideLayout2.xml"/><Relationship Id="rId6" Type="http://schemas.openxmlformats.org/officeDocument/2006/relationships/hyperlink" Target="https://portal.mwater.co/#/consoles/1d080c5b8c154825b446b267319a8288?tab=58e7654a-7fb5-47d4-b8d9-bdf7b20a716e" TargetMode="External"/><Relationship Id="rId5" Type="http://schemas.openxmlformats.org/officeDocument/2006/relationships/hyperlink" Target="https://portal.mwater.co/#/consoles/c9eece007a894889bc1ff3a3db696083?tab=b96fe26a-1712-43b1-a86b-26e9f7b833b4" TargetMode="External"/><Relationship Id="rId4" Type="http://schemas.openxmlformats.org/officeDocument/2006/relationships/hyperlink" Target="https://portal.mwater.co/#/consoles/f47d30038ac94f59af4dc6c38e0dbc7c?share=423d0d71e0e7438984bbed51277c8cfa&amp;tab=9ad5ddbd-cbd3-4ed8-a37a-7a3e48abb0e0"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portal.mwater.co/#/consoles/942a33c795c546f791b0b311ee37414f?tab=773a49a0-d22a-4911-b525-ddf3435d6488" TargetMode="External"/><Relationship Id="rId2" Type="http://schemas.openxmlformats.org/officeDocument/2006/relationships/hyperlink" Target="https://portal.mwater.co/#/forms/530fe4e5a09f42d0a96cef1b855a5241" TargetMode="External"/><Relationship Id="rId1" Type="http://schemas.openxmlformats.org/officeDocument/2006/relationships/slideLayout" Target="../slideLayouts/slideLayout2.xml"/><Relationship Id="rId5" Type="http://schemas.openxmlformats.org/officeDocument/2006/relationships/hyperlink" Target="https://portal.mwater.co/#/consoles/a23fbaed1586480192ff4037596b8582?tab=8a93255c-dc51-48a6-bcbb-31655ce4c456" TargetMode="External"/><Relationship Id="rId4" Type="http://schemas.openxmlformats.org/officeDocument/2006/relationships/hyperlink" Target="https://portal.mwater.co/#/consoles/1d080c5b8c154825b446b267319a8288?share=90241bce70d94868bf93c34fea937632&amp;tab=84c359c6-b669-474f-8fd1-e56d9ffc86b0"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portal.mwater.co/#/consoles/488bac9e05754adf9c1f55bc97516fa1?tab=2eae4ed5-a5f9-4766-9bc4-d8cfcb3e8a93"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portal.mwater.co/#/forms/ece0c01f21a64a748d743465da398cf9" TargetMode="External"/><Relationship Id="rId4" Type="http://schemas.openxmlformats.org/officeDocument/2006/relationships/hyperlink" Target="https://portal.mwater.co/#/consoles/942a33c795c546f791b0b311ee37414f?tab=4702e0e0-21dc-4a2d-9281-25457a8d5d7f" TargetMode="External"/></Relationships>
</file>

<file path=ppt/slides/_rels/slide33.xml.rels><?xml version="1.0" encoding="UTF-8" standalone="yes"?>
<Relationships xmlns="http://schemas.openxmlformats.org/package/2006/relationships"><Relationship Id="rId2" Type="http://schemas.openxmlformats.org/officeDocument/2006/relationships/hyperlink" Target="https://portal.mwater.co/#/forms/e045ce2509964909bed52a842b28dffd"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portal.mwater.co/#/forms/802cd40b8ada491eae959778d70597bf"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portal.mwater.co/#/forms/b823db9a3c794e3bbfb204540990c2c8"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s://siepa.mwater.co/#/" TargetMode="External"/><Relationship Id="rId3" Type="http://schemas.openxmlformats.org/officeDocument/2006/relationships/hyperlink" Target="https://portal.mwater.co/#/consoles/818a590d510e40728bc1e969aa98c0db?share=5062200e506548adbee144dfea9781ab&amp;tab=c6a32a46-9baf-40f9-9c39-f1628d46d371" TargetMode="External"/><Relationship Id="rId7" Type="http://schemas.openxmlformats.org/officeDocument/2006/relationships/hyperlink" Target="https://portal.mwater.co/#/consoles/a23fbaed1586480192ff4037596b8582?tab=21ad47b8-c350-45bb-ae4f-a901bca39f34" TargetMode="External"/><Relationship Id="rId2" Type="http://schemas.openxmlformats.org/officeDocument/2006/relationships/hyperlink" Target="https://portal.mwater.co/#/consoles/7d0e7cd801ac495d8631dc6fd7a47d99?tab=9afe7078-ab94-4627-98a4-de0ae1c6e48a" TargetMode="External"/><Relationship Id="rId1" Type="http://schemas.openxmlformats.org/officeDocument/2006/relationships/slideLayout" Target="../slideLayouts/slideLayout2.xml"/><Relationship Id="rId6" Type="http://schemas.openxmlformats.org/officeDocument/2006/relationships/hyperlink" Target="https://portal.mwater.co/#/consoles/488bac9e05754adf9c1f55bc97516fa1?share=3865c7effb764af2af521ae8e94574eb&amp;tab=2eae4ed5-a5f9-4766-9bc4-d8cfcb3e8a93" TargetMode="External"/><Relationship Id="rId5" Type="http://schemas.openxmlformats.org/officeDocument/2006/relationships/hyperlink" Target="https://portal.mwater.co/#/consoles/7feb9fb9d6b64ecda89683189371d9ba?tab=d8efedd2-4c22-4632-a526-3b4d6424fc4b" TargetMode="External"/><Relationship Id="rId4" Type="http://schemas.openxmlformats.org/officeDocument/2006/relationships/hyperlink" Target="https://portal.mwater.co/#/consoles/1d080c5b8c154825b446b267319a8288?share=90241bce70d94868bf93c34fea937632&amp;tab=b934d7de-f4a4-453b-be69-12332b5613dc"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portal.mwater.co/#/consoles/c9eece007a894889bc1ff3a3db696083?tab=b934d7de-f4a4-453b-be69-12332b5613dc" TargetMode="External"/><Relationship Id="rId2" Type="http://schemas.openxmlformats.org/officeDocument/2006/relationships/hyperlink" Target="https://portal.mwater.co/#/consoles/8674fb4ad32f493eb08dbc6c8f0090d3?share=29b361e72c984bc997f4725da11bd3e7&amp;tab=b934d7de-f4a4-453b-be69-12332b5613dc" TargetMode="External"/><Relationship Id="rId1" Type="http://schemas.openxmlformats.org/officeDocument/2006/relationships/slideLayout" Target="../slideLayouts/slideLayout2.xml"/><Relationship Id="rId6" Type="http://schemas.openxmlformats.org/officeDocument/2006/relationships/hyperlink" Target="https://portal.mwater.co/#/consoles/111163776f2a40bfb0784ab0cd4496cc?tab=64a83413-64af-417f-9899-de180188e483" TargetMode="External"/><Relationship Id="rId5" Type="http://schemas.openxmlformats.org/officeDocument/2006/relationships/hyperlink" Target="https://portal.mwater.co/#/consoles/f47d30038ac94f59af4dc6c38e0dbc7c?share=423d0d71e0e7438984bbed51277c8cfa&amp;tab=9ad5ddbd-cbd3-4ed8-a37a-7a3e48abb0e0" TargetMode="External"/><Relationship Id="rId4" Type="http://schemas.openxmlformats.org/officeDocument/2006/relationships/hyperlink" Target="https://portal.mwater.co/#/consoles/51b8ada6bc9f4da4b11d28838992f250?share=7afee47f1c03477382a757615c4a377d&amp;tab=b934d7de-f4a4-453b-be69-12332b5613dc"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slide" Target="slide37.xml"/><Relationship Id="rId4" Type="http://schemas.openxmlformats.org/officeDocument/2006/relationships/slide" Target="slide43.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portal.mwater.co/#/org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hanwash.sharepoint.com/:p:/s/MattsonProposal/ERBAoXOVMqdGk7ZQV__6AuQBL9BaORT6FRfD5cx6Km-9bw?e=rNdj0t" TargetMode="External"/><Relationship Id="rId2" Type="http://schemas.openxmlformats.org/officeDocument/2006/relationships/hyperlink" Target="https://hanwash.sharepoint.com/:p:/s/MattsonProposal/EbHXlI_bGMpJpzaEe7U3lmkB-EU6ODjyn4kqLu0n9-b6zQ?e=xfpxPo"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humanitarianresponse.info/sites/www.humanitarianresponse.info/files/documents/files/estimat_poptotal_18ans_menag2015.pdf" TargetMode="External"/><Relationship Id="rId2" Type="http://schemas.openxmlformats.org/officeDocument/2006/relationships/hyperlink" Target="http://www.ihsi.ht/pdf/projection/Estimat_PopTotal_18ans_Menag2015.pdf" TargetMode="Externa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hyperlink" Target="https://hanwash.sharepoint.com/:x:/s/HANWASHInc/Ec7w2jIKT-hKjdmMVnpXDGUBU-ypp6LXwDV4wcI7Zm1I0A?rtime=0etbaA7F20g"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siepa.mwater.co/"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tiles.arcgis.com/tiles/gAJkQTFzn9a8XizG/arcgis/rest/services/Tile_Kay_3/MapServer/tile/%7bz%7d/%7by%7d/%7bx%7d" TargetMode="External"/><Relationship Id="rId7" Type="http://schemas.openxmlformats.org/officeDocument/2006/relationships/image" Target="../media/image7.png"/><Relationship Id="rId2" Type="http://schemas.openxmlformats.org/officeDocument/2006/relationships/hyperlink" Target="https://hanwash.sharepoint.com/:u:/s/MattsonProposal/EQ_xgJeEnZpKokfRUJV4FIIBWK2pTJt81EE6lGaLhDH8tQ?e=hyh7W6" TargetMode="Externa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portal.mwater.co/#/resource_center/population_density"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portal.mwater.co/#/documents/ce2de841d2b54ae98cdeef2c08bad537?share=cce731c9241347bea6b56edeb8838015" TargetMode="External"/><Relationship Id="rId2" Type="http://schemas.openxmlformats.org/officeDocument/2006/relationships/hyperlink" Target="https://portal.mwater.co/#/forms/fb90798d5d654c958087a32ba707dd20"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sv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hyperlink" Target="https://portal.mwater.co/#/consoles/1d080c5b8c154825b446b267319a8288?share=90241bce70d94868bf93c34fea937632&amp;tab=d29ac85b-ea44-44c3-9af6-da3128315c26" TargetMode="External"/><Relationship Id="rId2" Type="http://schemas.openxmlformats.org/officeDocument/2006/relationships/hyperlink" Target="https://portal.mwater.co/#/consoles/1d080c5b8c154825b446b267319a8288?share=90241bce70d94868bf93c34fea937632&amp;tab=f0383fec-48c8-4f00-b15a-7de4b611bfe3" TargetMode="External"/><Relationship Id="rId1" Type="http://schemas.openxmlformats.org/officeDocument/2006/relationships/slideLayout" Target="../slideLayouts/slideLayout2.xml"/><Relationship Id="rId4" Type="http://schemas.openxmlformats.org/officeDocument/2006/relationships/hyperlink" Target="https://hanwash.sharepoint.com/:f:/s/MattsonProposal/EkIKfVNY43lHnCDg_bUaIzcB8VCYBz4sbSqKfWEJ4DE48A?e=Yrsf7u"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ortal.mwater.co/#/consoles/8674fb4ad32f493eb08dbc6c8f0090d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portal.mwater.co/#/consoles/8674fb4ad32f493eb08dbc6c8f0090d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12F58-3B90-3B77-A257-AC770085533E}"/>
              </a:ext>
            </a:extLst>
          </p:cNvPr>
          <p:cNvSpPr>
            <a:spLocks noGrp="1"/>
          </p:cNvSpPr>
          <p:nvPr>
            <p:ph type="ctrTitle"/>
          </p:nvPr>
        </p:nvSpPr>
        <p:spPr/>
        <p:txBody>
          <a:bodyPr>
            <a:normAutofit/>
          </a:bodyPr>
          <a:lstStyle/>
          <a:p>
            <a:r>
              <a:rPr lang="en-US" dirty="0"/>
              <a:t>mWater Developer - Manual</a:t>
            </a:r>
          </a:p>
        </p:txBody>
      </p:sp>
      <p:sp>
        <p:nvSpPr>
          <p:cNvPr id="3" name="Subtitle 2">
            <a:extLst>
              <a:ext uri="{FF2B5EF4-FFF2-40B4-BE49-F238E27FC236}">
                <a16:creationId xmlns:a16="http://schemas.microsoft.com/office/drawing/2014/main" id="{4D66E604-C2B1-9388-4721-CD77E46B76BA}"/>
              </a:ext>
            </a:extLst>
          </p:cNvPr>
          <p:cNvSpPr>
            <a:spLocks noGrp="1"/>
          </p:cNvSpPr>
          <p:nvPr>
            <p:ph type="subTitle" idx="1"/>
          </p:nvPr>
        </p:nvSpPr>
        <p:spPr/>
        <p:txBody>
          <a:bodyPr vert="horz" lIns="91440" tIns="45720" rIns="91440" bIns="45720" rtlCol="0" anchor="t">
            <a:normAutofit/>
          </a:bodyPr>
          <a:lstStyle/>
          <a:p>
            <a:endParaRPr lang="en-US" dirty="0"/>
          </a:p>
        </p:txBody>
      </p:sp>
    </p:spTree>
    <p:extLst>
      <p:ext uri="{BB962C8B-B14F-4D97-AF65-F5344CB8AC3E}">
        <p14:creationId xmlns:p14="http://schemas.microsoft.com/office/powerpoint/2010/main" val="3006955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A8199-115C-C485-930F-20A600E3BDEA}"/>
              </a:ext>
            </a:extLst>
          </p:cNvPr>
          <p:cNvSpPr>
            <a:spLocks noGrp="1"/>
          </p:cNvSpPr>
          <p:nvPr>
            <p:ph type="title"/>
          </p:nvPr>
        </p:nvSpPr>
        <p:spPr>
          <a:xfrm>
            <a:off x="2231136" y="397622"/>
            <a:ext cx="7729728" cy="705511"/>
          </a:xfrm>
        </p:spPr>
        <p:txBody>
          <a:bodyPr>
            <a:normAutofit fontScale="900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2800" dirty="0">
                <a:solidFill>
                  <a:schemeClr val="tx1"/>
                </a:solidFill>
              </a:rPr>
              <a:t>Partner Rotary Districts</a:t>
            </a:r>
          </a:p>
        </p:txBody>
      </p:sp>
      <p:sp>
        <p:nvSpPr>
          <p:cNvPr id="3" name="Content Placeholder 2">
            <a:extLst>
              <a:ext uri="{FF2B5EF4-FFF2-40B4-BE49-F238E27FC236}">
                <a16:creationId xmlns:a16="http://schemas.microsoft.com/office/drawing/2014/main" id="{C0967DD6-9A68-BE5B-EBAD-A52E70FB50FC}"/>
              </a:ext>
            </a:extLst>
          </p:cNvPr>
          <p:cNvSpPr>
            <a:spLocks noGrp="1"/>
          </p:cNvSpPr>
          <p:nvPr>
            <p:ph idx="1"/>
          </p:nvPr>
        </p:nvSpPr>
        <p:spPr>
          <a:xfrm>
            <a:off x="2231136" y="1539346"/>
            <a:ext cx="7729728" cy="1398098"/>
          </a:xfrm>
        </p:spPr>
        <p:txBody>
          <a:bodyPr vert="horz" lIns="91440" tIns="45720" rIns="91440" bIns="45720" rtlCol="0" anchor="t">
            <a:normAutofit/>
          </a:bodyPr>
          <a:lstStyle/>
          <a:p>
            <a:r>
              <a:rPr lang="en-US" b="1" dirty="0"/>
              <a:t>Description: </a:t>
            </a:r>
            <a:r>
              <a:rPr lang="en-US" dirty="0"/>
              <a:t>Rotary International Districts from Canada and the USA who are partners with the Champion Clubs (D5060, D5130, D6290, D6940, D6960)</a:t>
            </a:r>
          </a:p>
          <a:p>
            <a:r>
              <a:rPr lang="en-US" b="1" dirty="0"/>
              <a:t>Members: </a:t>
            </a:r>
            <a:r>
              <a:rPr lang="en-US" dirty="0"/>
              <a:t>All members of these districts, principally the HANWASH Committee members</a:t>
            </a:r>
          </a:p>
        </p:txBody>
      </p:sp>
      <p:sp>
        <p:nvSpPr>
          <p:cNvPr id="5" name="Content Placeholder 2">
            <a:extLst>
              <a:ext uri="{FF2B5EF4-FFF2-40B4-BE49-F238E27FC236}">
                <a16:creationId xmlns:a16="http://schemas.microsoft.com/office/drawing/2014/main" id="{CF9C173F-8697-0564-C4EB-8D8A4CBE7328}"/>
              </a:ext>
            </a:extLst>
          </p:cNvPr>
          <p:cNvSpPr txBox="1">
            <a:spLocks/>
          </p:cNvSpPr>
          <p:nvPr/>
        </p:nvSpPr>
        <p:spPr>
          <a:xfrm>
            <a:off x="261454" y="3003096"/>
            <a:ext cx="5833589" cy="2062632"/>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b="1" u="sng" dirty="0"/>
              <a:t>Data visualization needs</a:t>
            </a:r>
            <a:endParaRPr lang="en-US" dirty="0"/>
          </a:p>
          <a:p>
            <a:r>
              <a:rPr lang="en-US" b="1" dirty="0"/>
              <a:t>Program summary -</a:t>
            </a:r>
            <a:r>
              <a:rPr lang="en-US" dirty="0"/>
              <a:t> Visualize multiple projects, core data, and their results</a:t>
            </a:r>
          </a:p>
          <a:p>
            <a:r>
              <a:rPr lang="en-US" b="1" dirty="0"/>
              <a:t>Fundraising tools -</a:t>
            </a:r>
            <a:r>
              <a:rPr lang="en-US" dirty="0"/>
              <a:t> Display to existing and potential funders</a:t>
            </a:r>
          </a:p>
        </p:txBody>
      </p:sp>
      <p:sp>
        <p:nvSpPr>
          <p:cNvPr id="7" name="Content Placeholder 2">
            <a:extLst>
              <a:ext uri="{FF2B5EF4-FFF2-40B4-BE49-F238E27FC236}">
                <a16:creationId xmlns:a16="http://schemas.microsoft.com/office/drawing/2014/main" id="{F9960DCB-62B0-F662-FBC0-1C15312D5056}"/>
              </a:ext>
            </a:extLst>
          </p:cNvPr>
          <p:cNvSpPr txBox="1">
            <a:spLocks/>
          </p:cNvSpPr>
          <p:nvPr/>
        </p:nvSpPr>
        <p:spPr>
          <a:xfrm>
            <a:off x="6450490" y="3003323"/>
            <a:ext cx="5355125" cy="2886857"/>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b="1" u="sng" dirty="0"/>
              <a:t>Roles and responsibilities</a:t>
            </a:r>
            <a:endParaRPr lang="en-US" dirty="0"/>
          </a:p>
          <a:p>
            <a:r>
              <a:rPr lang="en-US" dirty="0"/>
              <a:t>Mobilize financial resources, volunteers, raise awareness of HANWASH internationally among Rotarians and non-Rotarians</a:t>
            </a:r>
          </a:p>
          <a:p>
            <a:r>
              <a:rPr lang="en-US" dirty="0"/>
              <a:t>Able to understand progress of Global Grant investments in which they are a sponsor</a:t>
            </a:r>
            <a:endParaRPr lang="en-US" dirty="0">
              <a:ea typeface="+mn-lt"/>
              <a:cs typeface="+mn-lt"/>
            </a:endParaRPr>
          </a:p>
          <a:p>
            <a:endParaRPr lang="en-US"/>
          </a:p>
        </p:txBody>
      </p:sp>
      <p:sp>
        <p:nvSpPr>
          <p:cNvPr id="4" name="Content Placeholder 2">
            <a:extLst>
              <a:ext uri="{FF2B5EF4-FFF2-40B4-BE49-F238E27FC236}">
                <a16:creationId xmlns:a16="http://schemas.microsoft.com/office/drawing/2014/main" id="{A10DFF15-D5A9-BD69-7FBB-21415587AF0A}"/>
              </a:ext>
            </a:extLst>
          </p:cNvPr>
          <p:cNvSpPr txBox="1">
            <a:spLocks/>
          </p:cNvSpPr>
          <p:nvPr/>
        </p:nvSpPr>
        <p:spPr>
          <a:xfrm>
            <a:off x="6095043" y="5131379"/>
            <a:ext cx="5589934" cy="1629905"/>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b="1" u="sng" dirty="0"/>
              <a:t>Resources</a:t>
            </a:r>
          </a:p>
          <a:p>
            <a:r>
              <a:rPr lang="en-US" b="1" dirty="0"/>
              <a:t>Visualization link: </a:t>
            </a:r>
            <a:r>
              <a:rPr lang="en-US" dirty="0">
                <a:hlinkClick r:id="rId2"/>
              </a:rPr>
              <a:t>HANWASH – Funders console</a:t>
            </a:r>
            <a:endParaRPr lang="en-US" dirty="0"/>
          </a:p>
          <a:p>
            <a:r>
              <a:rPr lang="en-US" b="1" dirty="0"/>
              <a:t>User manual:</a:t>
            </a:r>
            <a:r>
              <a:rPr lang="en-US" dirty="0"/>
              <a:t> </a:t>
            </a:r>
          </a:p>
          <a:p>
            <a:r>
              <a:rPr lang="en-US" b="1" dirty="0"/>
              <a:t>Training:</a:t>
            </a:r>
          </a:p>
        </p:txBody>
      </p:sp>
    </p:spTree>
    <p:extLst>
      <p:ext uri="{BB962C8B-B14F-4D97-AF65-F5344CB8AC3E}">
        <p14:creationId xmlns:p14="http://schemas.microsoft.com/office/powerpoint/2010/main" val="2143791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6873A-73E9-E796-23FB-9EE4E165C7E4}"/>
              </a:ext>
            </a:extLst>
          </p:cNvPr>
          <p:cNvSpPr>
            <a:spLocks noGrp="1"/>
          </p:cNvSpPr>
          <p:nvPr>
            <p:ph type="title"/>
          </p:nvPr>
        </p:nvSpPr>
        <p:spPr>
          <a:xfrm>
            <a:off x="2195694" y="433064"/>
            <a:ext cx="7729728" cy="807720"/>
          </a:xfrm>
        </p:spPr>
        <p:txBody>
          <a:bodyPr/>
          <a:lstStyle/>
          <a:p>
            <a:r>
              <a:rPr lang="en-US" dirty="0"/>
              <a:t>DINEPA</a:t>
            </a:r>
          </a:p>
        </p:txBody>
      </p:sp>
      <p:sp>
        <p:nvSpPr>
          <p:cNvPr id="3" name="Content Placeholder 2">
            <a:extLst>
              <a:ext uri="{FF2B5EF4-FFF2-40B4-BE49-F238E27FC236}">
                <a16:creationId xmlns:a16="http://schemas.microsoft.com/office/drawing/2014/main" id="{DDE478D2-1B20-09B5-BEDA-EB2C142713E3}"/>
              </a:ext>
            </a:extLst>
          </p:cNvPr>
          <p:cNvSpPr>
            <a:spLocks noGrp="1"/>
          </p:cNvSpPr>
          <p:nvPr>
            <p:ph idx="1"/>
          </p:nvPr>
        </p:nvSpPr>
        <p:spPr>
          <a:xfrm>
            <a:off x="2195694" y="1503904"/>
            <a:ext cx="7729728" cy="1218831"/>
          </a:xfrm>
        </p:spPr>
        <p:txBody>
          <a:bodyPr vert="horz" lIns="91440" tIns="45720" rIns="91440" bIns="45720" rtlCol="0" anchor="t">
            <a:normAutofit/>
          </a:bodyPr>
          <a:lstStyle/>
          <a:p>
            <a:r>
              <a:rPr lang="en-US" b="1" dirty="0"/>
              <a:t>Description: </a:t>
            </a:r>
            <a:r>
              <a:rPr lang="en-US" dirty="0"/>
              <a:t>The government agency responsible for regulating and developing the WASH sector along with managing WASH actors</a:t>
            </a:r>
          </a:p>
          <a:p>
            <a:r>
              <a:rPr lang="en-US" b="1" dirty="0"/>
              <a:t>Members:  </a:t>
            </a:r>
            <a:r>
              <a:rPr lang="en-US" dirty="0"/>
              <a:t>All DINEPA staff</a:t>
            </a:r>
            <a:endParaRPr lang="en-US" b="1" dirty="0"/>
          </a:p>
          <a:p>
            <a:endParaRPr lang="en-US" dirty="0"/>
          </a:p>
        </p:txBody>
      </p:sp>
      <p:sp>
        <p:nvSpPr>
          <p:cNvPr id="4" name="TextBox 3">
            <a:extLst>
              <a:ext uri="{FF2B5EF4-FFF2-40B4-BE49-F238E27FC236}">
                <a16:creationId xmlns:a16="http://schemas.microsoft.com/office/drawing/2014/main" id="{6558148C-1C41-B4D4-EF7E-9C5B379D35C6}"/>
              </a:ext>
            </a:extLst>
          </p:cNvPr>
          <p:cNvSpPr txBox="1"/>
          <p:nvPr/>
        </p:nvSpPr>
        <p:spPr>
          <a:xfrm>
            <a:off x="6057901" y="2956738"/>
            <a:ext cx="560512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lgn="ctr"/>
            <a:r>
              <a:rPr lang="en-US" b="1" u="sng" dirty="0">
                <a:solidFill>
                  <a:srgbClr val="262626"/>
                </a:solidFill>
                <a:cs typeface="Arial"/>
              </a:rPr>
              <a:t>Roles and responsibilities</a:t>
            </a:r>
            <a:endParaRPr lang="en-US" b="1"/>
          </a:p>
          <a:p>
            <a:pPr marL="285750" indent="-285750">
              <a:buFont typeface="Arial"/>
              <a:buChar char="•"/>
            </a:pPr>
            <a:r>
              <a:rPr lang="en-US" dirty="0">
                <a:solidFill>
                  <a:srgbClr val="262626"/>
                </a:solidFill>
                <a:cs typeface="Arial"/>
              </a:rPr>
              <a:t>Commune action plans - Co-creates and validates commune action plans</a:t>
            </a:r>
            <a:r>
              <a:rPr lang="en-US" dirty="0">
                <a:cs typeface="Arial"/>
              </a:rPr>
              <a:t>​</a:t>
            </a:r>
            <a:endParaRPr lang="en-US" dirty="0">
              <a:solidFill>
                <a:srgbClr val="000000"/>
              </a:solidFill>
              <a:cs typeface="Arial"/>
            </a:endParaRPr>
          </a:p>
          <a:p>
            <a:pPr marL="285750" indent="-285750">
              <a:buFont typeface="Arial"/>
              <a:buChar char="•"/>
            </a:pPr>
            <a:r>
              <a:rPr lang="en-US" dirty="0">
                <a:solidFill>
                  <a:srgbClr val="262626"/>
                </a:solidFill>
                <a:cs typeface="Arial"/>
              </a:rPr>
              <a:t>Uses SIEPA data forms to </a:t>
            </a:r>
            <a:endParaRPr lang="en-US" dirty="0">
              <a:solidFill>
                <a:srgbClr val="000000"/>
              </a:solidFill>
              <a:cs typeface="Arial"/>
            </a:endParaRPr>
          </a:p>
          <a:p>
            <a:pPr marL="742950" lvl="1" indent="-285750">
              <a:buFont typeface="Arial"/>
              <a:buChar char="•"/>
            </a:pPr>
            <a:r>
              <a:rPr lang="en-US" dirty="0">
                <a:solidFill>
                  <a:srgbClr val="262626"/>
                </a:solidFill>
                <a:cs typeface="Arial"/>
              </a:rPr>
              <a:t>monitor the sector (before implementation) </a:t>
            </a:r>
          </a:p>
          <a:p>
            <a:pPr marL="742950" lvl="1" indent="-285750">
              <a:buFont typeface="Arial"/>
              <a:buChar char="•"/>
            </a:pPr>
            <a:r>
              <a:rPr lang="en-US" dirty="0">
                <a:solidFill>
                  <a:srgbClr val="262626"/>
                </a:solidFill>
                <a:cs typeface="Arial"/>
              </a:rPr>
              <a:t>validate interventions (after implementation)</a:t>
            </a:r>
            <a:endParaRPr lang="en-US" dirty="0">
              <a:solidFill>
                <a:srgbClr val="000000"/>
              </a:solidFill>
              <a:cs typeface="Arial"/>
            </a:endParaRPr>
          </a:p>
          <a:p>
            <a:endParaRPr lang="en-US" dirty="0">
              <a:cs typeface="Arial"/>
            </a:endParaRPr>
          </a:p>
        </p:txBody>
      </p:sp>
      <p:sp>
        <p:nvSpPr>
          <p:cNvPr id="6" name="Content Placeholder 2">
            <a:extLst>
              <a:ext uri="{FF2B5EF4-FFF2-40B4-BE49-F238E27FC236}">
                <a16:creationId xmlns:a16="http://schemas.microsoft.com/office/drawing/2014/main" id="{3DD8547B-5467-F0D0-1DE3-F85106A2A93C}"/>
              </a:ext>
            </a:extLst>
          </p:cNvPr>
          <p:cNvSpPr txBox="1">
            <a:spLocks/>
          </p:cNvSpPr>
          <p:nvPr/>
        </p:nvSpPr>
        <p:spPr>
          <a:xfrm>
            <a:off x="487397" y="2958795"/>
            <a:ext cx="5607647" cy="4771876"/>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b="1" u="sng" dirty="0"/>
              <a:t>Data visualization needs</a:t>
            </a:r>
            <a:endParaRPr lang="en-US" dirty="0"/>
          </a:p>
          <a:p>
            <a:r>
              <a:rPr lang="en-US" b="1" dirty="0"/>
              <a:t>Program summary -</a:t>
            </a:r>
            <a:r>
              <a:rPr lang="en-US" dirty="0"/>
              <a:t> Visualize multiple projects, core data, and their results</a:t>
            </a:r>
          </a:p>
          <a:p>
            <a:r>
              <a:rPr lang="en-US" b="1" dirty="0"/>
              <a:t>Project details -</a:t>
            </a:r>
            <a:r>
              <a:rPr lang="en-US" dirty="0"/>
              <a:t> View detailed information about a project, its results, and activities</a:t>
            </a:r>
            <a:endParaRPr lang="en-US" b="1" dirty="0"/>
          </a:p>
          <a:p>
            <a:r>
              <a:rPr lang="en-US" b="1" dirty="0"/>
              <a:t>Validation results -</a:t>
            </a:r>
            <a:r>
              <a:rPr lang="en-US" dirty="0"/>
              <a:t> View the results of validated activities, and yet-to-be validated activities</a:t>
            </a:r>
          </a:p>
          <a:p>
            <a:r>
              <a:rPr lang="en-US" b="1" dirty="0"/>
              <a:t>Commune action planning – </a:t>
            </a:r>
            <a:r>
              <a:rPr lang="en-US" dirty="0"/>
              <a:t>View the commune’s previous, current, and planned status with respect to WASH indicators</a:t>
            </a:r>
          </a:p>
          <a:p>
            <a:pPr>
              <a:buFont typeface="Arial" panose="020B0604020202020204" pitchFamily="34" charset="0"/>
              <a:buChar char="•"/>
            </a:pPr>
            <a:endParaRPr lang="en-US" dirty="0"/>
          </a:p>
        </p:txBody>
      </p:sp>
      <p:sp>
        <p:nvSpPr>
          <p:cNvPr id="5" name="Content Placeholder 2">
            <a:extLst>
              <a:ext uri="{FF2B5EF4-FFF2-40B4-BE49-F238E27FC236}">
                <a16:creationId xmlns:a16="http://schemas.microsoft.com/office/drawing/2014/main" id="{C6578043-2233-2500-6738-5F3A5F2A45FA}"/>
              </a:ext>
            </a:extLst>
          </p:cNvPr>
          <p:cNvSpPr txBox="1">
            <a:spLocks/>
          </p:cNvSpPr>
          <p:nvPr/>
        </p:nvSpPr>
        <p:spPr>
          <a:xfrm>
            <a:off x="6095043" y="5131379"/>
            <a:ext cx="5589934" cy="1629905"/>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b="1" u="sng" dirty="0"/>
              <a:t>Resources</a:t>
            </a:r>
          </a:p>
          <a:p>
            <a:r>
              <a:rPr lang="en-US" b="1" dirty="0"/>
              <a:t>Visualization link: </a:t>
            </a:r>
            <a:r>
              <a:rPr lang="en-US" dirty="0"/>
              <a:t>To be created</a:t>
            </a:r>
          </a:p>
          <a:p>
            <a:r>
              <a:rPr lang="en-US" b="1" dirty="0"/>
              <a:t>User manual:</a:t>
            </a:r>
            <a:r>
              <a:rPr lang="en-US" dirty="0"/>
              <a:t> </a:t>
            </a:r>
          </a:p>
          <a:p>
            <a:r>
              <a:rPr lang="en-US" b="1" dirty="0"/>
              <a:t>Training:</a:t>
            </a:r>
          </a:p>
        </p:txBody>
      </p:sp>
    </p:spTree>
    <p:extLst>
      <p:ext uri="{BB962C8B-B14F-4D97-AF65-F5344CB8AC3E}">
        <p14:creationId xmlns:p14="http://schemas.microsoft.com/office/powerpoint/2010/main" val="1023019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68270-967C-FD22-2855-804A9F25FDE0}"/>
              </a:ext>
            </a:extLst>
          </p:cNvPr>
          <p:cNvSpPr>
            <a:spLocks noGrp="1"/>
          </p:cNvSpPr>
          <p:nvPr>
            <p:ph type="title"/>
          </p:nvPr>
        </p:nvSpPr>
        <p:spPr>
          <a:xfrm>
            <a:off x="2231136" y="441925"/>
            <a:ext cx="7729728" cy="790000"/>
          </a:xfrm>
        </p:spPr>
        <p:txBody>
          <a:bodyPr/>
          <a:lstStyle/>
          <a:p>
            <a:r>
              <a:rPr lang="en-US" dirty="0"/>
              <a:t>Local authorities</a:t>
            </a:r>
          </a:p>
        </p:txBody>
      </p:sp>
      <p:sp>
        <p:nvSpPr>
          <p:cNvPr id="3" name="Content Placeholder 2">
            <a:extLst>
              <a:ext uri="{FF2B5EF4-FFF2-40B4-BE49-F238E27FC236}">
                <a16:creationId xmlns:a16="http://schemas.microsoft.com/office/drawing/2014/main" id="{5A9C0217-6B5A-5171-2B13-112C8C9DB533}"/>
              </a:ext>
            </a:extLst>
          </p:cNvPr>
          <p:cNvSpPr>
            <a:spLocks noGrp="1"/>
          </p:cNvSpPr>
          <p:nvPr>
            <p:ph idx="1"/>
          </p:nvPr>
        </p:nvSpPr>
        <p:spPr>
          <a:xfrm>
            <a:off x="2231136" y="1601370"/>
            <a:ext cx="7729728" cy="1101701"/>
          </a:xfrm>
        </p:spPr>
        <p:txBody>
          <a:bodyPr vert="horz" lIns="91440" tIns="45720" rIns="91440" bIns="45720" rtlCol="0" anchor="t">
            <a:normAutofit/>
          </a:bodyPr>
          <a:lstStyle/>
          <a:p>
            <a:r>
              <a:rPr lang="en-US" b="1" dirty="0"/>
              <a:t>Description: </a:t>
            </a:r>
            <a:r>
              <a:rPr lang="en-US" dirty="0"/>
              <a:t>Members of government responsible for administration of an administrative region</a:t>
            </a:r>
          </a:p>
          <a:p>
            <a:r>
              <a:rPr lang="en-US" b="1" dirty="0"/>
              <a:t>Members: </a:t>
            </a:r>
            <a:r>
              <a:rPr lang="en-US" dirty="0"/>
              <a:t>Mayors, City delegates, CASECs,  ASEKs</a:t>
            </a:r>
          </a:p>
          <a:p>
            <a:endParaRPr lang="en-US" dirty="0"/>
          </a:p>
        </p:txBody>
      </p:sp>
      <p:sp>
        <p:nvSpPr>
          <p:cNvPr id="6" name="Content Placeholder 2">
            <a:extLst>
              <a:ext uri="{FF2B5EF4-FFF2-40B4-BE49-F238E27FC236}">
                <a16:creationId xmlns:a16="http://schemas.microsoft.com/office/drawing/2014/main" id="{F879E1A0-957A-4D6C-29BB-F6A24644CCA6}"/>
              </a:ext>
            </a:extLst>
          </p:cNvPr>
          <p:cNvSpPr txBox="1">
            <a:spLocks/>
          </p:cNvSpPr>
          <p:nvPr/>
        </p:nvSpPr>
        <p:spPr>
          <a:xfrm>
            <a:off x="155615" y="3020389"/>
            <a:ext cx="5939915" cy="3786421"/>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b="1" u="sng" dirty="0"/>
              <a:t>Data visualization needs</a:t>
            </a:r>
            <a:endParaRPr lang="en-US" dirty="0"/>
          </a:p>
          <a:p>
            <a:r>
              <a:rPr lang="en-US" b="1" dirty="0"/>
              <a:t>Program summary -</a:t>
            </a:r>
            <a:r>
              <a:rPr lang="en-US" dirty="0"/>
              <a:t> Visualize multiple projects, core data, and their results</a:t>
            </a:r>
          </a:p>
          <a:p>
            <a:r>
              <a:rPr lang="en-US" b="1" dirty="0"/>
              <a:t>Commune action planning – </a:t>
            </a:r>
            <a:r>
              <a:rPr lang="en-US" dirty="0"/>
              <a:t>View the commune’s previous, current, and planned status with respect to WASH indicators</a:t>
            </a:r>
          </a:p>
          <a:p>
            <a:pPr marL="0" indent="0">
              <a:buFont typeface="Arial" panose="020B0604020202020204" pitchFamily="34" charset="0"/>
              <a:buNone/>
            </a:pPr>
            <a:endParaRPr lang="en-US" dirty="0"/>
          </a:p>
        </p:txBody>
      </p:sp>
      <p:sp>
        <p:nvSpPr>
          <p:cNvPr id="7" name="Content Placeholder 2">
            <a:extLst>
              <a:ext uri="{FF2B5EF4-FFF2-40B4-BE49-F238E27FC236}">
                <a16:creationId xmlns:a16="http://schemas.microsoft.com/office/drawing/2014/main" id="{DEA14A75-9F3B-9AF1-5C47-1CB8FA57E30F}"/>
              </a:ext>
            </a:extLst>
          </p:cNvPr>
          <p:cNvSpPr txBox="1">
            <a:spLocks/>
          </p:cNvSpPr>
          <p:nvPr/>
        </p:nvSpPr>
        <p:spPr>
          <a:xfrm>
            <a:off x="6336274" y="3020389"/>
            <a:ext cx="5620939" cy="3786421"/>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b="1" u="sng" dirty="0"/>
              <a:t>Roles and responsibilities</a:t>
            </a:r>
            <a:endParaRPr lang="en-US" dirty="0"/>
          </a:p>
          <a:p>
            <a:r>
              <a:rPr lang="en-US" dirty="0">
                <a:ea typeface="+mn-lt"/>
                <a:cs typeface="+mn-lt"/>
              </a:rPr>
              <a:t>Validate commune action plans </a:t>
            </a:r>
          </a:p>
          <a:p>
            <a:r>
              <a:rPr lang="en-US" dirty="0"/>
              <a:t>Meet regularly to review plans, implementation, and validation</a:t>
            </a:r>
          </a:p>
          <a:p>
            <a:endParaRPr lang="en-US" dirty="0"/>
          </a:p>
          <a:p>
            <a:pPr marL="0" indent="0">
              <a:buFont typeface="Arial" panose="020B0604020202020204" pitchFamily="34" charset="0"/>
              <a:buNone/>
            </a:pPr>
            <a:endParaRPr lang="en-US" dirty="0"/>
          </a:p>
          <a:p>
            <a:pPr marL="0" indent="0">
              <a:buNone/>
            </a:pPr>
            <a:endParaRPr lang="en-US" dirty="0"/>
          </a:p>
        </p:txBody>
      </p:sp>
      <p:sp>
        <p:nvSpPr>
          <p:cNvPr id="4" name="Content Placeholder 2">
            <a:extLst>
              <a:ext uri="{FF2B5EF4-FFF2-40B4-BE49-F238E27FC236}">
                <a16:creationId xmlns:a16="http://schemas.microsoft.com/office/drawing/2014/main" id="{7C40763F-EE6D-D4B2-D5C1-F5D7FBA63860}"/>
              </a:ext>
            </a:extLst>
          </p:cNvPr>
          <p:cNvSpPr txBox="1">
            <a:spLocks/>
          </p:cNvSpPr>
          <p:nvPr/>
        </p:nvSpPr>
        <p:spPr>
          <a:xfrm>
            <a:off x="6235720" y="4786170"/>
            <a:ext cx="5589934" cy="1629905"/>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b="1" u="sng" dirty="0"/>
              <a:t>Resources</a:t>
            </a:r>
          </a:p>
          <a:p>
            <a:r>
              <a:rPr lang="en-US" b="1" dirty="0"/>
              <a:t>Visualization link: </a:t>
            </a:r>
            <a:r>
              <a:rPr lang="en-US" dirty="0"/>
              <a:t>To be created</a:t>
            </a:r>
          </a:p>
          <a:p>
            <a:r>
              <a:rPr lang="en-US" b="1" dirty="0"/>
              <a:t>User manual:</a:t>
            </a:r>
            <a:r>
              <a:rPr lang="en-US" dirty="0"/>
              <a:t> </a:t>
            </a:r>
          </a:p>
          <a:p>
            <a:r>
              <a:rPr lang="en-US" b="1" dirty="0"/>
              <a:t>Training:</a:t>
            </a:r>
          </a:p>
        </p:txBody>
      </p:sp>
    </p:spTree>
    <p:extLst>
      <p:ext uri="{BB962C8B-B14F-4D97-AF65-F5344CB8AC3E}">
        <p14:creationId xmlns:p14="http://schemas.microsoft.com/office/powerpoint/2010/main" val="3237464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4D344-8942-F38A-2794-1D9A8EF8E09D}"/>
              </a:ext>
            </a:extLst>
          </p:cNvPr>
          <p:cNvSpPr>
            <a:spLocks noGrp="1"/>
          </p:cNvSpPr>
          <p:nvPr>
            <p:ph type="title"/>
          </p:nvPr>
        </p:nvSpPr>
        <p:spPr>
          <a:xfrm>
            <a:off x="2195694" y="415343"/>
            <a:ext cx="7729728" cy="878604"/>
          </a:xfrm>
        </p:spPr>
        <p:txBody>
          <a:bodyPr/>
          <a:lstStyle/>
          <a:p>
            <a:r>
              <a:rPr lang="en-US" dirty="0"/>
              <a:t>Implementing partners</a:t>
            </a:r>
          </a:p>
        </p:txBody>
      </p:sp>
      <p:sp>
        <p:nvSpPr>
          <p:cNvPr id="3" name="Content Placeholder 2">
            <a:extLst>
              <a:ext uri="{FF2B5EF4-FFF2-40B4-BE49-F238E27FC236}">
                <a16:creationId xmlns:a16="http://schemas.microsoft.com/office/drawing/2014/main" id="{E1ECDD1E-5CE2-B84F-3071-2A60C72301DE}"/>
              </a:ext>
            </a:extLst>
          </p:cNvPr>
          <p:cNvSpPr>
            <a:spLocks noGrp="1"/>
          </p:cNvSpPr>
          <p:nvPr>
            <p:ph idx="1"/>
          </p:nvPr>
        </p:nvSpPr>
        <p:spPr>
          <a:xfrm>
            <a:off x="2195694" y="1557067"/>
            <a:ext cx="7729728" cy="1136915"/>
          </a:xfrm>
        </p:spPr>
        <p:txBody>
          <a:bodyPr vert="horz" lIns="91440" tIns="45720" rIns="91440" bIns="45720" rtlCol="0" anchor="t">
            <a:normAutofit/>
          </a:bodyPr>
          <a:lstStyle/>
          <a:p>
            <a:r>
              <a:rPr lang="en-US" b="1" dirty="0"/>
              <a:t>Description: </a:t>
            </a:r>
            <a:r>
              <a:rPr lang="en-US" dirty="0"/>
              <a:t>The organizations contracted by HANWASH to implement projects</a:t>
            </a:r>
          </a:p>
          <a:p>
            <a:r>
              <a:rPr lang="en-US" b="1" dirty="0"/>
              <a:t>Members:  </a:t>
            </a:r>
            <a:r>
              <a:rPr lang="en-US" dirty="0"/>
              <a:t>Staff members implicated in project implementation</a:t>
            </a:r>
          </a:p>
        </p:txBody>
      </p:sp>
      <p:sp>
        <p:nvSpPr>
          <p:cNvPr id="9" name="Content Placeholder 2">
            <a:extLst>
              <a:ext uri="{FF2B5EF4-FFF2-40B4-BE49-F238E27FC236}">
                <a16:creationId xmlns:a16="http://schemas.microsoft.com/office/drawing/2014/main" id="{4B6C8B2E-DC8B-5E81-2F46-D986ADDE0049}"/>
              </a:ext>
            </a:extLst>
          </p:cNvPr>
          <p:cNvSpPr txBox="1">
            <a:spLocks/>
          </p:cNvSpPr>
          <p:nvPr/>
        </p:nvSpPr>
        <p:spPr>
          <a:xfrm>
            <a:off x="6441630" y="2936642"/>
            <a:ext cx="5355125" cy="3772903"/>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b="1" u="sng" dirty="0"/>
              <a:t>Roles and responsibilities</a:t>
            </a:r>
            <a:endParaRPr lang="en-US" dirty="0"/>
          </a:p>
          <a:p>
            <a:r>
              <a:rPr lang="en-US" dirty="0"/>
              <a:t>Monitor projects</a:t>
            </a:r>
          </a:p>
          <a:p>
            <a:r>
              <a:rPr lang="en-US" dirty="0"/>
              <a:t>Facilitate planning and sector monitoring</a:t>
            </a:r>
          </a:p>
        </p:txBody>
      </p:sp>
      <p:sp>
        <p:nvSpPr>
          <p:cNvPr id="10" name="Content Placeholder 2">
            <a:extLst>
              <a:ext uri="{FF2B5EF4-FFF2-40B4-BE49-F238E27FC236}">
                <a16:creationId xmlns:a16="http://schemas.microsoft.com/office/drawing/2014/main" id="{9E8ED10F-FFE0-8AD8-270B-B07049DD5AA1}"/>
              </a:ext>
            </a:extLst>
          </p:cNvPr>
          <p:cNvSpPr txBox="1">
            <a:spLocks/>
          </p:cNvSpPr>
          <p:nvPr/>
        </p:nvSpPr>
        <p:spPr>
          <a:xfrm>
            <a:off x="195001" y="2932212"/>
            <a:ext cx="6037380" cy="4362123"/>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b="1" u="sng" dirty="0"/>
              <a:t>Data visualization needs</a:t>
            </a:r>
            <a:endParaRPr lang="en-US" dirty="0"/>
          </a:p>
          <a:p>
            <a:r>
              <a:rPr lang="en-US" b="1" dirty="0"/>
              <a:t>Project details -</a:t>
            </a:r>
            <a:r>
              <a:rPr lang="en-US" dirty="0"/>
              <a:t> View detailed information about a project, its results, and activities</a:t>
            </a:r>
          </a:p>
          <a:p>
            <a:r>
              <a:rPr lang="en-US" b="1" dirty="0"/>
              <a:t>Activity details -</a:t>
            </a:r>
            <a:r>
              <a:rPr lang="en-US" dirty="0"/>
              <a:t> View detailed implementation and validation data about an activity</a:t>
            </a:r>
          </a:p>
          <a:p>
            <a:r>
              <a:rPr lang="en-US" b="1" dirty="0"/>
              <a:t>Validation results -</a:t>
            </a:r>
            <a:r>
              <a:rPr lang="en-US" dirty="0"/>
              <a:t> View the results of validated activities, and yet-to-be validated activities</a:t>
            </a:r>
          </a:p>
          <a:p>
            <a:r>
              <a:rPr lang="en-US" b="1" dirty="0"/>
              <a:t>Commune action planning – </a:t>
            </a:r>
            <a:r>
              <a:rPr lang="en-US" dirty="0"/>
              <a:t>View the commune’s previous, current, and planned status with respect to WASH indicators</a:t>
            </a:r>
          </a:p>
        </p:txBody>
      </p:sp>
      <p:sp>
        <p:nvSpPr>
          <p:cNvPr id="4" name="Content Placeholder 2">
            <a:extLst>
              <a:ext uri="{FF2B5EF4-FFF2-40B4-BE49-F238E27FC236}">
                <a16:creationId xmlns:a16="http://schemas.microsoft.com/office/drawing/2014/main" id="{CBBAE6A2-2B38-D66A-E212-DEEE342B9801}"/>
              </a:ext>
            </a:extLst>
          </p:cNvPr>
          <p:cNvSpPr txBox="1">
            <a:spLocks/>
          </p:cNvSpPr>
          <p:nvPr/>
        </p:nvSpPr>
        <p:spPr>
          <a:xfrm>
            <a:off x="6232381" y="4665386"/>
            <a:ext cx="5589934" cy="1629905"/>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b="1" u="sng" dirty="0"/>
              <a:t>Resources</a:t>
            </a:r>
          </a:p>
          <a:p>
            <a:r>
              <a:rPr lang="en-US" b="1" dirty="0"/>
              <a:t>Visualization link: </a:t>
            </a:r>
            <a:r>
              <a:rPr lang="en-US" dirty="0"/>
              <a:t>To be created</a:t>
            </a:r>
          </a:p>
          <a:p>
            <a:r>
              <a:rPr lang="en-US" b="1" dirty="0"/>
              <a:t>User manual:</a:t>
            </a:r>
            <a:r>
              <a:rPr lang="en-US" dirty="0"/>
              <a:t> </a:t>
            </a:r>
          </a:p>
          <a:p>
            <a:r>
              <a:rPr lang="en-US" b="1" dirty="0"/>
              <a:t>Training:</a:t>
            </a:r>
          </a:p>
        </p:txBody>
      </p:sp>
    </p:spTree>
    <p:extLst>
      <p:ext uri="{BB962C8B-B14F-4D97-AF65-F5344CB8AC3E}">
        <p14:creationId xmlns:p14="http://schemas.microsoft.com/office/powerpoint/2010/main" val="1403023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2022F-61F7-9D51-95FE-8EB0899FD560}"/>
              </a:ext>
            </a:extLst>
          </p:cNvPr>
          <p:cNvSpPr>
            <a:spLocks noGrp="1"/>
          </p:cNvSpPr>
          <p:nvPr>
            <p:ph type="title"/>
          </p:nvPr>
        </p:nvSpPr>
        <p:spPr>
          <a:xfrm>
            <a:off x="2231136" y="255855"/>
            <a:ext cx="7729728" cy="785598"/>
          </a:xfrm>
        </p:spPr>
        <p:txBody>
          <a:bodyPr/>
          <a:lstStyle/>
          <a:p>
            <a:r>
              <a:rPr lang="en-US" dirty="0"/>
              <a:t>Funders</a:t>
            </a:r>
          </a:p>
        </p:txBody>
      </p:sp>
      <p:sp>
        <p:nvSpPr>
          <p:cNvPr id="3" name="Content Placeholder 2">
            <a:extLst>
              <a:ext uri="{FF2B5EF4-FFF2-40B4-BE49-F238E27FC236}">
                <a16:creationId xmlns:a16="http://schemas.microsoft.com/office/drawing/2014/main" id="{7F2FBE54-F119-4AE9-B7D8-F1A0A7F877A6}"/>
              </a:ext>
            </a:extLst>
          </p:cNvPr>
          <p:cNvSpPr>
            <a:spLocks noGrp="1"/>
          </p:cNvSpPr>
          <p:nvPr>
            <p:ph idx="1"/>
          </p:nvPr>
        </p:nvSpPr>
        <p:spPr>
          <a:xfrm>
            <a:off x="2231136" y="1365624"/>
            <a:ext cx="7729728" cy="1477957"/>
          </a:xfrm>
        </p:spPr>
        <p:txBody>
          <a:bodyPr vert="horz" lIns="91440" tIns="45720" rIns="91440" bIns="45720" rtlCol="0" anchor="t">
            <a:normAutofit/>
          </a:bodyPr>
          <a:lstStyle/>
          <a:p>
            <a:r>
              <a:rPr lang="en-US" b="1" dirty="0"/>
              <a:t>Description: </a:t>
            </a:r>
            <a:r>
              <a:rPr lang="en-US" dirty="0"/>
              <a:t>Groups who have funded one or more project through HANWASH</a:t>
            </a:r>
          </a:p>
          <a:p>
            <a:r>
              <a:rPr lang="en-US" b="1" dirty="0"/>
              <a:t>Members: </a:t>
            </a:r>
            <a:r>
              <a:rPr lang="en-US" dirty="0"/>
              <a:t>Any member of these groups</a:t>
            </a:r>
          </a:p>
          <a:p>
            <a:pPr marL="0" indent="0" algn="ctr">
              <a:buNone/>
            </a:pPr>
            <a:endParaRPr lang="en-US" b="1" u="sng" dirty="0"/>
          </a:p>
        </p:txBody>
      </p:sp>
      <p:sp>
        <p:nvSpPr>
          <p:cNvPr id="5" name="Content Placeholder 2">
            <a:extLst>
              <a:ext uri="{FF2B5EF4-FFF2-40B4-BE49-F238E27FC236}">
                <a16:creationId xmlns:a16="http://schemas.microsoft.com/office/drawing/2014/main" id="{932FE7F8-74D7-CF44-4736-0BC3655D3316}"/>
              </a:ext>
            </a:extLst>
          </p:cNvPr>
          <p:cNvSpPr txBox="1">
            <a:spLocks/>
          </p:cNvSpPr>
          <p:nvPr/>
        </p:nvSpPr>
        <p:spPr>
          <a:xfrm>
            <a:off x="179653" y="2906089"/>
            <a:ext cx="5807237" cy="3666005"/>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b="1" u="sng" dirty="0"/>
              <a:t>Data visualization needs</a:t>
            </a:r>
            <a:endParaRPr lang="en-US" dirty="0"/>
          </a:p>
          <a:p>
            <a:r>
              <a:rPr lang="en-US" b="1" dirty="0"/>
              <a:t>Program summary -</a:t>
            </a:r>
            <a:r>
              <a:rPr lang="en-US" dirty="0"/>
              <a:t> Visualize multiple projects, core data, and their results</a:t>
            </a:r>
          </a:p>
          <a:p>
            <a:r>
              <a:rPr lang="en-US" b="1" dirty="0"/>
              <a:t>Fundraising tools -</a:t>
            </a:r>
            <a:r>
              <a:rPr lang="en-US" dirty="0"/>
              <a:t> Display to existing and potential funders</a:t>
            </a:r>
          </a:p>
        </p:txBody>
      </p:sp>
      <p:sp>
        <p:nvSpPr>
          <p:cNvPr id="10" name="Content Placeholder 2">
            <a:extLst>
              <a:ext uri="{FF2B5EF4-FFF2-40B4-BE49-F238E27FC236}">
                <a16:creationId xmlns:a16="http://schemas.microsoft.com/office/drawing/2014/main" id="{0E8D4753-6CD0-20BA-2F21-7359FD14BE36}"/>
              </a:ext>
            </a:extLst>
          </p:cNvPr>
          <p:cNvSpPr txBox="1">
            <a:spLocks/>
          </p:cNvSpPr>
          <p:nvPr/>
        </p:nvSpPr>
        <p:spPr>
          <a:xfrm>
            <a:off x="6094755" y="2899114"/>
            <a:ext cx="5836734" cy="3675837"/>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b="1" u="sng" dirty="0"/>
              <a:t>Roles and responsibilities</a:t>
            </a:r>
            <a:endParaRPr lang="en-US" dirty="0"/>
          </a:p>
          <a:p>
            <a:r>
              <a:rPr lang="en-US" dirty="0"/>
              <a:t>Visualize project implementation and results</a:t>
            </a:r>
          </a:p>
          <a:p>
            <a:r>
              <a:rPr lang="en-US" dirty="0"/>
              <a:t>Use fundraising tools to mobilize financial resources</a:t>
            </a:r>
          </a:p>
          <a:p>
            <a:pPr marL="0" indent="0">
              <a:buNone/>
            </a:pPr>
            <a:endParaRPr lang="en-US" dirty="0"/>
          </a:p>
        </p:txBody>
      </p:sp>
      <p:sp>
        <p:nvSpPr>
          <p:cNvPr id="8" name="Content Placeholder 2">
            <a:extLst>
              <a:ext uri="{FF2B5EF4-FFF2-40B4-BE49-F238E27FC236}">
                <a16:creationId xmlns:a16="http://schemas.microsoft.com/office/drawing/2014/main" id="{AAAF7089-4252-8169-8A9A-213849BFFD81}"/>
              </a:ext>
            </a:extLst>
          </p:cNvPr>
          <p:cNvSpPr txBox="1">
            <a:spLocks/>
          </p:cNvSpPr>
          <p:nvPr/>
        </p:nvSpPr>
        <p:spPr>
          <a:xfrm>
            <a:off x="6218155" y="4463164"/>
            <a:ext cx="5589934" cy="1629905"/>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b="1" u="sng" dirty="0"/>
              <a:t>Resources</a:t>
            </a:r>
          </a:p>
          <a:p>
            <a:r>
              <a:rPr lang="en-US" b="1" dirty="0"/>
              <a:t>Visualization link: </a:t>
            </a:r>
            <a:r>
              <a:rPr lang="en-US" dirty="0">
                <a:hlinkClick r:id="rId2"/>
              </a:rPr>
              <a:t>HANWASH – Funders console</a:t>
            </a:r>
            <a:endParaRPr lang="en-US" dirty="0"/>
          </a:p>
          <a:p>
            <a:r>
              <a:rPr lang="en-US" b="1" dirty="0"/>
              <a:t>User manual:</a:t>
            </a:r>
            <a:r>
              <a:rPr lang="en-US" dirty="0"/>
              <a:t> </a:t>
            </a:r>
          </a:p>
          <a:p>
            <a:r>
              <a:rPr lang="en-US" b="1" dirty="0"/>
              <a:t>Training:</a:t>
            </a:r>
          </a:p>
        </p:txBody>
      </p:sp>
    </p:spTree>
    <p:extLst>
      <p:ext uri="{BB962C8B-B14F-4D97-AF65-F5344CB8AC3E}">
        <p14:creationId xmlns:p14="http://schemas.microsoft.com/office/powerpoint/2010/main" val="1174552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04F12-8F48-C717-D500-0A595F6869C5}"/>
              </a:ext>
            </a:extLst>
          </p:cNvPr>
          <p:cNvSpPr>
            <a:spLocks noGrp="1"/>
          </p:cNvSpPr>
          <p:nvPr>
            <p:ph type="title"/>
          </p:nvPr>
        </p:nvSpPr>
        <p:spPr>
          <a:xfrm>
            <a:off x="2229891" y="488036"/>
            <a:ext cx="7729728" cy="747376"/>
          </a:xfrm>
        </p:spPr>
        <p:txBody>
          <a:bodyPr>
            <a:normAutofit fontScale="90000"/>
          </a:bodyPr>
          <a:lstStyle/>
          <a:p>
            <a:r>
              <a:rPr lang="en-US"/>
              <a:t>M&amp;E Officer</a:t>
            </a:r>
          </a:p>
        </p:txBody>
      </p:sp>
      <p:sp>
        <p:nvSpPr>
          <p:cNvPr id="5" name="Content Placeholder 2">
            <a:extLst>
              <a:ext uri="{FF2B5EF4-FFF2-40B4-BE49-F238E27FC236}">
                <a16:creationId xmlns:a16="http://schemas.microsoft.com/office/drawing/2014/main" id="{3C03B59B-08AE-8D49-1F84-18E440AA37C3}"/>
              </a:ext>
            </a:extLst>
          </p:cNvPr>
          <p:cNvSpPr txBox="1">
            <a:spLocks/>
          </p:cNvSpPr>
          <p:nvPr/>
        </p:nvSpPr>
        <p:spPr>
          <a:xfrm>
            <a:off x="6463093" y="1507783"/>
            <a:ext cx="5044728" cy="5097297"/>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b="1" u="sng" dirty="0"/>
              <a:t>Roles and responsibilities</a:t>
            </a:r>
            <a:endParaRPr lang="en-US" dirty="0"/>
          </a:p>
          <a:p>
            <a:pPr marL="0" indent="0">
              <a:buNone/>
            </a:pPr>
            <a:r>
              <a:rPr lang="en-US" dirty="0"/>
              <a:t>Microsoft Teams</a:t>
            </a:r>
          </a:p>
          <a:p>
            <a:r>
              <a:rPr lang="en-US" dirty="0"/>
              <a:t>Manage the authoritative copies of Program and Project monitoring frameworks (PMF)</a:t>
            </a:r>
          </a:p>
          <a:p>
            <a:r>
              <a:rPr lang="en-US" dirty="0"/>
              <a:t>Update the PMF documents according to mWater Implementation results</a:t>
            </a:r>
          </a:p>
          <a:p>
            <a:r>
              <a:rPr lang="en-US" dirty="0"/>
              <a:t>Submit reports on the implementation of projects</a:t>
            </a:r>
          </a:p>
          <a:p>
            <a:r>
              <a:rPr lang="en-US" dirty="0"/>
              <a:t>Ensure the correct file structure in Teams is respected</a:t>
            </a:r>
          </a:p>
          <a:p>
            <a:pPr marL="0" indent="0">
              <a:buNone/>
            </a:pPr>
            <a:endParaRPr lang="en-US" dirty="0"/>
          </a:p>
          <a:p>
            <a:pPr marL="0" indent="0">
              <a:buNone/>
            </a:pPr>
            <a:r>
              <a:rPr lang="en-US" dirty="0"/>
              <a:t>mWater</a:t>
            </a:r>
          </a:p>
          <a:p>
            <a:r>
              <a:rPr lang="en-US" dirty="0"/>
              <a:t>Perform quality assurance on the Implementation Data</a:t>
            </a:r>
          </a:p>
          <a:p>
            <a:r>
              <a:rPr lang="en-US" dirty="0"/>
              <a:t>Populate the Projects, Activities, Commune Action Plans, and Indicator tables</a:t>
            </a:r>
          </a:p>
          <a:p>
            <a:r>
              <a:rPr lang="en-US" dirty="0"/>
              <a:t>Work with implementing partners to review PMF quarterly</a:t>
            </a:r>
          </a:p>
          <a:p>
            <a:r>
              <a:rPr lang="en-US" dirty="0"/>
              <a:t>Ensure the correct file structure in mWater respected</a:t>
            </a:r>
          </a:p>
        </p:txBody>
      </p:sp>
      <p:sp>
        <p:nvSpPr>
          <p:cNvPr id="6" name="Content Placeholder 2">
            <a:extLst>
              <a:ext uri="{FF2B5EF4-FFF2-40B4-BE49-F238E27FC236}">
                <a16:creationId xmlns:a16="http://schemas.microsoft.com/office/drawing/2014/main" id="{80994F9D-26F3-02EF-8A86-1C17C63A2B08}"/>
              </a:ext>
            </a:extLst>
          </p:cNvPr>
          <p:cNvSpPr txBox="1">
            <a:spLocks/>
          </p:cNvSpPr>
          <p:nvPr/>
        </p:nvSpPr>
        <p:spPr>
          <a:xfrm>
            <a:off x="539577" y="5547248"/>
            <a:ext cx="5589934" cy="949293"/>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endParaRPr lang="en-US" dirty="0"/>
          </a:p>
        </p:txBody>
      </p:sp>
      <p:sp>
        <p:nvSpPr>
          <p:cNvPr id="3" name="Content Placeholder 2">
            <a:extLst>
              <a:ext uri="{FF2B5EF4-FFF2-40B4-BE49-F238E27FC236}">
                <a16:creationId xmlns:a16="http://schemas.microsoft.com/office/drawing/2014/main" id="{830EA3AD-4613-FC01-8380-174FF4D6B92C}"/>
              </a:ext>
            </a:extLst>
          </p:cNvPr>
          <p:cNvSpPr txBox="1">
            <a:spLocks/>
          </p:cNvSpPr>
          <p:nvPr/>
        </p:nvSpPr>
        <p:spPr>
          <a:xfrm>
            <a:off x="539577" y="1495578"/>
            <a:ext cx="5807237" cy="4078371"/>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b="1" u="sng" dirty="0"/>
              <a:t>Resources</a:t>
            </a:r>
            <a:endParaRPr lang="en-US" dirty="0"/>
          </a:p>
          <a:p>
            <a:pPr marL="0" indent="0">
              <a:buNone/>
            </a:pPr>
            <a:r>
              <a:rPr lang="en-US" b="1" dirty="0"/>
              <a:t>Implementation monitoring</a:t>
            </a:r>
          </a:p>
          <a:p>
            <a:r>
              <a:rPr lang="en-US" b="1" dirty="0">
                <a:hlinkClick r:id="rId3"/>
              </a:rPr>
              <a:t>Indicators</a:t>
            </a:r>
            <a:r>
              <a:rPr lang="en-US" b="1" dirty="0"/>
              <a:t> -</a:t>
            </a:r>
            <a:r>
              <a:rPr lang="en-US" dirty="0"/>
              <a:t> Visualize multiple projects, core data, and their results</a:t>
            </a:r>
          </a:p>
          <a:p>
            <a:r>
              <a:rPr lang="en-US" b="1" dirty="0">
                <a:hlinkClick r:id="rId4"/>
              </a:rPr>
              <a:t>QA –</a:t>
            </a:r>
            <a:r>
              <a:rPr lang="en-US" dirty="0">
                <a:hlinkClick r:id="rId4"/>
              </a:rPr>
              <a:t> </a:t>
            </a:r>
            <a:r>
              <a:rPr lang="en-US" dirty="0"/>
              <a:t>Used to clearn up data coming from implementing partners</a:t>
            </a:r>
          </a:p>
          <a:p>
            <a:pPr marL="0" indent="0">
              <a:buNone/>
            </a:pPr>
            <a:r>
              <a:rPr lang="en-US" b="1" dirty="0"/>
              <a:t>Project tracking</a:t>
            </a:r>
          </a:p>
          <a:p>
            <a:r>
              <a:rPr lang="en-US" b="1" dirty="0">
                <a:hlinkClick r:id="rId5"/>
              </a:rPr>
              <a:t>Tables –</a:t>
            </a:r>
            <a:r>
              <a:rPr lang="en-US" dirty="0"/>
              <a:t> Used to modify project, activity, commune action plan, and indicator tables</a:t>
            </a:r>
          </a:p>
          <a:p>
            <a:r>
              <a:rPr lang="en-US" b="1" dirty="0">
                <a:hlinkClick r:id="rId6"/>
              </a:rPr>
              <a:t>Data checks – </a:t>
            </a:r>
            <a:r>
              <a:rPr lang="en-US" dirty="0"/>
              <a:t>Used to ensure the correct configuration of project tracking data</a:t>
            </a:r>
          </a:p>
          <a:p>
            <a:r>
              <a:rPr lang="en-US" b="1" dirty="0">
                <a:hlinkClick r:id="rId7"/>
              </a:rPr>
              <a:t>mWater Project folder – </a:t>
            </a:r>
            <a:r>
              <a:rPr lang="en-US" dirty="0"/>
              <a:t>Used to communicate core documents to external stakeholders</a:t>
            </a:r>
          </a:p>
          <a:p>
            <a:pPr marL="0" indent="0">
              <a:buNone/>
            </a:pPr>
            <a:r>
              <a:rPr lang="en-US" b="1" dirty="0"/>
              <a:t>Teams</a:t>
            </a:r>
          </a:p>
          <a:p>
            <a:r>
              <a:rPr lang="en-US" b="1" dirty="0">
                <a:hlinkClick r:id="rId8"/>
              </a:rPr>
              <a:t>Impact pathway, Logframe, Theory of Change</a:t>
            </a:r>
            <a:r>
              <a:rPr lang="en-US" b="1" dirty="0"/>
              <a:t> – </a:t>
            </a:r>
            <a:r>
              <a:rPr lang="en-US" dirty="0"/>
              <a:t>The folder used for core M&amp;E templates</a:t>
            </a:r>
          </a:p>
          <a:p>
            <a:endParaRPr lang="en-US" dirty="0"/>
          </a:p>
          <a:p>
            <a:pPr marL="0" indent="0">
              <a:buNone/>
            </a:pPr>
            <a:endParaRPr lang="en-US" dirty="0"/>
          </a:p>
        </p:txBody>
      </p:sp>
    </p:spTree>
    <p:extLst>
      <p:ext uri="{BB962C8B-B14F-4D97-AF65-F5344CB8AC3E}">
        <p14:creationId xmlns:p14="http://schemas.microsoft.com/office/powerpoint/2010/main" val="1072542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4EDBE-B396-B303-CC1C-34356716CE71}"/>
              </a:ext>
            </a:extLst>
          </p:cNvPr>
          <p:cNvSpPr>
            <a:spLocks noGrp="1"/>
          </p:cNvSpPr>
          <p:nvPr>
            <p:ph type="title"/>
          </p:nvPr>
        </p:nvSpPr>
        <p:spPr/>
        <p:txBody>
          <a:bodyPr/>
          <a:lstStyle/>
          <a:p>
            <a:r>
              <a:rPr lang="en-US"/>
              <a:t>mWater developer</a:t>
            </a:r>
          </a:p>
        </p:txBody>
      </p:sp>
      <p:sp>
        <p:nvSpPr>
          <p:cNvPr id="4" name="Content Placeholder 2">
            <a:extLst>
              <a:ext uri="{FF2B5EF4-FFF2-40B4-BE49-F238E27FC236}">
                <a16:creationId xmlns:a16="http://schemas.microsoft.com/office/drawing/2014/main" id="{07506DB1-CD2B-819F-1C63-CDD1F4426CAF}"/>
              </a:ext>
            </a:extLst>
          </p:cNvPr>
          <p:cNvSpPr txBox="1">
            <a:spLocks/>
          </p:cNvSpPr>
          <p:nvPr/>
        </p:nvSpPr>
        <p:spPr>
          <a:xfrm>
            <a:off x="6094755" y="2899113"/>
            <a:ext cx="4887773" cy="3404409"/>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b="1" u="sng" dirty="0"/>
              <a:t>Roles and responsibilities</a:t>
            </a:r>
            <a:endParaRPr lang="en-US" dirty="0"/>
          </a:p>
          <a:p>
            <a:r>
              <a:rPr lang="en-US" dirty="0"/>
              <a:t>Modify and create new user-centered data visualizations</a:t>
            </a:r>
          </a:p>
          <a:p>
            <a:r>
              <a:rPr lang="en-US" dirty="0"/>
              <a:t>Ensure Implementation Monitoring indicators are calculated correctly</a:t>
            </a:r>
          </a:p>
          <a:p>
            <a:r>
              <a:rPr lang="en-US" dirty="0"/>
              <a:t>Perform quality assurance on implementation data</a:t>
            </a:r>
          </a:p>
          <a:p>
            <a:r>
              <a:rPr lang="en-US" dirty="0"/>
              <a:t>Create and maintain the documentation of the entire information system</a:t>
            </a:r>
          </a:p>
          <a:p>
            <a:r>
              <a:rPr lang="en-US" dirty="0"/>
              <a:t>Train and support stakeholders in the system usage</a:t>
            </a:r>
          </a:p>
          <a:p>
            <a:pPr marL="0" indent="0">
              <a:buNone/>
            </a:pPr>
            <a:endParaRPr lang="en-US" b="1" dirty="0"/>
          </a:p>
          <a:p>
            <a:endParaRPr lang="en-US" dirty="0"/>
          </a:p>
          <a:p>
            <a:endParaRPr lang="en-US" dirty="0"/>
          </a:p>
        </p:txBody>
      </p:sp>
      <p:sp>
        <p:nvSpPr>
          <p:cNvPr id="6" name="Content Placeholder 2">
            <a:extLst>
              <a:ext uri="{FF2B5EF4-FFF2-40B4-BE49-F238E27FC236}">
                <a16:creationId xmlns:a16="http://schemas.microsoft.com/office/drawing/2014/main" id="{6790A5BD-160D-A588-E271-7959EAFC5405}"/>
              </a:ext>
            </a:extLst>
          </p:cNvPr>
          <p:cNvSpPr txBox="1">
            <a:spLocks/>
          </p:cNvSpPr>
          <p:nvPr/>
        </p:nvSpPr>
        <p:spPr>
          <a:xfrm>
            <a:off x="583660" y="2791839"/>
            <a:ext cx="5403230" cy="3780256"/>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b="1" u="sng" dirty="0"/>
              <a:t>Resources</a:t>
            </a:r>
            <a:endParaRPr lang="en-US" dirty="0"/>
          </a:p>
          <a:p>
            <a:pPr marL="0" indent="0">
              <a:buNone/>
            </a:pPr>
            <a:r>
              <a:rPr lang="en-US" b="1" dirty="0"/>
              <a:t>Implementation monitoring</a:t>
            </a:r>
          </a:p>
          <a:p>
            <a:r>
              <a:rPr lang="en-US" b="1" dirty="0">
                <a:hlinkClick r:id="rId2"/>
              </a:rPr>
              <a:t>Results by project -</a:t>
            </a:r>
            <a:r>
              <a:rPr lang="en-US" dirty="0">
                <a:hlinkClick r:id="rId2"/>
              </a:rPr>
              <a:t> </a:t>
            </a:r>
            <a:r>
              <a:rPr lang="en-US" dirty="0"/>
              <a:t>Visualize multiple projects, core data, and their results</a:t>
            </a:r>
          </a:p>
          <a:p>
            <a:r>
              <a:rPr lang="en-US" b="1" dirty="0">
                <a:hlinkClick r:id="rId3"/>
              </a:rPr>
              <a:t>Quality assurance – </a:t>
            </a:r>
            <a:r>
              <a:rPr lang="en-US" dirty="0"/>
              <a:t>Used to clean up data coming from implementing partners</a:t>
            </a:r>
          </a:p>
          <a:p>
            <a:pPr marL="0" indent="0">
              <a:buNone/>
            </a:pPr>
            <a:r>
              <a:rPr lang="en-US" b="1" dirty="0"/>
              <a:t>Microsoft teams</a:t>
            </a:r>
          </a:p>
          <a:p>
            <a:r>
              <a:rPr lang="en-US" b="1" dirty="0">
                <a:hlinkClick r:id="rId4"/>
              </a:rPr>
              <a:t>mWater Database – </a:t>
            </a:r>
            <a:r>
              <a:rPr lang="en-US" dirty="0"/>
              <a:t>Used to store documentation for system usage</a:t>
            </a:r>
          </a:p>
        </p:txBody>
      </p:sp>
    </p:spTree>
    <p:extLst>
      <p:ext uri="{BB962C8B-B14F-4D97-AF65-F5344CB8AC3E}">
        <p14:creationId xmlns:p14="http://schemas.microsoft.com/office/powerpoint/2010/main" val="3083379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4113-596D-6CE8-C1E5-A4A2EB2FB2FF}"/>
              </a:ext>
            </a:extLst>
          </p:cNvPr>
          <p:cNvSpPr>
            <a:spLocks noGrp="1"/>
          </p:cNvSpPr>
          <p:nvPr>
            <p:ph type="title"/>
          </p:nvPr>
        </p:nvSpPr>
        <p:spPr/>
        <p:txBody>
          <a:bodyPr/>
          <a:lstStyle/>
          <a:p>
            <a:r>
              <a:rPr lang="en-US" dirty="0"/>
              <a:t>Database</a:t>
            </a:r>
          </a:p>
        </p:txBody>
      </p:sp>
      <p:sp>
        <p:nvSpPr>
          <p:cNvPr id="3" name="Text Placeholder 2">
            <a:extLst>
              <a:ext uri="{FF2B5EF4-FFF2-40B4-BE49-F238E27FC236}">
                <a16:creationId xmlns:a16="http://schemas.microsoft.com/office/drawing/2014/main" id="{BE2246CF-3A71-6AB0-69D5-8D82D72FAAC0}"/>
              </a:ext>
            </a:extLst>
          </p:cNvPr>
          <p:cNvSpPr>
            <a:spLocks noGrp="1"/>
          </p:cNvSpPr>
          <p:nvPr>
            <p:ph type="body" idx="1"/>
          </p:nvPr>
        </p:nvSpPr>
        <p:spPr/>
        <p:txBody>
          <a:bodyPr/>
          <a:lstStyle/>
          <a:p>
            <a:r>
              <a:rPr lang="en-US"/>
              <a:t>An overview of the key components of the HANWASH database</a:t>
            </a:r>
          </a:p>
        </p:txBody>
      </p:sp>
    </p:spTree>
    <p:extLst>
      <p:ext uri="{BB962C8B-B14F-4D97-AF65-F5344CB8AC3E}">
        <p14:creationId xmlns:p14="http://schemas.microsoft.com/office/powerpoint/2010/main" val="3187187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A5716-5E8F-7BB4-F9C9-29C6C0BD6C2F}"/>
              </a:ext>
            </a:extLst>
          </p:cNvPr>
          <p:cNvSpPr>
            <a:spLocks noGrp="1"/>
          </p:cNvSpPr>
          <p:nvPr>
            <p:ph type="title"/>
          </p:nvPr>
        </p:nvSpPr>
        <p:spPr>
          <a:xfrm>
            <a:off x="2231136" y="638121"/>
            <a:ext cx="7729728" cy="1188720"/>
          </a:xfrm>
        </p:spPr>
        <p:txBody>
          <a:bodyPr/>
          <a:lstStyle/>
          <a:p>
            <a:r>
              <a:rPr lang="en-US" dirty="0"/>
              <a:t>Database overview</a:t>
            </a:r>
          </a:p>
        </p:txBody>
      </p:sp>
      <p:sp>
        <p:nvSpPr>
          <p:cNvPr id="3" name="Content Placeholder 2">
            <a:extLst>
              <a:ext uri="{FF2B5EF4-FFF2-40B4-BE49-F238E27FC236}">
                <a16:creationId xmlns:a16="http://schemas.microsoft.com/office/drawing/2014/main" id="{67EDE87C-12A0-D2B7-BD9C-9206AF5E533C}"/>
              </a:ext>
            </a:extLst>
          </p:cNvPr>
          <p:cNvSpPr>
            <a:spLocks noGrp="1"/>
          </p:cNvSpPr>
          <p:nvPr>
            <p:ph idx="1"/>
          </p:nvPr>
        </p:nvSpPr>
        <p:spPr>
          <a:xfrm>
            <a:off x="2231136" y="2235273"/>
            <a:ext cx="7697071" cy="4364725"/>
          </a:xfrm>
        </p:spPr>
        <p:txBody>
          <a:bodyPr vert="horz" lIns="91440" tIns="45720" rIns="91440" bIns="45720" rtlCol="0" anchor="t">
            <a:normAutofit fontScale="92500" lnSpcReduction="20000"/>
          </a:bodyPr>
          <a:lstStyle/>
          <a:p>
            <a:pPr marL="0" indent="0">
              <a:buNone/>
            </a:pPr>
            <a:r>
              <a:rPr lang="en-US" dirty="0">
                <a:ea typeface="+mn-lt"/>
                <a:cs typeface="+mn-lt"/>
              </a:rPr>
              <a:t>The database consists of various data tables, each with their own objectives, roles &amp; permissions, and data visualizations.</a:t>
            </a:r>
            <a:endParaRPr lang="en-US" dirty="0"/>
          </a:p>
          <a:p>
            <a:pPr marL="0" indent="0">
              <a:buNone/>
            </a:pPr>
            <a:endParaRPr lang="en-US" dirty="0">
              <a:ea typeface="+mn-lt"/>
              <a:cs typeface="+mn-lt"/>
            </a:endParaRPr>
          </a:p>
          <a:p>
            <a:pPr marL="0" indent="0">
              <a:buNone/>
            </a:pPr>
            <a:r>
              <a:rPr lang="en-US" b="1" dirty="0">
                <a:ea typeface="+mn-lt"/>
                <a:cs typeface="+mn-lt"/>
              </a:rPr>
              <a:t>Data tables:</a:t>
            </a:r>
            <a:endParaRPr lang="en-US" dirty="0"/>
          </a:p>
          <a:p>
            <a:r>
              <a:rPr lang="en-US" b="1" dirty="0">
                <a:ea typeface="+mn-lt"/>
                <a:cs typeface="+mn-lt"/>
              </a:rPr>
              <a:t>SIEPA forms - </a:t>
            </a:r>
            <a:r>
              <a:rPr lang="en-US" dirty="0">
                <a:ea typeface="+mn-lt"/>
                <a:cs typeface="+mn-lt"/>
              </a:rPr>
              <a:t>DINEPA’s mWater-based data system for monitoring the WASH sector.</a:t>
            </a:r>
            <a:endParaRPr lang="en-US" dirty="0"/>
          </a:p>
          <a:p>
            <a:r>
              <a:rPr lang="en-US" b="1" dirty="0">
                <a:ea typeface="+mn-lt"/>
                <a:cs typeface="+mn-lt"/>
                <a:hlinkClick r:id="rId2" action="ppaction://hlinksldjump"/>
              </a:rPr>
              <a:t>Commune action plans (CAP) - </a:t>
            </a:r>
            <a:r>
              <a:rPr lang="en-US" dirty="0">
                <a:ea typeface="+mn-lt"/>
                <a:cs typeface="+mn-lt"/>
              </a:rPr>
              <a:t>A table outlining the plan for improving WASH services in a commune. Commune action plans (CAP) are created as a collaboration between DINEPA, local authorities, and implementing partners</a:t>
            </a:r>
          </a:p>
          <a:p>
            <a:r>
              <a:rPr lang="en-US" b="1" dirty="0">
                <a:ea typeface="+mn-lt"/>
                <a:cs typeface="+mn-lt"/>
                <a:hlinkClick r:id="rId3" action="ppaction://hlinksldjump"/>
              </a:rPr>
              <a:t>Projects - </a:t>
            </a:r>
            <a:r>
              <a:rPr lang="en-US" dirty="0">
                <a:ea typeface="+mn-lt"/>
                <a:cs typeface="+mn-lt"/>
              </a:rPr>
              <a:t>A table which stores core project information and the program to which it belongs</a:t>
            </a:r>
            <a:endParaRPr lang="en-US" dirty="0"/>
          </a:p>
          <a:p>
            <a:r>
              <a:rPr lang="en-US" b="1" dirty="0">
                <a:ea typeface="+mn-lt"/>
                <a:cs typeface="+mn-lt"/>
                <a:hlinkClick r:id="rId4" action="ppaction://hlinksldjump"/>
              </a:rPr>
              <a:t>Activities - </a:t>
            </a:r>
            <a:r>
              <a:rPr lang="en-US" dirty="0">
                <a:ea typeface="+mn-lt"/>
                <a:cs typeface="+mn-lt"/>
              </a:rPr>
              <a:t>The activities form defines the basic units into which projects and commune action plans are broken up.</a:t>
            </a:r>
            <a:endParaRPr lang="en-US" dirty="0"/>
          </a:p>
          <a:p>
            <a:r>
              <a:rPr lang="en-US" b="1" dirty="0">
                <a:ea typeface="+mn-lt"/>
                <a:cs typeface="+mn-lt"/>
                <a:hlinkClick r:id="rId5" action="ppaction://hlinksldjump"/>
              </a:rPr>
              <a:t>Implementation forms - </a:t>
            </a:r>
            <a:r>
              <a:rPr lang="en-US" dirty="0">
                <a:ea typeface="+mn-lt"/>
                <a:cs typeface="+mn-lt"/>
              </a:rPr>
              <a:t>Very detailed information collected to document technical, social, and managerial information collected while implementing an activity</a:t>
            </a:r>
            <a:endParaRPr lang="en-US" dirty="0"/>
          </a:p>
          <a:p>
            <a:pPr marL="0" indent="0">
              <a:buNone/>
            </a:pPr>
            <a:endParaRPr lang="en-US" dirty="0"/>
          </a:p>
        </p:txBody>
      </p:sp>
    </p:spTree>
    <p:extLst>
      <p:ext uri="{BB962C8B-B14F-4D97-AF65-F5344CB8AC3E}">
        <p14:creationId xmlns:p14="http://schemas.microsoft.com/office/powerpoint/2010/main" val="822930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EBD62-8AFF-5589-67FF-B44DC9267157}"/>
              </a:ext>
            </a:extLst>
          </p:cNvPr>
          <p:cNvSpPr>
            <a:spLocks noGrp="1"/>
          </p:cNvSpPr>
          <p:nvPr>
            <p:ph type="title"/>
          </p:nvPr>
        </p:nvSpPr>
        <p:spPr>
          <a:xfrm>
            <a:off x="1308479" y="294755"/>
            <a:ext cx="9575041" cy="507550"/>
          </a:xfrm>
        </p:spPr>
        <p:txBody>
          <a:bodyPr>
            <a:normAutofit fontScale="90000"/>
          </a:bodyPr>
          <a:lstStyle/>
          <a:p>
            <a:r>
              <a:rPr lang="en-US" dirty="0"/>
              <a:t>Database Process diagram</a:t>
            </a:r>
          </a:p>
        </p:txBody>
      </p:sp>
      <p:graphicFrame>
        <p:nvGraphicFramePr>
          <p:cNvPr id="44" name="Diagram 43">
            <a:extLst>
              <a:ext uri="{FF2B5EF4-FFF2-40B4-BE49-F238E27FC236}">
                <a16:creationId xmlns:a16="http://schemas.microsoft.com/office/drawing/2014/main" id="{465C6854-923A-F4D5-B722-70D2E15496BE}"/>
              </a:ext>
            </a:extLst>
          </p:cNvPr>
          <p:cNvGraphicFramePr/>
          <p:nvPr>
            <p:extLst>
              <p:ext uri="{D42A27DB-BD31-4B8C-83A1-F6EECF244321}">
                <p14:modId xmlns:p14="http://schemas.microsoft.com/office/powerpoint/2010/main" val="1670897099"/>
              </p:ext>
            </p:extLst>
          </p:nvPr>
        </p:nvGraphicFramePr>
        <p:xfrm>
          <a:off x="1928678" y="1015454"/>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90843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3D67B-4557-1592-2EEF-FFDCE88A80F6}"/>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1AA73554-41CC-25EB-7E82-36C4FD55841D}"/>
              </a:ext>
            </a:extLst>
          </p:cNvPr>
          <p:cNvSpPr>
            <a:spLocks noGrp="1"/>
          </p:cNvSpPr>
          <p:nvPr>
            <p:ph idx="1"/>
          </p:nvPr>
        </p:nvSpPr>
        <p:spPr/>
        <p:txBody>
          <a:bodyPr/>
          <a:lstStyle/>
          <a:p>
            <a:pPr marL="342900" indent="-342900">
              <a:buFont typeface="+mj-lt"/>
              <a:buAutoNum type="arabicPeriod"/>
            </a:pPr>
            <a:r>
              <a:rPr lang="en-US" dirty="0">
                <a:hlinkClick r:id="rId2" action="ppaction://hlinksldjump"/>
              </a:rPr>
              <a:t>Stakeholder information needs</a:t>
            </a:r>
            <a:endParaRPr lang="en-US" dirty="0"/>
          </a:p>
          <a:p>
            <a:pPr marL="342900" indent="-342900">
              <a:buFont typeface="+mj-lt"/>
              <a:buAutoNum type="arabicPeriod"/>
            </a:pPr>
            <a:r>
              <a:rPr lang="en-US" dirty="0">
                <a:hlinkClick r:id="rId3" action="ppaction://hlinksldjump"/>
              </a:rPr>
              <a:t>Design</a:t>
            </a:r>
            <a:endParaRPr lang="en-US" dirty="0"/>
          </a:p>
          <a:p>
            <a:pPr marL="571500" lvl="1" indent="-342900">
              <a:buFont typeface="+mj-lt"/>
              <a:buAutoNum type="arabicPeriod"/>
            </a:pPr>
            <a:r>
              <a:rPr lang="en-US" dirty="0">
                <a:hlinkClick r:id="rId3" action="ppaction://hlinksldjump"/>
              </a:rPr>
              <a:t>Database</a:t>
            </a:r>
            <a:endParaRPr lang="en-US" dirty="0"/>
          </a:p>
          <a:p>
            <a:pPr marL="571500" lvl="1" indent="-342900">
              <a:buFont typeface="+mj-lt"/>
              <a:buAutoNum type="arabicPeriod"/>
            </a:pPr>
            <a:r>
              <a:rPr lang="en-US" dirty="0">
                <a:hlinkClick r:id="rId4" action="ppaction://hlinksldjump"/>
              </a:rPr>
              <a:t>Visualizations</a:t>
            </a:r>
            <a:endParaRPr lang="en-US" dirty="0"/>
          </a:p>
          <a:p>
            <a:pPr marL="571500" lvl="1" indent="-342900">
              <a:buFont typeface="+mj-lt"/>
              <a:buAutoNum type="arabicPeriod"/>
            </a:pPr>
            <a:r>
              <a:rPr lang="en-US" dirty="0">
                <a:hlinkClick r:id="rId5" action="ppaction://hlinksldjump"/>
              </a:rPr>
              <a:t>Processes</a:t>
            </a:r>
            <a:endParaRPr lang="en-US" dirty="0"/>
          </a:p>
          <a:p>
            <a:pPr marL="342900" indent="-342900">
              <a:buFont typeface="+mj-lt"/>
              <a:buAutoNum type="arabicPeriod"/>
            </a:pPr>
            <a:r>
              <a:rPr lang="en-US" dirty="0">
                <a:hlinkClick r:id="rId6" action="ppaction://hlinksldjump"/>
              </a:rPr>
              <a:t>Annex A – External data sources</a:t>
            </a:r>
            <a:endParaRPr lang="en-US" dirty="0"/>
          </a:p>
        </p:txBody>
      </p:sp>
    </p:spTree>
    <p:extLst>
      <p:ext uri="{BB962C8B-B14F-4D97-AF65-F5344CB8AC3E}">
        <p14:creationId xmlns:p14="http://schemas.microsoft.com/office/powerpoint/2010/main" val="141682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67F1-38BF-FD3A-BAB8-DB5CF412B142}"/>
              </a:ext>
            </a:extLst>
          </p:cNvPr>
          <p:cNvSpPr>
            <a:spLocks noGrp="1"/>
          </p:cNvSpPr>
          <p:nvPr>
            <p:ph type="title"/>
          </p:nvPr>
        </p:nvSpPr>
        <p:spPr>
          <a:xfrm>
            <a:off x="685138" y="352421"/>
            <a:ext cx="10806134" cy="916353"/>
          </a:xfrm>
        </p:spPr>
        <p:txBody>
          <a:bodyPr>
            <a:normAutofit fontScale="90000"/>
          </a:bodyPr>
          <a:lstStyle/>
          <a:p>
            <a:r>
              <a:rPr lang="en-US" dirty="0"/>
              <a:t>Database structural diagram </a:t>
            </a:r>
            <a:br>
              <a:rPr lang="en-US" dirty="0"/>
            </a:br>
            <a:r>
              <a:rPr lang="en-US" dirty="0"/>
              <a:t>ERD (entity relationship diagram)</a:t>
            </a:r>
          </a:p>
        </p:txBody>
      </p:sp>
      <p:sp>
        <p:nvSpPr>
          <p:cNvPr id="4" name="Rounded Rectangle 3">
            <a:extLst>
              <a:ext uri="{FF2B5EF4-FFF2-40B4-BE49-F238E27FC236}">
                <a16:creationId xmlns:a16="http://schemas.microsoft.com/office/drawing/2014/main" id="{1DA5218E-B24D-17AC-73E6-C78F6907CB68}"/>
              </a:ext>
            </a:extLst>
          </p:cNvPr>
          <p:cNvSpPr/>
          <p:nvPr/>
        </p:nvSpPr>
        <p:spPr>
          <a:xfrm>
            <a:off x="1153043" y="5091850"/>
            <a:ext cx="1828800" cy="77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Commune Action Plans</a:t>
            </a:r>
          </a:p>
        </p:txBody>
      </p:sp>
      <p:sp>
        <p:nvSpPr>
          <p:cNvPr id="5" name="Rounded Rectangle 4">
            <a:extLst>
              <a:ext uri="{FF2B5EF4-FFF2-40B4-BE49-F238E27FC236}">
                <a16:creationId xmlns:a16="http://schemas.microsoft.com/office/drawing/2014/main" id="{A47F011D-767D-D310-4C96-D5692D0B9D14}"/>
              </a:ext>
            </a:extLst>
          </p:cNvPr>
          <p:cNvSpPr/>
          <p:nvPr/>
        </p:nvSpPr>
        <p:spPr>
          <a:xfrm>
            <a:off x="1142168" y="3184935"/>
            <a:ext cx="1828800" cy="8233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Activities</a:t>
            </a:r>
          </a:p>
        </p:txBody>
      </p:sp>
      <p:cxnSp>
        <p:nvCxnSpPr>
          <p:cNvPr id="41" name="Straight Connector 40">
            <a:extLst>
              <a:ext uri="{FF2B5EF4-FFF2-40B4-BE49-F238E27FC236}">
                <a16:creationId xmlns:a16="http://schemas.microsoft.com/office/drawing/2014/main" id="{0391DF3B-F495-242A-D4F0-ECCABEC806B1}"/>
              </a:ext>
            </a:extLst>
          </p:cNvPr>
          <p:cNvCxnSpPr>
            <a:cxnSpLocks/>
            <a:stCxn id="4" idx="0"/>
            <a:endCxn id="5" idx="2"/>
          </p:cNvCxnSpPr>
          <p:nvPr/>
        </p:nvCxnSpPr>
        <p:spPr>
          <a:xfrm flipH="1" flipV="1">
            <a:off x="2056568" y="4008263"/>
            <a:ext cx="10875" cy="1083587"/>
          </a:xfrm>
          <a:prstGeom prst="line">
            <a:avLst/>
          </a:prstGeom>
          <a:ln w="50800">
            <a:solidFill>
              <a:schemeClr val="accent3">
                <a:lumMod val="75000"/>
              </a:schemeClr>
            </a:solidFill>
            <a:tailEnd type="diamo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CD3A2F8-6165-0D93-95FA-75330E575B89}"/>
              </a:ext>
            </a:extLst>
          </p:cNvPr>
          <p:cNvCxnSpPr>
            <a:cxnSpLocks/>
            <a:stCxn id="6" idx="0"/>
          </p:cNvCxnSpPr>
          <p:nvPr/>
        </p:nvCxnSpPr>
        <p:spPr>
          <a:xfrm flipH="1" flipV="1">
            <a:off x="2920576" y="3995740"/>
            <a:ext cx="1742363" cy="1096110"/>
          </a:xfrm>
          <a:prstGeom prst="line">
            <a:avLst/>
          </a:prstGeom>
          <a:ln w="50800">
            <a:solidFill>
              <a:schemeClr val="accent3">
                <a:lumMod val="75000"/>
              </a:schemeClr>
            </a:solidFill>
            <a:tailEnd type="diamo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F259CD8-ACB0-4CE9-1CC1-DAB8CECE427B}"/>
              </a:ext>
            </a:extLst>
          </p:cNvPr>
          <p:cNvCxnSpPr>
            <a:cxnSpLocks/>
          </p:cNvCxnSpPr>
          <p:nvPr/>
        </p:nvCxnSpPr>
        <p:spPr>
          <a:xfrm>
            <a:off x="10714714" y="2478461"/>
            <a:ext cx="735835" cy="0"/>
          </a:xfrm>
          <a:prstGeom prst="line">
            <a:avLst/>
          </a:prstGeom>
          <a:ln w="50800">
            <a:solidFill>
              <a:schemeClr val="accent3">
                <a:lumMod val="75000"/>
              </a:schemeClr>
            </a:solidFill>
            <a:tailEnd type="diamond"/>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DFE6D5D6-517C-C630-1C60-EA91BDFE0188}"/>
              </a:ext>
            </a:extLst>
          </p:cNvPr>
          <p:cNvSpPr txBox="1"/>
          <p:nvPr/>
        </p:nvSpPr>
        <p:spPr>
          <a:xfrm>
            <a:off x="9180418" y="2289722"/>
            <a:ext cx="1431995" cy="369332"/>
          </a:xfrm>
          <a:prstGeom prst="rect">
            <a:avLst/>
          </a:prstGeom>
          <a:noFill/>
        </p:spPr>
        <p:txBody>
          <a:bodyPr wrap="square" rtlCol="0">
            <a:spAutoFit/>
          </a:bodyPr>
          <a:lstStyle/>
          <a:p>
            <a:r>
              <a:rPr lang="en-US" dirty="0"/>
              <a:t>One-to-many</a:t>
            </a:r>
          </a:p>
        </p:txBody>
      </p:sp>
      <p:sp>
        <p:nvSpPr>
          <p:cNvPr id="52" name="TextBox 51">
            <a:extLst>
              <a:ext uri="{FF2B5EF4-FFF2-40B4-BE49-F238E27FC236}">
                <a16:creationId xmlns:a16="http://schemas.microsoft.com/office/drawing/2014/main" id="{BF0A03A7-4B16-6D61-013E-6AD6785A8DF0}"/>
              </a:ext>
            </a:extLst>
          </p:cNvPr>
          <p:cNvSpPr txBox="1"/>
          <p:nvPr/>
        </p:nvSpPr>
        <p:spPr>
          <a:xfrm>
            <a:off x="9180418" y="4003194"/>
            <a:ext cx="1431946" cy="369332"/>
          </a:xfrm>
          <a:prstGeom prst="rect">
            <a:avLst/>
          </a:prstGeom>
          <a:noFill/>
        </p:spPr>
        <p:txBody>
          <a:bodyPr wrap="square" rtlCol="0">
            <a:spAutoFit/>
          </a:bodyPr>
          <a:lstStyle/>
          <a:p>
            <a:r>
              <a:rPr lang="en-US" dirty="0"/>
              <a:t>Set of tables</a:t>
            </a:r>
          </a:p>
        </p:txBody>
      </p:sp>
      <p:sp>
        <p:nvSpPr>
          <p:cNvPr id="25" name="Rounded Rectangle 24">
            <a:extLst>
              <a:ext uri="{FF2B5EF4-FFF2-40B4-BE49-F238E27FC236}">
                <a16:creationId xmlns:a16="http://schemas.microsoft.com/office/drawing/2014/main" id="{EA0E8A7A-A86C-0E7B-FFBE-E6B781930456}"/>
              </a:ext>
            </a:extLst>
          </p:cNvPr>
          <p:cNvSpPr/>
          <p:nvPr/>
        </p:nvSpPr>
        <p:spPr>
          <a:xfrm>
            <a:off x="3748539" y="3197185"/>
            <a:ext cx="1828800" cy="818259"/>
          </a:xfrm>
          <a:prstGeom prst="round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Implementation forms</a:t>
            </a:r>
          </a:p>
        </p:txBody>
      </p:sp>
      <p:sp>
        <p:nvSpPr>
          <p:cNvPr id="35" name="Rounded Rectangle 34">
            <a:extLst>
              <a:ext uri="{FF2B5EF4-FFF2-40B4-BE49-F238E27FC236}">
                <a16:creationId xmlns:a16="http://schemas.microsoft.com/office/drawing/2014/main" id="{0178FF07-D5EC-72D9-315B-8832F5E9A0A1}"/>
              </a:ext>
            </a:extLst>
          </p:cNvPr>
          <p:cNvSpPr/>
          <p:nvPr/>
        </p:nvSpPr>
        <p:spPr>
          <a:xfrm>
            <a:off x="6498485" y="3204639"/>
            <a:ext cx="1828800" cy="810805"/>
          </a:xfrm>
          <a:prstGeom prst="round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SIEPA forms</a:t>
            </a:r>
          </a:p>
        </p:txBody>
      </p:sp>
      <p:sp>
        <p:nvSpPr>
          <p:cNvPr id="73" name="Rounded Rectangle 72">
            <a:extLst>
              <a:ext uri="{FF2B5EF4-FFF2-40B4-BE49-F238E27FC236}">
                <a16:creationId xmlns:a16="http://schemas.microsoft.com/office/drawing/2014/main" id="{0B2E90E0-288B-8957-5514-EAA8B48E1544}"/>
              </a:ext>
            </a:extLst>
          </p:cNvPr>
          <p:cNvSpPr/>
          <p:nvPr/>
        </p:nvSpPr>
        <p:spPr>
          <a:xfrm>
            <a:off x="10714713" y="4003200"/>
            <a:ext cx="776559" cy="369326"/>
          </a:xfrm>
          <a:prstGeom prst="round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5" name="Rounded Rectangle 74">
            <a:extLst>
              <a:ext uri="{FF2B5EF4-FFF2-40B4-BE49-F238E27FC236}">
                <a16:creationId xmlns:a16="http://schemas.microsoft.com/office/drawing/2014/main" id="{2BB05194-A326-7F82-8F54-9B9EB54905C6}"/>
              </a:ext>
            </a:extLst>
          </p:cNvPr>
          <p:cNvSpPr/>
          <p:nvPr/>
        </p:nvSpPr>
        <p:spPr>
          <a:xfrm>
            <a:off x="10694351" y="3093353"/>
            <a:ext cx="796921" cy="3693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TextBox 75">
            <a:extLst>
              <a:ext uri="{FF2B5EF4-FFF2-40B4-BE49-F238E27FC236}">
                <a16:creationId xmlns:a16="http://schemas.microsoft.com/office/drawing/2014/main" id="{A3F50378-62D6-E2D9-9E4B-A63F09A609BE}"/>
              </a:ext>
            </a:extLst>
          </p:cNvPr>
          <p:cNvSpPr txBox="1"/>
          <p:nvPr/>
        </p:nvSpPr>
        <p:spPr>
          <a:xfrm>
            <a:off x="9180418" y="3093347"/>
            <a:ext cx="1431947" cy="369332"/>
          </a:xfrm>
          <a:prstGeom prst="rect">
            <a:avLst/>
          </a:prstGeom>
          <a:noFill/>
        </p:spPr>
        <p:txBody>
          <a:bodyPr wrap="square" rtlCol="0">
            <a:spAutoFit/>
          </a:bodyPr>
          <a:lstStyle/>
          <a:p>
            <a:r>
              <a:rPr lang="en-US" dirty="0"/>
              <a:t>Single Table</a:t>
            </a:r>
          </a:p>
        </p:txBody>
      </p:sp>
      <p:grpSp>
        <p:nvGrpSpPr>
          <p:cNvPr id="82" name="Group 81">
            <a:extLst>
              <a:ext uri="{FF2B5EF4-FFF2-40B4-BE49-F238E27FC236}">
                <a16:creationId xmlns:a16="http://schemas.microsoft.com/office/drawing/2014/main" id="{E97C8B58-C9FB-AAF6-BA6A-5DE34FD79D69}"/>
              </a:ext>
            </a:extLst>
          </p:cNvPr>
          <p:cNvGrpSpPr/>
          <p:nvPr/>
        </p:nvGrpSpPr>
        <p:grpSpPr>
          <a:xfrm>
            <a:off x="9176775" y="1674177"/>
            <a:ext cx="2456987" cy="369332"/>
            <a:chOff x="9593652" y="2788210"/>
            <a:chExt cx="2314918" cy="369332"/>
          </a:xfrm>
        </p:grpSpPr>
        <p:sp>
          <p:nvSpPr>
            <p:cNvPr id="55" name="TextBox 54">
              <a:extLst>
                <a:ext uri="{FF2B5EF4-FFF2-40B4-BE49-F238E27FC236}">
                  <a16:creationId xmlns:a16="http://schemas.microsoft.com/office/drawing/2014/main" id="{07970C02-3045-F3EF-7F15-390B9DAFD8F6}"/>
                </a:ext>
              </a:extLst>
            </p:cNvPr>
            <p:cNvSpPr txBox="1"/>
            <p:nvPr/>
          </p:nvSpPr>
          <p:spPr>
            <a:xfrm>
              <a:off x="9593652" y="2788210"/>
              <a:ext cx="2314918" cy="369332"/>
            </a:xfrm>
            <a:prstGeom prst="rect">
              <a:avLst/>
            </a:prstGeom>
            <a:noFill/>
          </p:spPr>
          <p:txBody>
            <a:bodyPr wrap="square" rtlCol="0">
              <a:spAutoFit/>
            </a:bodyPr>
            <a:lstStyle/>
            <a:p>
              <a:pPr algn="ctr"/>
              <a:r>
                <a:rPr lang="en-US" b="1" dirty="0"/>
                <a:t>Legend</a:t>
              </a:r>
            </a:p>
          </p:txBody>
        </p:sp>
        <p:cxnSp>
          <p:nvCxnSpPr>
            <p:cNvPr id="80" name="Straight Connector 79">
              <a:extLst>
                <a:ext uri="{FF2B5EF4-FFF2-40B4-BE49-F238E27FC236}">
                  <a16:creationId xmlns:a16="http://schemas.microsoft.com/office/drawing/2014/main" id="{46C4BA8B-995E-8A82-395C-9661E9690048}"/>
                </a:ext>
              </a:extLst>
            </p:cNvPr>
            <p:cNvCxnSpPr>
              <a:cxnSpLocks/>
            </p:cNvCxnSpPr>
            <p:nvPr/>
          </p:nvCxnSpPr>
          <p:spPr>
            <a:xfrm>
              <a:off x="9703398" y="3157542"/>
              <a:ext cx="2205172"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3A56A157-F331-0183-BC3E-454ECE2DA66A}"/>
              </a:ext>
            </a:extLst>
          </p:cNvPr>
          <p:cNvCxnSpPr>
            <a:cxnSpLocks/>
            <a:stCxn id="9" idx="2"/>
            <a:endCxn id="5" idx="0"/>
          </p:cNvCxnSpPr>
          <p:nvPr/>
        </p:nvCxnSpPr>
        <p:spPr>
          <a:xfrm flipH="1">
            <a:off x="2056568" y="2314243"/>
            <a:ext cx="2606371" cy="870692"/>
          </a:xfrm>
          <a:prstGeom prst="line">
            <a:avLst/>
          </a:prstGeom>
          <a:ln w="50800">
            <a:solidFill>
              <a:schemeClr val="accent3">
                <a:lumMod val="75000"/>
              </a:schemeClr>
            </a:solidFill>
            <a:tailEnd type="diamon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52A794F-2C0C-BDCD-8961-599E84C037B5}"/>
              </a:ext>
            </a:extLst>
          </p:cNvPr>
          <p:cNvCxnSpPr>
            <a:cxnSpLocks/>
            <a:stCxn id="6" idx="0"/>
            <a:endCxn id="25" idx="2"/>
          </p:cNvCxnSpPr>
          <p:nvPr/>
        </p:nvCxnSpPr>
        <p:spPr>
          <a:xfrm flipV="1">
            <a:off x="4662939" y="4015444"/>
            <a:ext cx="0" cy="1076406"/>
          </a:xfrm>
          <a:prstGeom prst="line">
            <a:avLst/>
          </a:prstGeom>
          <a:ln w="50800">
            <a:solidFill>
              <a:schemeClr val="accent3">
                <a:lumMod val="75000"/>
              </a:schemeClr>
            </a:solidFill>
            <a:tailEnd type="diamo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066092-0822-D86B-29EE-10A13C4A8C1B}"/>
              </a:ext>
            </a:extLst>
          </p:cNvPr>
          <p:cNvCxnSpPr>
            <a:cxnSpLocks/>
            <a:stCxn id="9" idx="2"/>
            <a:endCxn id="25" idx="0"/>
          </p:cNvCxnSpPr>
          <p:nvPr/>
        </p:nvCxnSpPr>
        <p:spPr>
          <a:xfrm>
            <a:off x="4662939" y="2314243"/>
            <a:ext cx="0" cy="882942"/>
          </a:xfrm>
          <a:prstGeom prst="line">
            <a:avLst/>
          </a:prstGeom>
          <a:ln w="50800">
            <a:solidFill>
              <a:schemeClr val="accent3">
                <a:lumMod val="75000"/>
              </a:schemeClr>
            </a:solidFill>
            <a:tailEnd type="diamo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8085816-96E0-81B8-3DA7-037E9A86457D}"/>
              </a:ext>
            </a:extLst>
          </p:cNvPr>
          <p:cNvCxnSpPr>
            <a:cxnSpLocks/>
            <a:stCxn id="9" idx="2"/>
            <a:endCxn id="35" idx="0"/>
          </p:cNvCxnSpPr>
          <p:nvPr/>
        </p:nvCxnSpPr>
        <p:spPr>
          <a:xfrm>
            <a:off x="4662939" y="2314243"/>
            <a:ext cx="2749946" cy="890396"/>
          </a:xfrm>
          <a:prstGeom prst="line">
            <a:avLst/>
          </a:prstGeom>
          <a:ln w="50800">
            <a:solidFill>
              <a:schemeClr val="accent3">
                <a:lumMod val="75000"/>
              </a:schemeClr>
            </a:solidFill>
            <a:tailEnd type="diamond"/>
          </a:ln>
        </p:spPr>
        <p:style>
          <a:lnRef idx="1">
            <a:schemeClr val="accent1"/>
          </a:lnRef>
          <a:fillRef idx="0">
            <a:schemeClr val="accent1"/>
          </a:fillRef>
          <a:effectRef idx="0">
            <a:schemeClr val="accent1"/>
          </a:effectRef>
          <a:fontRef idx="minor">
            <a:schemeClr val="tx1"/>
          </a:fontRef>
        </p:style>
      </p:cxnSp>
      <p:sp>
        <p:nvSpPr>
          <p:cNvPr id="6" name="Rounded Rectangle 5">
            <a:extLst>
              <a:ext uri="{FF2B5EF4-FFF2-40B4-BE49-F238E27FC236}">
                <a16:creationId xmlns:a16="http://schemas.microsoft.com/office/drawing/2014/main" id="{A6BA7A0B-BE16-5439-524D-AD2A771A568D}"/>
              </a:ext>
            </a:extLst>
          </p:cNvPr>
          <p:cNvSpPr/>
          <p:nvPr/>
        </p:nvSpPr>
        <p:spPr>
          <a:xfrm>
            <a:off x="3748539" y="5091850"/>
            <a:ext cx="1828800" cy="8108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Projects</a:t>
            </a:r>
          </a:p>
        </p:txBody>
      </p:sp>
      <p:sp>
        <p:nvSpPr>
          <p:cNvPr id="9" name="Rounded Rectangle 8">
            <a:extLst>
              <a:ext uri="{FF2B5EF4-FFF2-40B4-BE49-F238E27FC236}">
                <a16:creationId xmlns:a16="http://schemas.microsoft.com/office/drawing/2014/main" id="{D3F505EA-BC8E-542C-B49B-3AE0A24FD895}"/>
              </a:ext>
            </a:extLst>
          </p:cNvPr>
          <p:cNvSpPr/>
          <p:nvPr/>
        </p:nvSpPr>
        <p:spPr>
          <a:xfrm>
            <a:off x="3748539" y="1503438"/>
            <a:ext cx="1828800" cy="810805"/>
          </a:xfrm>
          <a:prstGeom prst="roundRect">
            <a:avLst/>
          </a:prstGeom>
          <a:noFill/>
          <a:ln w="254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Sites</a:t>
            </a:r>
          </a:p>
        </p:txBody>
      </p:sp>
    </p:spTree>
    <p:extLst>
      <p:ext uri="{BB962C8B-B14F-4D97-AF65-F5344CB8AC3E}">
        <p14:creationId xmlns:p14="http://schemas.microsoft.com/office/powerpoint/2010/main" val="892341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6F864-8912-886B-D981-ACA18368B3BA}"/>
              </a:ext>
            </a:extLst>
          </p:cNvPr>
          <p:cNvSpPr>
            <a:spLocks noGrp="1"/>
          </p:cNvSpPr>
          <p:nvPr>
            <p:ph type="title"/>
          </p:nvPr>
        </p:nvSpPr>
        <p:spPr>
          <a:xfrm>
            <a:off x="2231136" y="243364"/>
            <a:ext cx="7729728" cy="1188720"/>
          </a:xfrm>
        </p:spPr>
        <p:txBody>
          <a:bodyPr/>
          <a:lstStyle/>
          <a:p>
            <a:r>
              <a:rPr lang="en-US" dirty="0"/>
              <a:t>SIEPA forms</a:t>
            </a:r>
          </a:p>
        </p:txBody>
      </p:sp>
      <p:sp>
        <p:nvSpPr>
          <p:cNvPr id="3" name="Content Placeholder 2">
            <a:extLst>
              <a:ext uri="{FF2B5EF4-FFF2-40B4-BE49-F238E27FC236}">
                <a16:creationId xmlns:a16="http://schemas.microsoft.com/office/drawing/2014/main" id="{31DD3219-565B-1D82-B099-513FEAE0BE3C}"/>
              </a:ext>
            </a:extLst>
          </p:cNvPr>
          <p:cNvSpPr>
            <a:spLocks noGrp="1"/>
          </p:cNvSpPr>
          <p:nvPr>
            <p:ph idx="1"/>
          </p:nvPr>
        </p:nvSpPr>
        <p:spPr>
          <a:xfrm>
            <a:off x="693551" y="1992581"/>
            <a:ext cx="5208164" cy="4321591"/>
          </a:xfrm>
        </p:spPr>
        <p:txBody>
          <a:bodyPr>
            <a:normAutofit lnSpcReduction="10000"/>
          </a:bodyPr>
          <a:lstStyle/>
          <a:p>
            <a:r>
              <a:rPr lang="en-US" b="1" dirty="0"/>
              <a:t>Description:  </a:t>
            </a:r>
            <a:r>
              <a:rPr lang="en-US" dirty="0"/>
              <a:t>DINEPA’s mWater-based data system for monitoring the WASH sector</a:t>
            </a:r>
          </a:p>
          <a:p>
            <a:r>
              <a:rPr lang="en-US" b="1" dirty="0"/>
              <a:t>Data tables include:</a:t>
            </a:r>
          </a:p>
          <a:p>
            <a:pPr lvl="1"/>
            <a:r>
              <a:rPr lang="en-US" dirty="0">
                <a:hlinkClick r:id="rId2"/>
              </a:rPr>
              <a:t>Water point inventory (Water point)</a:t>
            </a:r>
            <a:endParaRPr lang="en-US" dirty="0"/>
          </a:p>
          <a:p>
            <a:pPr lvl="1"/>
            <a:r>
              <a:rPr lang="en-US" dirty="0">
                <a:hlinkClick r:id="rId3"/>
              </a:rPr>
              <a:t>SAEP monthly report (Water system)</a:t>
            </a:r>
            <a:endParaRPr lang="en-US" dirty="0"/>
          </a:p>
          <a:p>
            <a:pPr lvl="1"/>
            <a:r>
              <a:rPr lang="en-US" dirty="0">
                <a:hlinkClick r:id="rId4"/>
              </a:rPr>
              <a:t>Public building survey (Schools, Health facilities, Markets)</a:t>
            </a:r>
            <a:endParaRPr lang="en-US" dirty="0"/>
          </a:p>
          <a:p>
            <a:pPr lvl="1"/>
            <a:r>
              <a:rPr lang="en-US" dirty="0">
                <a:hlinkClick r:id="rId5"/>
              </a:rPr>
              <a:t>Admin region monitoring</a:t>
            </a:r>
            <a:endParaRPr lang="en-US" dirty="0"/>
          </a:p>
          <a:p>
            <a:pPr lvl="1"/>
            <a:r>
              <a:rPr lang="en-US" dirty="0">
                <a:hlinkClick r:id="rId6"/>
              </a:rPr>
              <a:t>ODF monitoring (Communities)</a:t>
            </a:r>
            <a:endParaRPr lang="en-US" dirty="0"/>
          </a:p>
          <a:p>
            <a:pPr lvl="1"/>
            <a:r>
              <a:rPr lang="en-US" dirty="0"/>
              <a:t>Many more</a:t>
            </a:r>
          </a:p>
          <a:p>
            <a:r>
              <a:rPr lang="en-US" b="1" dirty="0"/>
              <a:t>Collected by: </a:t>
            </a:r>
            <a:r>
              <a:rPr lang="en-US" dirty="0"/>
              <a:t>DINEPA staff</a:t>
            </a:r>
          </a:p>
          <a:p>
            <a:r>
              <a:rPr lang="en-US" b="1" dirty="0"/>
              <a:t>Note: </a:t>
            </a:r>
            <a:r>
              <a:rPr lang="en-US" dirty="0"/>
              <a:t>Each data table is connected to one or more site type (e.g., water point)</a:t>
            </a:r>
          </a:p>
          <a:p>
            <a:endParaRPr lang="en-US" dirty="0"/>
          </a:p>
        </p:txBody>
      </p:sp>
      <p:sp>
        <p:nvSpPr>
          <p:cNvPr id="5" name="TextBox 4">
            <a:extLst>
              <a:ext uri="{FF2B5EF4-FFF2-40B4-BE49-F238E27FC236}">
                <a16:creationId xmlns:a16="http://schemas.microsoft.com/office/drawing/2014/main" id="{6585205C-3BD6-ADE3-CC1A-FA60524C4036}"/>
              </a:ext>
            </a:extLst>
          </p:cNvPr>
          <p:cNvSpPr txBox="1"/>
          <p:nvPr/>
        </p:nvSpPr>
        <p:spPr>
          <a:xfrm>
            <a:off x="2231136" y="933307"/>
            <a:ext cx="7729728" cy="369332"/>
          </a:xfrm>
          <a:prstGeom prst="rect">
            <a:avLst/>
          </a:prstGeom>
          <a:noFill/>
        </p:spPr>
        <p:txBody>
          <a:bodyPr wrap="square">
            <a:spAutoFit/>
          </a:bodyPr>
          <a:lstStyle/>
          <a:p>
            <a:pPr marL="0" indent="0" algn="ctr">
              <a:buNone/>
            </a:pPr>
            <a:r>
              <a:rPr lang="en-US" i="1" dirty="0"/>
              <a:t>(Système d’Information intégré de l’Eau Potable et de l’Assainissement)</a:t>
            </a:r>
          </a:p>
        </p:txBody>
      </p:sp>
      <p:sp>
        <p:nvSpPr>
          <p:cNvPr id="4" name="TextBox 3">
            <a:extLst>
              <a:ext uri="{FF2B5EF4-FFF2-40B4-BE49-F238E27FC236}">
                <a16:creationId xmlns:a16="http://schemas.microsoft.com/office/drawing/2014/main" id="{CE10A04F-F609-9C76-BE7A-04407D2FD602}"/>
              </a:ext>
            </a:extLst>
          </p:cNvPr>
          <p:cNvSpPr txBox="1"/>
          <p:nvPr/>
        </p:nvSpPr>
        <p:spPr>
          <a:xfrm>
            <a:off x="6290286" y="2145747"/>
            <a:ext cx="4671986" cy="2585323"/>
          </a:xfrm>
          <a:prstGeom prst="rect">
            <a:avLst/>
          </a:prstGeom>
          <a:noFill/>
        </p:spPr>
        <p:txBody>
          <a:bodyPr wrap="square" rtlCol="0">
            <a:spAutoFit/>
          </a:bodyPr>
          <a:lstStyle/>
          <a:p>
            <a:r>
              <a:rPr lang="en-US" dirty="0"/>
              <a:t>For more information on this system, please see the documentation: </a:t>
            </a:r>
            <a:r>
              <a:rPr lang="en-US" dirty="0">
                <a:hlinkClick r:id="rId7"/>
              </a:rPr>
              <a:t>https://siepa.mwater.co/#/documentation</a:t>
            </a:r>
            <a:br>
              <a:rPr lang="en-US" dirty="0"/>
            </a:br>
            <a:r>
              <a:rPr lang="en-US" b="1" dirty="0"/>
              <a:t>Note: </a:t>
            </a:r>
            <a:r>
              <a:rPr lang="en-US" dirty="0"/>
              <a:t>Please sign in with your user account to access the system documentation</a:t>
            </a:r>
          </a:p>
          <a:p>
            <a:endParaRPr lang="en-US" dirty="0"/>
          </a:p>
          <a:p>
            <a:r>
              <a:rPr lang="en-US" dirty="0"/>
              <a:t>A video explanation of this system can be shown here:</a:t>
            </a:r>
          </a:p>
          <a:p>
            <a:r>
              <a:rPr lang="en-US" dirty="0">
                <a:hlinkClick r:id="rId8"/>
              </a:rPr>
              <a:t>SIEPA Overview</a:t>
            </a:r>
            <a:endParaRPr lang="en-US" dirty="0"/>
          </a:p>
        </p:txBody>
      </p:sp>
    </p:spTree>
    <p:extLst>
      <p:ext uri="{BB962C8B-B14F-4D97-AF65-F5344CB8AC3E}">
        <p14:creationId xmlns:p14="http://schemas.microsoft.com/office/powerpoint/2010/main" val="3451753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4113-596D-6CE8-C1E5-A4A2EB2FB2FF}"/>
              </a:ext>
            </a:extLst>
          </p:cNvPr>
          <p:cNvSpPr>
            <a:spLocks noGrp="1"/>
          </p:cNvSpPr>
          <p:nvPr>
            <p:ph type="title"/>
          </p:nvPr>
        </p:nvSpPr>
        <p:spPr/>
        <p:txBody>
          <a:bodyPr>
            <a:normAutofit fontScale="90000"/>
          </a:bodyPr>
          <a:lstStyle/>
          <a:p>
            <a:r>
              <a:rPr lang="en-US" dirty="0"/>
              <a:t>Commune Action plans, Projects, Activities, and indicators</a:t>
            </a:r>
          </a:p>
        </p:txBody>
      </p:sp>
      <p:sp>
        <p:nvSpPr>
          <p:cNvPr id="3" name="Text Placeholder 2">
            <a:extLst>
              <a:ext uri="{FF2B5EF4-FFF2-40B4-BE49-F238E27FC236}">
                <a16:creationId xmlns:a16="http://schemas.microsoft.com/office/drawing/2014/main" id="{BE2246CF-3A71-6AB0-69D5-8D82D72FAAC0}"/>
              </a:ext>
            </a:extLst>
          </p:cNvPr>
          <p:cNvSpPr>
            <a:spLocks noGrp="1"/>
          </p:cNvSpPr>
          <p:nvPr>
            <p:ph type="body" idx="1"/>
          </p:nvPr>
        </p:nvSpPr>
        <p:spPr/>
        <p:txBody>
          <a:bodyPr/>
          <a:lstStyle/>
          <a:p>
            <a:r>
              <a:rPr lang="en-US"/>
              <a:t>The basic structure that we use to link projects, activities, and results together</a:t>
            </a:r>
          </a:p>
        </p:txBody>
      </p:sp>
    </p:spTree>
    <p:extLst>
      <p:ext uri="{BB962C8B-B14F-4D97-AF65-F5344CB8AC3E}">
        <p14:creationId xmlns:p14="http://schemas.microsoft.com/office/powerpoint/2010/main" val="82881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E4F8D-179B-8BC6-39EE-B1A269ECC1CC}"/>
              </a:ext>
            </a:extLst>
          </p:cNvPr>
          <p:cNvSpPr>
            <a:spLocks noGrp="1"/>
          </p:cNvSpPr>
          <p:nvPr>
            <p:ph type="title"/>
          </p:nvPr>
        </p:nvSpPr>
        <p:spPr>
          <a:xfrm>
            <a:off x="2231136" y="420682"/>
            <a:ext cx="7729728" cy="743591"/>
          </a:xfrm>
        </p:spPr>
        <p:txBody>
          <a:bodyPr>
            <a:normAutofit fontScale="90000"/>
          </a:bodyPr>
          <a:lstStyle/>
          <a:p>
            <a:r>
              <a:rPr lang="en-US" dirty="0"/>
              <a:t>Commune action plans</a:t>
            </a:r>
          </a:p>
        </p:txBody>
      </p:sp>
      <p:sp>
        <p:nvSpPr>
          <p:cNvPr id="3" name="Content Placeholder 2">
            <a:extLst>
              <a:ext uri="{FF2B5EF4-FFF2-40B4-BE49-F238E27FC236}">
                <a16:creationId xmlns:a16="http://schemas.microsoft.com/office/drawing/2014/main" id="{7C17F42C-3B4B-06BB-BFCE-01D8075F3DE6}"/>
              </a:ext>
            </a:extLst>
          </p:cNvPr>
          <p:cNvSpPr>
            <a:spLocks noGrp="1"/>
          </p:cNvSpPr>
          <p:nvPr>
            <p:ph idx="1"/>
          </p:nvPr>
        </p:nvSpPr>
        <p:spPr>
          <a:xfrm>
            <a:off x="633829" y="1466599"/>
            <a:ext cx="5813270" cy="4008226"/>
          </a:xfrm>
        </p:spPr>
        <p:txBody>
          <a:bodyPr vert="horz" lIns="91440" tIns="45720" rIns="91440" bIns="45720" rtlCol="0" anchor="t">
            <a:normAutofit fontScale="92500" lnSpcReduction="20000"/>
          </a:bodyPr>
          <a:lstStyle/>
          <a:p>
            <a:r>
              <a:rPr lang="en-US" b="1" dirty="0"/>
              <a:t>Description:</a:t>
            </a:r>
            <a:r>
              <a:rPr lang="en-US" dirty="0"/>
              <a:t> A table outlining the plan for improving WASH services in a commune. Commune action plans (CAP) are created as a collaboration between DINEPA, local authorities, and implementing partners</a:t>
            </a:r>
          </a:p>
          <a:p>
            <a:r>
              <a:rPr lang="en-US" b="1" dirty="0"/>
              <a:t>Data collection:</a:t>
            </a:r>
          </a:p>
          <a:p>
            <a:pPr lvl="1"/>
            <a:r>
              <a:rPr lang="en-US" b="1" dirty="0"/>
              <a:t>Who? </a:t>
            </a:r>
            <a:r>
              <a:rPr lang="en-US" dirty="0"/>
              <a:t>DINEPA (or implementing partner assisting in creation)</a:t>
            </a:r>
          </a:p>
          <a:p>
            <a:pPr lvl="1"/>
            <a:r>
              <a:rPr lang="en-US" b="1" dirty="0"/>
              <a:t>When?</a:t>
            </a:r>
          </a:p>
          <a:p>
            <a:pPr lvl="2"/>
            <a:r>
              <a:rPr lang="en-US" dirty="0"/>
              <a:t>Created during the Commune Action Planning process</a:t>
            </a:r>
          </a:p>
          <a:p>
            <a:pPr lvl="2"/>
            <a:r>
              <a:rPr lang="en-US" dirty="0"/>
              <a:t>Updated when the plan’s information changes</a:t>
            </a:r>
          </a:p>
          <a:p>
            <a:r>
              <a:rPr lang="en-US" b="1" dirty="0"/>
              <a:t>Date table type: </a:t>
            </a:r>
            <a:r>
              <a:rPr lang="en-US" dirty="0"/>
              <a:t>Custom tableset table</a:t>
            </a:r>
          </a:p>
          <a:p>
            <a:r>
              <a:rPr lang="en-US" b="1" dirty="0"/>
              <a:t>Links</a:t>
            </a:r>
          </a:p>
          <a:p>
            <a:pPr lvl="1"/>
            <a:r>
              <a:rPr lang="en-US" b="1" dirty="0"/>
              <a:t>Table structure: </a:t>
            </a:r>
            <a:r>
              <a:rPr lang="en-US" dirty="0">
                <a:hlinkClick r:id="rId2"/>
              </a:rPr>
              <a:t>HERE</a:t>
            </a:r>
            <a:r>
              <a:rPr lang="en-US" dirty="0"/>
              <a:t> &gt; PTF HANWASH &gt; CAP</a:t>
            </a:r>
          </a:p>
          <a:p>
            <a:pPr lvl="1"/>
            <a:r>
              <a:rPr lang="en-US" b="1" dirty="0"/>
              <a:t>Table rows: </a:t>
            </a:r>
            <a:r>
              <a:rPr lang="en-US" dirty="0">
                <a:hlinkClick r:id="rId3"/>
              </a:rPr>
              <a:t>HERE</a:t>
            </a:r>
            <a:endParaRPr lang="en-US" dirty="0"/>
          </a:p>
        </p:txBody>
      </p:sp>
      <p:sp>
        <p:nvSpPr>
          <p:cNvPr id="5" name="TextBox 4">
            <a:extLst>
              <a:ext uri="{FF2B5EF4-FFF2-40B4-BE49-F238E27FC236}">
                <a16:creationId xmlns:a16="http://schemas.microsoft.com/office/drawing/2014/main" id="{06024F29-313D-A460-8E2F-07BEF5C86038}"/>
              </a:ext>
            </a:extLst>
          </p:cNvPr>
          <p:cNvSpPr txBox="1"/>
          <p:nvPr/>
        </p:nvSpPr>
        <p:spPr>
          <a:xfrm>
            <a:off x="7214928" y="1466599"/>
            <a:ext cx="3987478" cy="646331"/>
          </a:xfrm>
          <a:prstGeom prst="rect">
            <a:avLst/>
          </a:prstGeom>
          <a:noFill/>
        </p:spPr>
        <p:txBody>
          <a:bodyPr wrap="square">
            <a:spAutoFit/>
          </a:bodyPr>
          <a:lstStyle/>
          <a:p>
            <a:r>
              <a:rPr lang="en-US" b="1" dirty="0"/>
              <a:t>Data visualizations:</a:t>
            </a:r>
            <a:endParaRPr lang="en-US" b="1" dirty="0">
              <a:hlinkClick r:id="rId4"/>
            </a:endParaRPr>
          </a:p>
          <a:p>
            <a:r>
              <a:rPr lang="en-US" dirty="0">
                <a:hlinkClick r:id="rId4"/>
              </a:rPr>
              <a:t>HANWASH – Commune Action Plan</a:t>
            </a:r>
            <a:endParaRPr lang="en-US" dirty="0"/>
          </a:p>
        </p:txBody>
      </p:sp>
    </p:spTree>
    <p:extLst>
      <p:ext uri="{BB962C8B-B14F-4D97-AF65-F5344CB8AC3E}">
        <p14:creationId xmlns:p14="http://schemas.microsoft.com/office/powerpoint/2010/main" val="1815313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1A24C-CA99-3551-81D2-484A8C67C1F8}"/>
              </a:ext>
            </a:extLst>
          </p:cNvPr>
          <p:cNvSpPr>
            <a:spLocks noGrp="1"/>
          </p:cNvSpPr>
          <p:nvPr>
            <p:ph type="title"/>
          </p:nvPr>
        </p:nvSpPr>
        <p:spPr/>
        <p:txBody>
          <a:bodyPr/>
          <a:lstStyle/>
          <a:p>
            <a:r>
              <a:rPr lang="en-US" dirty="0"/>
              <a:t>Projects</a:t>
            </a:r>
          </a:p>
        </p:txBody>
      </p:sp>
      <p:sp>
        <p:nvSpPr>
          <p:cNvPr id="3" name="Content Placeholder 2">
            <a:extLst>
              <a:ext uri="{FF2B5EF4-FFF2-40B4-BE49-F238E27FC236}">
                <a16:creationId xmlns:a16="http://schemas.microsoft.com/office/drawing/2014/main" id="{FD7B87D2-CBD0-8275-0B77-7D280D261E31}"/>
              </a:ext>
            </a:extLst>
          </p:cNvPr>
          <p:cNvSpPr>
            <a:spLocks noGrp="1"/>
          </p:cNvSpPr>
          <p:nvPr>
            <p:ph idx="1"/>
          </p:nvPr>
        </p:nvSpPr>
        <p:spPr>
          <a:xfrm>
            <a:off x="772725" y="2338086"/>
            <a:ext cx="6253107" cy="4519913"/>
          </a:xfrm>
        </p:spPr>
        <p:txBody>
          <a:bodyPr>
            <a:normAutofit/>
          </a:bodyPr>
          <a:lstStyle/>
          <a:p>
            <a:r>
              <a:rPr lang="en-US" b="1" dirty="0"/>
              <a:t>Description: </a:t>
            </a:r>
            <a:r>
              <a:rPr lang="en-US" dirty="0"/>
              <a:t>A table which stores core project information</a:t>
            </a:r>
          </a:p>
          <a:p>
            <a:r>
              <a:rPr lang="en-US" b="1" dirty="0"/>
              <a:t>Data collection:</a:t>
            </a:r>
          </a:p>
          <a:p>
            <a:pPr lvl="1"/>
            <a:r>
              <a:rPr lang="en-US" b="1" dirty="0"/>
              <a:t>Who? </a:t>
            </a:r>
            <a:r>
              <a:rPr lang="en-US" dirty="0"/>
              <a:t>HANWASH professional team</a:t>
            </a:r>
          </a:p>
          <a:p>
            <a:pPr lvl="1"/>
            <a:r>
              <a:rPr lang="en-US" b="1" dirty="0"/>
              <a:t>When?</a:t>
            </a:r>
          </a:p>
          <a:p>
            <a:pPr lvl="2"/>
            <a:r>
              <a:rPr lang="en-US" dirty="0"/>
              <a:t>Created when planning projects</a:t>
            </a:r>
          </a:p>
          <a:p>
            <a:pPr lvl="2"/>
            <a:r>
              <a:rPr lang="en-US" dirty="0"/>
              <a:t>Updated when the </a:t>
            </a:r>
            <a:r>
              <a:rPr lang="en-US" i="1" dirty="0"/>
              <a:t>Project status</a:t>
            </a:r>
            <a:r>
              <a:rPr lang="en-US" dirty="0"/>
              <a:t> changes</a:t>
            </a:r>
          </a:p>
          <a:p>
            <a:r>
              <a:rPr lang="en-US" b="1" dirty="0"/>
              <a:t>Date table type: </a:t>
            </a:r>
            <a:r>
              <a:rPr lang="en-US" dirty="0"/>
              <a:t>Custom tableset table</a:t>
            </a:r>
          </a:p>
          <a:p>
            <a:r>
              <a:rPr lang="en-US" b="1" dirty="0"/>
              <a:t>Links</a:t>
            </a:r>
          </a:p>
          <a:p>
            <a:pPr lvl="1"/>
            <a:r>
              <a:rPr lang="en-US" b="1" dirty="0"/>
              <a:t>Table structure:</a:t>
            </a:r>
            <a:r>
              <a:rPr lang="en-US" dirty="0"/>
              <a:t> </a:t>
            </a:r>
            <a:r>
              <a:rPr lang="en-US" dirty="0">
                <a:hlinkClick r:id="rId2"/>
              </a:rPr>
              <a:t>HERE</a:t>
            </a:r>
            <a:r>
              <a:rPr lang="en-US" dirty="0"/>
              <a:t> &gt; PTF HANWASH &gt; Projects</a:t>
            </a:r>
          </a:p>
          <a:p>
            <a:pPr lvl="1"/>
            <a:r>
              <a:rPr lang="en-US" b="1" dirty="0"/>
              <a:t>Table rows: </a:t>
            </a:r>
            <a:r>
              <a:rPr lang="en-US" dirty="0">
                <a:hlinkClick r:id="rId3"/>
              </a:rPr>
              <a:t>HERE</a:t>
            </a:r>
            <a:endParaRPr lang="en-US" dirty="0"/>
          </a:p>
          <a:p>
            <a:endParaRPr lang="en-US" dirty="0"/>
          </a:p>
          <a:p>
            <a:endParaRPr lang="en-US" dirty="0"/>
          </a:p>
        </p:txBody>
      </p:sp>
      <p:sp>
        <p:nvSpPr>
          <p:cNvPr id="4" name="Content Placeholder 2">
            <a:extLst>
              <a:ext uri="{FF2B5EF4-FFF2-40B4-BE49-F238E27FC236}">
                <a16:creationId xmlns:a16="http://schemas.microsoft.com/office/drawing/2014/main" id="{40B16A48-5318-9C16-FC9F-BD0F66CC0CE9}"/>
              </a:ext>
            </a:extLst>
          </p:cNvPr>
          <p:cNvSpPr txBox="1">
            <a:spLocks/>
          </p:cNvSpPr>
          <p:nvPr/>
        </p:nvSpPr>
        <p:spPr>
          <a:xfrm>
            <a:off x="7233329" y="2338087"/>
            <a:ext cx="4958672" cy="451991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Data visualization: </a:t>
            </a:r>
          </a:p>
          <a:p>
            <a:pPr marL="0" indent="0">
              <a:buNone/>
            </a:pPr>
            <a:r>
              <a:rPr lang="en-US" b="1" dirty="0">
                <a:hlinkClick r:id="rId4"/>
              </a:rPr>
              <a:t>HANWASH – Project monitoring</a:t>
            </a:r>
            <a:endParaRPr lang="en-US" b="1" dirty="0"/>
          </a:p>
          <a:p>
            <a:pPr marL="0" indent="0">
              <a:buNone/>
            </a:pPr>
            <a:endParaRPr lang="en-US" b="1" dirty="0"/>
          </a:p>
          <a:p>
            <a:pPr marL="0" indent="0">
              <a:buNone/>
            </a:pPr>
            <a:r>
              <a:rPr lang="en-US" b="1" dirty="0"/>
              <a:t>Design notes</a:t>
            </a:r>
          </a:p>
          <a:p>
            <a:r>
              <a:rPr lang="en-US" dirty="0"/>
              <a:t>It should be standard enough so that any WASH project can be captured</a:t>
            </a:r>
          </a:p>
          <a:p>
            <a:r>
              <a:rPr lang="en-US" dirty="0"/>
              <a:t>It should be usable by any organization in Haiti</a:t>
            </a:r>
          </a:p>
          <a:p>
            <a:r>
              <a:rPr lang="en-US" dirty="0"/>
              <a:t>This is NOT a replacement for detailed project documentation like budgets, funding sources, </a:t>
            </a:r>
          </a:p>
          <a:p>
            <a:endParaRPr lang="en-US" dirty="0"/>
          </a:p>
          <a:p>
            <a:endParaRPr lang="en-US" dirty="0"/>
          </a:p>
        </p:txBody>
      </p:sp>
    </p:spTree>
    <p:extLst>
      <p:ext uri="{BB962C8B-B14F-4D97-AF65-F5344CB8AC3E}">
        <p14:creationId xmlns:p14="http://schemas.microsoft.com/office/powerpoint/2010/main" val="1400229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587B-083D-3B54-12E4-6D9C448CC750}"/>
              </a:ext>
            </a:extLst>
          </p:cNvPr>
          <p:cNvSpPr>
            <a:spLocks noGrp="1"/>
          </p:cNvSpPr>
          <p:nvPr>
            <p:ph type="title"/>
          </p:nvPr>
        </p:nvSpPr>
        <p:spPr>
          <a:xfrm>
            <a:off x="2045941" y="455406"/>
            <a:ext cx="7729728" cy="713637"/>
          </a:xfrm>
        </p:spPr>
        <p:txBody>
          <a:bodyPr>
            <a:normAutofit fontScale="90000"/>
          </a:bodyPr>
          <a:lstStyle/>
          <a:p>
            <a:r>
              <a:rPr lang="en-US" dirty="0"/>
              <a:t>Activities</a:t>
            </a:r>
          </a:p>
        </p:txBody>
      </p:sp>
      <p:sp>
        <p:nvSpPr>
          <p:cNvPr id="3" name="Content Placeholder 2">
            <a:extLst>
              <a:ext uri="{FF2B5EF4-FFF2-40B4-BE49-F238E27FC236}">
                <a16:creationId xmlns:a16="http://schemas.microsoft.com/office/drawing/2014/main" id="{9823271B-0603-7DDA-8A25-1BDACC948877}"/>
              </a:ext>
            </a:extLst>
          </p:cNvPr>
          <p:cNvSpPr>
            <a:spLocks noGrp="1"/>
          </p:cNvSpPr>
          <p:nvPr>
            <p:ph idx="1"/>
          </p:nvPr>
        </p:nvSpPr>
        <p:spPr>
          <a:xfrm>
            <a:off x="714852" y="1596783"/>
            <a:ext cx="5381148" cy="4630397"/>
          </a:xfrm>
        </p:spPr>
        <p:txBody>
          <a:bodyPr>
            <a:normAutofit lnSpcReduction="10000"/>
          </a:bodyPr>
          <a:lstStyle/>
          <a:p>
            <a:r>
              <a:rPr lang="en-US" b="1" dirty="0"/>
              <a:t>Description:  </a:t>
            </a:r>
            <a:r>
              <a:rPr lang="en-US" dirty="0"/>
              <a:t>The activities form defines the basic units into which projects and commune action plans are broken up. It contains the key indicators related to these units and links them to a Site, a Project, and a Commune Action Plan.</a:t>
            </a:r>
          </a:p>
          <a:p>
            <a:r>
              <a:rPr lang="en-US" b="1" dirty="0"/>
              <a:t>Data collection:</a:t>
            </a:r>
          </a:p>
          <a:p>
            <a:pPr lvl="1"/>
            <a:r>
              <a:rPr lang="en-US" b="1" dirty="0"/>
              <a:t>Who? </a:t>
            </a:r>
            <a:r>
              <a:rPr lang="en-US" dirty="0"/>
              <a:t>M&amp;E Officer</a:t>
            </a:r>
          </a:p>
          <a:p>
            <a:pPr lvl="1"/>
            <a:r>
              <a:rPr lang="en-US" b="1" dirty="0"/>
              <a:t>When?</a:t>
            </a:r>
          </a:p>
          <a:p>
            <a:pPr lvl="2"/>
            <a:r>
              <a:rPr lang="en-US" dirty="0"/>
              <a:t>Created when planning activities. </a:t>
            </a:r>
          </a:p>
          <a:p>
            <a:pPr lvl="2"/>
            <a:r>
              <a:rPr lang="en-US" dirty="0"/>
              <a:t>Updated when the Implementation status changes</a:t>
            </a:r>
          </a:p>
          <a:p>
            <a:r>
              <a:rPr lang="en-US" b="1" dirty="0"/>
              <a:t>Date table type: </a:t>
            </a:r>
            <a:r>
              <a:rPr lang="en-US" dirty="0"/>
              <a:t>Survey form</a:t>
            </a:r>
          </a:p>
          <a:p>
            <a:r>
              <a:rPr lang="en-US" b="1" dirty="0"/>
              <a:t>Links</a:t>
            </a:r>
          </a:p>
          <a:p>
            <a:pPr lvl="1"/>
            <a:r>
              <a:rPr lang="en-US" b="1" dirty="0"/>
              <a:t>Table structure:</a:t>
            </a:r>
            <a:r>
              <a:rPr lang="en-US" dirty="0"/>
              <a:t> </a:t>
            </a:r>
            <a:r>
              <a:rPr lang="en-US" dirty="0">
                <a:hlinkClick r:id="rId2"/>
              </a:rPr>
              <a:t>HERE</a:t>
            </a:r>
            <a:endParaRPr lang="en-US" dirty="0"/>
          </a:p>
          <a:p>
            <a:pPr lvl="1"/>
            <a:r>
              <a:rPr lang="en-US" b="1" dirty="0"/>
              <a:t>Table rows: </a:t>
            </a:r>
            <a:r>
              <a:rPr lang="en-US" dirty="0">
                <a:hlinkClick r:id="rId3"/>
              </a:rPr>
              <a:t>HERE</a:t>
            </a:r>
            <a:endParaRPr lang="en-US" dirty="0"/>
          </a:p>
          <a:p>
            <a:pPr marL="0" indent="0">
              <a:buNone/>
            </a:pPr>
            <a:endParaRPr lang="en-US" dirty="0"/>
          </a:p>
          <a:p>
            <a:endParaRPr lang="en-US" dirty="0"/>
          </a:p>
        </p:txBody>
      </p:sp>
      <p:sp>
        <p:nvSpPr>
          <p:cNvPr id="4" name="Content Placeholder 2">
            <a:extLst>
              <a:ext uri="{FF2B5EF4-FFF2-40B4-BE49-F238E27FC236}">
                <a16:creationId xmlns:a16="http://schemas.microsoft.com/office/drawing/2014/main" id="{5181E15F-9CB5-9A95-6C07-3004963B0234}"/>
              </a:ext>
            </a:extLst>
          </p:cNvPr>
          <p:cNvSpPr txBox="1">
            <a:spLocks/>
          </p:cNvSpPr>
          <p:nvPr/>
        </p:nvSpPr>
        <p:spPr>
          <a:xfrm>
            <a:off x="6435524" y="1367219"/>
            <a:ext cx="5720672" cy="485996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Data visualization: </a:t>
            </a:r>
          </a:p>
          <a:p>
            <a:pPr marL="0" indent="0">
              <a:buNone/>
            </a:pPr>
            <a:r>
              <a:rPr lang="en-US" b="1" dirty="0">
                <a:hlinkClick r:id="rId4"/>
              </a:rPr>
              <a:t>HANWASH – Project monitoring</a:t>
            </a:r>
            <a:endParaRPr lang="en-US" b="1" dirty="0"/>
          </a:p>
          <a:p>
            <a:pPr marL="0" indent="0">
              <a:buNone/>
            </a:pPr>
            <a:r>
              <a:rPr lang="en-US" b="1" dirty="0"/>
              <a:t>Design notes</a:t>
            </a:r>
          </a:p>
          <a:p>
            <a:r>
              <a:rPr lang="en-US" dirty="0"/>
              <a:t>It should be standard enough so that we can categorize all activities in one of the Activity type categories</a:t>
            </a:r>
          </a:p>
          <a:p>
            <a:r>
              <a:rPr lang="en-US" dirty="0"/>
              <a:t>It should be flexible enough that the results section can handle any nuances of specific projects</a:t>
            </a:r>
          </a:p>
          <a:p>
            <a:r>
              <a:rPr lang="en-US" dirty="0"/>
              <a:t>It should be usable by any organization in Haiti</a:t>
            </a:r>
          </a:p>
          <a:p>
            <a:r>
              <a:rPr lang="en-US" dirty="0"/>
              <a:t>It links activities to their context e.g. a water point named “</a:t>
            </a:r>
            <a:r>
              <a:rPr lang="en-US" dirty="0" err="1"/>
              <a:t>Lapila</a:t>
            </a:r>
            <a:r>
              <a:rPr lang="en-US" dirty="0"/>
              <a:t> 2”, or a School named “College de la Grace”. This allows very specific implementation information to be integrated into</a:t>
            </a:r>
          </a:p>
          <a:p>
            <a:r>
              <a:rPr lang="en-US" dirty="0"/>
              <a:t>Includes Activities which are part of CAP and those that are not. Organizations who take on a CAP activity can add their project to the Project field to pull the activity into their project tracking.</a:t>
            </a:r>
          </a:p>
          <a:p>
            <a:r>
              <a:rPr lang="en-US" dirty="0"/>
              <a:t>It is NOT meant to handle the very detailed data on activities. The more specificity that is added, the more difficult it is to compare activities and results across projects.</a:t>
            </a:r>
          </a:p>
          <a:p>
            <a:endParaRPr lang="en-US" dirty="0"/>
          </a:p>
          <a:p>
            <a:pPr marL="0" indent="0">
              <a:buNone/>
            </a:pPr>
            <a:endParaRPr lang="en-US" dirty="0"/>
          </a:p>
        </p:txBody>
      </p:sp>
    </p:spTree>
    <p:extLst>
      <p:ext uri="{BB962C8B-B14F-4D97-AF65-F5344CB8AC3E}">
        <p14:creationId xmlns:p14="http://schemas.microsoft.com/office/powerpoint/2010/main" val="4441872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F1F68-F2E3-98EF-F960-86CFC28AC541}"/>
              </a:ext>
            </a:extLst>
          </p:cNvPr>
          <p:cNvSpPr>
            <a:spLocks noGrp="1"/>
          </p:cNvSpPr>
          <p:nvPr>
            <p:ph type="title"/>
          </p:nvPr>
        </p:nvSpPr>
        <p:spPr>
          <a:xfrm>
            <a:off x="2231136" y="523613"/>
            <a:ext cx="7729728" cy="672889"/>
          </a:xfrm>
        </p:spPr>
        <p:txBody>
          <a:bodyPr>
            <a:normAutofit fontScale="90000"/>
          </a:bodyPr>
          <a:lstStyle/>
          <a:p>
            <a:r>
              <a:rPr lang="en-US" dirty="0"/>
              <a:t>Indicators</a:t>
            </a:r>
          </a:p>
        </p:txBody>
      </p:sp>
      <p:sp>
        <p:nvSpPr>
          <p:cNvPr id="3" name="Content Placeholder 2">
            <a:extLst>
              <a:ext uri="{FF2B5EF4-FFF2-40B4-BE49-F238E27FC236}">
                <a16:creationId xmlns:a16="http://schemas.microsoft.com/office/drawing/2014/main" id="{8FA16575-7A06-422B-43CF-E475238AFC21}"/>
              </a:ext>
            </a:extLst>
          </p:cNvPr>
          <p:cNvSpPr>
            <a:spLocks noGrp="1"/>
          </p:cNvSpPr>
          <p:nvPr>
            <p:ph idx="1"/>
          </p:nvPr>
        </p:nvSpPr>
        <p:spPr>
          <a:xfrm>
            <a:off x="1151365" y="1682885"/>
            <a:ext cx="4179393" cy="4367719"/>
          </a:xfrm>
        </p:spPr>
        <p:txBody>
          <a:bodyPr>
            <a:normAutofit lnSpcReduction="10000"/>
          </a:bodyPr>
          <a:lstStyle/>
          <a:p>
            <a:r>
              <a:rPr lang="en-US" b="1" dirty="0"/>
              <a:t>Description:  </a:t>
            </a:r>
            <a:r>
              <a:rPr lang="en-US" dirty="0"/>
              <a:t>The indicators table defines a reference set of indicators for use in the Activity form’s Results section</a:t>
            </a:r>
          </a:p>
          <a:p>
            <a:r>
              <a:rPr lang="en-US" b="1" dirty="0"/>
              <a:t>Data collection:</a:t>
            </a:r>
          </a:p>
          <a:p>
            <a:pPr lvl="1"/>
            <a:r>
              <a:rPr lang="en-US" b="1" dirty="0"/>
              <a:t>Who? </a:t>
            </a:r>
            <a:r>
              <a:rPr lang="en-US" dirty="0"/>
              <a:t>HANWASH professional team</a:t>
            </a:r>
          </a:p>
          <a:p>
            <a:pPr lvl="1"/>
            <a:r>
              <a:rPr lang="en-US" b="1" dirty="0"/>
              <a:t>When?</a:t>
            </a:r>
          </a:p>
          <a:p>
            <a:pPr lvl="2"/>
            <a:r>
              <a:rPr lang="en-US" dirty="0"/>
              <a:t>Created when adding new indicators</a:t>
            </a:r>
          </a:p>
          <a:p>
            <a:r>
              <a:rPr lang="en-US" b="1" dirty="0"/>
              <a:t>Date table type: </a:t>
            </a:r>
            <a:r>
              <a:rPr lang="en-US" dirty="0"/>
              <a:t>Custom tableset table</a:t>
            </a:r>
          </a:p>
          <a:p>
            <a:r>
              <a:rPr lang="en-US" b="1" dirty="0"/>
              <a:t>Links</a:t>
            </a:r>
          </a:p>
          <a:p>
            <a:pPr lvl="1"/>
            <a:r>
              <a:rPr lang="en-US" b="1" dirty="0"/>
              <a:t>Table structure:</a:t>
            </a:r>
            <a:r>
              <a:rPr lang="en-US" dirty="0"/>
              <a:t> </a:t>
            </a:r>
            <a:r>
              <a:rPr lang="en-US" dirty="0">
                <a:hlinkClick r:id="rId2"/>
              </a:rPr>
              <a:t>HERE</a:t>
            </a:r>
            <a:r>
              <a:rPr lang="en-US" dirty="0"/>
              <a:t> &gt; PTF HANWASH &gt; Indicators</a:t>
            </a:r>
          </a:p>
          <a:p>
            <a:pPr lvl="1"/>
            <a:r>
              <a:rPr lang="en-US" b="1" dirty="0"/>
              <a:t>Table rows: </a:t>
            </a:r>
            <a:r>
              <a:rPr lang="en-US" dirty="0">
                <a:hlinkClick r:id="rId3"/>
              </a:rPr>
              <a:t>HERE</a:t>
            </a:r>
            <a:endParaRPr lang="en-US" dirty="0"/>
          </a:p>
          <a:p>
            <a:pPr marL="0" indent="0">
              <a:buNone/>
            </a:pPr>
            <a:endParaRPr lang="en-US" dirty="0"/>
          </a:p>
          <a:p>
            <a:endParaRPr lang="en-US" dirty="0"/>
          </a:p>
          <a:p>
            <a:endParaRPr lang="en-US" dirty="0"/>
          </a:p>
        </p:txBody>
      </p:sp>
      <p:sp>
        <p:nvSpPr>
          <p:cNvPr id="4" name="Content Placeholder 2">
            <a:extLst>
              <a:ext uri="{FF2B5EF4-FFF2-40B4-BE49-F238E27FC236}">
                <a16:creationId xmlns:a16="http://schemas.microsoft.com/office/drawing/2014/main" id="{103C25AE-7DEE-6FEA-E9F1-A79AFD4D8DBA}"/>
              </a:ext>
            </a:extLst>
          </p:cNvPr>
          <p:cNvSpPr txBox="1">
            <a:spLocks/>
          </p:cNvSpPr>
          <p:nvPr/>
        </p:nvSpPr>
        <p:spPr>
          <a:xfrm>
            <a:off x="6435524" y="1367219"/>
            <a:ext cx="5720672" cy="485996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Data visualization: </a:t>
            </a:r>
          </a:p>
          <a:p>
            <a:pPr marL="0" indent="0">
              <a:buNone/>
            </a:pPr>
            <a:r>
              <a:rPr lang="en-US" b="1" dirty="0">
                <a:hlinkClick r:id="rId4"/>
              </a:rPr>
              <a:t>HANWASH – Project monitoring</a:t>
            </a:r>
            <a:endParaRPr lang="en-US" b="1" dirty="0"/>
          </a:p>
          <a:p>
            <a:pPr marL="0" indent="0">
              <a:buNone/>
            </a:pPr>
            <a:endParaRPr lang="en-US" b="1" dirty="0"/>
          </a:p>
          <a:p>
            <a:pPr marL="0" indent="0">
              <a:buNone/>
            </a:pPr>
            <a:r>
              <a:rPr lang="en-US" b="1" dirty="0"/>
              <a:t>Design notes</a:t>
            </a:r>
          </a:p>
          <a:p>
            <a:r>
              <a:rPr lang="en-US" dirty="0"/>
              <a:t>Indicators should be grouped into Indicators groups, which are used for specific subsets of projects</a:t>
            </a:r>
          </a:p>
          <a:p>
            <a:r>
              <a:rPr lang="en-US" dirty="0"/>
              <a:t>HANWASH should create a standard set of well-documented indicators, which other organizations can use to measure their projects. </a:t>
            </a:r>
          </a:p>
          <a:p>
            <a:r>
              <a:rPr lang="en-US" dirty="0"/>
              <a:t>The more standardization the better projects can be compared and aggregated. </a:t>
            </a:r>
          </a:p>
          <a:p>
            <a:pPr marL="0" indent="0">
              <a:buNone/>
            </a:pPr>
            <a:endParaRPr lang="en-US" dirty="0"/>
          </a:p>
        </p:txBody>
      </p:sp>
    </p:spTree>
    <p:extLst>
      <p:ext uri="{BB962C8B-B14F-4D97-AF65-F5344CB8AC3E}">
        <p14:creationId xmlns:p14="http://schemas.microsoft.com/office/powerpoint/2010/main" val="3604387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4113-596D-6CE8-C1E5-A4A2EB2FB2FF}"/>
              </a:ext>
            </a:extLst>
          </p:cNvPr>
          <p:cNvSpPr>
            <a:spLocks noGrp="1"/>
          </p:cNvSpPr>
          <p:nvPr>
            <p:ph type="title"/>
          </p:nvPr>
        </p:nvSpPr>
        <p:spPr/>
        <p:txBody>
          <a:bodyPr/>
          <a:lstStyle/>
          <a:p>
            <a:r>
              <a:rPr lang="en-US"/>
              <a:t>Implementation forms</a:t>
            </a:r>
          </a:p>
        </p:txBody>
      </p:sp>
      <p:sp>
        <p:nvSpPr>
          <p:cNvPr id="3" name="Text Placeholder 2">
            <a:extLst>
              <a:ext uri="{FF2B5EF4-FFF2-40B4-BE49-F238E27FC236}">
                <a16:creationId xmlns:a16="http://schemas.microsoft.com/office/drawing/2014/main" id="{BE2246CF-3A71-6AB0-69D5-8D82D72FAAC0}"/>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2679236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19067-484B-888B-EC43-C87ABB53E827}"/>
              </a:ext>
            </a:extLst>
          </p:cNvPr>
          <p:cNvSpPr>
            <a:spLocks noGrp="1"/>
          </p:cNvSpPr>
          <p:nvPr>
            <p:ph type="title"/>
          </p:nvPr>
        </p:nvSpPr>
        <p:spPr/>
        <p:txBody>
          <a:bodyPr/>
          <a:lstStyle/>
          <a:p>
            <a:r>
              <a:rPr lang="en-US" dirty="0"/>
              <a:t>Implementation forms</a:t>
            </a:r>
          </a:p>
        </p:txBody>
      </p:sp>
      <p:sp>
        <p:nvSpPr>
          <p:cNvPr id="3" name="Content Placeholder 2">
            <a:extLst>
              <a:ext uri="{FF2B5EF4-FFF2-40B4-BE49-F238E27FC236}">
                <a16:creationId xmlns:a16="http://schemas.microsoft.com/office/drawing/2014/main" id="{6643204E-0377-95AB-1343-5FADEB3F59FD}"/>
              </a:ext>
            </a:extLst>
          </p:cNvPr>
          <p:cNvSpPr>
            <a:spLocks noGrp="1"/>
          </p:cNvSpPr>
          <p:nvPr>
            <p:ph idx="1"/>
          </p:nvPr>
        </p:nvSpPr>
        <p:spPr>
          <a:xfrm>
            <a:off x="2231136" y="2312894"/>
            <a:ext cx="7800370" cy="4365812"/>
          </a:xfrm>
        </p:spPr>
        <p:txBody>
          <a:bodyPr>
            <a:normAutofit lnSpcReduction="10000"/>
          </a:bodyPr>
          <a:lstStyle/>
          <a:p>
            <a:r>
              <a:rPr lang="en-US" b="1" dirty="0"/>
              <a:t>Description: </a:t>
            </a:r>
            <a:r>
              <a:rPr lang="en-US" dirty="0"/>
              <a:t>Very detailed information collected to document technical, social, and managerial information collected while implementing an activity</a:t>
            </a:r>
            <a:endParaRPr lang="en-US" b="1" dirty="0"/>
          </a:p>
          <a:p>
            <a:r>
              <a:rPr lang="en-US" b="1" dirty="0"/>
              <a:t>Data tables include:</a:t>
            </a:r>
          </a:p>
          <a:p>
            <a:pPr lvl="1"/>
            <a:r>
              <a:rPr lang="en-US" sz="1700" dirty="0">
                <a:hlinkClick r:id="rId2" action="ppaction://hlinksldjump"/>
              </a:rPr>
              <a:t>Implementation event tracking</a:t>
            </a:r>
            <a:endParaRPr lang="en-US" sz="1700" dirty="0"/>
          </a:p>
          <a:p>
            <a:pPr lvl="1"/>
            <a:r>
              <a:rPr lang="en-US" sz="1700" dirty="0">
                <a:hlinkClick r:id="rId3" action="ppaction://hlinksldjump"/>
              </a:rPr>
              <a:t>FRAPE water point monitoring</a:t>
            </a:r>
            <a:endParaRPr lang="en-US" sz="1700" dirty="0"/>
          </a:p>
          <a:p>
            <a:pPr lvl="1"/>
            <a:r>
              <a:rPr lang="en-US" sz="1700" dirty="0">
                <a:hlinkClick r:id="rId4" action="ppaction://hlinksldjump"/>
              </a:rPr>
              <a:t>Household WASH monitoring</a:t>
            </a:r>
            <a:endParaRPr lang="en-US" sz="1700" dirty="0"/>
          </a:p>
          <a:p>
            <a:pPr lvl="1"/>
            <a:r>
              <a:rPr lang="en-US" sz="1700" dirty="0">
                <a:hlinkClick r:id="rId3" action="ppaction://hlinksldjump"/>
              </a:rPr>
              <a:t>Well service report</a:t>
            </a:r>
            <a:endParaRPr lang="en-US" sz="1700" dirty="0"/>
          </a:p>
          <a:p>
            <a:pPr lvl="1"/>
            <a:r>
              <a:rPr lang="en-US" sz="1700" dirty="0">
                <a:hlinkClick r:id="rId5" action="ppaction://hlinksldjump"/>
              </a:rPr>
              <a:t>ODF verification and certification (inactive)</a:t>
            </a:r>
            <a:endParaRPr lang="en-US" sz="1700" dirty="0"/>
          </a:p>
          <a:p>
            <a:pPr lvl="1"/>
            <a:r>
              <a:rPr lang="en-US" sz="1700" dirty="0">
                <a:hlinkClick r:id="rId6" action="ppaction://hlinksldjump"/>
              </a:rPr>
              <a:t>WASH in schools (inactive)</a:t>
            </a:r>
            <a:endParaRPr lang="en-US" sz="1700" dirty="0"/>
          </a:p>
          <a:p>
            <a:pPr lvl="1"/>
            <a:r>
              <a:rPr lang="en-US" sz="1700" dirty="0">
                <a:hlinkClick r:id="rId7" action="ppaction://hlinksldjump"/>
              </a:rPr>
              <a:t>WASH in health care facilities (inactive)</a:t>
            </a:r>
            <a:endParaRPr lang="en-US" sz="1700" dirty="0"/>
          </a:p>
          <a:p>
            <a:r>
              <a:rPr lang="en-US" b="1" dirty="0"/>
              <a:t>Collected by: </a:t>
            </a:r>
            <a:r>
              <a:rPr lang="en-US" dirty="0"/>
              <a:t>Implementing partner</a:t>
            </a:r>
          </a:p>
          <a:p>
            <a:r>
              <a:rPr lang="en-US" b="1" dirty="0"/>
              <a:t>Note:</a:t>
            </a:r>
            <a:r>
              <a:rPr lang="en-US" dirty="0"/>
              <a:t> Each data table is connected to one or more site type (e.g. water point)</a:t>
            </a:r>
          </a:p>
          <a:p>
            <a:endParaRPr lang="en-US" dirty="0"/>
          </a:p>
        </p:txBody>
      </p:sp>
    </p:spTree>
    <p:extLst>
      <p:ext uri="{BB962C8B-B14F-4D97-AF65-F5344CB8AC3E}">
        <p14:creationId xmlns:p14="http://schemas.microsoft.com/office/powerpoint/2010/main" val="42502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1A24C-CA99-3551-81D2-484A8C67C1F8}"/>
              </a:ext>
            </a:extLst>
          </p:cNvPr>
          <p:cNvSpPr>
            <a:spLocks noGrp="1"/>
          </p:cNvSpPr>
          <p:nvPr>
            <p:ph type="title"/>
          </p:nvPr>
        </p:nvSpPr>
        <p:spPr/>
        <p:txBody>
          <a:bodyPr/>
          <a:lstStyle/>
          <a:p>
            <a:r>
              <a:rPr lang="fr-FR" dirty="0"/>
              <a:t>Implementation event tracking</a:t>
            </a:r>
          </a:p>
        </p:txBody>
      </p:sp>
      <p:sp>
        <p:nvSpPr>
          <p:cNvPr id="3" name="Content Placeholder 2">
            <a:extLst>
              <a:ext uri="{FF2B5EF4-FFF2-40B4-BE49-F238E27FC236}">
                <a16:creationId xmlns:a16="http://schemas.microsoft.com/office/drawing/2014/main" id="{FD7B87D2-CBD0-8275-0B77-7D280D261E31}"/>
              </a:ext>
            </a:extLst>
          </p:cNvPr>
          <p:cNvSpPr>
            <a:spLocks noGrp="1"/>
          </p:cNvSpPr>
          <p:nvPr>
            <p:ph idx="1"/>
          </p:nvPr>
        </p:nvSpPr>
        <p:spPr>
          <a:xfrm>
            <a:off x="772725" y="2338086"/>
            <a:ext cx="6253107" cy="4519913"/>
          </a:xfrm>
        </p:spPr>
        <p:txBody>
          <a:bodyPr>
            <a:normAutofit/>
          </a:bodyPr>
          <a:lstStyle/>
          <a:p>
            <a:r>
              <a:rPr lang="fr-FR" b="1" dirty="0"/>
              <a:t>Description:  </a:t>
            </a:r>
            <a:r>
              <a:rPr lang="fr-FR" dirty="0"/>
              <a:t>A form to track information on the progress of activities such as meetings, technical services, training, etc.</a:t>
            </a:r>
          </a:p>
          <a:p>
            <a:r>
              <a:rPr lang="fr-FR" b="1" dirty="0"/>
              <a:t>Data collection:</a:t>
            </a:r>
          </a:p>
          <a:p>
            <a:pPr lvl="1"/>
            <a:r>
              <a:rPr lang="fr-FR" b="1" dirty="0"/>
              <a:t>Who?</a:t>
            </a:r>
            <a:r>
              <a:rPr lang="fr-FR" dirty="0"/>
              <a:t> Implementing Partner (PMO) staff</a:t>
            </a:r>
          </a:p>
          <a:p>
            <a:pPr lvl="1"/>
            <a:r>
              <a:rPr lang="fr-FR" b="1" dirty="0"/>
              <a:t>When? </a:t>
            </a:r>
            <a:r>
              <a:rPr lang="fr-FR" dirty="0"/>
              <a:t>Every time staff conduct an event related to a project</a:t>
            </a:r>
          </a:p>
          <a:p>
            <a:r>
              <a:rPr lang="fr-FR" b="1" dirty="0"/>
              <a:t>Table type: </a:t>
            </a:r>
            <a:r>
              <a:rPr lang="fr-FR" dirty="0"/>
              <a:t>mWater survey form</a:t>
            </a:r>
          </a:p>
          <a:p>
            <a:r>
              <a:rPr lang="fr-FR" b="1" dirty="0"/>
              <a:t>Links</a:t>
            </a:r>
          </a:p>
          <a:p>
            <a:pPr lvl="1"/>
            <a:r>
              <a:rPr lang="fr-FR" b="1" dirty="0"/>
              <a:t>Table structure:</a:t>
            </a:r>
            <a:r>
              <a:rPr lang="fr-FR" dirty="0"/>
              <a:t> </a:t>
            </a:r>
            <a:r>
              <a:rPr lang="fr-FR" dirty="0">
                <a:hlinkClick r:id="rId3"/>
              </a:rPr>
              <a:t>HERE</a:t>
            </a:r>
            <a:endParaRPr lang="fr-FR" dirty="0"/>
          </a:p>
          <a:p>
            <a:pPr lvl="1"/>
            <a:r>
              <a:rPr lang="fr-FR" b="1" dirty="0"/>
              <a:t>Raw data: </a:t>
            </a:r>
            <a:r>
              <a:rPr lang="fr-FR" dirty="0">
                <a:hlinkClick r:id="rId4"/>
              </a:rPr>
              <a:t>HERE</a:t>
            </a:r>
            <a:endParaRPr lang="fr-FR" dirty="0"/>
          </a:p>
          <a:p>
            <a:endParaRPr lang="fr-FR" dirty="0"/>
          </a:p>
          <a:p>
            <a:endParaRPr lang="fr-FR" dirty="0"/>
          </a:p>
        </p:txBody>
      </p:sp>
      <p:sp>
        <p:nvSpPr>
          <p:cNvPr id="4" name="Content Placeholder 2">
            <a:extLst>
              <a:ext uri="{FF2B5EF4-FFF2-40B4-BE49-F238E27FC236}">
                <a16:creationId xmlns:a16="http://schemas.microsoft.com/office/drawing/2014/main" id="{40B16A48-5318-9C16-FC9F-BD0F66CC0CE9}"/>
              </a:ext>
            </a:extLst>
          </p:cNvPr>
          <p:cNvSpPr txBox="1">
            <a:spLocks/>
          </p:cNvSpPr>
          <p:nvPr/>
        </p:nvSpPr>
        <p:spPr>
          <a:xfrm>
            <a:off x="7233329" y="2338087"/>
            <a:ext cx="4958672" cy="451991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fr-FR" b="1" dirty="0"/>
              <a:t>Design notes</a:t>
            </a:r>
          </a:p>
          <a:p>
            <a:r>
              <a:rPr lang="fr-FR" dirty="0"/>
              <a:t>This form covers all types of events that are possible in a WASH </a:t>
            </a:r>
            <a:r>
              <a:rPr lang="fr-FR" dirty="0" err="1"/>
              <a:t>activity</a:t>
            </a:r>
            <a:endParaRPr lang="fr-FR" dirty="0"/>
          </a:p>
        </p:txBody>
      </p:sp>
    </p:spTree>
    <p:extLst>
      <p:ext uri="{BB962C8B-B14F-4D97-AF65-F5344CB8AC3E}">
        <p14:creationId xmlns:p14="http://schemas.microsoft.com/office/powerpoint/2010/main" val="1175456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85E3-86E8-9790-CD27-4AD459EECEA4}"/>
              </a:ext>
            </a:extLst>
          </p:cNvPr>
          <p:cNvSpPr>
            <a:spLocks noGrp="1"/>
          </p:cNvSpPr>
          <p:nvPr>
            <p:ph type="title"/>
          </p:nvPr>
        </p:nvSpPr>
        <p:spPr>
          <a:xfrm>
            <a:off x="2231136" y="514750"/>
            <a:ext cx="7729728" cy="1188720"/>
          </a:xfrm>
        </p:spPr>
        <p:txBody>
          <a:bodyPr/>
          <a:lstStyle/>
          <a:p>
            <a:r>
              <a:rPr lang="en-US" dirty="0"/>
              <a:t>HANWASH mWater Database</a:t>
            </a:r>
          </a:p>
        </p:txBody>
      </p:sp>
      <p:sp>
        <p:nvSpPr>
          <p:cNvPr id="4" name="TextBox 3">
            <a:extLst>
              <a:ext uri="{FF2B5EF4-FFF2-40B4-BE49-F238E27FC236}">
                <a16:creationId xmlns:a16="http://schemas.microsoft.com/office/drawing/2014/main" id="{C78FFA4D-D780-DE30-B364-B36AC684E3F5}"/>
              </a:ext>
            </a:extLst>
          </p:cNvPr>
          <p:cNvSpPr txBox="1"/>
          <p:nvPr/>
        </p:nvSpPr>
        <p:spPr>
          <a:xfrm>
            <a:off x="1320801" y="1892545"/>
            <a:ext cx="8801100" cy="923330"/>
          </a:xfrm>
          <a:prstGeom prst="rect">
            <a:avLst/>
          </a:prstGeom>
          <a:noFill/>
        </p:spPr>
        <p:txBody>
          <a:bodyPr wrap="square" rtlCol="0">
            <a:spAutoFit/>
          </a:bodyPr>
          <a:lstStyle/>
          <a:p>
            <a:pPr marL="461963" lvl="2" algn="ctr"/>
            <a:r>
              <a:rPr lang="en-US" dirty="0"/>
              <a:t>An information system </a:t>
            </a:r>
          </a:p>
          <a:p>
            <a:pPr marL="461963" lvl="2" algn="ctr"/>
            <a:r>
              <a:rPr lang="en-US" dirty="0"/>
              <a:t>for standardized</a:t>
            </a:r>
          </a:p>
          <a:p>
            <a:pPr marL="461963" lvl="2" algn="ctr"/>
            <a:r>
              <a:rPr lang="en-US" dirty="0"/>
              <a:t>WASH project monitoring</a:t>
            </a:r>
          </a:p>
        </p:txBody>
      </p:sp>
      <p:sp>
        <p:nvSpPr>
          <p:cNvPr id="5" name="TextBox 4">
            <a:extLst>
              <a:ext uri="{FF2B5EF4-FFF2-40B4-BE49-F238E27FC236}">
                <a16:creationId xmlns:a16="http://schemas.microsoft.com/office/drawing/2014/main" id="{BE374349-99CD-0C4C-41B4-E25274E3D6A3}"/>
              </a:ext>
            </a:extLst>
          </p:cNvPr>
          <p:cNvSpPr txBox="1"/>
          <p:nvPr/>
        </p:nvSpPr>
        <p:spPr>
          <a:xfrm>
            <a:off x="357913" y="3748009"/>
            <a:ext cx="5738087" cy="1477328"/>
          </a:xfrm>
          <a:prstGeom prst="rect">
            <a:avLst/>
          </a:prstGeom>
          <a:noFill/>
        </p:spPr>
        <p:txBody>
          <a:bodyPr wrap="square" rtlCol="0">
            <a:spAutoFit/>
          </a:bodyPr>
          <a:lstStyle/>
          <a:p>
            <a:pPr marL="228600" lvl="1" algn="ctr"/>
            <a:r>
              <a:rPr lang="en-US" b="1" u="sng" dirty="0"/>
              <a:t>Scope</a:t>
            </a:r>
          </a:p>
          <a:p>
            <a:pPr marL="228600" lvl="1"/>
            <a:endParaRPr lang="en-US" dirty="0"/>
          </a:p>
          <a:p>
            <a:pPr marL="514350" lvl="1" indent="-285750">
              <a:buFont typeface="Arial" panose="020B0604020202020204" pitchFamily="34" charset="0"/>
              <a:buChar char="•"/>
            </a:pPr>
            <a:r>
              <a:rPr lang="en-US" dirty="0"/>
              <a:t>Project, activity, and result monitoring</a:t>
            </a:r>
          </a:p>
          <a:p>
            <a:pPr marL="514350" lvl="1" indent="-285750">
              <a:buFont typeface="Arial" panose="020B0604020202020204" pitchFamily="34" charset="0"/>
              <a:buChar char="•"/>
            </a:pPr>
            <a:r>
              <a:rPr lang="en-US" dirty="0"/>
              <a:t>Sector indicator tracking (SIEPA integration)</a:t>
            </a:r>
          </a:p>
          <a:p>
            <a:pPr marL="514350" lvl="1" indent="-285750">
              <a:buFont typeface="Arial" panose="020B0604020202020204" pitchFamily="34" charset="0"/>
              <a:buChar char="•"/>
            </a:pPr>
            <a:r>
              <a:rPr lang="en-US" dirty="0"/>
              <a:t>Implementation tracking</a:t>
            </a:r>
          </a:p>
        </p:txBody>
      </p:sp>
      <p:sp>
        <p:nvSpPr>
          <p:cNvPr id="9" name="TextBox 8">
            <a:extLst>
              <a:ext uri="{FF2B5EF4-FFF2-40B4-BE49-F238E27FC236}">
                <a16:creationId xmlns:a16="http://schemas.microsoft.com/office/drawing/2014/main" id="{E2B2C1CB-8CDD-1ED3-45F9-A467CD3E2120}"/>
              </a:ext>
            </a:extLst>
          </p:cNvPr>
          <p:cNvSpPr txBox="1"/>
          <p:nvPr/>
        </p:nvSpPr>
        <p:spPr>
          <a:xfrm>
            <a:off x="6096000" y="3765126"/>
            <a:ext cx="5506387" cy="2308324"/>
          </a:xfrm>
          <a:prstGeom prst="rect">
            <a:avLst/>
          </a:prstGeom>
          <a:noFill/>
        </p:spPr>
        <p:txBody>
          <a:bodyPr wrap="square" rtlCol="0">
            <a:spAutoFit/>
          </a:bodyPr>
          <a:lstStyle/>
          <a:p>
            <a:pPr marL="228600" lvl="1" algn="ctr"/>
            <a:r>
              <a:rPr lang="en-US" b="1" u="sng" dirty="0"/>
              <a:t>Stakeholders</a:t>
            </a:r>
          </a:p>
          <a:p>
            <a:pPr marL="5143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HANWASH/Rotary (clubs, professional team, board)</a:t>
            </a:r>
          </a:p>
          <a:p>
            <a:pPr marL="285750" indent="-285750">
              <a:buFont typeface="Arial" panose="020B0604020202020204" pitchFamily="34" charset="0"/>
              <a:buChar char="•"/>
            </a:pPr>
            <a:r>
              <a:rPr lang="en-US" dirty="0"/>
              <a:t>Implementing partners (Haiti Outreach, Helvetas, etc.)</a:t>
            </a:r>
          </a:p>
          <a:p>
            <a:pPr marL="285750" indent="-285750">
              <a:buFont typeface="Arial" panose="020B0604020202020204" pitchFamily="34" charset="0"/>
              <a:buChar char="•"/>
            </a:pPr>
            <a:r>
              <a:rPr lang="en-US" dirty="0"/>
              <a:t>DINEPA (ONEPA, OREPA, etc.)</a:t>
            </a:r>
          </a:p>
          <a:p>
            <a:pPr marL="285750" indent="-285750">
              <a:buFont typeface="Arial" panose="020B0604020202020204" pitchFamily="34" charset="0"/>
              <a:buChar char="•"/>
            </a:pPr>
            <a:r>
              <a:rPr lang="en-US" dirty="0"/>
              <a:t>Local authorities (Mayor, CASEC,  etc.)</a:t>
            </a:r>
          </a:p>
          <a:p>
            <a:pPr marL="285750" indent="-285750">
              <a:buFont typeface="Arial" panose="020B0604020202020204" pitchFamily="34" charset="0"/>
              <a:buChar char="•"/>
            </a:pPr>
            <a:r>
              <a:rPr lang="en-US"/>
              <a:t>Donors</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793808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464C8-989C-CC73-0ACE-66AB9B17D6DC}"/>
              </a:ext>
            </a:extLst>
          </p:cNvPr>
          <p:cNvSpPr>
            <a:spLocks noGrp="1"/>
          </p:cNvSpPr>
          <p:nvPr>
            <p:ph type="title"/>
          </p:nvPr>
        </p:nvSpPr>
        <p:spPr/>
        <p:txBody>
          <a:bodyPr/>
          <a:lstStyle/>
          <a:p>
            <a:r>
              <a:rPr lang="en-US" dirty="0"/>
              <a:t>FRAPE Water point survey</a:t>
            </a:r>
          </a:p>
        </p:txBody>
      </p:sp>
      <p:sp>
        <p:nvSpPr>
          <p:cNvPr id="3" name="Content Placeholder 2">
            <a:extLst>
              <a:ext uri="{FF2B5EF4-FFF2-40B4-BE49-F238E27FC236}">
                <a16:creationId xmlns:a16="http://schemas.microsoft.com/office/drawing/2014/main" id="{96C88200-109B-A4EB-9CA0-A7F3E2A371F1}"/>
              </a:ext>
            </a:extLst>
          </p:cNvPr>
          <p:cNvSpPr>
            <a:spLocks noGrp="1"/>
          </p:cNvSpPr>
          <p:nvPr>
            <p:ph idx="1"/>
          </p:nvPr>
        </p:nvSpPr>
        <p:spPr>
          <a:xfrm>
            <a:off x="1351460" y="2510722"/>
            <a:ext cx="5639649" cy="3752924"/>
          </a:xfrm>
        </p:spPr>
        <p:txBody>
          <a:bodyPr>
            <a:normAutofit fontScale="92500" lnSpcReduction="20000"/>
          </a:bodyPr>
          <a:lstStyle/>
          <a:p>
            <a:r>
              <a:rPr lang="en-US" b="1" dirty="0"/>
              <a:t>Description: </a:t>
            </a:r>
            <a:r>
              <a:rPr lang="en-US" dirty="0"/>
              <a:t>Form to track core information about water point functionality, management, sanitation coverage, potability, and inspection frequency (FRAPE)</a:t>
            </a:r>
          </a:p>
          <a:p>
            <a:r>
              <a:rPr lang="en-US" b="1" dirty="0"/>
              <a:t>Data collection:</a:t>
            </a:r>
          </a:p>
          <a:p>
            <a:pPr lvl="1"/>
            <a:r>
              <a:rPr lang="en-US" b="1" dirty="0"/>
              <a:t>Who?</a:t>
            </a:r>
            <a:r>
              <a:rPr lang="en-US" dirty="0"/>
              <a:t> Implementing Partner (PMO) staff</a:t>
            </a:r>
          </a:p>
          <a:p>
            <a:pPr lvl="1"/>
            <a:r>
              <a:rPr lang="en-US" b="1" dirty="0"/>
              <a:t>When?</a:t>
            </a:r>
          </a:p>
          <a:p>
            <a:pPr lvl="2"/>
            <a:r>
              <a:rPr lang="en-US" dirty="0"/>
              <a:t>At the end of the activity (e.g. before inauguration)</a:t>
            </a:r>
          </a:p>
          <a:p>
            <a:pPr lvl="2"/>
            <a:r>
              <a:rPr lang="en-US" dirty="0"/>
              <a:t>On a regular basis for a set period of time after inauguration (e.g. every month for 2 yrs.)</a:t>
            </a:r>
          </a:p>
          <a:p>
            <a:pPr lvl="2"/>
            <a:r>
              <a:rPr lang="en-US" dirty="0"/>
              <a:t>For general water point surveys (e.g. for commune action planning)</a:t>
            </a:r>
          </a:p>
          <a:p>
            <a:r>
              <a:rPr lang="en-US" b="1" dirty="0"/>
              <a:t>Table type: </a:t>
            </a:r>
            <a:r>
              <a:rPr lang="en-US" dirty="0"/>
              <a:t>mWater survey forms</a:t>
            </a:r>
          </a:p>
          <a:p>
            <a:r>
              <a:rPr lang="en-US" b="1" dirty="0"/>
              <a:t>Data source link: </a:t>
            </a:r>
            <a:r>
              <a:rPr lang="en-US" dirty="0">
                <a:hlinkClick r:id="rId2"/>
              </a:rPr>
              <a:t>Water point survey</a:t>
            </a:r>
            <a:endParaRPr lang="en-US" dirty="0"/>
          </a:p>
          <a:p>
            <a:endParaRPr lang="en-US" dirty="0"/>
          </a:p>
        </p:txBody>
      </p:sp>
      <p:sp>
        <p:nvSpPr>
          <p:cNvPr id="4" name="TextBox 3">
            <a:extLst>
              <a:ext uri="{FF2B5EF4-FFF2-40B4-BE49-F238E27FC236}">
                <a16:creationId xmlns:a16="http://schemas.microsoft.com/office/drawing/2014/main" id="{8522BF25-D818-A0D2-459F-52625AF44E99}"/>
              </a:ext>
            </a:extLst>
          </p:cNvPr>
          <p:cNvSpPr txBox="1"/>
          <p:nvPr/>
        </p:nvSpPr>
        <p:spPr>
          <a:xfrm>
            <a:off x="7998107" y="2510722"/>
            <a:ext cx="2826415" cy="2585323"/>
          </a:xfrm>
          <a:prstGeom prst="rect">
            <a:avLst/>
          </a:prstGeom>
          <a:noFill/>
        </p:spPr>
        <p:txBody>
          <a:bodyPr wrap="none" rtlCol="0">
            <a:spAutoFit/>
          </a:bodyPr>
          <a:lstStyle/>
          <a:p>
            <a:r>
              <a:rPr lang="en-US" b="1" u="sng" dirty="0"/>
              <a:t>Visualizations</a:t>
            </a:r>
          </a:p>
          <a:p>
            <a:r>
              <a:rPr lang="en-US" dirty="0"/>
              <a:t>User consoles</a:t>
            </a:r>
          </a:p>
          <a:p>
            <a:pPr marL="285750" indent="-285750">
              <a:buFont typeface="Arial" panose="020B0604020202020204" pitchFamily="34" charset="0"/>
              <a:buChar char="•"/>
            </a:pPr>
            <a:r>
              <a:rPr lang="en-US" dirty="0">
                <a:hlinkClick r:id="rId3"/>
              </a:rPr>
              <a:t>Implementing partners</a:t>
            </a:r>
            <a:endParaRPr lang="en-US" dirty="0"/>
          </a:p>
          <a:p>
            <a:pPr marL="285750" indent="-285750">
              <a:buFont typeface="Arial" panose="020B0604020202020204" pitchFamily="34" charset="0"/>
              <a:buChar char="•"/>
            </a:pPr>
            <a:r>
              <a:rPr lang="en-US" dirty="0">
                <a:hlinkClick r:id="rId4"/>
              </a:rPr>
              <a:t>Funders</a:t>
            </a:r>
            <a:endParaRPr lang="en-US" dirty="0"/>
          </a:p>
          <a:p>
            <a:pPr marL="285750" indent="-285750">
              <a:buFont typeface="Arial" panose="020B0604020202020204" pitchFamily="34" charset="0"/>
              <a:buChar char="•"/>
            </a:pPr>
            <a:r>
              <a:rPr lang="en-US" dirty="0">
                <a:hlinkClick r:id="rId5"/>
              </a:rPr>
              <a:t>Ambassadors</a:t>
            </a:r>
            <a:endParaRPr lang="en-US" dirty="0"/>
          </a:p>
          <a:p>
            <a:r>
              <a:rPr lang="en-US" dirty="0"/>
              <a:t>Modules</a:t>
            </a:r>
          </a:p>
          <a:p>
            <a:pPr marL="285750" indent="-285750">
              <a:buFont typeface="Arial" panose="020B0604020202020204" pitchFamily="34" charset="0"/>
              <a:buChar char="•"/>
            </a:pPr>
            <a:r>
              <a:rPr lang="en-US" dirty="0">
                <a:hlinkClick r:id="rId6"/>
              </a:rPr>
              <a:t>Implementing monitoring</a:t>
            </a:r>
            <a:endParaRPr lang="en-US" dirty="0">
              <a:hlinkClick r:id="rId7"/>
            </a:endParaRPr>
          </a:p>
          <a:p>
            <a:pPr marL="285750" indent="-285750">
              <a:buFont typeface="Arial" panose="020B0604020202020204" pitchFamily="34" charset="0"/>
              <a:buChar char="•"/>
            </a:pPr>
            <a:r>
              <a:rPr lang="en-US" dirty="0">
                <a:hlinkClick r:id="rId7"/>
              </a:rPr>
              <a:t>Export</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5477454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FCF68-96ED-BC8D-B122-C1E1869DE2E3}"/>
              </a:ext>
            </a:extLst>
          </p:cNvPr>
          <p:cNvSpPr>
            <a:spLocks noGrp="1"/>
          </p:cNvSpPr>
          <p:nvPr>
            <p:ph type="title"/>
          </p:nvPr>
        </p:nvSpPr>
        <p:spPr/>
        <p:txBody>
          <a:bodyPr/>
          <a:lstStyle/>
          <a:p>
            <a:r>
              <a:rPr lang="en-US" dirty="0"/>
              <a:t>Household WASH monitoring</a:t>
            </a:r>
          </a:p>
        </p:txBody>
      </p:sp>
      <p:sp>
        <p:nvSpPr>
          <p:cNvPr id="3" name="Content Placeholder 2">
            <a:extLst>
              <a:ext uri="{FF2B5EF4-FFF2-40B4-BE49-F238E27FC236}">
                <a16:creationId xmlns:a16="http://schemas.microsoft.com/office/drawing/2014/main" id="{DF494A0B-2C68-8641-52B7-0FE12B0E68C0}"/>
              </a:ext>
            </a:extLst>
          </p:cNvPr>
          <p:cNvSpPr>
            <a:spLocks noGrp="1"/>
          </p:cNvSpPr>
          <p:nvPr>
            <p:ph idx="1"/>
          </p:nvPr>
        </p:nvSpPr>
        <p:spPr>
          <a:xfrm>
            <a:off x="2231136" y="2638044"/>
            <a:ext cx="5049340" cy="3101983"/>
          </a:xfrm>
        </p:spPr>
        <p:txBody>
          <a:bodyPr>
            <a:normAutofit fontScale="92500" lnSpcReduction="20000"/>
          </a:bodyPr>
          <a:lstStyle/>
          <a:p>
            <a:r>
              <a:rPr lang="en-US" b="1" dirty="0"/>
              <a:t>Description: </a:t>
            </a:r>
            <a:r>
              <a:rPr lang="en-US" dirty="0"/>
              <a:t>Form to track core WASH information at every household within a community.</a:t>
            </a:r>
          </a:p>
          <a:p>
            <a:r>
              <a:rPr lang="en-US" b="1" dirty="0"/>
              <a:t>Data collection:</a:t>
            </a:r>
          </a:p>
          <a:p>
            <a:pPr lvl="1"/>
            <a:r>
              <a:rPr lang="en-US" b="1" dirty="0"/>
              <a:t>Who?</a:t>
            </a:r>
            <a:r>
              <a:rPr lang="en-US" dirty="0"/>
              <a:t> Implementing Partner (PMO) staff</a:t>
            </a:r>
          </a:p>
          <a:p>
            <a:pPr lvl="1"/>
            <a:r>
              <a:rPr lang="en-US" b="1" dirty="0"/>
              <a:t>When?</a:t>
            </a:r>
          </a:p>
          <a:p>
            <a:pPr lvl="2"/>
            <a:r>
              <a:rPr lang="en-US" dirty="0"/>
              <a:t>At the beginning of the activity (e.g. after launch / triggering)</a:t>
            </a:r>
          </a:p>
          <a:p>
            <a:pPr lvl="2"/>
            <a:r>
              <a:rPr lang="en-US" dirty="0"/>
              <a:t>At the end of the activity (e.g. before inauguration)</a:t>
            </a:r>
          </a:p>
          <a:p>
            <a:r>
              <a:rPr lang="en-US" b="1" dirty="0"/>
              <a:t>Table type: </a:t>
            </a:r>
            <a:r>
              <a:rPr lang="en-US" dirty="0"/>
              <a:t>mWater survey forms</a:t>
            </a:r>
          </a:p>
          <a:p>
            <a:r>
              <a:rPr lang="en-US" b="1" dirty="0"/>
              <a:t>Data source link: </a:t>
            </a:r>
            <a:r>
              <a:rPr lang="fr-FR" dirty="0">
                <a:hlinkClick r:id="rId2"/>
              </a:rPr>
              <a:t>Household WASH monitoring</a:t>
            </a:r>
            <a:endParaRPr lang="fr-FR" dirty="0"/>
          </a:p>
          <a:p>
            <a:endParaRPr lang="en-US" dirty="0"/>
          </a:p>
        </p:txBody>
      </p:sp>
      <p:sp>
        <p:nvSpPr>
          <p:cNvPr id="4" name="TextBox 3">
            <a:extLst>
              <a:ext uri="{FF2B5EF4-FFF2-40B4-BE49-F238E27FC236}">
                <a16:creationId xmlns:a16="http://schemas.microsoft.com/office/drawing/2014/main" id="{85DD565A-7007-A5DD-DF80-540EAC4A1F8E}"/>
              </a:ext>
            </a:extLst>
          </p:cNvPr>
          <p:cNvSpPr txBox="1"/>
          <p:nvPr/>
        </p:nvSpPr>
        <p:spPr>
          <a:xfrm>
            <a:off x="7998107" y="2510722"/>
            <a:ext cx="3229336" cy="2308324"/>
          </a:xfrm>
          <a:prstGeom prst="rect">
            <a:avLst/>
          </a:prstGeom>
          <a:noFill/>
        </p:spPr>
        <p:txBody>
          <a:bodyPr wrap="square" rtlCol="0">
            <a:spAutoFit/>
          </a:bodyPr>
          <a:lstStyle/>
          <a:p>
            <a:r>
              <a:rPr lang="en-US" b="1" u="sng" dirty="0"/>
              <a:t>Visualizations</a:t>
            </a:r>
          </a:p>
          <a:p>
            <a:r>
              <a:rPr lang="en-US" dirty="0"/>
              <a:t>User consoles</a:t>
            </a:r>
          </a:p>
          <a:p>
            <a:pPr marL="285750" indent="-285750">
              <a:buFont typeface="Arial" panose="020B0604020202020204" pitchFamily="34" charset="0"/>
              <a:buChar char="•"/>
            </a:pPr>
            <a:r>
              <a:rPr lang="en-US" dirty="0">
                <a:hlinkClick r:id="rId3"/>
              </a:rPr>
              <a:t>Implementing partners</a:t>
            </a:r>
            <a:endParaRPr lang="en-US" dirty="0"/>
          </a:p>
          <a:p>
            <a:r>
              <a:rPr lang="en-US" dirty="0"/>
              <a:t>Modules</a:t>
            </a:r>
          </a:p>
          <a:p>
            <a:pPr marL="285750" indent="-285750">
              <a:buFont typeface="Arial" panose="020B0604020202020204" pitchFamily="34" charset="0"/>
              <a:buChar char="•"/>
            </a:pPr>
            <a:r>
              <a:rPr lang="en-US" dirty="0">
                <a:hlinkClick r:id="rId4"/>
              </a:rPr>
              <a:t>Implementing monitoring</a:t>
            </a:r>
            <a:endParaRPr lang="en-US" dirty="0">
              <a:hlinkClick r:id="rId5"/>
            </a:endParaRPr>
          </a:p>
          <a:p>
            <a:pPr marL="285750" indent="-285750">
              <a:buFont typeface="Arial" panose="020B0604020202020204" pitchFamily="34" charset="0"/>
              <a:buChar char="•"/>
            </a:pPr>
            <a:r>
              <a:rPr lang="en-US" dirty="0"/>
              <a:t>Export (not available due to confidentiality)</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84884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587B-083D-3B54-12E4-6D9C448CC750}"/>
              </a:ext>
            </a:extLst>
          </p:cNvPr>
          <p:cNvSpPr>
            <a:spLocks noGrp="1"/>
          </p:cNvSpPr>
          <p:nvPr>
            <p:ph type="title"/>
          </p:nvPr>
        </p:nvSpPr>
        <p:spPr>
          <a:xfrm>
            <a:off x="2045941" y="455406"/>
            <a:ext cx="7729728" cy="713637"/>
          </a:xfrm>
        </p:spPr>
        <p:txBody>
          <a:bodyPr>
            <a:normAutofit fontScale="90000"/>
          </a:bodyPr>
          <a:lstStyle/>
          <a:p>
            <a:r>
              <a:rPr lang="en-US" dirty="0"/>
              <a:t>Well Service Reports</a:t>
            </a:r>
          </a:p>
        </p:txBody>
      </p:sp>
      <p:sp>
        <p:nvSpPr>
          <p:cNvPr id="6" name="Content Placeholder 2">
            <a:extLst>
              <a:ext uri="{FF2B5EF4-FFF2-40B4-BE49-F238E27FC236}">
                <a16:creationId xmlns:a16="http://schemas.microsoft.com/office/drawing/2014/main" id="{22008627-D05F-69EF-B002-19EB12A97EFD}"/>
              </a:ext>
            </a:extLst>
          </p:cNvPr>
          <p:cNvSpPr txBox="1">
            <a:spLocks/>
          </p:cNvSpPr>
          <p:nvPr/>
        </p:nvSpPr>
        <p:spPr>
          <a:xfrm>
            <a:off x="6600231" y="1611346"/>
            <a:ext cx="5381148" cy="463039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b="1" dirty="0"/>
              <a:t>Data visualization:</a:t>
            </a:r>
          </a:p>
          <a:p>
            <a:r>
              <a:rPr lang="en-US" dirty="0">
                <a:hlinkClick r:id="rId3"/>
              </a:rPr>
              <a:t>Technical reports console</a:t>
            </a:r>
            <a:endParaRPr lang="en-US" dirty="0"/>
          </a:p>
          <a:p>
            <a:r>
              <a:rPr lang="en-US" dirty="0">
                <a:hlinkClick r:id="rId4"/>
              </a:rPr>
              <a:t>Implementing partners</a:t>
            </a:r>
            <a:endParaRPr lang="en-US" dirty="0"/>
          </a:p>
          <a:p>
            <a:pPr marL="0" indent="0">
              <a:buNone/>
            </a:pPr>
            <a:endParaRPr lang="en-US" dirty="0"/>
          </a:p>
        </p:txBody>
      </p:sp>
      <p:sp>
        <p:nvSpPr>
          <p:cNvPr id="7" name="Content Placeholder 2">
            <a:extLst>
              <a:ext uri="{FF2B5EF4-FFF2-40B4-BE49-F238E27FC236}">
                <a16:creationId xmlns:a16="http://schemas.microsoft.com/office/drawing/2014/main" id="{9942B78E-59B9-3E0A-55AB-DB660598B000}"/>
              </a:ext>
            </a:extLst>
          </p:cNvPr>
          <p:cNvSpPr txBox="1">
            <a:spLocks/>
          </p:cNvSpPr>
          <p:nvPr/>
        </p:nvSpPr>
        <p:spPr>
          <a:xfrm>
            <a:off x="714852" y="1596783"/>
            <a:ext cx="5381148" cy="463039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b="1" dirty="0"/>
              <a:t>Description: </a:t>
            </a:r>
            <a:r>
              <a:rPr lang="en-US" dirty="0"/>
              <a:t>Forms that allow the collection of technical data on the services performed on a borehole well</a:t>
            </a:r>
          </a:p>
          <a:p>
            <a:r>
              <a:rPr lang="en-US" dirty="0"/>
              <a:t>e.g. drilling reports, water quality tests, construction of new kiosk, etc.</a:t>
            </a:r>
          </a:p>
          <a:p>
            <a:r>
              <a:rPr lang="en-US" b="1" dirty="0"/>
              <a:t>Data collection:</a:t>
            </a:r>
          </a:p>
          <a:p>
            <a:pPr lvl="1"/>
            <a:r>
              <a:rPr lang="en-US" b="1" dirty="0"/>
              <a:t>Who?</a:t>
            </a:r>
            <a:r>
              <a:rPr lang="en-US" dirty="0"/>
              <a:t> Implementing Partner (PMO) staff</a:t>
            </a:r>
          </a:p>
          <a:p>
            <a:pPr lvl="1"/>
            <a:r>
              <a:rPr lang="en-US" b="1" dirty="0"/>
              <a:t>When? </a:t>
            </a:r>
            <a:r>
              <a:rPr lang="en-US" dirty="0"/>
              <a:t>Whenever the technical service is carried out</a:t>
            </a:r>
          </a:p>
          <a:p>
            <a:r>
              <a:rPr lang="en-US" b="1" dirty="0"/>
              <a:t>Table type: </a:t>
            </a:r>
            <a:r>
              <a:rPr lang="en-US" dirty="0"/>
              <a:t>mWater survey form</a:t>
            </a:r>
          </a:p>
          <a:p>
            <a:r>
              <a:rPr lang="en-US" b="1" dirty="0"/>
              <a:t>Data source link: </a:t>
            </a:r>
            <a:r>
              <a:rPr lang="en-US" dirty="0">
                <a:hlinkClick r:id="rId5"/>
              </a:rPr>
              <a:t>Well service report</a:t>
            </a:r>
            <a:endParaRPr lang="en-US" dirty="0"/>
          </a:p>
        </p:txBody>
      </p:sp>
    </p:spTree>
    <p:extLst>
      <p:ext uri="{BB962C8B-B14F-4D97-AF65-F5344CB8AC3E}">
        <p14:creationId xmlns:p14="http://schemas.microsoft.com/office/powerpoint/2010/main" val="2030281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5C5F-7634-3217-9924-439EFB0C0A74}"/>
              </a:ext>
            </a:extLst>
          </p:cNvPr>
          <p:cNvSpPr>
            <a:spLocks noGrp="1"/>
          </p:cNvSpPr>
          <p:nvPr>
            <p:ph type="title"/>
          </p:nvPr>
        </p:nvSpPr>
        <p:spPr/>
        <p:txBody>
          <a:bodyPr/>
          <a:lstStyle/>
          <a:p>
            <a:r>
              <a:rPr lang="en-US" dirty="0"/>
              <a:t>ODF Certification and verification</a:t>
            </a:r>
          </a:p>
        </p:txBody>
      </p:sp>
      <p:sp>
        <p:nvSpPr>
          <p:cNvPr id="3" name="Content Placeholder 2">
            <a:extLst>
              <a:ext uri="{FF2B5EF4-FFF2-40B4-BE49-F238E27FC236}">
                <a16:creationId xmlns:a16="http://schemas.microsoft.com/office/drawing/2014/main" id="{8B52E09B-2145-0FB3-3970-07D41A60E5DB}"/>
              </a:ext>
            </a:extLst>
          </p:cNvPr>
          <p:cNvSpPr>
            <a:spLocks noGrp="1"/>
          </p:cNvSpPr>
          <p:nvPr>
            <p:ph idx="1"/>
          </p:nvPr>
        </p:nvSpPr>
        <p:spPr>
          <a:xfrm>
            <a:off x="2007018" y="3140068"/>
            <a:ext cx="7729728" cy="3101983"/>
          </a:xfrm>
        </p:spPr>
        <p:txBody>
          <a:bodyPr>
            <a:normAutofit fontScale="92500" lnSpcReduction="10000"/>
          </a:bodyPr>
          <a:lstStyle/>
          <a:p>
            <a:r>
              <a:rPr lang="en-US" b="1" dirty="0"/>
              <a:t>Status:</a:t>
            </a:r>
            <a:r>
              <a:rPr lang="en-US" dirty="0"/>
              <a:t> Inactive</a:t>
            </a:r>
          </a:p>
          <a:p>
            <a:r>
              <a:rPr lang="en-US" b="1" dirty="0"/>
              <a:t>Description: </a:t>
            </a:r>
            <a:r>
              <a:rPr lang="en-US" dirty="0"/>
              <a:t>Form to verify and certify Open Defecation Free communities. </a:t>
            </a:r>
          </a:p>
          <a:p>
            <a:r>
              <a:rPr lang="en-US" b="1" dirty="0"/>
              <a:t>Data collection:</a:t>
            </a:r>
          </a:p>
          <a:p>
            <a:pPr lvl="1"/>
            <a:r>
              <a:rPr lang="en-US" b="1" dirty="0"/>
              <a:t>Who?</a:t>
            </a:r>
            <a:r>
              <a:rPr lang="en-US" dirty="0"/>
              <a:t> Implementing Partner (PMO) staff</a:t>
            </a:r>
          </a:p>
          <a:p>
            <a:pPr lvl="1"/>
            <a:r>
              <a:rPr lang="en-US" b="1" dirty="0"/>
              <a:t>When?</a:t>
            </a:r>
          </a:p>
          <a:p>
            <a:pPr lvl="2"/>
            <a:r>
              <a:rPr lang="en-US" dirty="0"/>
              <a:t>Verification - After the community has initially reached ODF status</a:t>
            </a:r>
          </a:p>
          <a:p>
            <a:pPr lvl="2"/>
            <a:r>
              <a:rPr lang="en-US" dirty="0"/>
              <a:t>Cortication – 1 year after initial ODF status</a:t>
            </a:r>
          </a:p>
          <a:p>
            <a:r>
              <a:rPr lang="en-US" b="1" dirty="0"/>
              <a:t>Table type: </a:t>
            </a:r>
            <a:r>
              <a:rPr lang="en-US" dirty="0"/>
              <a:t>mWater survey forms</a:t>
            </a:r>
          </a:p>
          <a:p>
            <a:r>
              <a:rPr lang="en-US" b="1" dirty="0"/>
              <a:t>Data source link:  </a:t>
            </a:r>
            <a:r>
              <a:rPr lang="fr-FR" dirty="0">
                <a:hlinkClick r:id="rId2"/>
              </a:rPr>
              <a:t>ODF verification and certification</a:t>
            </a:r>
            <a:endParaRPr lang="fr-FR" dirty="0"/>
          </a:p>
        </p:txBody>
      </p:sp>
      <p:sp>
        <p:nvSpPr>
          <p:cNvPr id="4" name="TextBox 3">
            <a:extLst>
              <a:ext uri="{FF2B5EF4-FFF2-40B4-BE49-F238E27FC236}">
                <a16:creationId xmlns:a16="http://schemas.microsoft.com/office/drawing/2014/main" id="{BB308B3B-1E51-A907-76CC-B008CD9F8FD0}"/>
              </a:ext>
            </a:extLst>
          </p:cNvPr>
          <p:cNvSpPr txBox="1"/>
          <p:nvPr/>
        </p:nvSpPr>
        <p:spPr>
          <a:xfrm>
            <a:off x="2007018" y="2367944"/>
            <a:ext cx="7953846" cy="646331"/>
          </a:xfrm>
          <a:prstGeom prst="rect">
            <a:avLst/>
          </a:prstGeom>
          <a:noFill/>
        </p:spPr>
        <p:txBody>
          <a:bodyPr wrap="square" rtlCol="0">
            <a:spAutoFit/>
          </a:bodyPr>
          <a:lstStyle/>
          <a:p>
            <a:r>
              <a:rPr lang="en-US" b="1" dirty="0"/>
              <a:t>Note: </a:t>
            </a:r>
            <a:r>
              <a:rPr lang="en-US" dirty="0"/>
              <a:t>This form is supposed to be used by DINEPA as part of their ODF strategy, but this is not in active use</a:t>
            </a:r>
          </a:p>
        </p:txBody>
      </p:sp>
    </p:spTree>
    <p:extLst>
      <p:ext uri="{BB962C8B-B14F-4D97-AF65-F5344CB8AC3E}">
        <p14:creationId xmlns:p14="http://schemas.microsoft.com/office/powerpoint/2010/main" val="20588118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43C6D-F4C4-3FE2-C051-3CC92EB52610}"/>
              </a:ext>
            </a:extLst>
          </p:cNvPr>
          <p:cNvSpPr>
            <a:spLocks noGrp="1"/>
          </p:cNvSpPr>
          <p:nvPr>
            <p:ph type="title"/>
          </p:nvPr>
        </p:nvSpPr>
        <p:spPr/>
        <p:txBody>
          <a:bodyPr/>
          <a:lstStyle/>
          <a:p>
            <a:r>
              <a:rPr lang="en-US" dirty="0"/>
              <a:t>WASH in schools</a:t>
            </a:r>
          </a:p>
        </p:txBody>
      </p:sp>
      <p:sp>
        <p:nvSpPr>
          <p:cNvPr id="3" name="Content Placeholder 2">
            <a:extLst>
              <a:ext uri="{FF2B5EF4-FFF2-40B4-BE49-F238E27FC236}">
                <a16:creationId xmlns:a16="http://schemas.microsoft.com/office/drawing/2014/main" id="{C01359E9-C6DB-4D46-82F6-E8234871D770}"/>
              </a:ext>
            </a:extLst>
          </p:cNvPr>
          <p:cNvSpPr>
            <a:spLocks noGrp="1"/>
          </p:cNvSpPr>
          <p:nvPr>
            <p:ph idx="1"/>
          </p:nvPr>
        </p:nvSpPr>
        <p:spPr>
          <a:xfrm>
            <a:off x="2231136" y="2638044"/>
            <a:ext cx="7729728" cy="3703762"/>
          </a:xfrm>
        </p:spPr>
        <p:txBody>
          <a:bodyPr>
            <a:normAutofit fontScale="92500" lnSpcReduction="10000"/>
          </a:bodyPr>
          <a:lstStyle/>
          <a:p>
            <a:pPr marL="287338" indent="-287338"/>
            <a:r>
              <a:rPr lang="en-US" b="1" dirty="0"/>
              <a:t>Status:</a:t>
            </a:r>
            <a:r>
              <a:rPr lang="en-US" dirty="0"/>
              <a:t> Inactive</a:t>
            </a:r>
          </a:p>
          <a:p>
            <a:pPr marL="287338" indent="-287338"/>
            <a:r>
              <a:rPr lang="en-US" b="1" dirty="0"/>
              <a:t>Note: </a:t>
            </a:r>
            <a:r>
              <a:rPr lang="en-US" dirty="0"/>
              <a:t>This survey is managed by UNICEF, please contact Koffi Messou or UNICEF’s WASH Chief to change and deploy this form</a:t>
            </a:r>
          </a:p>
          <a:p>
            <a:r>
              <a:rPr lang="en-US" b="1" dirty="0"/>
              <a:t>Description: </a:t>
            </a:r>
            <a:r>
              <a:rPr lang="en-US" dirty="0"/>
              <a:t>Form to track core indicators for WASH at the school level</a:t>
            </a:r>
          </a:p>
          <a:p>
            <a:r>
              <a:rPr lang="en-US" b="1" dirty="0"/>
              <a:t>Data collection:</a:t>
            </a:r>
          </a:p>
          <a:p>
            <a:pPr lvl="1"/>
            <a:r>
              <a:rPr lang="en-US" b="1" dirty="0"/>
              <a:t>Who?</a:t>
            </a:r>
            <a:r>
              <a:rPr lang="en-US" dirty="0"/>
              <a:t> Implementing Partner (PMO) staff</a:t>
            </a:r>
          </a:p>
          <a:p>
            <a:pPr lvl="1"/>
            <a:r>
              <a:rPr lang="en-US" b="1" dirty="0"/>
              <a:t>When?</a:t>
            </a:r>
          </a:p>
          <a:p>
            <a:pPr lvl="2"/>
            <a:r>
              <a:rPr lang="en-US" dirty="0"/>
              <a:t>Initial – Immediately after engaging the school</a:t>
            </a:r>
          </a:p>
          <a:p>
            <a:pPr lvl="2"/>
            <a:r>
              <a:rPr lang="en-US" dirty="0"/>
              <a:t>Final – After the school activities have concluded</a:t>
            </a:r>
          </a:p>
          <a:p>
            <a:r>
              <a:rPr lang="en-US" b="1" dirty="0"/>
              <a:t>Table type: </a:t>
            </a:r>
            <a:r>
              <a:rPr lang="en-US" dirty="0"/>
              <a:t>mWater survey forms</a:t>
            </a:r>
          </a:p>
          <a:p>
            <a:r>
              <a:rPr lang="en-US" b="1" dirty="0"/>
              <a:t>Data source link: </a:t>
            </a:r>
            <a:r>
              <a:rPr lang="fr-FR" dirty="0">
                <a:hlinkClick r:id="rId2"/>
              </a:rPr>
              <a:t>WASH in schools monitoring</a:t>
            </a:r>
            <a:endParaRPr lang="fr-FR" dirty="0"/>
          </a:p>
          <a:p>
            <a:endParaRPr lang="en-US" dirty="0"/>
          </a:p>
        </p:txBody>
      </p:sp>
    </p:spTree>
    <p:extLst>
      <p:ext uri="{BB962C8B-B14F-4D97-AF65-F5344CB8AC3E}">
        <p14:creationId xmlns:p14="http://schemas.microsoft.com/office/powerpoint/2010/main" val="26656472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45211-4B5E-F142-E105-495EBD4E7447}"/>
              </a:ext>
            </a:extLst>
          </p:cNvPr>
          <p:cNvSpPr>
            <a:spLocks noGrp="1"/>
          </p:cNvSpPr>
          <p:nvPr>
            <p:ph type="title"/>
          </p:nvPr>
        </p:nvSpPr>
        <p:spPr/>
        <p:txBody>
          <a:bodyPr/>
          <a:lstStyle/>
          <a:p>
            <a:r>
              <a:rPr lang="en-US" dirty="0"/>
              <a:t>WASH in health care facilities</a:t>
            </a:r>
          </a:p>
        </p:txBody>
      </p:sp>
      <p:sp>
        <p:nvSpPr>
          <p:cNvPr id="3" name="Content Placeholder 2">
            <a:extLst>
              <a:ext uri="{FF2B5EF4-FFF2-40B4-BE49-F238E27FC236}">
                <a16:creationId xmlns:a16="http://schemas.microsoft.com/office/drawing/2014/main" id="{C32B2253-7634-75A7-7781-78980126FA0A}"/>
              </a:ext>
            </a:extLst>
          </p:cNvPr>
          <p:cNvSpPr>
            <a:spLocks noGrp="1"/>
          </p:cNvSpPr>
          <p:nvPr>
            <p:ph idx="1"/>
          </p:nvPr>
        </p:nvSpPr>
        <p:spPr/>
        <p:txBody>
          <a:bodyPr>
            <a:normAutofit fontScale="77500" lnSpcReduction="20000"/>
          </a:bodyPr>
          <a:lstStyle/>
          <a:p>
            <a:r>
              <a:rPr lang="en-US" b="1" dirty="0"/>
              <a:t>Status:</a:t>
            </a:r>
            <a:r>
              <a:rPr lang="en-US" dirty="0"/>
              <a:t> Inactive</a:t>
            </a:r>
          </a:p>
          <a:p>
            <a:r>
              <a:rPr lang="en-US" b="1" dirty="0"/>
              <a:t>Note: </a:t>
            </a:r>
            <a:r>
              <a:rPr lang="en-US" dirty="0"/>
              <a:t>This survey is managed by UNICEF, please contact Koffi Messou or UNICEF’s WASH Chief to change and deploy this form</a:t>
            </a:r>
            <a:endParaRPr lang="en-US" b="1" dirty="0"/>
          </a:p>
          <a:p>
            <a:r>
              <a:rPr lang="en-US" b="1" dirty="0"/>
              <a:t>Description: </a:t>
            </a:r>
            <a:r>
              <a:rPr lang="en-US" dirty="0"/>
              <a:t>Form to track core indicators for WASH at the health care facility level</a:t>
            </a:r>
          </a:p>
          <a:p>
            <a:r>
              <a:rPr lang="en-US" b="1" dirty="0"/>
              <a:t>Data collection:</a:t>
            </a:r>
          </a:p>
          <a:p>
            <a:pPr lvl="1"/>
            <a:r>
              <a:rPr lang="en-US" b="1" dirty="0"/>
              <a:t>Who?</a:t>
            </a:r>
            <a:r>
              <a:rPr lang="en-US" dirty="0"/>
              <a:t> Implementing Partner (PMO) staff</a:t>
            </a:r>
          </a:p>
          <a:p>
            <a:pPr lvl="1"/>
            <a:r>
              <a:rPr lang="en-US" b="1" dirty="0"/>
              <a:t>When?</a:t>
            </a:r>
          </a:p>
          <a:p>
            <a:pPr lvl="2"/>
            <a:r>
              <a:rPr lang="en-US" dirty="0"/>
              <a:t>Initial – Immediately after engaging the health care facility</a:t>
            </a:r>
          </a:p>
          <a:p>
            <a:pPr lvl="2"/>
            <a:r>
              <a:rPr lang="en-US" dirty="0"/>
              <a:t>Final – After the health care facility activities have concluded</a:t>
            </a:r>
          </a:p>
          <a:p>
            <a:r>
              <a:rPr lang="en-US" b="1" dirty="0"/>
              <a:t>Table type: </a:t>
            </a:r>
            <a:r>
              <a:rPr lang="en-US" dirty="0"/>
              <a:t>mWater survey forms</a:t>
            </a:r>
          </a:p>
          <a:p>
            <a:r>
              <a:rPr lang="en-US" b="1" dirty="0"/>
              <a:t>Data source link: </a:t>
            </a:r>
            <a:r>
              <a:rPr lang="fr-FR" dirty="0">
                <a:hlinkClick r:id="rId2"/>
              </a:rPr>
              <a:t>WASH in health facilities monitoring</a:t>
            </a:r>
            <a:endParaRPr lang="en-US" dirty="0"/>
          </a:p>
          <a:p>
            <a:endParaRPr lang="en-US" dirty="0"/>
          </a:p>
        </p:txBody>
      </p:sp>
    </p:spTree>
    <p:extLst>
      <p:ext uri="{BB962C8B-B14F-4D97-AF65-F5344CB8AC3E}">
        <p14:creationId xmlns:p14="http://schemas.microsoft.com/office/powerpoint/2010/main" val="4683540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CFB73-B14E-287F-F710-1295D7495DE6}"/>
              </a:ext>
            </a:extLst>
          </p:cNvPr>
          <p:cNvSpPr>
            <a:spLocks noGrp="1"/>
          </p:cNvSpPr>
          <p:nvPr>
            <p:ph type="title"/>
          </p:nvPr>
        </p:nvSpPr>
        <p:spPr>
          <a:xfrm>
            <a:off x="2231136" y="326571"/>
            <a:ext cx="7729728" cy="1188720"/>
          </a:xfrm>
        </p:spPr>
        <p:txBody>
          <a:bodyPr/>
          <a:lstStyle/>
          <a:p>
            <a:r>
              <a:rPr lang="en-US" dirty="0"/>
              <a:t>Data visualizations</a:t>
            </a:r>
          </a:p>
        </p:txBody>
      </p:sp>
      <p:sp>
        <p:nvSpPr>
          <p:cNvPr id="3" name="Content Placeholder 2">
            <a:extLst>
              <a:ext uri="{FF2B5EF4-FFF2-40B4-BE49-F238E27FC236}">
                <a16:creationId xmlns:a16="http://schemas.microsoft.com/office/drawing/2014/main" id="{D2AB348B-B567-A53B-1686-F06BD14E71B1}"/>
              </a:ext>
            </a:extLst>
          </p:cNvPr>
          <p:cNvSpPr>
            <a:spLocks noGrp="1"/>
          </p:cNvSpPr>
          <p:nvPr>
            <p:ph idx="1"/>
          </p:nvPr>
        </p:nvSpPr>
        <p:spPr>
          <a:xfrm>
            <a:off x="1300625" y="1806328"/>
            <a:ext cx="9590750" cy="4267901"/>
          </a:xfrm>
        </p:spPr>
        <p:txBody>
          <a:bodyPr>
            <a:normAutofit lnSpcReduction="10000"/>
          </a:bodyPr>
          <a:lstStyle/>
          <a:p>
            <a:r>
              <a:rPr lang="en-US" dirty="0"/>
              <a:t>These are broken down into standard and non-standard visualizations</a:t>
            </a:r>
          </a:p>
          <a:p>
            <a:r>
              <a:rPr lang="en-US" dirty="0"/>
              <a:t>Standard Dashboards</a:t>
            </a:r>
          </a:p>
          <a:p>
            <a:pPr lvl="1"/>
            <a:r>
              <a:rPr lang="en-US" b="1" dirty="0"/>
              <a:t>Program summary -</a:t>
            </a:r>
            <a:r>
              <a:rPr lang="en-US" dirty="0"/>
              <a:t> Visualize multiple projects, core data, and their results</a:t>
            </a:r>
          </a:p>
          <a:p>
            <a:pPr lvl="1"/>
            <a:r>
              <a:rPr lang="en-US" b="1" dirty="0"/>
              <a:t>Project details -</a:t>
            </a:r>
            <a:r>
              <a:rPr lang="en-US" dirty="0"/>
              <a:t> View detailed information about a project, its results, and activities</a:t>
            </a:r>
          </a:p>
          <a:p>
            <a:pPr lvl="1"/>
            <a:r>
              <a:rPr lang="en-US" b="1" dirty="0"/>
              <a:t>Activity details -</a:t>
            </a:r>
            <a:r>
              <a:rPr lang="en-US" dirty="0"/>
              <a:t> View detailed implementation and validation data about an activity</a:t>
            </a:r>
          </a:p>
          <a:p>
            <a:pPr lvl="1"/>
            <a:r>
              <a:rPr lang="en-US" b="1" dirty="0"/>
              <a:t>Commune action planning – </a:t>
            </a:r>
            <a:r>
              <a:rPr lang="en-US" dirty="0"/>
              <a:t>View the commune’s previous, current, and planned status with respect to WASH indicators</a:t>
            </a:r>
          </a:p>
          <a:p>
            <a:pPr lvl="1"/>
            <a:r>
              <a:rPr lang="en-US" b="1" dirty="0"/>
              <a:t>Fundraising tools -</a:t>
            </a:r>
            <a:r>
              <a:rPr lang="en-US" dirty="0"/>
              <a:t> Display of projects and results to existing and potential funders</a:t>
            </a:r>
          </a:p>
          <a:p>
            <a:pPr lvl="1"/>
            <a:r>
              <a:rPr lang="en-US" b="1" dirty="0"/>
              <a:t>Validation results -</a:t>
            </a:r>
            <a:r>
              <a:rPr lang="en-US" dirty="0"/>
              <a:t> View the results of validated activities, and yet-to-be validated activities</a:t>
            </a:r>
          </a:p>
          <a:p>
            <a:r>
              <a:rPr lang="en-US" dirty="0"/>
              <a:t>User-group consoles</a:t>
            </a:r>
          </a:p>
          <a:p>
            <a:pPr lvl="1"/>
            <a:r>
              <a:rPr lang="en-US" dirty="0"/>
              <a:t>Each user group has a specific set of standard dashboards in their console</a:t>
            </a:r>
          </a:p>
          <a:p>
            <a:pPr lvl="1"/>
            <a:r>
              <a:rPr lang="en-US" dirty="0"/>
              <a:t>They also have some non-standard visualizations as needed</a:t>
            </a:r>
          </a:p>
          <a:p>
            <a:endParaRPr lang="en-US" dirty="0"/>
          </a:p>
          <a:p>
            <a:pPr lvl="1"/>
            <a:endParaRPr lang="en-US" dirty="0"/>
          </a:p>
        </p:txBody>
      </p:sp>
    </p:spTree>
    <p:extLst>
      <p:ext uri="{BB962C8B-B14F-4D97-AF65-F5344CB8AC3E}">
        <p14:creationId xmlns:p14="http://schemas.microsoft.com/office/powerpoint/2010/main" val="17629825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06C79-3DFF-BBCC-C3DA-422DC41F2AC3}"/>
              </a:ext>
            </a:extLst>
          </p:cNvPr>
          <p:cNvSpPr>
            <a:spLocks noGrp="1"/>
          </p:cNvSpPr>
          <p:nvPr>
            <p:ph type="title"/>
          </p:nvPr>
        </p:nvSpPr>
        <p:spPr>
          <a:xfrm>
            <a:off x="2231135" y="413644"/>
            <a:ext cx="7729728" cy="659827"/>
          </a:xfrm>
        </p:spPr>
        <p:txBody>
          <a:bodyPr>
            <a:normAutofit fontScale="90000"/>
          </a:bodyPr>
          <a:lstStyle/>
          <a:p>
            <a:r>
              <a:rPr lang="en-US" dirty="0"/>
              <a:t>Module consoles</a:t>
            </a:r>
          </a:p>
        </p:txBody>
      </p:sp>
      <p:graphicFrame>
        <p:nvGraphicFramePr>
          <p:cNvPr id="4" name="Table 4">
            <a:extLst>
              <a:ext uri="{FF2B5EF4-FFF2-40B4-BE49-F238E27FC236}">
                <a16:creationId xmlns:a16="http://schemas.microsoft.com/office/drawing/2014/main" id="{9EEB83F4-1EC9-0661-A7BE-DEEC067173DD}"/>
              </a:ext>
            </a:extLst>
          </p:cNvPr>
          <p:cNvGraphicFramePr>
            <a:graphicFrameLocks/>
          </p:cNvGraphicFramePr>
          <p:nvPr>
            <p:extLst>
              <p:ext uri="{D42A27DB-BD31-4B8C-83A1-F6EECF244321}">
                <p14:modId xmlns:p14="http://schemas.microsoft.com/office/powerpoint/2010/main" val="950490657"/>
              </p:ext>
            </p:extLst>
          </p:nvPr>
        </p:nvGraphicFramePr>
        <p:xfrm>
          <a:off x="2351091" y="1828151"/>
          <a:ext cx="7489815" cy="3973441"/>
        </p:xfrm>
        <a:graphic>
          <a:graphicData uri="http://schemas.openxmlformats.org/drawingml/2006/table">
            <a:tbl>
              <a:tblPr firstRow="1" bandRow="1">
                <a:tableStyleId>{5C22544A-7EE6-4342-B048-85BDC9FD1C3A}</a:tableStyleId>
              </a:tblPr>
              <a:tblGrid>
                <a:gridCol w="1007492">
                  <a:extLst>
                    <a:ext uri="{9D8B030D-6E8A-4147-A177-3AD203B41FA5}">
                      <a16:colId xmlns:a16="http://schemas.microsoft.com/office/drawing/2014/main" val="3711596048"/>
                    </a:ext>
                  </a:extLst>
                </a:gridCol>
                <a:gridCol w="1719254">
                  <a:extLst>
                    <a:ext uri="{9D8B030D-6E8A-4147-A177-3AD203B41FA5}">
                      <a16:colId xmlns:a16="http://schemas.microsoft.com/office/drawing/2014/main" val="1506313513"/>
                    </a:ext>
                  </a:extLst>
                </a:gridCol>
                <a:gridCol w="1287587">
                  <a:extLst>
                    <a:ext uri="{9D8B030D-6E8A-4147-A177-3AD203B41FA5}">
                      <a16:colId xmlns:a16="http://schemas.microsoft.com/office/drawing/2014/main" val="757957581"/>
                    </a:ext>
                  </a:extLst>
                </a:gridCol>
                <a:gridCol w="3475482">
                  <a:extLst>
                    <a:ext uri="{9D8B030D-6E8A-4147-A177-3AD203B41FA5}">
                      <a16:colId xmlns:a16="http://schemas.microsoft.com/office/drawing/2014/main" val="333574369"/>
                    </a:ext>
                  </a:extLst>
                </a:gridCol>
              </a:tblGrid>
              <a:tr h="415040">
                <a:tc>
                  <a:txBody>
                    <a:bodyPr/>
                    <a:lstStyle/>
                    <a:p>
                      <a:endParaRPr lang="en-US" sz="16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US" sz="1600"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600" b="1" dirty="0">
                          <a:solidFill>
                            <a:schemeClr val="bg1"/>
                          </a:solidFill>
                        </a:rPr>
                        <a:t>Complete</a:t>
                      </a:r>
                    </a:p>
                  </a:txBody>
                  <a:tcPr anchor="ctr">
                    <a:lnL w="12700" cmpd="sng">
                      <a:noFill/>
                    </a:lnL>
                    <a:lnR w="12700" cap="flat" cmpd="sng" algn="ctr">
                      <a:solidFill>
                        <a:schemeClr val="bg1"/>
                      </a:solidFill>
                      <a:prstDash val="solid"/>
                      <a:round/>
                      <a:headEnd type="none" w="med" len="med"/>
                      <a:tailEnd type="none" w="med" len="med"/>
                    </a:lnR>
                    <a:solidFill>
                      <a:schemeClr val="accent1"/>
                    </a:solidFill>
                  </a:tcPr>
                </a:tc>
                <a:tc>
                  <a:txBody>
                    <a:bodyPr/>
                    <a:lstStyle/>
                    <a:p>
                      <a:pPr algn="ctr"/>
                      <a:r>
                        <a:rPr lang="en-US" sz="1600" b="1" dirty="0">
                          <a:solidFill>
                            <a:schemeClr val="bg1"/>
                          </a:solidFill>
                        </a:rPr>
                        <a:t>Module</a:t>
                      </a:r>
                    </a:p>
                  </a:txBody>
                  <a:tcPr>
                    <a:lnL w="12700" cap="flat" cmpd="sng" algn="ctr">
                      <a:solidFill>
                        <a:schemeClr val="bg1"/>
                      </a:solidFill>
                      <a:prstDash val="solid"/>
                      <a:round/>
                      <a:headEnd type="none" w="med" len="med"/>
                      <a:tailEnd type="none" w="med" len="med"/>
                    </a:lnL>
                    <a:solidFill>
                      <a:schemeClr val="accent1"/>
                    </a:solidFill>
                  </a:tcPr>
                </a:tc>
                <a:extLst>
                  <a:ext uri="{0D108BD9-81ED-4DB2-BD59-A6C34878D82A}">
                    <a16:rowId xmlns:a16="http://schemas.microsoft.com/office/drawing/2014/main" val="2055921715"/>
                  </a:ext>
                </a:extLst>
              </a:tr>
              <a:tr h="538039">
                <a:tc rowSpan="7">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rPr>
                        <a:t>Console</a:t>
                      </a:r>
                    </a:p>
                  </a:txBody>
                  <a:tcPr anchor="ctr">
                    <a:lnT w="12700" cmpd="sng">
                      <a:noFill/>
                    </a:lnT>
                    <a:lnB w="12700" cmpd="sng">
                      <a:noFill/>
                    </a:lnB>
                    <a:solidFill>
                      <a:schemeClr val="accent1"/>
                    </a:solidFill>
                  </a:tcPr>
                </a:tc>
                <a:tc>
                  <a:txBody>
                    <a:bodyPr/>
                    <a:lstStyle/>
                    <a:p>
                      <a:r>
                        <a:rPr lang="en-US" sz="1400" dirty="0">
                          <a:solidFill>
                            <a:schemeClr val="bg1"/>
                          </a:solidFill>
                        </a:rPr>
                        <a:t>Home page</a:t>
                      </a:r>
                    </a:p>
                  </a:txBody>
                  <a:tcPr anchor="ctr">
                    <a:lnT w="12700" cmpd="sng">
                      <a:noFill/>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lang="en-US" sz="1600" dirty="0"/>
                        <a:t>x</a:t>
                      </a:r>
                    </a:p>
                  </a:txBody>
                  <a:tcPr anchor="ctr"/>
                </a:tc>
                <a:tc>
                  <a:txBody>
                    <a:bodyPr/>
                    <a:lstStyle/>
                    <a:p>
                      <a:pPr algn="ctr"/>
                      <a:r>
                        <a:rPr lang="en-US" sz="1600" dirty="0">
                          <a:hlinkClick r:id="rId2"/>
                        </a:rPr>
                        <a:t>HANWASH - Home</a:t>
                      </a:r>
                      <a:endParaRPr lang="en-US" sz="1600" dirty="0"/>
                    </a:p>
                  </a:txBody>
                  <a:tcPr anchor="ctr"/>
                </a:tc>
                <a:extLst>
                  <a:ext uri="{0D108BD9-81ED-4DB2-BD59-A6C34878D82A}">
                    <a16:rowId xmlns:a16="http://schemas.microsoft.com/office/drawing/2014/main" val="3069561579"/>
                  </a:ext>
                </a:extLst>
              </a:tr>
              <a:tr h="53803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rPr>
                        <a:t>User group</a:t>
                      </a:r>
                    </a:p>
                  </a:txBody>
                  <a:tcPr anchor="ctr">
                    <a:lnT w="12700" cmpd="sng">
                      <a:noFill/>
                    </a:lnT>
                    <a:solidFill>
                      <a:schemeClr val="accent1"/>
                    </a:solidFill>
                  </a:tcPr>
                </a:tc>
                <a:tc>
                  <a:txBody>
                    <a:bodyPr/>
                    <a:lstStyle/>
                    <a:p>
                      <a:r>
                        <a:rPr lang="en-US" sz="1400" dirty="0">
                          <a:solidFill>
                            <a:schemeClr val="bg1"/>
                          </a:solidFill>
                        </a:rPr>
                        <a:t>Project monitoring</a:t>
                      </a:r>
                    </a:p>
                  </a:txBody>
                  <a:tcPr anchor="ctr">
                    <a:lnT w="12700" cap="flat" cmpd="sng" algn="ctr">
                      <a:solidFill>
                        <a:schemeClr val="bg1"/>
                      </a:solidFill>
                      <a:prstDash val="solid"/>
                      <a:round/>
                      <a:headEnd type="none" w="med" len="med"/>
                      <a:tailEnd type="none" w="med" len="med"/>
                    </a:lnT>
                    <a:solidFill>
                      <a:schemeClr val="accent1"/>
                    </a:solidFill>
                  </a:tcPr>
                </a:tc>
                <a:tc>
                  <a:txBody>
                    <a:bodyPr/>
                    <a:lstStyle/>
                    <a:p>
                      <a:pPr algn="ctr"/>
                      <a:r>
                        <a:rPr lang="en-US" sz="1600" dirty="0"/>
                        <a:t>x</a:t>
                      </a:r>
                    </a:p>
                  </a:txBody>
                  <a:tcPr anchor="ctr"/>
                </a:tc>
                <a:tc>
                  <a:txBody>
                    <a:bodyPr/>
                    <a:lstStyle/>
                    <a:p>
                      <a:pPr algn="ctr"/>
                      <a:r>
                        <a:rPr lang="en-US" sz="1600" dirty="0">
                          <a:hlinkClick r:id="rId3"/>
                        </a:rPr>
                        <a:t>HANWASH – Project monitoring</a:t>
                      </a:r>
                      <a:endParaRPr lang="en-US" sz="1600" dirty="0"/>
                    </a:p>
                  </a:txBody>
                  <a:tcPr anchor="ctr"/>
                </a:tc>
                <a:extLst>
                  <a:ext uri="{0D108BD9-81ED-4DB2-BD59-A6C34878D82A}">
                    <a16:rowId xmlns:a16="http://schemas.microsoft.com/office/drawing/2014/main" val="1188583424"/>
                  </a:ext>
                </a:extLst>
              </a:tr>
              <a:tr h="53803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dirty="0">
                        <a:solidFill>
                          <a:schemeClr val="bg1"/>
                        </a:solidFill>
                      </a:endParaRPr>
                    </a:p>
                  </a:txBody>
                  <a:tcPr anchor="ctr">
                    <a:solidFill>
                      <a:schemeClr val="accent1"/>
                    </a:solidFill>
                  </a:tcPr>
                </a:tc>
                <a:tc>
                  <a:txBody>
                    <a:bodyPr/>
                    <a:lstStyle/>
                    <a:p>
                      <a:r>
                        <a:rPr lang="en-US" sz="1400" dirty="0">
                          <a:solidFill>
                            <a:schemeClr val="bg1"/>
                          </a:solidFill>
                        </a:rPr>
                        <a:t>Implementation monitoring</a:t>
                      </a:r>
                    </a:p>
                  </a:txBody>
                  <a:tcPr anchor="ctr">
                    <a:solidFill>
                      <a:schemeClr val="accent1"/>
                    </a:solidFill>
                  </a:tcPr>
                </a:tc>
                <a:tc>
                  <a:txBody>
                    <a:bodyPr/>
                    <a:lstStyle/>
                    <a:p>
                      <a:pPr algn="ctr"/>
                      <a:r>
                        <a:rPr lang="en-US" sz="1600" dirty="0"/>
                        <a:t>x</a:t>
                      </a:r>
                    </a:p>
                  </a:txBody>
                  <a:tcPr anchor="ctr"/>
                </a:tc>
                <a:tc>
                  <a:txBody>
                    <a:bodyPr/>
                    <a:lstStyle/>
                    <a:p>
                      <a:pPr algn="ctr"/>
                      <a:r>
                        <a:rPr lang="en-US" sz="1600" dirty="0">
                          <a:hlinkClick r:id="rId4"/>
                        </a:rPr>
                        <a:t>HANWASH – Implementation monitoring</a:t>
                      </a:r>
                      <a:endParaRPr lang="en-US" sz="1600" dirty="0"/>
                    </a:p>
                  </a:txBody>
                  <a:tcPr anchor="ctr"/>
                </a:tc>
                <a:extLst>
                  <a:ext uri="{0D108BD9-81ED-4DB2-BD59-A6C34878D82A}">
                    <a16:rowId xmlns:a16="http://schemas.microsoft.com/office/drawing/2014/main" val="2492826171"/>
                  </a:ext>
                </a:extLst>
              </a:tr>
              <a:tr h="465125">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Commune action planning</a:t>
                      </a:r>
                    </a:p>
                  </a:txBody>
                  <a:tcPr anchor="ctr">
                    <a:solidFill>
                      <a:schemeClr val="accent1"/>
                    </a:solidFill>
                  </a:tcPr>
                </a:tc>
                <a:tc>
                  <a:txBody>
                    <a:bodyPr/>
                    <a:lstStyle/>
                    <a:p>
                      <a:pPr algn="ctr"/>
                      <a:r>
                        <a:rPr lang="en-US" sz="1600" dirty="0"/>
                        <a:t>x</a:t>
                      </a:r>
                    </a:p>
                  </a:txBody>
                  <a:tcPr anchor="ctr"/>
                </a:tc>
                <a:tc>
                  <a:txBody>
                    <a:bodyPr/>
                    <a:lstStyle/>
                    <a:p>
                      <a:pPr algn="ctr"/>
                      <a:r>
                        <a:rPr lang="en-US" sz="1600" dirty="0">
                          <a:hlinkClick r:id="rId5"/>
                        </a:rPr>
                        <a:t>HANWASH – Commune Action Plan</a:t>
                      </a:r>
                      <a:endParaRPr lang="en-US" sz="1600" dirty="0"/>
                    </a:p>
                  </a:txBody>
                  <a:tcPr anchor="ctr"/>
                </a:tc>
                <a:extLst>
                  <a:ext uri="{0D108BD9-81ED-4DB2-BD59-A6C34878D82A}">
                    <a16:rowId xmlns:a16="http://schemas.microsoft.com/office/drawing/2014/main" val="1394699674"/>
                  </a:ext>
                </a:extLst>
              </a:tr>
              <a:tr h="465125">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dirty="0">
                        <a:solidFill>
                          <a:schemeClr val="bg1"/>
                        </a:solidFill>
                      </a:endParaRPr>
                    </a:p>
                  </a:txBody>
                  <a:tcPr anchor="ct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Technical reporting</a:t>
                      </a:r>
                    </a:p>
                  </a:txBody>
                  <a:tcPr anchor="ctr">
                    <a:solidFill>
                      <a:schemeClr val="accent1"/>
                    </a:solidFill>
                  </a:tcPr>
                </a:tc>
                <a:tc>
                  <a:txBody>
                    <a:bodyPr/>
                    <a:lstStyle/>
                    <a:p>
                      <a:pPr algn="ctr"/>
                      <a:r>
                        <a:rPr lang="en-US" sz="1600" dirty="0"/>
                        <a:t>x</a:t>
                      </a:r>
                    </a:p>
                  </a:txBody>
                  <a:tcPr anchor="ctr"/>
                </a:tc>
                <a:tc>
                  <a:txBody>
                    <a:bodyPr/>
                    <a:lstStyle/>
                    <a:p>
                      <a:pPr algn="ctr"/>
                      <a:r>
                        <a:rPr lang="en-US" sz="1600" dirty="0">
                          <a:hlinkClick r:id="rId6"/>
                        </a:rPr>
                        <a:t>HANWASH – Technical reports</a:t>
                      </a:r>
                      <a:endParaRPr lang="en-US" sz="1600" dirty="0"/>
                    </a:p>
                  </a:txBody>
                  <a:tcPr anchor="ctr"/>
                </a:tc>
                <a:extLst>
                  <a:ext uri="{0D108BD9-81ED-4DB2-BD59-A6C34878D82A}">
                    <a16:rowId xmlns:a16="http://schemas.microsoft.com/office/drawing/2014/main" val="4184819438"/>
                  </a:ext>
                </a:extLst>
              </a:tr>
              <a:tr h="45995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dirty="0">
                        <a:solidFill>
                          <a:schemeClr val="bg1"/>
                        </a:solidFill>
                      </a:endParaRPr>
                    </a:p>
                  </a:txBody>
                  <a:tcPr anchor="ct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Data export</a:t>
                      </a:r>
                    </a:p>
                  </a:txBody>
                  <a:tcPr anchor="ctr">
                    <a:solidFill>
                      <a:schemeClr val="accent1"/>
                    </a:solidFill>
                  </a:tcPr>
                </a:tc>
                <a:tc>
                  <a:txBody>
                    <a:bodyPr/>
                    <a:lstStyle/>
                    <a:p>
                      <a:pPr algn="ctr"/>
                      <a:r>
                        <a:rPr lang="en-US" sz="1600" dirty="0"/>
                        <a:t>x</a:t>
                      </a:r>
                    </a:p>
                  </a:txBody>
                  <a:tcPr anchor="ctr"/>
                </a:tc>
                <a:tc>
                  <a:txBody>
                    <a:bodyPr/>
                    <a:lstStyle/>
                    <a:p>
                      <a:pPr algn="ctr"/>
                      <a:r>
                        <a:rPr lang="en-US" sz="1600" dirty="0">
                          <a:hlinkClick r:id="rId7"/>
                        </a:rPr>
                        <a:t>HANWASH – Data export</a:t>
                      </a:r>
                      <a:endParaRPr lang="en-US" sz="1600" dirty="0"/>
                    </a:p>
                  </a:txBody>
                  <a:tcPr anchor="ctr"/>
                </a:tc>
                <a:extLst>
                  <a:ext uri="{0D108BD9-81ED-4DB2-BD59-A6C34878D82A}">
                    <a16:rowId xmlns:a16="http://schemas.microsoft.com/office/drawing/2014/main" val="1774370150"/>
                  </a:ext>
                </a:extLst>
              </a:tr>
              <a:tr h="45995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dirty="0">
                        <a:solidFill>
                          <a:schemeClr val="bg1"/>
                        </a:solidFill>
                      </a:endParaRPr>
                    </a:p>
                  </a:txBody>
                  <a:tcPr anchor="ctr">
                    <a:solidFill>
                      <a:schemeClr val="accent1"/>
                    </a:solidFill>
                  </a:tcPr>
                </a:tc>
                <a:tc>
                  <a:txBody>
                    <a:bodyPr/>
                    <a:lstStyle/>
                    <a:p>
                      <a:r>
                        <a:rPr lang="en-US" sz="1400" dirty="0">
                          <a:solidFill>
                            <a:schemeClr val="bg1"/>
                          </a:solidFill>
                        </a:rPr>
                        <a:t>SIEPA</a:t>
                      </a:r>
                    </a:p>
                  </a:txBody>
                  <a:tcPr anchor="ctr">
                    <a:solidFill>
                      <a:schemeClr val="accent1"/>
                    </a:solidFill>
                  </a:tcPr>
                </a:tc>
                <a:tc>
                  <a:txBody>
                    <a:bodyPr/>
                    <a:lstStyle/>
                    <a:p>
                      <a:pPr algn="ctr"/>
                      <a:r>
                        <a:rPr lang="en-US" sz="1600" dirty="0"/>
                        <a:t>x</a:t>
                      </a:r>
                    </a:p>
                  </a:txBody>
                  <a:tcPr anchor="ctr"/>
                </a:tc>
                <a:tc>
                  <a:txBody>
                    <a:bodyPr/>
                    <a:lstStyle/>
                    <a:p>
                      <a:pPr algn="ctr"/>
                      <a:r>
                        <a:rPr lang="en-US" sz="1600" dirty="0">
                          <a:hlinkClick r:id="rId8"/>
                        </a:rPr>
                        <a:t>SIEPA website</a:t>
                      </a:r>
                      <a:endParaRPr lang="en-US" sz="1600" dirty="0"/>
                    </a:p>
                  </a:txBody>
                  <a:tcPr anchor="ctr"/>
                </a:tc>
                <a:extLst>
                  <a:ext uri="{0D108BD9-81ED-4DB2-BD59-A6C34878D82A}">
                    <a16:rowId xmlns:a16="http://schemas.microsoft.com/office/drawing/2014/main" val="1110044588"/>
                  </a:ext>
                </a:extLst>
              </a:tr>
            </a:tbl>
          </a:graphicData>
        </a:graphic>
      </p:graphicFrame>
    </p:spTree>
    <p:extLst>
      <p:ext uri="{BB962C8B-B14F-4D97-AF65-F5344CB8AC3E}">
        <p14:creationId xmlns:p14="http://schemas.microsoft.com/office/powerpoint/2010/main" val="18300714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6F718-A86F-0C59-BD17-1A1A13AFDBCA}"/>
              </a:ext>
            </a:extLst>
          </p:cNvPr>
          <p:cNvSpPr>
            <a:spLocks noGrp="1"/>
          </p:cNvSpPr>
          <p:nvPr>
            <p:ph type="title"/>
          </p:nvPr>
        </p:nvSpPr>
        <p:spPr>
          <a:xfrm>
            <a:off x="2231136" y="458854"/>
            <a:ext cx="7729728" cy="718193"/>
          </a:xfrm>
        </p:spPr>
        <p:txBody>
          <a:bodyPr>
            <a:normAutofit fontScale="90000"/>
          </a:bodyPr>
          <a:lstStyle/>
          <a:p>
            <a:r>
              <a:rPr lang="en-US" dirty="0"/>
              <a:t>User consoles</a:t>
            </a:r>
          </a:p>
        </p:txBody>
      </p:sp>
      <p:graphicFrame>
        <p:nvGraphicFramePr>
          <p:cNvPr id="4" name="Table 4">
            <a:extLst>
              <a:ext uri="{FF2B5EF4-FFF2-40B4-BE49-F238E27FC236}">
                <a16:creationId xmlns:a16="http://schemas.microsoft.com/office/drawing/2014/main" id="{94C58DD3-98E0-D0ED-1C82-03B92DA108ED}"/>
              </a:ext>
            </a:extLst>
          </p:cNvPr>
          <p:cNvGraphicFramePr>
            <a:graphicFrameLocks noGrp="1"/>
          </p:cNvGraphicFramePr>
          <p:nvPr>
            <p:ph idx="1"/>
            <p:extLst>
              <p:ext uri="{D42A27DB-BD31-4B8C-83A1-F6EECF244321}">
                <p14:modId xmlns:p14="http://schemas.microsoft.com/office/powerpoint/2010/main" val="3170357696"/>
              </p:ext>
            </p:extLst>
          </p:nvPr>
        </p:nvGraphicFramePr>
        <p:xfrm>
          <a:off x="2351092" y="1520142"/>
          <a:ext cx="7489815" cy="4666556"/>
        </p:xfrm>
        <a:graphic>
          <a:graphicData uri="http://schemas.openxmlformats.org/drawingml/2006/table">
            <a:tbl>
              <a:tblPr firstRow="1" bandRow="1">
                <a:tableStyleId>{5C22544A-7EE6-4342-B048-85BDC9FD1C3A}</a:tableStyleId>
              </a:tblPr>
              <a:tblGrid>
                <a:gridCol w="1007492">
                  <a:extLst>
                    <a:ext uri="{9D8B030D-6E8A-4147-A177-3AD203B41FA5}">
                      <a16:colId xmlns:a16="http://schemas.microsoft.com/office/drawing/2014/main" val="3711596048"/>
                    </a:ext>
                  </a:extLst>
                </a:gridCol>
                <a:gridCol w="1719254">
                  <a:extLst>
                    <a:ext uri="{9D8B030D-6E8A-4147-A177-3AD203B41FA5}">
                      <a16:colId xmlns:a16="http://schemas.microsoft.com/office/drawing/2014/main" val="1506313513"/>
                    </a:ext>
                  </a:extLst>
                </a:gridCol>
                <a:gridCol w="1287587">
                  <a:extLst>
                    <a:ext uri="{9D8B030D-6E8A-4147-A177-3AD203B41FA5}">
                      <a16:colId xmlns:a16="http://schemas.microsoft.com/office/drawing/2014/main" val="757957581"/>
                    </a:ext>
                  </a:extLst>
                </a:gridCol>
                <a:gridCol w="3475482">
                  <a:extLst>
                    <a:ext uri="{9D8B030D-6E8A-4147-A177-3AD203B41FA5}">
                      <a16:colId xmlns:a16="http://schemas.microsoft.com/office/drawing/2014/main" val="333574369"/>
                    </a:ext>
                  </a:extLst>
                </a:gridCol>
              </a:tblGrid>
              <a:tr h="459959">
                <a:tc>
                  <a:txBody>
                    <a:bodyPr/>
                    <a:lstStyle/>
                    <a:p>
                      <a:endParaRPr lang="en-US" sz="16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sz="16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dirty="0">
                        <a:solidFill>
                          <a:schemeClr val="bg1"/>
                        </a:solidFill>
                      </a:endParaRPr>
                    </a:p>
                  </a:txBody>
                  <a:tcPr>
                    <a:lnL w="12700" cmpd="sng">
                      <a:noFill/>
                    </a:lnL>
                    <a:lnR w="12700" cmpd="sng">
                      <a:noFill/>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Console</a:t>
                      </a:r>
                    </a:p>
                  </a:txBody>
                  <a:tcPr>
                    <a:lnL w="12700" cmpd="sng">
                      <a:noFill/>
                    </a:lnL>
                  </a:tcPr>
                </a:tc>
                <a:extLst>
                  <a:ext uri="{0D108BD9-81ED-4DB2-BD59-A6C34878D82A}">
                    <a16:rowId xmlns:a16="http://schemas.microsoft.com/office/drawing/2014/main" val="1177227312"/>
                  </a:ext>
                </a:extLst>
              </a:tr>
              <a:tr h="415040">
                <a:tc>
                  <a:txBody>
                    <a:bodyPr/>
                    <a:lstStyle/>
                    <a:p>
                      <a:endParaRPr lang="en-US" sz="16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US" sz="1600"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600" b="1" dirty="0">
                          <a:solidFill>
                            <a:schemeClr val="bg1"/>
                          </a:solidFill>
                        </a:rPr>
                        <a:t>Complete</a:t>
                      </a:r>
                    </a:p>
                  </a:txBody>
                  <a:tcPr anchor="ctr">
                    <a:lnL w="12700" cmpd="sng">
                      <a:noFill/>
                    </a:lnL>
                    <a:lnR w="12700" cmpd="sng">
                      <a:noFill/>
                    </a:lnR>
                    <a:solidFill>
                      <a:schemeClr val="accent1"/>
                    </a:solidFill>
                  </a:tcPr>
                </a:tc>
                <a:tc>
                  <a:txBody>
                    <a:bodyPr/>
                    <a:lstStyle/>
                    <a:p>
                      <a:pPr algn="ctr"/>
                      <a:r>
                        <a:rPr lang="en-US" sz="1600" b="0" dirty="0">
                          <a:solidFill>
                            <a:schemeClr val="bg1"/>
                          </a:solidFill>
                        </a:rPr>
                        <a:t>Name</a:t>
                      </a:r>
                    </a:p>
                  </a:txBody>
                  <a:tcPr>
                    <a:lnL w="12700" cmpd="sng">
                      <a:noFill/>
                    </a:lnL>
                    <a:solidFill>
                      <a:schemeClr val="accent1"/>
                    </a:solidFill>
                  </a:tcPr>
                </a:tc>
                <a:extLst>
                  <a:ext uri="{0D108BD9-81ED-4DB2-BD59-A6C34878D82A}">
                    <a16:rowId xmlns:a16="http://schemas.microsoft.com/office/drawing/2014/main" val="2055921715"/>
                  </a:ext>
                </a:extLst>
              </a:tr>
              <a:tr h="538039">
                <a:tc rowSpan="7">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rPr>
                        <a:t>User group</a:t>
                      </a:r>
                    </a:p>
                  </a:txBody>
                  <a:tcPr anchor="ctr">
                    <a:lnT w="12700" cmpd="sng">
                      <a:noFill/>
                    </a:lnT>
                    <a:solidFill>
                      <a:schemeClr val="accent1"/>
                    </a:solidFill>
                  </a:tcPr>
                </a:tc>
                <a:tc>
                  <a:txBody>
                    <a:bodyPr/>
                    <a:lstStyle/>
                    <a:p>
                      <a:r>
                        <a:rPr lang="en-US" sz="1400" dirty="0">
                          <a:solidFill>
                            <a:schemeClr val="bg1"/>
                          </a:solidFill>
                        </a:rPr>
                        <a:t>M&amp;E Subcommittee</a:t>
                      </a:r>
                    </a:p>
                  </a:txBody>
                  <a:tcPr anchor="ctr">
                    <a:lnT w="12700" cmpd="sng">
                      <a:noFill/>
                    </a:lnT>
                    <a:solidFill>
                      <a:schemeClr val="accent1"/>
                    </a:solidFill>
                  </a:tcPr>
                </a:tc>
                <a:tc>
                  <a:txBody>
                    <a:bodyPr/>
                    <a:lstStyle/>
                    <a:p>
                      <a:pPr algn="ctr"/>
                      <a:r>
                        <a:rPr lang="en-US" sz="1600" dirty="0"/>
                        <a:t>x</a:t>
                      </a:r>
                    </a:p>
                  </a:txBody>
                  <a:tcPr anchor="ctr"/>
                </a:tc>
                <a:tc>
                  <a:txBody>
                    <a:bodyPr/>
                    <a:lstStyle/>
                    <a:p>
                      <a:pPr algn="ctr"/>
                      <a:r>
                        <a:rPr lang="en-US" sz="1600" dirty="0">
                          <a:hlinkClick r:id="rId2"/>
                        </a:rPr>
                        <a:t>HANWASH M&amp;E Subcommittee</a:t>
                      </a:r>
                      <a:endParaRPr lang="en-US" sz="1600" dirty="0"/>
                    </a:p>
                  </a:txBody>
                  <a:tcPr anchor="ctr"/>
                </a:tc>
                <a:extLst>
                  <a:ext uri="{0D108BD9-81ED-4DB2-BD59-A6C34878D82A}">
                    <a16:rowId xmlns:a16="http://schemas.microsoft.com/office/drawing/2014/main" val="1188583424"/>
                  </a:ext>
                </a:extLst>
              </a:tr>
              <a:tr h="53803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dirty="0">
                        <a:solidFill>
                          <a:schemeClr val="bg1"/>
                        </a:solidFill>
                      </a:endParaRPr>
                    </a:p>
                  </a:txBody>
                  <a:tcPr anchor="ctr">
                    <a:solidFill>
                      <a:schemeClr val="accent1"/>
                    </a:solidFill>
                  </a:tcPr>
                </a:tc>
                <a:tc>
                  <a:txBody>
                    <a:bodyPr/>
                    <a:lstStyle/>
                    <a:p>
                      <a:r>
                        <a:rPr lang="en-US" sz="1400" dirty="0">
                          <a:solidFill>
                            <a:schemeClr val="bg1"/>
                          </a:solidFill>
                        </a:rPr>
                        <a:t>HANWASH Ambassadors</a:t>
                      </a:r>
                    </a:p>
                  </a:txBody>
                  <a:tcPr anchor="ctr">
                    <a:solidFill>
                      <a:schemeClr val="accent1"/>
                    </a:solidFill>
                  </a:tcPr>
                </a:tc>
                <a:tc>
                  <a:txBody>
                    <a:bodyPr/>
                    <a:lstStyle/>
                    <a:p>
                      <a:pPr algn="ctr"/>
                      <a:r>
                        <a:rPr lang="en-US" sz="1600" dirty="0"/>
                        <a:t>x</a:t>
                      </a:r>
                    </a:p>
                  </a:txBody>
                  <a:tcPr anchor="ctr"/>
                </a:tc>
                <a:tc>
                  <a:txBody>
                    <a:bodyPr/>
                    <a:lstStyle/>
                    <a:p>
                      <a:pPr algn="ctr"/>
                      <a:r>
                        <a:rPr lang="en-US" sz="1600" dirty="0">
                          <a:hlinkClick r:id="rId3"/>
                        </a:rPr>
                        <a:t>HANWASH - </a:t>
                      </a:r>
                      <a:r>
                        <a:rPr lang="en-US" sz="1600" dirty="0" err="1">
                          <a:hlinkClick r:id="rId3"/>
                        </a:rPr>
                        <a:t>Ambasadè</a:t>
                      </a:r>
                      <a:endParaRPr lang="en-US" sz="1600" dirty="0"/>
                    </a:p>
                  </a:txBody>
                  <a:tcPr anchor="ctr"/>
                </a:tc>
                <a:extLst>
                  <a:ext uri="{0D108BD9-81ED-4DB2-BD59-A6C34878D82A}">
                    <a16:rowId xmlns:a16="http://schemas.microsoft.com/office/drawing/2014/main" val="2492826171"/>
                  </a:ext>
                </a:extLst>
              </a:tr>
              <a:tr h="465125">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dirty="0">
                        <a:solidFill>
                          <a:schemeClr val="bg1"/>
                        </a:solidFill>
                      </a:endParaRPr>
                    </a:p>
                  </a:txBody>
                  <a:tcPr anchor="ct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Haiti Liaison Subcommittee</a:t>
                      </a:r>
                    </a:p>
                  </a:txBody>
                  <a:tcPr anchor="ctr">
                    <a:solidFill>
                      <a:schemeClr val="accent1"/>
                    </a:solidFill>
                  </a:tcPr>
                </a:tc>
                <a:tc>
                  <a:txBody>
                    <a:bodyPr/>
                    <a:lstStyle/>
                    <a:p>
                      <a:pPr algn="ctr"/>
                      <a:r>
                        <a:rPr lang="en-US" sz="1600" dirty="0"/>
                        <a:t>x</a:t>
                      </a:r>
                    </a:p>
                  </a:txBody>
                  <a:tcPr anchor="ctr"/>
                </a:tc>
                <a:tc>
                  <a:txBody>
                    <a:bodyPr/>
                    <a:lstStyle/>
                    <a:p>
                      <a:pPr algn="ctr"/>
                      <a:r>
                        <a:rPr lang="en-US" sz="1600" dirty="0">
                          <a:hlinkClick r:id="rId4"/>
                        </a:rPr>
                        <a:t>HANWASH – </a:t>
                      </a:r>
                      <a:r>
                        <a:rPr lang="en-US" sz="1600" dirty="0" err="1">
                          <a:hlinkClick r:id="rId4"/>
                        </a:rPr>
                        <a:t>Haïti</a:t>
                      </a:r>
                      <a:r>
                        <a:rPr lang="en-US" sz="1600" dirty="0">
                          <a:hlinkClick r:id="rId4"/>
                        </a:rPr>
                        <a:t> Liaison</a:t>
                      </a:r>
                      <a:endParaRPr lang="en-US" sz="1600" dirty="0"/>
                    </a:p>
                  </a:txBody>
                  <a:tcPr anchor="ctr"/>
                </a:tc>
                <a:extLst>
                  <a:ext uri="{0D108BD9-81ED-4DB2-BD59-A6C34878D82A}">
                    <a16:rowId xmlns:a16="http://schemas.microsoft.com/office/drawing/2014/main" val="4184819438"/>
                  </a:ext>
                </a:extLst>
              </a:tr>
              <a:tr h="459959">
                <a:tc vMerge="1">
                  <a:txBody>
                    <a:bodyPr/>
                    <a:lstStyle/>
                    <a:p>
                      <a:endParaRPr lang="en-US"/>
                    </a:p>
                  </a:txBody>
                  <a:tcPr/>
                </a:tc>
                <a:tc>
                  <a:txBody>
                    <a:bodyPr/>
                    <a:lstStyle/>
                    <a:p>
                      <a:r>
                        <a:rPr lang="en-US" sz="1400" dirty="0">
                          <a:solidFill>
                            <a:schemeClr val="bg1"/>
                          </a:solidFill>
                        </a:rPr>
                        <a:t>Funders</a:t>
                      </a:r>
                    </a:p>
                  </a:txBody>
                  <a:tcPr anchor="ctr">
                    <a:solidFill>
                      <a:schemeClr val="accent1"/>
                    </a:solidFill>
                  </a:tcPr>
                </a:tc>
                <a:tc>
                  <a:txBody>
                    <a:bodyPr/>
                    <a:lstStyle/>
                    <a:p>
                      <a:pPr algn="ctr"/>
                      <a:r>
                        <a:rPr lang="en-US" sz="1600" dirty="0"/>
                        <a:t>x</a:t>
                      </a:r>
                    </a:p>
                  </a:txBody>
                  <a:tcPr anchor="ctr"/>
                </a:tc>
                <a:tc>
                  <a:txBody>
                    <a:bodyPr/>
                    <a:lstStyle/>
                    <a:p>
                      <a:pPr algn="ctr"/>
                      <a:r>
                        <a:rPr lang="en-US" sz="1600" dirty="0">
                          <a:hlinkClick r:id="rId5"/>
                        </a:rPr>
                        <a:t>HANWASH - Funders</a:t>
                      </a:r>
                      <a:endParaRPr lang="en-US" sz="1600" dirty="0"/>
                    </a:p>
                  </a:txBody>
                  <a:tcPr anchor="ctr"/>
                </a:tc>
                <a:extLst>
                  <a:ext uri="{0D108BD9-81ED-4DB2-BD59-A6C34878D82A}">
                    <a16:rowId xmlns:a16="http://schemas.microsoft.com/office/drawing/2014/main" val="780000302"/>
                  </a:ext>
                </a:extLst>
              </a:tr>
              <a:tr h="459959">
                <a:tc vMerge="1">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Implementing partners</a:t>
                      </a:r>
                    </a:p>
                  </a:txBody>
                  <a:tcPr anchor="ctr">
                    <a:solidFill>
                      <a:schemeClr val="accent1"/>
                    </a:solidFill>
                  </a:tcPr>
                </a:tc>
                <a:tc>
                  <a:txBody>
                    <a:bodyPr/>
                    <a:lstStyle/>
                    <a:p>
                      <a:pPr algn="ctr"/>
                      <a:r>
                        <a:rPr lang="en-US" sz="1600" dirty="0"/>
                        <a:t>To be created</a:t>
                      </a:r>
                    </a:p>
                  </a:txBody>
                  <a:tcPr anchor="ctr"/>
                </a:tc>
                <a:tc>
                  <a:txBody>
                    <a:bodyPr/>
                    <a:lstStyle/>
                    <a:p>
                      <a:pPr algn="ctr"/>
                      <a:r>
                        <a:rPr lang="en-US" sz="1600" dirty="0">
                          <a:hlinkClick r:id="rId6"/>
                        </a:rPr>
                        <a:t>HANWASH - Partenaire de mise en oeuvre</a:t>
                      </a:r>
                      <a:endParaRPr lang="en-US" sz="1600" dirty="0"/>
                    </a:p>
                  </a:txBody>
                  <a:tcPr anchor="ctr"/>
                </a:tc>
                <a:extLst>
                  <a:ext uri="{0D108BD9-81ED-4DB2-BD59-A6C34878D82A}">
                    <a16:rowId xmlns:a16="http://schemas.microsoft.com/office/drawing/2014/main" val="3074643166"/>
                  </a:ext>
                </a:extLst>
              </a:tr>
              <a:tr h="45995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dirty="0">
                        <a:solidFill>
                          <a:schemeClr val="bg1"/>
                        </a:solidFill>
                      </a:endParaRPr>
                    </a:p>
                  </a:txBody>
                  <a:tcPr anchor="ct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DINEPA</a:t>
                      </a:r>
                    </a:p>
                  </a:txBody>
                  <a:tcPr anchor="ctr">
                    <a:solidFill>
                      <a:schemeClr val="accent1"/>
                    </a:solidFill>
                  </a:tcPr>
                </a:tc>
                <a:tc>
                  <a:txBody>
                    <a:bodyPr/>
                    <a:lstStyle/>
                    <a:p>
                      <a:pPr algn="ctr"/>
                      <a:r>
                        <a:rPr lang="en-US" sz="1600" dirty="0"/>
                        <a:t>To be created</a:t>
                      </a:r>
                    </a:p>
                  </a:txBody>
                  <a:tcPr anchor="ctr"/>
                </a:tc>
                <a:tc>
                  <a:txBody>
                    <a:bodyPr/>
                    <a:lstStyle/>
                    <a:p>
                      <a:pPr algn="ctr"/>
                      <a:endParaRPr lang="en-US" sz="1600" dirty="0"/>
                    </a:p>
                  </a:txBody>
                  <a:tcPr anchor="ctr"/>
                </a:tc>
                <a:extLst>
                  <a:ext uri="{0D108BD9-81ED-4DB2-BD59-A6C34878D82A}">
                    <a16:rowId xmlns:a16="http://schemas.microsoft.com/office/drawing/2014/main" val="1110044588"/>
                  </a:ext>
                </a:extLst>
              </a:tr>
              <a:tr h="53803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dirty="0">
                        <a:solidFill>
                          <a:schemeClr val="bg1"/>
                        </a:solidFill>
                      </a:endParaRPr>
                    </a:p>
                  </a:txBody>
                  <a:tcPr anchor="ctr">
                    <a:solidFill>
                      <a:schemeClr val="accent1"/>
                    </a:solidFill>
                  </a:tcPr>
                </a:tc>
                <a:tc>
                  <a:txBody>
                    <a:bodyPr/>
                    <a:lstStyle/>
                    <a:p>
                      <a:r>
                        <a:rPr lang="en-US" sz="1400" dirty="0">
                          <a:solidFill>
                            <a:schemeClr val="bg1"/>
                          </a:solidFill>
                        </a:rPr>
                        <a:t>Local authorities </a:t>
                      </a:r>
                    </a:p>
                  </a:txBody>
                  <a:tcPr anchor="ctr">
                    <a:solidFill>
                      <a:schemeClr val="accent1"/>
                    </a:solidFill>
                  </a:tcPr>
                </a:tc>
                <a:tc>
                  <a:txBody>
                    <a:bodyPr/>
                    <a:lstStyle/>
                    <a:p>
                      <a:pPr algn="ctr"/>
                      <a:r>
                        <a:rPr lang="en-US" sz="1600" dirty="0"/>
                        <a:t>To be created</a:t>
                      </a:r>
                    </a:p>
                  </a:txBody>
                  <a:tcPr anchor="ctr"/>
                </a:tc>
                <a:tc>
                  <a:txBody>
                    <a:bodyPr/>
                    <a:lstStyle/>
                    <a:p>
                      <a:pPr algn="ctr"/>
                      <a:endParaRPr lang="en-US" sz="1600" dirty="0"/>
                    </a:p>
                  </a:txBody>
                  <a:tcPr anchor="ctr"/>
                </a:tc>
                <a:extLst>
                  <a:ext uri="{0D108BD9-81ED-4DB2-BD59-A6C34878D82A}">
                    <a16:rowId xmlns:a16="http://schemas.microsoft.com/office/drawing/2014/main" val="3130720282"/>
                  </a:ext>
                </a:extLst>
              </a:tr>
            </a:tbl>
          </a:graphicData>
        </a:graphic>
      </p:graphicFrame>
    </p:spTree>
    <p:extLst>
      <p:ext uri="{BB962C8B-B14F-4D97-AF65-F5344CB8AC3E}">
        <p14:creationId xmlns:p14="http://schemas.microsoft.com/office/powerpoint/2010/main" val="7020516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4113-596D-6CE8-C1E5-A4A2EB2FB2FF}"/>
              </a:ext>
            </a:extLst>
          </p:cNvPr>
          <p:cNvSpPr>
            <a:spLocks noGrp="1"/>
          </p:cNvSpPr>
          <p:nvPr>
            <p:ph type="title"/>
          </p:nvPr>
        </p:nvSpPr>
        <p:spPr/>
        <p:txBody>
          <a:bodyPr/>
          <a:lstStyle/>
          <a:p>
            <a:r>
              <a:rPr lang="en-US" dirty="0"/>
              <a:t>Standard processes</a:t>
            </a:r>
          </a:p>
        </p:txBody>
      </p:sp>
      <p:sp>
        <p:nvSpPr>
          <p:cNvPr id="3" name="Text Placeholder 2">
            <a:extLst>
              <a:ext uri="{FF2B5EF4-FFF2-40B4-BE49-F238E27FC236}">
                <a16:creationId xmlns:a16="http://schemas.microsoft.com/office/drawing/2014/main" id="{BE2246CF-3A71-6AB0-69D5-8D82D72FAAC0}"/>
              </a:ext>
            </a:extLst>
          </p:cNvPr>
          <p:cNvSpPr>
            <a:spLocks noGrp="1"/>
          </p:cNvSpPr>
          <p:nvPr>
            <p:ph type="body" idx="1"/>
          </p:nvPr>
        </p:nvSpPr>
        <p:spPr/>
        <p:txBody>
          <a:bodyPr/>
          <a:lstStyle/>
          <a:p>
            <a:r>
              <a:rPr lang="en-US"/>
              <a:t>Standard processes and best practices</a:t>
            </a:r>
          </a:p>
        </p:txBody>
      </p:sp>
    </p:spTree>
    <p:extLst>
      <p:ext uri="{BB962C8B-B14F-4D97-AF65-F5344CB8AC3E}">
        <p14:creationId xmlns:p14="http://schemas.microsoft.com/office/powerpoint/2010/main" val="975299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B3540-C62C-43C3-12E1-ECD8FB936BEE}"/>
              </a:ext>
            </a:extLst>
          </p:cNvPr>
          <p:cNvSpPr>
            <a:spLocks noGrp="1"/>
          </p:cNvSpPr>
          <p:nvPr>
            <p:ph type="title"/>
          </p:nvPr>
        </p:nvSpPr>
        <p:spPr>
          <a:xfrm>
            <a:off x="2209261" y="334964"/>
            <a:ext cx="7773477" cy="929653"/>
          </a:xfrm>
        </p:spPr>
        <p:txBody>
          <a:bodyPr>
            <a:normAutofit fontScale="90000"/>
          </a:bodyPr>
          <a:lstStyle/>
          <a:p>
            <a:r>
              <a:rPr lang="en-US" dirty="0"/>
              <a:t>HANWASH Program objectives </a:t>
            </a:r>
            <a:br>
              <a:rPr lang="en-US" dirty="0"/>
            </a:br>
            <a:r>
              <a:rPr lang="en-US" dirty="0"/>
              <a:t>and expected results</a:t>
            </a:r>
          </a:p>
        </p:txBody>
      </p:sp>
      <p:pic>
        <p:nvPicPr>
          <p:cNvPr id="7" name="Picture 6" descr="A table with text on it&#10;&#10;Description automatically generated">
            <a:extLst>
              <a:ext uri="{FF2B5EF4-FFF2-40B4-BE49-F238E27FC236}">
                <a16:creationId xmlns:a16="http://schemas.microsoft.com/office/drawing/2014/main" id="{2F0101D3-710D-6F3E-660D-A331515A4A74}"/>
              </a:ext>
            </a:extLst>
          </p:cNvPr>
          <p:cNvPicPr>
            <a:picLocks noChangeAspect="1"/>
          </p:cNvPicPr>
          <p:nvPr/>
        </p:nvPicPr>
        <p:blipFill>
          <a:blip r:embed="rId2"/>
          <a:stretch>
            <a:fillRect/>
          </a:stretch>
        </p:blipFill>
        <p:spPr>
          <a:xfrm>
            <a:off x="1441938" y="1665555"/>
            <a:ext cx="8763001" cy="4442865"/>
          </a:xfrm>
          <a:prstGeom prst="rect">
            <a:avLst/>
          </a:prstGeom>
        </p:spPr>
      </p:pic>
    </p:spTree>
    <p:extLst>
      <p:ext uri="{BB962C8B-B14F-4D97-AF65-F5344CB8AC3E}">
        <p14:creationId xmlns:p14="http://schemas.microsoft.com/office/powerpoint/2010/main" val="35457149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D587B-083D-3B54-12E4-6D9C448CC750}"/>
              </a:ext>
            </a:extLst>
          </p:cNvPr>
          <p:cNvSpPr>
            <a:spLocks noGrp="1"/>
          </p:cNvSpPr>
          <p:nvPr>
            <p:ph type="title"/>
          </p:nvPr>
        </p:nvSpPr>
        <p:spPr>
          <a:xfrm>
            <a:off x="2045941" y="455406"/>
            <a:ext cx="7729728" cy="713637"/>
          </a:xfrm>
        </p:spPr>
        <p:txBody>
          <a:bodyPr>
            <a:normAutofit fontScale="90000"/>
          </a:bodyPr>
          <a:lstStyle/>
          <a:p>
            <a:r>
              <a:rPr lang="en-US" dirty="0"/>
              <a:t>Standard processes</a:t>
            </a:r>
          </a:p>
        </p:txBody>
      </p:sp>
      <p:sp>
        <p:nvSpPr>
          <p:cNvPr id="6" name="Content Placeholder 2">
            <a:extLst>
              <a:ext uri="{FF2B5EF4-FFF2-40B4-BE49-F238E27FC236}">
                <a16:creationId xmlns:a16="http://schemas.microsoft.com/office/drawing/2014/main" id="{22008627-D05F-69EF-B002-19EB12A97EFD}"/>
              </a:ext>
            </a:extLst>
          </p:cNvPr>
          <p:cNvSpPr txBox="1">
            <a:spLocks/>
          </p:cNvSpPr>
          <p:nvPr/>
        </p:nvSpPr>
        <p:spPr>
          <a:xfrm>
            <a:off x="6600231" y="1611346"/>
            <a:ext cx="5381148" cy="463039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endParaRPr lang="fr-FR" dirty="0"/>
          </a:p>
        </p:txBody>
      </p:sp>
      <p:sp>
        <p:nvSpPr>
          <p:cNvPr id="7" name="Content Placeholder 2">
            <a:extLst>
              <a:ext uri="{FF2B5EF4-FFF2-40B4-BE49-F238E27FC236}">
                <a16:creationId xmlns:a16="http://schemas.microsoft.com/office/drawing/2014/main" id="{9942B78E-59B9-3E0A-55AB-DB660598B000}"/>
              </a:ext>
            </a:extLst>
          </p:cNvPr>
          <p:cNvSpPr txBox="1">
            <a:spLocks/>
          </p:cNvSpPr>
          <p:nvPr/>
        </p:nvSpPr>
        <p:spPr>
          <a:xfrm>
            <a:off x="714852" y="1596783"/>
            <a:ext cx="5381148" cy="4630397"/>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dirty="0"/>
          </a:p>
        </p:txBody>
      </p:sp>
      <p:sp>
        <p:nvSpPr>
          <p:cNvPr id="4" name="TextBox 3">
            <a:extLst>
              <a:ext uri="{FF2B5EF4-FFF2-40B4-BE49-F238E27FC236}">
                <a16:creationId xmlns:a16="http://schemas.microsoft.com/office/drawing/2014/main" id="{85298176-B34C-DF2D-E628-98AE901C6779}"/>
              </a:ext>
            </a:extLst>
          </p:cNvPr>
          <p:cNvSpPr txBox="1"/>
          <p:nvPr/>
        </p:nvSpPr>
        <p:spPr>
          <a:xfrm>
            <a:off x="1248697" y="1799303"/>
            <a:ext cx="4601497" cy="3970318"/>
          </a:xfrm>
          <a:prstGeom prst="rect">
            <a:avLst/>
          </a:prstGeom>
          <a:noFill/>
        </p:spPr>
        <p:txBody>
          <a:bodyPr wrap="square" rtlCol="0">
            <a:spAutoFit/>
          </a:bodyPr>
          <a:lstStyle/>
          <a:p>
            <a:r>
              <a:rPr lang="en-US" b="1" dirty="0"/>
              <a:t>For the mWater Developer:</a:t>
            </a:r>
          </a:p>
          <a:p>
            <a:pPr marL="285750" indent="-285750">
              <a:buFont typeface="Arial" panose="020B0604020202020204" pitchFamily="34" charset="0"/>
              <a:buChar char="•"/>
            </a:pPr>
            <a:r>
              <a:rPr lang="en-US" dirty="0">
                <a:hlinkClick r:id="rId3" action="ppaction://hlinksldjump"/>
              </a:rPr>
              <a:t>Adding users to the organization</a:t>
            </a:r>
            <a:endParaRPr lang="en-US" dirty="0"/>
          </a:p>
          <a:p>
            <a:pPr marL="285750" indent="-285750">
              <a:buFont typeface="Arial" panose="020B0604020202020204" pitchFamily="34" charset="0"/>
              <a:buChar char="•"/>
            </a:pPr>
            <a:r>
              <a:rPr lang="en-US" dirty="0"/>
              <a:t>Creating new data approvals and cleaning processes from Implementing Partners</a:t>
            </a:r>
          </a:p>
          <a:p>
            <a:pPr marL="285750" indent="-285750">
              <a:buFont typeface="Arial" panose="020B0604020202020204" pitchFamily="34" charset="0"/>
              <a:buChar char="•"/>
            </a:pPr>
            <a:r>
              <a:rPr lang="en-US" dirty="0"/>
              <a:t>Creating new visualizations</a:t>
            </a:r>
          </a:p>
          <a:p>
            <a:pPr marL="742950" lvl="1" indent="-285750">
              <a:buFont typeface="Arial" panose="020B0604020202020204" pitchFamily="34" charset="0"/>
              <a:buChar char="•"/>
            </a:pPr>
            <a:r>
              <a:rPr lang="en-US" dirty="0"/>
              <a:t>Implementation event tracking</a:t>
            </a:r>
          </a:p>
          <a:p>
            <a:pPr marL="742950" lvl="1" indent="-285750">
              <a:buFont typeface="Arial" panose="020B0604020202020204" pitchFamily="34" charset="0"/>
              <a:buChar char="•"/>
            </a:pPr>
            <a:r>
              <a:rPr lang="en-US" dirty="0"/>
              <a:t>Household survey</a:t>
            </a:r>
          </a:p>
          <a:p>
            <a:pPr marL="742950" lvl="1" indent="-285750">
              <a:buFont typeface="Arial" panose="020B0604020202020204" pitchFamily="34" charset="0"/>
              <a:buChar char="•"/>
            </a:pPr>
            <a:r>
              <a:rPr lang="en-US" dirty="0"/>
              <a:t>FRAPE survey</a:t>
            </a:r>
          </a:p>
          <a:p>
            <a:pPr marL="742950" lvl="1" indent="-285750">
              <a:buFont typeface="Arial" panose="020B0604020202020204" pitchFamily="34" charset="0"/>
              <a:buChar char="•"/>
            </a:pPr>
            <a:r>
              <a:rPr lang="en-US" dirty="0"/>
              <a:t>Well service report</a:t>
            </a:r>
          </a:p>
          <a:p>
            <a:pPr marL="285750" indent="-285750">
              <a:buFont typeface="Arial" panose="020B0604020202020204" pitchFamily="34" charset="0"/>
              <a:buChar char="•"/>
            </a:pPr>
            <a:r>
              <a:rPr lang="en-US" dirty="0"/>
              <a:t>Creating new user consoles</a:t>
            </a:r>
          </a:p>
          <a:p>
            <a:pPr marL="285750" indent="-285750">
              <a:buFont typeface="Arial" panose="020B0604020202020204" pitchFamily="34" charset="0"/>
              <a:buChar char="•"/>
            </a:pPr>
            <a:r>
              <a:rPr lang="en-US"/>
              <a:t>Creating new data exporters</a:t>
            </a:r>
            <a:endParaRPr lang="en-US" dirty="0"/>
          </a:p>
          <a:p>
            <a:pPr marL="285750" indent="-285750">
              <a:buFont typeface="Arial" panose="020B0604020202020204" pitchFamily="34" charset="0"/>
              <a:buChar char="•"/>
            </a:pPr>
            <a:r>
              <a:rPr lang="en-US" dirty="0">
                <a:hlinkClick r:id="rId4" action="ppaction://hlinksldjump"/>
              </a:rPr>
              <a:t>Train Implementing Partners on collecting and approving data</a:t>
            </a:r>
            <a:endParaRPr lang="en-US" dirty="0"/>
          </a:p>
          <a:p>
            <a:pPr marL="285750" indent="-285750">
              <a:buFont typeface="Arial" panose="020B0604020202020204" pitchFamily="34" charset="0"/>
              <a:buChar char="•"/>
            </a:pPr>
            <a:endParaRPr lang="en-US" dirty="0"/>
          </a:p>
        </p:txBody>
      </p:sp>
      <p:sp>
        <p:nvSpPr>
          <p:cNvPr id="5" name="Content Placeholder 2">
            <a:extLst>
              <a:ext uri="{FF2B5EF4-FFF2-40B4-BE49-F238E27FC236}">
                <a16:creationId xmlns:a16="http://schemas.microsoft.com/office/drawing/2014/main" id="{6A9A4A92-809C-0671-CE61-361307FF3A61}"/>
              </a:ext>
            </a:extLst>
          </p:cNvPr>
          <p:cNvSpPr>
            <a:spLocks noGrp="1"/>
          </p:cNvSpPr>
          <p:nvPr>
            <p:ph idx="1"/>
          </p:nvPr>
        </p:nvSpPr>
        <p:spPr>
          <a:xfrm>
            <a:off x="6096000" y="1842590"/>
            <a:ext cx="5673213" cy="3418627"/>
          </a:xfrm>
        </p:spPr>
        <p:txBody>
          <a:bodyPr>
            <a:normAutofit fontScale="92500" lnSpcReduction="20000"/>
          </a:bodyPr>
          <a:lstStyle/>
          <a:p>
            <a:pPr marL="0" indent="0">
              <a:buNone/>
            </a:pPr>
            <a:r>
              <a:rPr lang="en-US" b="1" dirty="0"/>
              <a:t>For the M&amp;E Officer (see M&amp;E Officer Manual):</a:t>
            </a:r>
            <a:endParaRPr lang="en-US" b="1" dirty="0">
              <a:hlinkClick r:id="rId5" action="ppaction://hlinksldjump"/>
            </a:endParaRPr>
          </a:p>
          <a:p>
            <a:r>
              <a:rPr lang="en-US" dirty="0"/>
              <a:t>Create a project and a corresponding PMF</a:t>
            </a:r>
          </a:p>
          <a:p>
            <a:r>
              <a:rPr lang="en-US" dirty="0"/>
              <a:t>Update the PMF project document</a:t>
            </a:r>
          </a:p>
          <a:p>
            <a:r>
              <a:rPr lang="en-US" dirty="0"/>
              <a:t>Send out list of CAP activities</a:t>
            </a:r>
          </a:p>
          <a:p>
            <a:r>
              <a:rPr lang="en-US" dirty="0"/>
              <a:t>Allocate Activities a project</a:t>
            </a:r>
          </a:p>
          <a:p>
            <a:r>
              <a:rPr lang="en-US" dirty="0"/>
              <a:t>Update the Activities table</a:t>
            </a:r>
          </a:p>
          <a:p>
            <a:r>
              <a:rPr lang="en-US" dirty="0"/>
              <a:t>Perform QA on the implementation monitoring</a:t>
            </a:r>
          </a:p>
          <a:p>
            <a:r>
              <a:rPr lang="en-US" dirty="0"/>
              <a:t>Perform QA on the project system</a:t>
            </a:r>
          </a:p>
          <a:p>
            <a:r>
              <a:rPr lang="en-US" dirty="0"/>
              <a:t>Manage the File structure in Microsoft Teams</a:t>
            </a:r>
          </a:p>
          <a:p>
            <a:r>
              <a:rPr lang="en-US" dirty="0"/>
              <a:t>Manage the File structure in mWater</a:t>
            </a:r>
          </a:p>
        </p:txBody>
      </p:sp>
    </p:spTree>
    <p:extLst>
      <p:ext uri="{BB962C8B-B14F-4D97-AF65-F5344CB8AC3E}">
        <p14:creationId xmlns:p14="http://schemas.microsoft.com/office/powerpoint/2010/main" val="16772560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E9328-8B7A-60E3-F9A6-38433C1524C3}"/>
              </a:ext>
            </a:extLst>
          </p:cNvPr>
          <p:cNvSpPr>
            <a:spLocks noGrp="1"/>
          </p:cNvSpPr>
          <p:nvPr>
            <p:ph type="title"/>
          </p:nvPr>
        </p:nvSpPr>
        <p:spPr>
          <a:xfrm>
            <a:off x="2273808" y="491164"/>
            <a:ext cx="7729728" cy="715187"/>
          </a:xfrm>
        </p:spPr>
        <p:txBody>
          <a:bodyPr>
            <a:normAutofit fontScale="90000"/>
          </a:bodyPr>
          <a:lstStyle/>
          <a:p>
            <a:r>
              <a:rPr lang="en-US" dirty="0"/>
              <a:t>Adding a user to the organization</a:t>
            </a:r>
          </a:p>
        </p:txBody>
      </p:sp>
      <p:sp>
        <p:nvSpPr>
          <p:cNvPr id="3" name="Content Placeholder 2">
            <a:extLst>
              <a:ext uri="{FF2B5EF4-FFF2-40B4-BE49-F238E27FC236}">
                <a16:creationId xmlns:a16="http://schemas.microsoft.com/office/drawing/2014/main" id="{077CB477-CB93-B78C-65CB-7359887C6969}"/>
              </a:ext>
            </a:extLst>
          </p:cNvPr>
          <p:cNvSpPr>
            <a:spLocks noGrp="1"/>
          </p:cNvSpPr>
          <p:nvPr>
            <p:ph idx="1"/>
          </p:nvPr>
        </p:nvSpPr>
        <p:spPr>
          <a:xfrm>
            <a:off x="784301" y="1632031"/>
            <a:ext cx="3417310" cy="4919240"/>
          </a:xfrm>
        </p:spPr>
        <p:txBody>
          <a:bodyPr>
            <a:normAutofit/>
          </a:bodyPr>
          <a:lstStyle/>
          <a:p>
            <a:pPr marL="0" indent="0">
              <a:buNone/>
            </a:pPr>
            <a:r>
              <a:rPr lang="en-US" dirty="0"/>
              <a:t>If there is an existing group, to which the user should be added, like Implementing partners, then please add them to that group</a:t>
            </a:r>
          </a:p>
          <a:p>
            <a:pPr marL="0" indent="0">
              <a:buNone/>
            </a:pPr>
            <a:r>
              <a:rPr lang="en-US" b="1" dirty="0"/>
              <a:t>Steps</a:t>
            </a:r>
          </a:p>
          <a:p>
            <a:pPr marL="342900" indent="-342900">
              <a:buFont typeface="+mj-lt"/>
              <a:buAutoNum type="arabicPeriod"/>
            </a:pPr>
            <a:r>
              <a:rPr lang="en-US" dirty="0"/>
              <a:t>Go to the </a:t>
            </a:r>
            <a:r>
              <a:rPr lang="en-US" dirty="0">
                <a:hlinkClick r:id="rId2"/>
              </a:rPr>
              <a:t>Organizations</a:t>
            </a:r>
            <a:r>
              <a:rPr lang="en-US" dirty="0"/>
              <a:t> page</a:t>
            </a:r>
          </a:p>
          <a:p>
            <a:pPr marL="342900" indent="-342900">
              <a:buFont typeface="+mj-lt"/>
              <a:buAutoNum type="arabicPeriod"/>
            </a:pPr>
            <a:r>
              <a:rPr lang="en-US" dirty="0"/>
              <a:t>Select “HANWASH”</a:t>
            </a:r>
          </a:p>
          <a:p>
            <a:pPr marL="342900" indent="-342900">
              <a:buFont typeface="+mj-lt"/>
              <a:buAutoNum type="arabicPeriod"/>
            </a:pPr>
            <a:r>
              <a:rPr lang="en-US" dirty="0"/>
              <a:t>Identify the correct branch and add the user to the group as:</a:t>
            </a:r>
          </a:p>
          <a:p>
            <a:pPr marL="571500" lvl="1" indent="-342900">
              <a:buFont typeface="+mj-lt"/>
              <a:buAutoNum type="alphaLcParenR"/>
            </a:pPr>
            <a:r>
              <a:rPr lang="en-US" dirty="0"/>
              <a:t>Admin</a:t>
            </a:r>
          </a:p>
          <a:p>
            <a:pPr marL="571500" lvl="1" indent="-342900">
              <a:buFont typeface="+mj-lt"/>
              <a:buAutoNum type="alphaLcParenR"/>
            </a:pPr>
            <a:r>
              <a:rPr lang="en-US" dirty="0"/>
              <a:t>Viewer</a:t>
            </a:r>
          </a:p>
          <a:p>
            <a:pPr marL="571500" lvl="1" indent="-342900">
              <a:buFont typeface="+mj-lt"/>
              <a:buAutoNum type="alphaLcParenR"/>
            </a:pPr>
            <a:r>
              <a:rPr lang="en-US" dirty="0"/>
              <a:t>Team member (can have many different teams in each branch)</a:t>
            </a:r>
          </a:p>
          <a:p>
            <a:pPr marL="0" indent="0">
              <a:buNone/>
            </a:pPr>
            <a:endParaRPr lang="en-US" dirty="0"/>
          </a:p>
        </p:txBody>
      </p:sp>
      <p:pic>
        <p:nvPicPr>
          <p:cNvPr id="5" name="Picture 4" descr="A diagram of a company&#10;&#10;Description automatically generated">
            <a:extLst>
              <a:ext uri="{FF2B5EF4-FFF2-40B4-BE49-F238E27FC236}">
                <a16:creationId xmlns:a16="http://schemas.microsoft.com/office/drawing/2014/main" id="{D17455C6-7DD4-71B7-0F32-4B18CA0D2A38}"/>
              </a:ext>
            </a:extLst>
          </p:cNvPr>
          <p:cNvPicPr>
            <a:picLocks noChangeAspect="1"/>
          </p:cNvPicPr>
          <p:nvPr/>
        </p:nvPicPr>
        <p:blipFill>
          <a:blip r:embed="rId3"/>
          <a:stretch>
            <a:fillRect/>
          </a:stretch>
        </p:blipFill>
        <p:spPr>
          <a:xfrm>
            <a:off x="4201611" y="2107634"/>
            <a:ext cx="7772400" cy="3357919"/>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9340553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0133-F43F-5938-46C1-DA2E6F54557B}"/>
              </a:ext>
            </a:extLst>
          </p:cNvPr>
          <p:cNvSpPr>
            <a:spLocks noGrp="1"/>
          </p:cNvSpPr>
          <p:nvPr>
            <p:ph type="title"/>
          </p:nvPr>
        </p:nvSpPr>
        <p:spPr>
          <a:xfrm>
            <a:off x="2231136" y="359063"/>
            <a:ext cx="7729728" cy="609465"/>
          </a:xfrm>
        </p:spPr>
        <p:txBody>
          <a:bodyPr>
            <a:normAutofit fontScale="90000"/>
          </a:bodyPr>
          <a:lstStyle/>
          <a:p>
            <a:r>
              <a:rPr lang="en-US" dirty="0"/>
              <a:t>Adding a user to the organization</a:t>
            </a:r>
          </a:p>
        </p:txBody>
      </p:sp>
      <p:sp>
        <p:nvSpPr>
          <p:cNvPr id="3" name="Content Placeholder 2">
            <a:extLst>
              <a:ext uri="{FF2B5EF4-FFF2-40B4-BE49-F238E27FC236}">
                <a16:creationId xmlns:a16="http://schemas.microsoft.com/office/drawing/2014/main" id="{321B4A9B-1832-EB9F-2C45-02B3EDC81DAF}"/>
              </a:ext>
            </a:extLst>
          </p:cNvPr>
          <p:cNvSpPr>
            <a:spLocks noGrp="1"/>
          </p:cNvSpPr>
          <p:nvPr>
            <p:ph idx="1"/>
          </p:nvPr>
        </p:nvSpPr>
        <p:spPr>
          <a:xfrm>
            <a:off x="516692" y="1830693"/>
            <a:ext cx="5999855" cy="4977113"/>
          </a:xfrm>
        </p:spPr>
        <p:txBody>
          <a:bodyPr>
            <a:normAutofit/>
          </a:bodyPr>
          <a:lstStyle/>
          <a:p>
            <a:pPr marL="0" indent="0">
              <a:buNone/>
            </a:pPr>
            <a:r>
              <a:rPr lang="en-US" sz="1600" dirty="0"/>
              <a:t>If there is no existing group, first identify the data needs of the user:</a:t>
            </a:r>
          </a:p>
          <a:p>
            <a:pPr marL="0" indent="0">
              <a:buNone/>
            </a:pPr>
            <a:r>
              <a:rPr lang="en-US" sz="1600" dirty="0"/>
              <a:t>Surveys</a:t>
            </a:r>
          </a:p>
          <a:p>
            <a:r>
              <a:rPr lang="en-US" sz="1600" dirty="0"/>
              <a:t>Should they be able to edit the survey design/schema? Yes, then </a:t>
            </a:r>
            <a:r>
              <a:rPr lang="en-US" sz="1600" b="1" dirty="0"/>
              <a:t>Admin</a:t>
            </a:r>
          </a:p>
          <a:p>
            <a:r>
              <a:rPr lang="en-US" sz="1600" dirty="0"/>
              <a:t>Should they be able to deploy the survey to their team? Yes, then </a:t>
            </a:r>
            <a:r>
              <a:rPr lang="en-US" sz="1600" b="1" dirty="0"/>
              <a:t>Manager</a:t>
            </a:r>
          </a:p>
          <a:p>
            <a:r>
              <a:rPr lang="en-US" sz="1600" dirty="0"/>
              <a:t>Should they be able to see the survey form’s schema? Yes, then </a:t>
            </a:r>
            <a:r>
              <a:rPr lang="en-US" sz="1600" b="1" dirty="0"/>
              <a:t>Viewer</a:t>
            </a:r>
          </a:p>
          <a:p>
            <a:pPr marL="0" indent="0">
              <a:buNone/>
            </a:pPr>
            <a:r>
              <a:rPr lang="en-US" sz="1600" dirty="0"/>
              <a:t>Deployments</a:t>
            </a:r>
          </a:p>
          <a:p>
            <a:r>
              <a:rPr lang="en-US" sz="1600" dirty="0"/>
              <a:t>Should they be able to collect data? Yes, then </a:t>
            </a:r>
            <a:r>
              <a:rPr lang="en-US" sz="1600" b="1" dirty="0"/>
              <a:t>Enumerator</a:t>
            </a:r>
          </a:p>
          <a:p>
            <a:r>
              <a:rPr lang="en-US" sz="1600" dirty="0"/>
              <a:t>Should they be able to see the collected data? Yes, then </a:t>
            </a:r>
            <a:r>
              <a:rPr lang="en-US" sz="1600" b="1" dirty="0"/>
              <a:t>Viewers</a:t>
            </a:r>
          </a:p>
          <a:p>
            <a:r>
              <a:rPr lang="en-US" sz="1600" dirty="0"/>
              <a:t>Should they be able to edit the collected data at any stage? Yes, then </a:t>
            </a:r>
            <a:r>
              <a:rPr lang="en-US" sz="1600" b="1" dirty="0"/>
              <a:t>Managers</a:t>
            </a:r>
          </a:p>
          <a:p>
            <a:r>
              <a:rPr lang="en-US" sz="1600" dirty="0"/>
              <a:t>Should they be able to approve, or reject survey responses? Yes, then </a:t>
            </a:r>
            <a:r>
              <a:rPr lang="en-US" sz="1600" b="1" dirty="0"/>
              <a:t>Approvers</a:t>
            </a:r>
          </a:p>
          <a:p>
            <a:endParaRPr lang="en-US" sz="1600" dirty="0"/>
          </a:p>
        </p:txBody>
      </p:sp>
      <p:sp>
        <p:nvSpPr>
          <p:cNvPr id="5" name="TextBox 4">
            <a:extLst>
              <a:ext uri="{FF2B5EF4-FFF2-40B4-BE49-F238E27FC236}">
                <a16:creationId xmlns:a16="http://schemas.microsoft.com/office/drawing/2014/main" id="{A4B06228-422D-5D3E-A95D-FDEDFEB9409D}"/>
              </a:ext>
            </a:extLst>
          </p:cNvPr>
          <p:cNvSpPr txBox="1"/>
          <p:nvPr/>
        </p:nvSpPr>
        <p:spPr>
          <a:xfrm>
            <a:off x="6944809" y="2242125"/>
            <a:ext cx="4572001" cy="3539430"/>
          </a:xfrm>
          <a:prstGeom prst="rect">
            <a:avLst/>
          </a:prstGeom>
          <a:noFill/>
        </p:spPr>
        <p:txBody>
          <a:bodyPr wrap="square">
            <a:spAutoFit/>
          </a:bodyPr>
          <a:lstStyle/>
          <a:p>
            <a:r>
              <a:rPr lang="en-US" sz="1600" b="1" dirty="0"/>
              <a:t>Visualizations</a:t>
            </a:r>
          </a:p>
          <a:p>
            <a:pPr marL="285750" indent="-285750">
              <a:buFont typeface="Arial" panose="020B0604020202020204" pitchFamily="34" charset="0"/>
              <a:buChar char="•"/>
            </a:pPr>
            <a:r>
              <a:rPr lang="en-US" sz="1600" dirty="0"/>
              <a:t>Should they be able to edit the console structure? Yes, then </a:t>
            </a:r>
            <a:r>
              <a:rPr lang="en-US" sz="1600" b="1" dirty="0"/>
              <a:t>Admins</a:t>
            </a:r>
          </a:p>
          <a:p>
            <a:pPr marL="285750" indent="-285750">
              <a:buFont typeface="Arial" panose="020B0604020202020204" pitchFamily="34" charset="0"/>
              <a:buChar char="•"/>
            </a:pPr>
            <a:r>
              <a:rPr lang="en-US" sz="1600" dirty="0"/>
              <a:t>Should they be able to view the console? Yes, then </a:t>
            </a:r>
            <a:r>
              <a:rPr lang="en-US" sz="1600" b="1" dirty="0"/>
              <a:t>Viewers</a:t>
            </a:r>
          </a:p>
          <a:p>
            <a:pPr marL="285750" indent="-285750">
              <a:buFont typeface="Arial" panose="020B0604020202020204" pitchFamily="34" charset="0"/>
              <a:buChar char="•"/>
            </a:pPr>
            <a:r>
              <a:rPr lang="en-US" sz="1600" dirty="0"/>
              <a:t>Should they be able to view the console without logging in? Yes, then </a:t>
            </a:r>
            <a:r>
              <a:rPr lang="en-US" sz="1600" b="1" dirty="0"/>
              <a:t>Sharelink</a:t>
            </a:r>
            <a:endParaRPr lang="en-US" sz="1600" dirty="0"/>
          </a:p>
          <a:p>
            <a:r>
              <a:rPr lang="en-US" sz="1600" b="1" dirty="0"/>
              <a:t>Organization</a:t>
            </a:r>
          </a:p>
          <a:p>
            <a:pPr marL="285750" indent="-285750">
              <a:buFont typeface="Arial" panose="020B0604020202020204" pitchFamily="34" charset="0"/>
              <a:buChar char="•"/>
            </a:pPr>
            <a:r>
              <a:rPr lang="en-US" sz="1600" dirty="0"/>
              <a:t>Should they be able to add other users and modify all HANWASH’s data? Yes, then </a:t>
            </a:r>
            <a:r>
              <a:rPr lang="en-US" sz="1600" b="1" dirty="0"/>
              <a:t>Admins</a:t>
            </a:r>
          </a:p>
          <a:p>
            <a:pPr marL="285750" indent="-285750">
              <a:buFont typeface="Arial" panose="020B0604020202020204" pitchFamily="34" charset="0"/>
              <a:buChar char="•"/>
            </a:pPr>
            <a:r>
              <a:rPr lang="en-US" sz="1600" dirty="0"/>
              <a:t>Should they be added automatically as managers to HANWASH surveys? Yes, then </a:t>
            </a:r>
            <a:r>
              <a:rPr lang="en-US" sz="1600" b="1" dirty="0"/>
              <a:t>Managers</a:t>
            </a:r>
          </a:p>
          <a:p>
            <a:pPr marL="285750" indent="-285750">
              <a:buFont typeface="Arial" panose="020B0604020202020204" pitchFamily="34" charset="0"/>
              <a:buChar char="•"/>
            </a:pPr>
            <a:r>
              <a:rPr lang="en-US" sz="1600" dirty="0"/>
              <a:t>Should they be able to see HANWASH data? Yes, the </a:t>
            </a:r>
            <a:r>
              <a:rPr lang="en-US" sz="1600" b="1" dirty="0"/>
              <a:t>Viewers</a:t>
            </a:r>
          </a:p>
        </p:txBody>
      </p:sp>
      <p:sp>
        <p:nvSpPr>
          <p:cNvPr id="6" name="TextBox 5">
            <a:extLst>
              <a:ext uri="{FF2B5EF4-FFF2-40B4-BE49-F238E27FC236}">
                <a16:creationId xmlns:a16="http://schemas.microsoft.com/office/drawing/2014/main" id="{53D725F6-DB44-F4BF-4111-5784BA4A8BAD}"/>
              </a:ext>
            </a:extLst>
          </p:cNvPr>
          <p:cNvSpPr txBox="1"/>
          <p:nvPr/>
        </p:nvSpPr>
        <p:spPr>
          <a:xfrm>
            <a:off x="516692" y="1076445"/>
            <a:ext cx="11000118" cy="646331"/>
          </a:xfrm>
          <a:prstGeom prst="rect">
            <a:avLst/>
          </a:prstGeom>
          <a:noFill/>
        </p:spPr>
        <p:txBody>
          <a:bodyPr wrap="square" rtlCol="0">
            <a:spAutoFit/>
          </a:bodyPr>
          <a:lstStyle/>
          <a:p>
            <a:r>
              <a:rPr lang="en-US" b="1" dirty="0"/>
              <a:t>Note: </a:t>
            </a:r>
            <a:r>
              <a:rPr lang="en-US" dirty="0"/>
              <a:t>DO NOT add individual users to the permissions of Surveys, Deployments, and Visualizations, this should be handled via referring to roles within the organization e.g., HANWASH &gt; Steering Committee &gt; Admins</a:t>
            </a:r>
          </a:p>
        </p:txBody>
      </p:sp>
    </p:spTree>
    <p:extLst>
      <p:ext uri="{BB962C8B-B14F-4D97-AF65-F5344CB8AC3E}">
        <p14:creationId xmlns:p14="http://schemas.microsoft.com/office/powerpoint/2010/main" val="17935566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D248-647A-A7B7-E20C-43FAC9595D1C}"/>
              </a:ext>
            </a:extLst>
          </p:cNvPr>
          <p:cNvSpPr>
            <a:spLocks noGrp="1"/>
          </p:cNvSpPr>
          <p:nvPr>
            <p:ph type="title"/>
          </p:nvPr>
        </p:nvSpPr>
        <p:spPr/>
        <p:txBody>
          <a:bodyPr>
            <a:normAutofit/>
          </a:bodyPr>
          <a:lstStyle/>
          <a:p>
            <a:r>
              <a:rPr lang="en-US" dirty="0"/>
              <a:t>Train Implementing Partners on collecting and approving data</a:t>
            </a:r>
          </a:p>
        </p:txBody>
      </p:sp>
      <p:sp>
        <p:nvSpPr>
          <p:cNvPr id="3" name="Content Placeholder 2">
            <a:extLst>
              <a:ext uri="{FF2B5EF4-FFF2-40B4-BE49-F238E27FC236}">
                <a16:creationId xmlns:a16="http://schemas.microsoft.com/office/drawing/2014/main" id="{97EEC7A3-9C1C-1A8A-46B4-5884E567CEA2}"/>
              </a:ext>
            </a:extLst>
          </p:cNvPr>
          <p:cNvSpPr>
            <a:spLocks noGrp="1"/>
          </p:cNvSpPr>
          <p:nvPr>
            <p:ph idx="1"/>
          </p:nvPr>
        </p:nvSpPr>
        <p:spPr/>
        <p:txBody>
          <a:bodyPr/>
          <a:lstStyle/>
          <a:p>
            <a:pPr marL="0" indent="0">
              <a:buNone/>
            </a:pPr>
            <a:r>
              <a:rPr lang="en-US" dirty="0"/>
              <a:t>Use the training manual for implementing partners: </a:t>
            </a:r>
          </a:p>
          <a:p>
            <a:r>
              <a:rPr lang="en-US" dirty="0">
                <a:hlinkClick r:id="rId2"/>
              </a:rPr>
              <a:t>HANWASH – Implementation tracking training_ht.pptx</a:t>
            </a:r>
            <a:endParaRPr lang="en-US" dirty="0"/>
          </a:p>
          <a:p>
            <a:r>
              <a:rPr lang="en-US" dirty="0">
                <a:hlinkClick r:id="rId3"/>
              </a:rPr>
              <a:t>HANWASH – Implementation tracking training_fr.pptx</a:t>
            </a:r>
            <a:endParaRPr lang="en-US" dirty="0"/>
          </a:p>
          <a:p>
            <a:r>
              <a:rPr lang="en-US" dirty="0">
                <a:hlinkClick r:id="rId3"/>
              </a:rPr>
              <a:t>HANWASH – Implementation tracking </a:t>
            </a:r>
            <a:r>
              <a:rPr lang="en-US" dirty="0" err="1">
                <a:hlinkClick r:id="rId3"/>
              </a:rPr>
              <a:t>training_en.pptx</a:t>
            </a:r>
            <a:endParaRPr lang="en-US" dirty="0"/>
          </a:p>
          <a:p>
            <a:endParaRPr lang="en-US" dirty="0"/>
          </a:p>
        </p:txBody>
      </p:sp>
    </p:spTree>
    <p:extLst>
      <p:ext uri="{BB962C8B-B14F-4D97-AF65-F5344CB8AC3E}">
        <p14:creationId xmlns:p14="http://schemas.microsoft.com/office/powerpoint/2010/main" val="875448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B7E6A-3548-42FF-4906-9CC2A4A28104}"/>
              </a:ext>
            </a:extLst>
          </p:cNvPr>
          <p:cNvSpPr>
            <a:spLocks noGrp="1"/>
          </p:cNvSpPr>
          <p:nvPr>
            <p:ph type="title"/>
          </p:nvPr>
        </p:nvSpPr>
        <p:spPr>
          <a:xfrm>
            <a:off x="2053136" y="420891"/>
            <a:ext cx="7732671" cy="543725"/>
          </a:xfrm>
        </p:spPr>
        <p:txBody>
          <a:bodyPr>
            <a:normAutofit fontScale="90000"/>
          </a:bodyPr>
          <a:lstStyle/>
          <a:p>
            <a:r>
              <a:rPr lang="en-US"/>
              <a:t>Water access projections</a:t>
            </a:r>
          </a:p>
        </p:txBody>
      </p:sp>
      <p:graphicFrame>
        <p:nvGraphicFramePr>
          <p:cNvPr id="4" name="Table 3">
            <a:extLst>
              <a:ext uri="{FF2B5EF4-FFF2-40B4-BE49-F238E27FC236}">
                <a16:creationId xmlns:a16="http://schemas.microsoft.com/office/drawing/2014/main" id="{C65160B8-AD01-AC05-E920-B0ED2BC71681}"/>
              </a:ext>
            </a:extLst>
          </p:cNvPr>
          <p:cNvGraphicFramePr>
            <a:graphicFrameLocks noGrp="1"/>
          </p:cNvGraphicFramePr>
          <p:nvPr>
            <p:extLst>
              <p:ext uri="{D42A27DB-BD31-4B8C-83A1-F6EECF244321}">
                <p14:modId xmlns:p14="http://schemas.microsoft.com/office/powerpoint/2010/main" val="4016429458"/>
              </p:ext>
            </p:extLst>
          </p:nvPr>
        </p:nvGraphicFramePr>
        <p:xfrm>
          <a:off x="958588" y="1236196"/>
          <a:ext cx="9921765" cy="4166537"/>
        </p:xfrm>
        <a:graphic>
          <a:graphicData uri="http://schemas.openxmlformats.org/drawingml/2006/table">
            <a:tbl>
              <a:tblPr/>
              <a:tblGrid>
                <a:gridCol w="1676640">
                  <a:extLst>
                    <a:ext uri="{9D8B030D-6E8A-4147-A177-3AD203B41FA5}">
                      <a16:colId xmlns:a16="http://schemas.microsoft.com/office/drawing/2014/main" val="3253705045"/>
                    </a:ext>
                  </a:extLst>
                </a:gridCol>
                <a:gridCol w="1538563">
                  <a:extLst>
                    <a:ext uri="{9D8B030D-6E8A-4147-A177-3AD203B41FA5}">
                      <a16:colId xmlns:a16="http://schemas.microsoft.com/office/drawing/2014/main" val="2553200859"/>
                    </a:ext>
                  </a:extLst>
                </a:gridCol>
                <a:gridCol w="1538563">
                  <a:extLst>
                    <a:ext uri="{9D8B030D-6E8A-4147-A177-3AD203B41FA5}">
                      <a16:colId xmlns:a16="http://schemas.microsoft.com/office/drawing/2014/main" val="812228537"/>
                    </a:ext>
                  </a:extLst>
                </a:gridCol>
                <a:gridCol w="1735817">
                  <a:extLst>
                    <a:ext uri="{9D8B030D-6E8A-4147-A177-3AD203B41FA5}">
                      <a16:colId xmlns:a16="http://schemas.microsoft.com/office/drawing/2014/main" val="2575298025"/>
                    </a:ext>
                  </a:extLst>
                </a:gridCol>
                <a:gridCol w="1730885">
                  <a:extLst>
                    <a:ext uri="{9D8B030D-6E8A-4147-A177-3AD203B41FA5}">
                      <a16:colId xmlns:a16="http://schemas.microsoft.com/office/drawing/2014/main" val="1704957754"/>
                    </a:ext>
                  </a:extLst>
                </a:gridCol>
                <a:gridCol w="1701297">
                  <a:extLst>
                    <a:ext uri="{9D8B030D-6E8A-4147-A177-3AD203B41FA5}">
                      <a16:colId xmlns:a16="http://schemas.microsoft.com/office/drawing/2014/main" val="4145981510"/>
                    </a:ext>
                  </a:extLst>
                </a:gridCol>
              </a:tblGrid>
              <a:tr h="270718">
                <a:tc rowSpan="2">
                  <a:txBody>
                    <a:bodyPr/>
                    <a:lstStyle/>
                    <a:p>
                      <a:pPr algn="ctr" fontAlgn="ctr"/>
                      <a:r>
                        <a:rPr lang="en-US" sz="1600" b="1" i="0" u="none" strike="noStrike">
                          <a:solidFill>
                            <a:srgbClr val="000000"/>
                          </a:solidFill>
                          <a:effectLst/>
                          <a:latin typeface="Calibri" panose="020F0502020204030204" pitchFamily="34" charset="0"/>
                        </a:rPr>
                        <a:t>Commune</a:t>
                      </a:r>
                    </a:p>
                  </a:txBody>
                  <a:tcPr marL="9123" marR="9123" marT="9123" marB="43793"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D9D9D9"/>
                    </a:solidFill>
                  </a:tcPr>
                </a:tc>
                <a:tc gridSpan="2">
                  <a:txBody>
                    <a:bodyPr/>
                    <a:lstStyle/>
                    <a:p>
                      <a:pPr algn="ctr" fontAlgn="b"/>
                      <a:r>
                        <a:rPr lang="en-US" sz="1600" b="1" i="0" u="none" strike="noStrike">
                          <a:solidFill>
                            <a:srgbClr val="000000"/>
                          </a:solidFill>
                          <a:effectLst/>
                          <a:latin typeface="Calibri" panose="020F0502020204030204" pitchFamily="34" charset="0"/>
                        </a:rPr>
                        <a:t>Water access</a:t>
                      </a:r>
                    </a:p>
                  </a:txBody>
                  <a:tcPr marL="9123" marR="9123" marT="9123" marB="4379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3">
                  <a:txBody>
                    <a:bodyPr/>
                    <a:lstStyle/>
                    <a:p>
                      <a:pPr algn="ctr" fontAlgn="b"/>
                      <a:r>
                        <a:rPr lang="en-US" sz="1600" b="1" i="0" u="none" strike="noStrike">
                          <a:solidFill>
                            <a:srgbClr val="000000"/>
                          </a:solidFill>
                          <a:effectLst/>
                          <a:latin typeface="Calibri" panose="020F0502020204030204" pitchFamily="34" charset="0"/>
                        </a:rPr>
                        <a:t>Population</a:t>
                      </a:r>
                    </a:p>
                  </a:txBody>
                  <a:tcPr marL="9123" marR="9123" marT="9123" marB="43793"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85442608"/>
                  </a:ext>
                </a:extLst>
              </a:tr>
              <a:tr h="605465">
                <a:tc vMerge="1">
                  <a:txBody>
                    <a:bodyPr/>
                    <a:lstStyle/>
                    <a:p>
                      <a:endParaRPr lang="en-US"/>
                    </a:p>
                  </a:txBody>
                  <a:tcPr/>
                </a:tc>
                <a:tc>
                  <a:txBody>
                    <a:bodyPr/>
                    <a:lstStyle/>
                    <a:p>
                      <a:pPr algn="ctr" fontAlgn="ctr"/>
                      <a:r>
                        <a:rPr lang="en-US" sz="1600" b="1" i="0" u="none" strike="noStrike">
                          <a:solidFill>
                            <a:srgbClr val="000000"/>
                          </a:solidFill>
                          <a:effectLst/>
                          <a:latin typeface="Calibri" panose="020F0502020204030204" pitchFamily="34" charset="0"/>
                        </a:rPr>
                        <a:t>% of people with basic access</a:t>
                      </a:r>
                    </a:p>
                  </a:txBody>
                  <a:tcPr marL="9123" marR="9123" marT="9123" marB="4379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600" b="1" i="0" u="none" strike="noStrike">
                          <a:solidFill>
                            <a:srgbClr val="000000"/>
                          </a:solidFill>
                          <a:effectLst/>
                          <a:latin typeface="Calibri" panose="020F0502020204030204" pitchFamily="34" charset="0"/>
                        </a:rPr>
                        <a:t>% of people with safely managed</a:t>
                      </a:r>
                    </a:p>
                  </a:txBody>
                  <a:tcPr marL="9123" marR="9123" marT="9123" marB="4379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600" b="1" i="0" u="none" strike="noStrike">
                          <a:solidFill>
                            <a:srgbClr val="000000"/>
                          </a:solidFill>
                          <a:effectLst/>
                          <a:latin typeface="Calibri" panose="020F0502020204030204" pitchFamily="34" charset="0"/>
                        </a:rPr>
                        <a:t>Total</a:t>
                      </a:r>
                    </a:p>
                  </a:txBody>
                  <a:tcPr marL="9123" marR="9123" marT="9123" marB="4379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600" b="1" i="0" u="none" strike="noStrike">
                          <a:solidFill>
                            <a:srgbClr val="000000"/>
                          </a:solidFill>
                          <a:effectLst/>
                          <a:latin typeface="Calibri" panose="020F0502020204030204" pitchFamily="34" charset="0"/>
                        </a:rPr>
                        <a:t># of people with at least basic access</a:t>
                      </a:r>
                    </a:p>
                  </a:txBody>
                  <a:tcPr marL="9123" marR="9123" marT="9123" marB="4379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600" b="1" i="0" u="none" strike="noStrike">
                          <a:solidFill>
                            <a:srgbClr val="000000"/>
                          </a:solidFill>
                          <a:effectLst/>
                          <a:latin typeface="Calibri" panose="020F0502020204030204" pitchFamily="34" charset="0"/>
                        </a:rPr>
                        <a:t># of people with safely managed</a:t>
                      </a:r>
                    </a:p>
                  </a:txBody>
                  <a:tcPr marL="9123" marR="9123" marT="9123" marB="4379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79441611"/>
                  </a:ext>
                </a:extLst>
              </a:tr>
              <a:tr h="270718">
                <a:tc>
                  <a:txBody>
                    <a:bodyPr/>
                    <a:lstStyle/>
                    <a:p>
                      <a:pPr algn="r" fontAlgn="b"/>
                      <a:r>
                        <a:rPr lang="en-US" sz="1600" b="0" i="0" u="none" strike="noStrike">
                          <a:solidFill>
                            <a:srgbClr val="000000"/>
                          </a:solidFill>
                          <a:effectLst/>
                          <a:latin typeface="Calibri" panose="020F0502020204030204" pitchFamily="34" charset="0"/>
                        </a:rPr>
                        <a:t>Pignon</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67%</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43,263 </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 28,986 </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 0   </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1590411"/>
                  </a:ext>
                </a:extLst>
              </a:tr>
              <a:tr h="270718">
                <a:tc>
                  <a:txBody>
                    <a:bodyPr/>
                    <a:lstStyle/>
                    <a:p>
                      <a:pPr algn="r" fontAlgn="b"/>
                      <a:r>
                        <a:rPr lang="en-US" sz="1600" b="0" i="0" u="none" strike="noStrike">
                          <a:solidFill>
                            <a:srgbClr val="000000"/>
                          </a:solidFill>
                          <a:effectLst/>
                          <a:latin typeface="Calibri" panose="020F0502020204030204" pitchFamily="34" charset="0"/>
                        </a:rPr>
                        <a:t>Cavaillon</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55%</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48,687 </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 26,778 </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 0   </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5581635"/>
                  </a:ext>
                </a:extLst>
              </a:tr>
              <a:tr h="270718">
                <a:tc>
                  <a:txBody>
                    <a:bodyPr/>
                    <a:lstStyle/>
                    <a:p>
                      <a:pPr algn="r" fontAlgn="b"/>
                      <a:r>
                        <a:rPr lang="en-US" sz="1600" b="0" i="0" u="none" strike="noStrike">
                          <a:solidFill>
                            <a:srgbClr val="000000"/>
                          </a:solidFill>
                          <a:effectLst/>
                          <a:latin typeface="Calibri" panose="020F0502020204030204" pitchFamily="34" charset="0"/>
                        </a:rPr>
                        <a:t>Terre Neuve</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27%</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31,252 </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 8,438 </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 0   </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6526122"/>
                  </a:ext>
                </a:extLst>
              </a:tr>
              <a:tr h="270718">
                <a:tc>
                  <a:txBody>
                    <a:bodyPr/>
                    <a:lstStyle/>
                    <a:p>
                      <a:pPr algn="r" fontAlgn="b"/>
                      <a:r>
                        <a:rPr lang="en-US" sz="1600" b="0" i="0" u="none" strike="noStrike">
                          <a:solidFill>
                            <a:srgbClr val="000000"/>
                          </a:solidFill>
                          <a:effectLst/>
                          <a:latin typeface="Calibri" panose="020F0502020204030204" pitchFamily="34" charset="0"/>
                        </a:rPr>
                        <a:t>Leogane</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71%</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199,813 </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 141,867 </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 0   </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3937960"/>
                  </a:ext>
                </a:extLst>
              </a:tr>
              <a:tr h="270718">
                <a:tc>
                  <a:txBody>
                    <a:bodyPr/>
                    <a:lstStyle/>
                    <a:p>
                      <a:pPr algn="r" fontAlgn="b"/>
                      <a:r>
                        <a:rPr lang="en-US" sz="1600" b="0" i="0" u="none" strike="noStrike">
                          <a:solidFill>
                            <a:srgbClr val="000000"/>
                          </a:solidFill>
                          <a:effectLst/>
                          <a:latin typeface="Calibri" panose="020F0502020204030204" pitchFamily="34" charset="0"/>
                        </a:rPr>
                        <a:t>Ferrier</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98%</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14,642 </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 14,349 </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0   </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4134687"/>
                  </a:ext>
                </a:extLst>
              </a:tr>
              <a:tr h="270718">
                <a:tc rowSpan="6">
                  <a:txBody>
                    <a:bodyPr/>
                    <a:lstStyle/>
                    <a:p>
                      <a:pPr algn="ctr" fontAlgn="ctr"/>
                      <a:r>
                        <a:rPr lang="en-US" sz="1600" b="1" i="0" u="none" strike="noStrike">
                          <a:solidFill>
                            <a:srgbClr val="000000"/>
                          </a:solidFill>
                          <a:effectLst/>
                          <a:latin typeface="Calibri" panose="020F0502020204030204" pitchFamily="34" charset="0"/>
                        </a:rPr>
                        <a:t>Total</a:t>
                      </a:r>
                    </a:p>
                  </a:txBody>
                  <a:tcPr marL="9123" marR="9123" marT="9123" marB="4379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9D9D9"/>
                    </a:solidFill>
                  </a:tcPr>
                </a:tc>
                <a:tc rowSpan="2">
                  <a:txBody>
                    <a:bodyPr/>
                    <a:lstStyle/>
                    <a:p>
                      <a:pPr algn="ctr" fontAlgn="ctr"/>
                      <a:r>
                        <a:rPr lang="en-US" sz="1600" b="1" i="0" u="none" strike="noStrike">
                          <a:solidFill>
                            <a:srgbClr val="000000"/>
                          </a:solidFill>
                          <a:effectLst/>
                          <a:latin typeface="Calibri" panose="020F0502020204030204" pitchFamily="34" charset="0"/>
                        </a:rPr>
                        <a:t>Start (2023)</a:t>
                      </a:r>
                    </a:p>
                  </a:txBody>
                  <a:tcPr marL="9123" marR="9123" marT="9123" marB="4379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600" b="1" i="0" u="none" strike="noStrike">
                          <a:solidFill>
                            <a:srgbClr val="000000"/>
                          </a:solidFill>
                          <a:effectLst/>
                          <a:latin typeface="Calibri" panose="020F0502020204030204" pitchFamily="34" charset="0"/>
                        </a:rPr>
                        <a:t>#</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600" b="0" i="0" u="none" strike="noStrike">
                          <a:solidFill>
                            <a:srgbClr val="000000"/>
                          </a:solidFill>
                          <a:effectLst/>
                          <a:latin typeface="Calibri" panose="020F0502020204030204" pitchFamily="34" charset="0"/>
                        </a:rPr>
                        <a:t>337,657 </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 220,418 </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 0   </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4074452"/>
                  </a:ext>
                </a:extLst>
              </a:tr>
              <a:tr h="270718">
                <a:tc vMerge="1">
                  <a:txBody>
                    <a:bodyPr/>
                    <a:lstStyle/>
                    <a:p>
                      <a:endParaRPr lang="en-US"/>
                    </a:p>
                  </a:txBody>
                  <a:tcPr/>
                </a:tc>
                <a:tc vMerge="1">
                  <a:txBody>
                    <a:bodyPr/>
                    <a:lstStyle/>
                    <a:p>
                      <a:endParaRPr lang="en-US"/>
                    </a:p>
                  </a:txBody>
                  <a:tcPr/>
                </a:tc>
                <a:tc>
                  <a:txBody>
                    <a:bodyPr/>
                    <a:lstStyle/>
                    <a:p>
                      <a:pPr algn="r" fontAlgn="b"/>
                      <a:r>
                        <a:rPr lang="en-US" sz="1600" b="1" i="0" u="none" strike="noStrike">
                          <a:solidFill>
                            <a:srgbClr val="000000"/>
                          </a:solidFill>
                          <a:effectLst/>
                          <a:latin typeface="Calibri" panose="020F0502020204030204" pitchFamily="34" charset="0"/>
                        </a:rPr>
                        <a:t>%</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600" b="0" i="0" u="none" strike="noStrike">
                          <a:solidFill>
                            <a:srgbClr val="000000"/>
                          </a:solidFill>
                          <a:effectLst/>
                          <a:latin typeface="Calibri" panose="020F0502020204030204" pitchFamily="34" charset="0"/>
                        </a:rPr>
                        <a:t>-   </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600" b="0" i="0" u="none" strike="noStrike">
                          <a:solidFill>
                            <a:srgbClr val="000000"/>
                          </a:solidFill>
                          <a:effectLst/>
                          <a:latin typeface="Calibri" panose="020F0502020204030204" pitchFamily="34" charset="0"/>
                        </a:rPr>
                        <a:t>65%</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600" b="0" i="0" u="none" strike="noStrike">
                          <a:solidFill>
                            <a:srgbClr val="000000"/>
                          </a:solidFill>
                          <a:effectLst/>
                          <a:latin typeface="Calibri" panose="020F0502020204030204" pitchFamily="34" charset="0"/>
                        </a:rPr>
                        <a:t>0%</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3403555137"/>
                  </a:ext>
                </a:extLst>
              </a:tr>
              <a:tr h="270718">
                <a:tc vMerge="1">
                  <a:txBody>
                    <a:bodyPr/>
                    <a:lstStyle/>
                    <a:p>
                      <a:endParaRPr lang="en-US"/>
                    </a:p>
                  </a:txBody>
                  <a:tcPr/>
                </a:tc>
                <a:tc rowSpan="2">
                  <a:txBody>
                    <a:bodyPr/>
                    <a:lstStyle/>
                    <a:p>
                      <a:pPr algn="ctr" fontAlgn="ctr"/>
                      <a:r>
                        <a:rPr lang="en-US" sz="1600" b="1" i="0" u="none" strike="noStrike">
                          <a:solidFill>
                            <a:srgbClr val="000000"/>
                          </a:solidFill>
                          <a:effectLst/>
                          <a:latin typeface="Calibri" panose="020F0502020204030204" pitchFamily="34" charset="0"/>
                        </a:rPr>
                        <a:t>Added</a:t>
                      </a:r>
                    </a:p>
                  </a:txBody>
                  <a:tcPr marL="9123" marR="9123" marT="9123" marB="4379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600" b="1" i="0" u="none" strike="noStrike">
                          <a:solidFill>
                            <a:srgbClr val="000000"/>
                          </a:solidFill>
                          <a:effectLst/>
                          <a:latin typeface="Calibri" panose="020F0502020204030204" pitchFamily="34" charset="0"/>
                        </a:rPr>
                        <a:t>#</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600" b="0" i="0" u="none" strike="noStrike">
                          <a:solidFill>
                            <a:srgbClr val="000000"/>
                          </a:solidFill>
                          <a:effectLst/>
                          <a:latin typeface="Calibri" panose="020F0502020204030204" pitchFamily="34" charset="0"/>
                        </a:rPr>
                        <a:t>-   </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600" b="0" i="0" u="none" strike="noStrike">
                          <a:solidFill>
                            <a:srgbClr val="000000"/>
                          </a:solidFill>
                          <a:effectLst/>
                          <a:latin typeface="Calibri" panose="020F0502020204030204" pitchFamily="34" charset="0"/>
                        </a:rPr>
                        <a:t> 100,000 </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 27,500 </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7125954"/>
                  </a:ext>
                </a:extLst>
              </a:tr>
              <a:tr h="270718">
                <a:tc vMerge="1">
                  <a:txBody>
                    <a:bodyPr/>
                    <a:lstStyle/>
                    <a:p>
                      <a:endParaRPr lang="en-US"/>
                    </a:p>
                  </a:txBody>
                  <a:tcPr/>
                </a:tc>
                <a:tc vMerge="1">
                  <a:txBody>
                    <a:bodyPr/>
                    <a:lstStyle/>
                    <a:p>
                      <a:endParaRPr lang="en-US"/>
                    </a:p>
                  </a:txBody>
                  <a:tcPr/>
                </a:tc>
                <a:tc>
                  <a:txBody>
                    <a:bodyPr/>
                    <a:lstStyle/>
                    <a:p>
                      <a:pPr algn="r" fontAlgn="b"/>
                      <a:r>
                        <a:rPr lang="en-US" sz="1600" b="1" i="0" u="none" strike="noStrike">
                          <a:solidFill>
                            <a:srgbClr val="000000"/>
                          </a:solidFill>
                          <a:effectLst/>
                          <a:latin typeface="Calibri" panose="020F0502020204030204" pitchFamily="34" charset="0"/>
                        </a:rPr>
                        <a:t>%</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600" b="0" i="0" u="none" strike="noStrike">
                          <a:solidFill>
                            <a:srgbClr val="000000"/>
                          </a:solidFill>
                          <a:effectLst/>
                          <a:latin typeface="Calibri" panose="020F0502020204030204" pitchFamily="34" charset="0"/>
                        </a:rPr>
                        <a:t>-   </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600" b="0" i="0" u="none" strike="noStrike">
                          <a:solidFill>
                            <a:srgbClr val="000000"/>
                          </a:solidFill>
                          <a:effectLst/>
                          <a:latin typeface="Calibri" panose="020F0502020204030204" pitchFamily="34" charset="0"/>
                        </a:rPr>
                        <a:t>30%</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600" b="0" i="0" u="none" strike="noStrike">
                          <a:solidFill>
                            <a:srgbClr val="000000"/>
                          </a:solidFill>
                          <a:effectLst/>
                          <a:latin typeface="Calibri" panose="020F0502020204030204" pitchFamily="34" charset="0"/>
                        </a:rPr>
                        <a:t>8%</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3895017088"/>
                  </a:ext>
                </a:extLst>
              </a:tr>
              <a:tr h="270718">
                <a:tc vMerge="1">
                  <a:txBody>
                    <a:bodyPr/>
                    <a:lstStyle/>
                    <a:p>
                      <a:endParaRPr lang="en-US"/>
                    </a:p>
                  </a:txBody>
                  <a:tcPr/>
                </a:tc>
                <a:tc rowSpan="2">
                  <a:txBody>
                    <a:bodyPr/>
                    <a:lstStyle/>
                    <a:p>
                      <a:pPr algn="ctr" fontAlgn="ctr"/>
                      <a:r>
                        <a:rPr lang="en-US" sz="1600" b="1" i="0" u="none" strike="noStrike">
                          <a:solidFill>
                            <a:srgbClr val="000000"/>
                          </a:solidFill>
                          <a:effectLst/>
                          <a:latin typeface="Calibri" panose="020F0502020204030204" pitchFamily="34" charset="0"/>
                        </a:rPr>
                        <a:t>End (2028)</a:t>
                      </a:r>
                    </a:p>
                  </a:txBody>
                  <a:tcPr marL="9123" marR="9123" marT="9123" marB="43793"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r" fontAlgn="b"/>
                      <a:r>
                        <a:rPr lang="en-US" sz="1600" b="1" i="0" u="none" strike="noStrike">
                          <a:solidFill>
                            <a:srgbClr val="000000"/>
                          </a:solidFill>
                          <a:effectLst/>
                          <a:latin typeface="Calibri" panose="020F0502020204030204" pitchFamily="34" charset="0"/>
                        </a:rPr>
                        <a:t>#</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600" b="0" i="0" u="none" strike="noStrike">
                          <a:solidFill>
                            <a:srgbClr val="000000"/>
                          </a:solidFill>
                          <a:effectLst/>
                          <a:latin typeface="Calibri" panose="020F0502020204030204" pitchFamily="34" charset="0"/>
                        </a:rPr>
                        <a:t>337,657 </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 320,418 </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600" b="0" i="0" u="none" strike="noStrike">
                          <a:solidFill>
                            <a:srgbClr val="000000"/>
                          </a:solidFill>
                          <a:effectLst/>
                          <a:latin typeface="Calibri" panose="020F0502020204030204" pitchFamily="34" charset="0"/>
                        </a:rPr>
                        <a:t> 27,500 </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5334916"/>
                  </a:ext>
                </a:extLst>
              </a:tr>
              <a:tr h="261335">
                <a:tc vMerge="1">
                  <a:txBody>
                    <a:bodyPr/>
                    <a:lstStyle/>
                    <a:p>
                      <a:endParaRPr lang="en-US"/>
                    </a:p>
                  </a:txBody>
                  <a:tcPr/>
                </a:tc>
                <a:tc vMerge="1">
                  <a:txBody>
                    <a:bodyPr/>
                    <a:lstStyle/>
                    <a:p>
                      <a:endParaRPr lang="en-US"/>
                    </a:p>
                  </a:txBody>
                  <a:tcPr/>
                </a:tc>
                <a:tc>
                  <a:txBody>
                    <a:bodyPr/>
                    <a:lstStyle/>
                    <a:p>
                      <a:pPr algn="r" fontAlgn="b"/>
                      <a:r>
                        <a:rPr lang="en-US" sz="1600" b="1" i="0" u="none" strike="noStrike">
                          <a:solidFill>
                            <a:srgbClr val="000000"/>
                          </a:solidFill>
                          <a:effectLst/>
                          <a:latin typeface="Calibri" panose="020F0502020204030204" pitchFamily="34" charset="0"/>
                        </a:rPr>
                        <a:t>%</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1600" b="0" i="0" u="none" strike="noStrike">
                          <a:solidFill>
                            <a:srgbClr val="000000"/>
                          </a:solidFill>
                          <a:effectLst/>
                          <a:latin typeface="Calibri" panose="020F0502020204030204" pitchFamily="34" charset="0"/>
                        </a:rPr>
                        <a:t>-   </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r" fontAlgn="b"/>
                      <a:r>
                        <a:rPr lang="en-US" sz="1600" b="0" i="0" u="none" strike="noStrike">
                          <a:solidFill>
                            <a:srgbClr val="000000"/>
                          </a:solidFill>
                          <a:effectLst/>
                          <a:latin typeface="Calibri" panose="020F0502020204030204" pitchFamily="34" charset="0"/>
                        </a:rPr>
                        <a:t>95%</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tc>
                  <a:txBody>
                    <a:bodyPr/>
                    <a:lstStyle/>
                    <a:p>
                      <a:pPr algn="r" fontAlgn="b"/>
                      <a:r>
                        <a:rPr lang="en-US" sz="1600" b="0" i="0" u="none" strike="noStrike">
                          <a:solidFill>
                            <a:srgbClr val="000000"/>
                          </a:solidFill>
                          <a:effectLst/>
                          <a:latin typeface="Calibri" panose="020F0502020204030204" pitchFamily="34" charset="0"/>
                        </a:rPr>
                        <a:t>8%</a:t>
                      </a:r>
                    </a:p>
                  </a:txBody>
                  <a:tcPr marL="9123" marR="9123" marT="9123" marB="4379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7EE"/>
                    </a:solidFill>
                  </a:tcPr>
                </a:tc>
                <a:extLst>
                  <a:ext uri="{0D108BD9-81ED-4DB2-BD59-A6C34878D82A}">
                    <a16:rowId xmlns:a16="http://schemas.microsoft.com/office/drawing/2014/main" val="2816192361"/>
                  </a:ext>
                </a:extLst>
              </a:tr>
            </a:tbl>
          </a:graphicData>
        </a:graphic>
      </p:graphicFrame>
      <p:graphicFrame>
        <p:nvGraphicFramePr>
          <p:cNvPr id="5" name="Table 4">
            <a:extLst>
              <a:ext uri="{FF2B5EF4-FFF2-40B4-BE49-F238E27FC236}">
                <a16:creationId xmlns:a16="http://schemas.microsoft.com/office/drawing/2014/main" id="{81DF5E4E-F6BB-657E-9481-75C5A7F60606}"/>
              </a:ext>
            </a:extLst>
          </p:cNvPr>
          <p:cNvGraphicFramePr>
            <a:graphicFrameLocks noGrp="1"/>
          </p:cNvGraphicFramePr>
          <p:nvPr>
            <p:extLst>
              <p:ext uri="{D42A27DB-BD31-4B8C-83A1-F6EECF244321}">
                <p14:modId xmlns:p14="http://schemas.microsoft.com/office/powerpoint/2010/main" val="2163568836"/>
              </p:ext>
            </p:extLst>
          </p:nvPr>
        </p:nvGraphicFramePr>
        <p:xfrm>
          <a:off x="958588" y="5412160"/>
          <a:ext cx="9921765" cy="1335405"/>
        </p:xfrm>
        <a:graphic>
          <a:graphicData uri="http://schemas.openxmlformats.org/drawingml/2006/table">
            <a:tbl>
              <a:tblPr/>
              <a:tblGrid>
                <a:gridCol w="9921765">
                  <a:extLst>
                    <a:ext uri="{9D8B030D-6E8A-4147-A177-3AD203B41FA5}">
                      <a16:colId xmlns:a16="http://schemas.microsoft.com/office/drawing/2014/main" val="2526706521"/>
                    </a:ext>
                  </a:extLst>
                </a:gridCol>
              </a:tblGrid>
              <a:tr h="200025">
                <a:tc>
                  <a:txBody>
                    <a:bodyPr/>
                    <a:lstStyle/>
                    <a:p>
                      <a:pPr algn="l" fontAlgn="t"/>
                      <a:r>
                        <a:rPr lang="en-US" sz="1200" b="1" i="0" u="none" strike="noStrike">
                          <a:solidFill>
                            <a:srgbClr val="000000"/>
                          </a:solidFill>
                          <a:effectLst/>
                          <a:latin typeface="Calibri" panose="020F0502020204030204" pitchFamily="34" charset="0"/>
                        </a:rPr>
                        <a:t>Notes:</a:t>
                      </a:r>
                    </a:p>
                    <a:p>
                      <a:pPr algn="l" fontAlgn="t"/>
                      <a:r>
                        <a:rPr lang="en-US" sz="1200" b="0" i="0" u="none" strike="noStrike">
                          <a:solidFill>
                            <a:srgbClr val="000000"/>
                          </a:solidFill>
                          <a:effectLst/>
                          <a:latin typeface="Calibri" panose="020F0502020204030204" pitchFamily="34" charset="0"/>
                        </a:rPr>
                        <a:t>Population data is drawn from IHSI 2015</a:t>
                      </a:r>
                    </a:p>
                    <a:p>
                      <a:pPr algn="l" fontAlgn="t"/>
                      <a:r>
                        <a:rPr lang="en-US" sz="1200" b="0" i="0" u="none" strike="noStrike">
                          <a:solidFill>
                            <a:srgbClr val="000000"/>
                          </a:solidFill>
                          <a:effectLst/>
                          <a:latin typeface="Calibri" panose="020F0502020204030204" pitchFamily="34" charset="0"/>
                        </a:rPr>
                        <a:t>Water access levels data uses proxy indicators established by DINEPA and measured in 2020:</a:t>
                      </a: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200" b="1" i="0" u="none" strike="noStrike">
                          <a:solidFill>
                            <a:srgbClr val="000000"/>
                          </a:solidFill>
                          <a:effectLst/>
                          <a:latin typeface="Calibri" panose="020F0502020204030204" pitchFamily="34" charset="0"/>
                        </a:rPr>
                        <a:t>Basic: </a:t>
                      </a:r>
                      <a:r>
                        <a:rPr lang="en-US" sz="1200" b="0" i="0" u="none" strike="noStrike">
                          <a:solidFill>
                            <a:srgbClr val="000000"/>
                          </a:solidFill>
                          <a:effectLst/>
                          <a:latin typeface="Calibri" panose="020F0502020204030204" pitchFamily="34" charset="0"/>
                        </a:rPr>
                        <a:t>Households within 500m of a functional and improved water point.</a:t>
                      </a:r>
                    </a:p>
                    <a:p>
                      <a:pPr marL="171450" marR="0" lvl="0" indent="-171450" algn="l" defTabSz="914400" rtl="0" eaLnBrk="1" fontAlgn="t" latinLnBrk="0" hangingPunct="1">
                        <a:lnSpc>
                          <a:spcPct val="100000"/>
                        </a:lnSpc>
                        <a:spcBef>
                          <a:spcPts val="0"/>
                        </a:spcBef>
                        <a:spcAft>
                          <a:spcPts val="0"/>
                        </a:spcAft>
                        <a:buClrTx/>
                        <a:buSzTx/>
                        <a:buFont typeface="Arial" panose="020B0604020202020204" pitchFamily="34" charset="0"/>
                        <a:buChar char="•"/>
                        <a:tabLst/>
                        <a:defRPr/>
                      </a:pPr>
                      <a:r>
                        <a:rPr lang="en-US" sz="1200" b="1" i="0" u="none" strike="noStrike">
                          <a:solidFill>
                            <a:srgbClr val="000000"/>
                          </a:solidFill>
                          <a:effectLst/>
                          <a:latin typeface="Calibri" panose="020F0502020204030204" pitchFamily="34" charset="0"/>
                        </a:rPr>
                        <a:t>Safely managed: </a:t>
                      </a:r>
                      <a:r>
                        <a:rPr lang="en-US" sz="1200" b="0" i="0" u="none" strike="noStrike">
                          <a:solidFill>
                            <a:srgbClr val="000000"/>
                          </a:solidFill>
                          <a:effectLst/>
                          <a:latin typeface="Calibri" panose="020F0502020204030204" pitchFamily="34" charset="0"/>
                        </a:rPr>
                        <a:t>Households connected to a water system, which has 24/7 service and treats its distributed water.</a:t>
                      </a:r>
                    </a:p>
                    <a:p>
                      <a:pPr marL="0" marR="0" lvl="0" indent="0" algn="l" defTabSz="914400" rtl="0" eaLnBrk="1" fontAlgn="t" latinLnBrk="0" hangingPunct="1">
                        <a:lnSpc>
                          <a:spcPct val="100000"/>
                        </a:lnSpc>
                        <a:spcBef>
                          <a:spcPts val="0"/>
                        </a:spcBef>
                        <a:spcAft>
                          <a:spcPts val="0"/>
                        </a:spcAft>
                        <a:buClrTx/>
                        <a:buSzTx/>
                        <a:buFontTx/>
                        <a:buNone/>
                        <a:tabLst/>
                        <a:defRPr/>
                      </a:pPr>
                      <a:r>
                        <a:rPr lang="en-US" sz="1200" b="0" i="0" u="none" strike="noStrike">
                          <a:solidFill>
                            <a:srgbClr val="000000"/>
                          </a:solidFill>
                          <a:effectLst/>
                          <a:latin typeface="Calibri" panose="020F0502020204030204" pitchFamily="34" charset="0"/>
                        </a:rPr>
                        <a:t>Safely managed access is included within "at least basic", so they are not addative.</a:t>
                      </a:r>
                    </a:p>
                    <a:p>
                      <a:pPr marL="0" marR="0" lvl="0" indent="0" algn="l" defTabSz="914400" rtl="0" eaLnBrk="1" fontAlgn="t" latinLnBrk="0" hangingPunct="1">
                        <a:lnSpc>
                          <a:spcPct val="100000"/>
                        </a:lnSpc>
                        <a:spcBef>
                          <a:spcPts val="0"/>
                        </a:spcBef>
                        <a:spcAft>
                          <a:spcPts val="0"/>
                        </a:spcAft>
                        <a:buClrTx/>
                        <a:buSzTx/>
                        <a:buFontTx/>
                        <a:buNone/>
                        <a:tabLst/>
                        <a:defRPr/>
                      </a:pPr>
                      <a:r>
                        <a:rPr lang="en-US" sz="1200" b="0" i="0" u="none" strike="noStrike">
                          <a:solidFill>
                            <a:srgbClr val="000000"/>
                          </a:solidFill>
                          <a:effectLst/>
                          <a:latin typeface="Calibri" panose="020F0502020204030204" pitchFamily="34" charset="0"/>
                        </a:rPr>
                        <a:t>Population growth, which is typically &lt;2%, is not taken into account in this analysis.</a:t>
                      </a:r>
                    </a:p>
                  </a:txBody>
                  <a:tcPr marL="9525" marR="9525" marT="9525">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545257724"/>
                  </a:ext>
                </a:extLst>
              </a:tr>
            </a:tbl>
          </a:graphicData>
        </a:graphic>
      </p:graphicFrame>
      <p:sp>
        <p:nvSpPr>
          <p:cNvPr id="6" name="Rectangle 5">
            <a:extLst>
              <a:ext uri="{FF2B5EF4-FFF2-40B4-BE49-F238E27FC236}">
                <a16:creationId xmlns:a16="http://schemas.microsoft.com/office/drawing/2014/main" id="{590736D4-5398-B4D2-8420-FAD0631030ED}"/>
              </a:ext>
            </a:extLst>
          </p:cNvPr>
          <p:cNvSpPr/>
          <p:nvPr/>
        </p:nvSpPr>
        <p:spPr>
          <a:xfrm>
            <a:off x="958589" y="1236196"/>
            <a:ext cx="9921764" cy="4166537"/>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lus 7">
            <a:extLst>
              <a:ext uri="{FF2B5EF4-FFF2-40B4-BE49-F238E27FC236}">
                <a16:creationId xmlns:a16="http://schemas.microsoft.com/office/drawing/2014/main" id="{F4771CE1-7817-E49E-46E2-C0AF38B23CF0}"/>
              </a:ext>
            </a:extLst>
          </p:cNvPr>
          <p:cNvSpPr/>
          <p:nvPr/>
        </p:nvSpPr>
        <p:spPr>
          <a:xfrm>
            <a:off x="7684375" y="4349799"/>
            <a:ext cx="291662" cy="326235"/>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Equal 9">
            <a:extLst>
              <a:ext uri="{FF2B5EF4-FFF2-40B4-BE49-F238E27FC236}">
                <a16:creationId xmlns:a16="http://schemas.microsoft.com/office/drawing/2014/main" id="{42CC4A61-9EC6-AE7B-0FC5-2171EDD5326E}"/>
              </a:ext>
            </a:extLst>
          </p:cNvPr>
          <p:cNvSpPr/>
          <p:nvPr/>
        </p:nvSpPr>
        <p:spPr>
          <a:xfrm>
            <a:off x="7635852" y="4948678"/>
            <a:ext cx="430924" cy="304800"/>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Down Arrow 10">
            <a:extLst>
              <a:ext uri="{FF2B5EF4-FFF2-40B4-BE49-F238E27FC236}">
                <a16:creationId xmlns:a16="http://schemas.microsoft.com/office/drawing/2014/main" id="{7D0A4978-7A16-6677-53B4-13388A73CC3F}"/>
              </a:ext>
            </a:extLst>
          </p:cNvPr>
          <p:cNvSpPr/>
          <p:nvPr/>
        </p:nvSpPr>
        <p:spPr>
          <a:xfrm rot="16200000">
            <a:off x="8036473" y="3767503"/>
            <a:ext cx="354723" cy="29411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a:extLst>
              <a:ext uri="{FF2B5EF4-FFF2-40B4-BE49-F238E27FC236}">
                <a16:creationId xmlns:a16="http://schemas.microsoft.com/office/drawing/2014/main" id="{76C0E7DE-24C7-3788-0D6A-F7B16666DCC8}"/>
              </a:ext>
            </a:extLst>
          </p:cNvPr>
          <p:cNvSpPr/>
          <p:nvPr/>
        </p:nvSpPr>
        <p:spPr>
          <a:xfrm rot="16200000">
            <a:off x="8036472" y="4352698"/>
            <a:ext cx="354723" cy="29411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a:extLst>
              <a:ext uri="{FF2B5EF4-FFF2-40B4-BE49-F238E27FC236}">
                <a16:creationId xmlns:a16="http://schemas.microsoft.com/office/drawing/2014/main" id="{691D2890-9258-2D3F-3D4A-371B8E82D255}"/>
              </a:ext>
            </a:extLst>
          </p:cNvPr>
          <p:cNvSpPr/>
          <p:nvPr/>
        </p:nvSpPr>
        <p:spPr>
          <a:xfrm rot="16200000">
            <a:off x="8036473" y="4959064"/>
            <a:ext cx="354723" cy="29411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lus 13">
            <a:extLst>
              <a:ext uri="{FF2B5EF4-FFF2-40B4-BE49-F238E27FC236}">
                <a16:creationId xmlns:a16="http://schemas.microsoft.com/office/drawing/2014/main" id="{8B58C401-D092-F8B6-1BE3-2F887AFB4798}"/>
              </a:ext>
            </a:extLst>
          </p:cNvPr>
          <p:cNvSpPr/>
          <p:nvPr/>
        </p:nvSpPr>
        <p:spPr>
          <a:xfrm>
            <a:off x="9507921" y="4344898"/>
            <a:ext cx="291662" cy="326235"/>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Equal 14">
            <a:extLst>
              <a:ext uri="{FF2B5EF4-FFF2-40B4-BE49-F238E27FC236}">
                <a16:creationId xmlns:a16="http://schemas.microsoft.com/office/drawing/2014/main" id="{F0F72128-6AF9-12F0-A4A3-A24D92B2F500}"/>
              </a:ext>
            </a:extLst>
          </p:cNvPr>
          <p:cNvSpPr/>
          <p:nvPr/>
        </p:nvSpPr>
        <p:spPr>
          <a:xfrm>
            <a:off x="9459398" y="4949955"/>
            <a:ext cx="430924" cy="304800"/>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Down Arrow 15">
            <a:extLst>
              <a:ext uri="{FF2B5EF4-FFF2-40B4-BE49-F238E27FC236}">
                <a16:creationId xmlns:a16="http://schemas.microsoft.com/office/drawing/2014/main" id="{D906FDEB-E536-D96C-1DDC-3572B574FA89}"/>
              </a:ext>
            </a:extLst>
          </p:cNvPr>
          <p:cNvSpPr/>
          <p:nvPr/>
        </p:nvSpPr>
        <p:spPr>
          <a:xfrm rot="16200000">
            <a:off x="9860019" y="3768780"/>
            <a:ext cx="354723" cy="29411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a:extLst>
              <a:ext uri="{FF2B5EF4-FFF2-40B4-BE49-F238E27FC236}">
                <a16:creationId xmlns:a16="http://schemas.microsoft.com/office/drawing/2014/main" id="{D710E53E-6C7F-A52A-45D2-3C7D90AA6DD6}"/>
              </a:ext>
            </a:extLst>
          </p:cNvPr>
          <p:cNvSpPr/>
          <p:nvPr/>
        </p:nvSpPr>
        <p:spPr>
          <a:xfrm rot="16200000">
            <a:off x="9860018" y="4356141"/>
            <a:ext cx="354723" cy="29411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a:extLst>
              <a:ext uri="{FF2B5EF4-FFF2-40B4-BE49-F238E27FC236}">
                <a16:creationId xmlns:a16="http://schemas.microsoft.com/office/drawing/2014/main" id="{27CC9400-ED3E-D263-CCFF-521078DD2A6A}"/>
              </a:ext>
            </a:extLst>
          </p:cNvPr>
          <p:cNvSpPr/>
          <p:nvPr/>
        </p:nvSpPr>
        <p:spPr>
          <a:xfrm rot="16200000">
            <a:off x="9860019" y="4954163"/>
            <a:ext cx="354723" cy="29411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7277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366C575-A262-2E4E-69FA-443B3D70DE12}"/>
              </a:ext>
            </a:extLst>
          </p:cNvPr>
          <p:cNvGraphicFramePr>
            <a:graphicFrameLocks noGrp="1"/>
          </p:cNvGraphicFramePr>
          <p:nvPr>
            <p:extLst>
              <p:ext uri="{D42A27DB-BD31-4B8C-83A1-F6EECF244321}">
                <p14:modId xmlns:p14="http://schemas.microsoft.com/office/powerpoint/2010/main" val="3126744564"/>
              </p:ext>
            </p:extLst>
          </p:nvPr>
        </p:nvGraphicFramePr>
        <p:xfrm>
          <a:off x="573942" y="1177253"/>
          <a:ext cx="5406444" cy="5410082"/>
        </p:xfrm>
        <a:graphic>
          <a:graphicData uri="http://schemas.openxmlformats.org/drawingml/2006/table">
            <a:tbl>
              <a:tblPr firstRow="1" bandRow="1">
                <a:tableStyleId>{5C22544A-7EE6-4342-B048-85BDC9FD1C3A}</a:tableStyleId>
              </a:tblPr>
              <a:tblGrid>
                <a:gridCol w="1485794">
                  <a:extLst>
                    <a:ext uri="{9D8B030D-6E8A-4147-A177-3AD203B41FA5}">
                      <a16:colId xmlns:a16="http://schemas.microsoft.com/office/drawing/2014/main" val="2153356787"/>
                    </a:ext>
                  </a:extLst>
                </a:gridCol>
                <a:gridCol w="3920650">
                  <a:extLst>
                    <a:ext uri="{9D8B030D-6E8A-4147-A177-3AD203B41FA5}">
                      <a16:colId xmlns:a16="http://schemas.microsoft.com/office/drawing/2014/main" val="2716277212"/>
                    </a:ext>
                  </a:extLst>
                </a:gridCol>
              </a:tblGrid>
              <a:tr h="670917">
                <a:tc>
                  <a:txBody>
                    <a:bodyPr/>
                    <a:lstStyle/>
                    <a:p>
                      <a:r>
                        <a:rPr lang="en-US" sz="1400" dirty="0">
                          <a:solidFill>
                            <a:schemeClr val="tx1"/>
                          </a:solidFill>
                        </a:rPr>
                        <a:t>Resource</a:t>
                      </a:r>
                    </a:p>
                  </a:txBody>
                  <a:tcPr>
                    <a:solidFill>
                      <a:schemeClr val="accent1">
                        <a:lumMod val="40000"/>
                        <a:lumOff val="60000"/>
                      </a:schemeClr>
                    </a:solidFill>
                  </a:tcPr>
                </a:tc>
                <a:tc>
                  <a:txBody>
                    <a:bodyPr/>
                    <a:lstStyle/>
                    <a:p>
                      <a:r>
                        <a:rPr lang="en-US" sz="1400" dirty="0">
                          <a:solidFill>
                            <a:schemeClr val="tx1"/>
                          </a:solidFill>
                          <a:hlinkClick r:id="rId2"/>
                        </a:rPr>
                        <a:t>“Population totale, population de 18 ans et plus, ménages, et densités estimes en 2015”</a:t>
                      </a:r>
                      <a:endParaRPr lang="en-US" sz="1400" dirty="0">
                        <a:solidFill>
                          <a:schemeClr val="tx1"/>
                        </a:solidFill>
                      </a:endParaRPr>
                    </a:p>
                  </a:txBody>
                  <a:tcPr>
                    <a:noFill/>
                  </a:tcPr>
                </a:tc>
                <a:extLst>
                  <a:ext uri="{0D108BD9-81ED-4DB2-BD59-A6C34878D82A}">
                    <a16:rowId xmlns:a16="http://schemas.microsoft.com/office/drawing/2014/main" val="3096425999"/>
                  </a:ext>
                </a:extLst>
              </a:tr>
              <a:tr h="556925">
                <a:tc>
                  <a:txBody>
                    <a:bodyPr/>
                    <a:lstStyle/>
                    <a:p>
                      <a:r>
                        <a:rPr lang="fr-FR" sz="1400" noProof="0" dirty="0"/>
                        <a:t>Data provider</a:t>
                      </a:r>
                      <a:endParaRPr lang="fr-FR" sz="1400" dirty="0"/>
                    </a:p>
                  </a:txBody>
                  <a:tcPr>
                    <a:solidFill>
                      <a:schemeClr val="accent1">
                        <a:lumMod val="40000"/>
                        <a:lumOff val="60000"/>
                      </a:schemeClr>
                    </a:solidFill>
                  </a:tcPr>
                </a:tc>
                <a:tc>
                  <a:txBody>
                    <a:bodyPr/>
                    <a:lstStyle/>
                    <a:p>
                      <a:r>
                        <a:rPr lang="fr-FR" sz="1400" dirty="0"/>
                        <a:t>IHSI (Institut Haïtien de Statistique et d’Informatique) </a:t>
                      </a:r>
                    </a:p>
                  </a:txBody>
                  <a:tcPr>
                    <a:noFill/>
                  </a:tcPr>
                </a:tc>
                <a:extLst>
                  <a:ext uri="{0D108BD9-81ED-4DB2-BD59-A6C34878D82A}">
                    <a16:rowId xmlns:a16="http://schemas.microsoft.com/office/drawing/2014/main" val="3031934538"/>
                  </a:ext>
                </a:extLst>
              </a:tr>
              <a:tr h="380093">
                <a:tc>
                  <a:txBody>
                    <a:bodyPr/>
                    <a:lstStyle/>
                    <a:p>
                      <a:r>
                        <a:rPr lang="fr-FR" sz="1400" dirty="0"/>
                        <a:t>Format</a:t>
                      </a:r>
                    </a:p>
                  </a:txBody>
                  <a:tcPr>
                    <a:solidFill>
                      <a:schemeClr val="accent1">
                        <a:lumMod val="40000"/>
                        <a:lumOff val="60000"/>
                      </a:schemeClr>
                    </a:solidFill>
                  </a:tcPr>
                </a:tc>
                <a:tc>
                  <a:txBody>
                    <a:bodyPr/>
                    <a:lstStyle/>
                    <a:p>
                      <a:r>
                        <a:rPr lang="fr-FR" sz="1400" dirty="0">
                          <a:hlinkClick r:id="rId3"/>
                        </a:rPr>
                        <a:t>PDF</a:t>
                      </a:r>
                      <a:r>
                        <a:rPr lang="fr-FR" sz="1400" dirty="0"/>
                        <a:t>, </a:t>
                      </a:r>
                      <a:r>
                        <a:rPr lang="fr-FR" sz="1400" dirty="0">
                          <a:hlinkClick r:id="rId4"/>
                        </a:rPr>
                        <a:t>XLSX</a:t>
                      </a:r>
                      <a:endParaRPr lang="fr-FR" sz="1400" dirty="0"/>
                    </a:p>
                  </a:txBody>
                  <a:tcPr>
                    <a:noFill/>
                  </a:tcPr>
                </a:tc>
                <a:extLst>
                  <a:ext uri="{0D108BD9-81ED-4DB2-BD59-A6C34878D82A}">
                    <a16:rowId xmlns:a16="http://schemas.microsoft.com/office/drawing/2014/main" val="2963387973"/>
                  </a:ext>
                </a:extLst>
              </a:tr>
              <a:tr h="556925">
                <a:tc>
                  <a:txBody>
                    <a:bodyPr/>
                    <a:lstStyle/>
                    <a:p>
                      <a:r>
                        <a:rPr lang="fr-FR" sz="1400" dirty="0"/>
                        <a:t>Aggregation level</a:t>
                      </a:r>
                    </a:p>
                  </a:txBody>
                  <a:tcPr>
                    <a:solidFill>
                      <a:schemeClr val="accent1">
                        <a:lumMod val="40000"/>
                        <a:lumOff val="60000"/>
                      </a:schemeClr>
                    </a:solidFill>
                  </a:tcPr>
                </a:tc>
                <a:tc>
                  <a:txBody>
                    <a:bodyPr/>
                    <a:lstStyle/>
                    <a:p>
                      <a:r>
                        <a:rPr lang="fr-FR" sz="1400" dirty="0"/>
                        <a:t>Section, Quartier</a:t>
                      </a:r>
                    </a:p>
                  </a:txBody>
                  <a:tcPr>
                    <a:noFill/>
                  </a:tcPr>
                </a:tc>
                <a:extLst>
                  <a:ext uri="{0D108BD9-81ED-4DB2-BD59-A6C34878D82A}">
                    <a16:rowId xmlns:a16="http://schemas.microsoft.com/office/drawing/2014/main" val="2194470477"/>
                  </a:ext>
                </a:extLst>
              </a:tr>
              <a:tr h="574314">
                <a:tc>
                  <a:txBody>
                    <a:bodyPr/>
                    <a:lstStyle/>
                    <a:p>
                      <a:r>
                        <a:rPr lang="fr-FR" sz="1400" dirty="0"/>
                        <a:t>Update period</a:t>
                      </a:r>
                    </a:p>
                  </a:txBody>
                  <a:tcPr>
                    <a:solidFill>
                      <a:schemeClr val="accent1">
                        <a:lumMod val="40000"/>
                        <a:lumOff val="60000"/>
                      </a:schemeClr>
                    </a:solidFill>
                  </a:tcPr>
                </a:tc>
                <a:tc>
                  <a:txBody>
                    <a:bodyPr/>
                    <a:lstStyle/>
                    <a:p>
                      <a:r>
                        <a:rPr lang="fr-FR" sz="1400" dirty="0"/>
                        <a:t>Ideally, every 10 years, but it’s been 20 years since the last Census and the 2020 Census is still blocked.</a:t>
                      </a:r>
                    </a:p>
                  </a:txBody>
                  <a:tcPr>
                    <a:noFill/>
                  </a:tcPr>
                </a:tc>
                <a:extLst>
                  <a:ext uri="{0D108BD9-81ED-4DB2-BD59-A6C34878D82A}">
                    <a16:rowId xmlns:a16="http://schemas.microsoft.com/office/drawing/2014/main" val="2346406906"/>
                  </a:ext>
                </a:extLst>
              </a:tr>
              <a:tr h="994508">
                <a:tc>
                  <a:txBody>
                    <a:bodyPr/>
                    <a:lstStyle/>
                    <a:p>
                      <a:r>
                        <a:rPr lang="fr-FR" sz="1400" dirty="0"/>
                        <a:t>Data collection method</a:t>
                      </a:r>
                    </a:p>
                  </a:txBody>
                  <a:tcPr>
                    <a:solidFill>
                      <a:schemeClr val="accent1">
                        <a:lumMod val="40000"/>
                        <a:lumOff val="60000"/>
                      </a:schemeClr>
                    </a:solidFill>
                  </a:tcPr>
                </a:tc>
                <a:tc>
                  <a:txBody>
                    <a:bodyPr/>
                    <a:lstStyle/>
                    <a:p>
                      <a:r>
                        <a:rPr lang="fr-FR" sz="1400" dirty="0"/>
                        <a:t>Data is extrapolated from the 2003 Census</a:t>
                      </a:r>
                    </a:p>
                  </a:txBody>
                  <a:tcPr>
                    <a:noFill/>
                  </a:tcPr>
                </a:tc>
                <a:extLst>
                  <a:ext uri="{0D108BD9-81ED-4DB2-BD59-A6C34878D82A}">
                    <a16:rowId xmlns:a16="http://schemas.microsoft.com/office/drawing/2014/main" val="666926096"/>
                  </a:ext>
                </a:extLst>
              </a:tr>
              <a:tr h="574314">
                <a:tc>
                  <a:txBody>
                    <a:bodyPr/>
                    <a:lstStyle/>
                    <a:p>
                      <a:r>
                        <a:rPr lang="fr-FR" sz="1400" dirty="0"/>
                        <a:t>Advantages</a:t>
                      </a:r>
                    </a:p>
                  </a:txBody>
                  <a:tcPr>
                    <a:solidFill>
                      <a:schemeClr val="accent1">
                        <a:lumMod val="40000"/>
                        <a:lumOff val="60000"/>
                      </a:schemeClr>
                    </a:solidFill>
                  </a:tcPr>
                </a:tc>
                <a:tc>
                  <a:txBody>
                    <a:bodyPr/>
                    <a:lstStyle/>
                    <a:p>
                      <a:r>
                        <a:rPr lang="fr-FR" sz="1400" dirty="0"/>
                        <a:t>The official population data for Haiti, published by the government</a:t>
                      </a:r>
                    </a:p>
                  </a:txBody>
                  <a:tcPr>
                    <a:noFill/>
                  </a:tcPr>
                </a:tc>
                <a:extLst>
                  <a:ext uri="{0D108BD9-81ED-4DB2-BD59-A6C34878D82A}">
                    <a16:rowId xmlns:a16="http://schemas.microsoft.com/office/drawing/2014/main" val="1188476211"/>
                  </a:ext>
                </a:extLst>
              </a:tr>
              <a:tr h="799937">
                <a:tc>
                  <a:txBody>
                    <a:bodyPr/>
                    <a:lstStyle/>
                    <a:p>
                      <a:r>
                        <a:rPr lang="fr-FR" sz="1400" dirty="0"/>
                        <a:t>Disadvantages</a:t>
                      </a:r>
                    </a:p>
                  </a:txBody>
                  <a:tcPr>
                    <a:solidFill>
                      <a:schemeClr val="accent1">
                        <a:lumMod val="40000"/>
                        <a:lumOff val="60000"/>
                      </a:schemeClr>
                    </a:solidFill>
                  </a:tcPr>
                </a:tc>
                <a:tc>
                  <a:txBody>
                    <a:bodyPr/>
                    <a:lstStyle/>
                    <a:p>
                      <a:pPr marL="0" indent="0">
                        <a:buFont typeface="Arial" panose="020B0604020202020204" pitchFamily="34" charset="0"/>
                        <a:buNone/>
                      </a:pPr>
                      <a:r>
                        <a:rPr lang="fr-FR" sz="1400" dirty="0"/>
                        <a:t>Its not geolocalized so it can’t be visualized on a map, unless joined to the CNIGs Admin Regions data</a:t>
                      </a:r>
                    </a:p>
                    <a:p>
                      <a:pPr marL="0" indent="0">
                        <a:buFont typeface="Arial" panose="020B0604020202020204" pitchFamily="34" charset="0"/>
                        <a:buNone/>
                      </a:pPr>
                      <a:r>
                        <a:rPr lang="fr-FR" sz="1400" dirty="0"/>
                        <a:t>Data may be innacurate due to age</a:t>
                      </a:r>
                    </a:p>
                  </a:txBody>
                  <a:tcPr>
                    <a:noFill/>
                  </a:tcPr>
                </a:tc>
                <a:extLst>
                  <a:ext uri="{0D108BD9-81ED-4DB2-BD59-A6C34878D82A}">
                    <a16:rowId xmlns:a16="http://schemas.microsoft.com/office/drawing/2014/main" val="84959169"/>
                  </a:ext>
                </a:extLst>
              </a:tr>
            </a:tbl>
          </a:graphicData>
        </a:graphic>
      </p:graphicFrame>
      <p:sp>
        <p:nvSpPr>
          <p:cNvPr id="6" name="Title 1">
            <a:extLst>
              <a:ext uri="{FF2B5EF4-FFF2-40B4-BE49-F238E27FC236}">
                <a16:creationId xmlns:a16="http://schemas.microsoft.com/office/drawing/2014/main" id="{B80A7515-2E7D-8618-AD39-862DA26A2203}"/>
              </a:ext>
            </a:extLst>
          </p:cNvPr>
          <p:cNvSpPr>
            <a:spLocks noGrp="1"/>
          </p:cNvSpPr>
          <p:nvPr>
            <p:ph type="title"/>
          </p:nvPr>
        </p:nvSpPr>
        <p:spPr>
          <a:xfrm>
            <a:off x="573942" y="330121"/>
            <a:ext cx="10515600" cy="522514"/>
          </a:xfrm>
        </p:spPr>
        <p:txBody>
          <a:bodyPr>
            <a:noAutofit/>
          </a:bodyPr>
          <a:lstStyle/>
          <a:p>
            <a:r>
              <a:rPr lang="en-US" sz="3000" dirty="0" err="1"/>
              <a:t>Population data</a:t>
            </a:r>
            <a:endParaRPr lang="en-US" sz="3000" dirty="0"/>
          </a:p>
        </p:txBody>
      </p:sp>
      <p:pic>
        <p:nvPicPr>
          <p:cNvPr id="7" name="Picture 6" descr="A screenshot of a cell phone&#10;&#10;Description automatically generated">
            <a:extLst>
              <a:ext uri="{FF2B5EF4-FFF2-40B4-BE49-F238E27FC236}">
                <a16:creationId xmlns:a16="http://schemas.microsoft.com/office/drawing/2014/main" id="{BD88C1BD-BC5B-0B55-F668-9DB6FE29518C}"/>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475934" y="1177252"/>
            <a:ext cx="4224723" cy="3304487"/>
          </a:xfrm>
          <a:prstGeom prst="rect">
            <a:avLst/>
          </a:prstGeom>
          <a:ln>
            <a:solidFill>
              <a:schemeClr val="tx1"/>
            </a:solidFill>
          </a:ln>
        </p:spPr>
      </p:pic>
    </p:spTree>
    <p:extLst>
      <p:ext uri="{BB962C8B-B14F-4D97-AF65-F5344CB8AC3E}">
        <p14:creationId xmlns:p14="http://schemas.microsoft.com/office/powerpoint/2010/main" val="31008955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D6A1-4BA5-510C-A5D3-119588ACC361}"/>
              </a:ext>
            </a:extLst>
          </p:cNvPr>
          <p:cNvSpPr>
            <a:spLocks noGrp="1"/>
          </p:cNvSpPr>
          <p:nvPr>
            <p:ph type="title"/>
          </p:nvPr>
        </p:nvSpPr>
        <p:spPr>
          <a:xfrm>
            <a:off x="2231136" y="523613"/>
            <a:ext cx="7729728" cy="826216"/>
          </a:xfrm>
        </p:spPr>
        <p:txBody>
          <a:bodyPr/>
          <a:lstStyle/>
          <a:p>
            <a:r>
              <a:rPr lang="en-US"/>
              <a:t>Water point Data</a:t>
            </a:r>
          </a:p>
        </p:txBody>
      </p:sp>
      <p:graphicFrame>
        <p:nvGraphicFramePr>
          <p:cNvPr id="4" name="Table 3">
            <a:extLst>
              <a:ext uri="{FF2B5EF4-FFF2-40B4-BE49-F238E27FC236}">
                <a16:creationId xmlns:a16="http://schemas.microsoft.com/office/drawing/2014/main" id="{BBEC221A-99D4-9DC3-1698-B2F08FE9428F}"/>
              </a:ext>
            </a:extLst>
          </p:cNvPr>
          <p:cNvGraphicFramePr>
            <a:graphicFrameLocks noGrp="1"/>
          </p:cNvGraphicFramePr>
          <p:nvPr>
            <p:extLst>
              <p:ext uri="{D42A27DB-BD31-4B8C-83A1-F6EECF244321}">
                <p14:modId xmlns:p14="http://schemas.microsoft.com/office/powerpoint/2010/main" val="257564217"/>
              </p:ext>
            </p:extLst>
          </p:nvPr>
        </p:nvGraphicFramePr>
        <p:xfrm>
          <a:off x="599064" y="1526583"/>
          <a:ext cx="6381839" cy="4923634"/>
        </p:xfrm>
        <a:graphic>
          <a:graphicData uri="http://schemas.openxmlformats.org/drawingml/2006/table">
            <a:tbl>
              <a:tblPr firstRow="1" bandRow="1">
                <a:tableStyleId>{5C22544A-7EE6-4342-B048-85BDC9FD1C3A}</a:tableStyleId>
              </a:tblPr>
              <a:tblGrid>
                <a:gridCol w="1398216">
                  <a:extLst>
                    <a:ext uri="{9D8B030D-6E8A-4147-A177-3AD203B41FA5}">
                      <a16:colId xmlns:a16="http://schemas.microsoft.com/office/drawing/2014/main" val="2153356787"/>
                    </a:ext>
                  </a:extLst>
                </a:gridCol>
                <a:gridCol w="4983623">
                  <a:extLst>
                    <a:ext uri="{9D8B030D-6E8A-4147-A177-3AD203B41FA5}">
                      <a16:colId xmlns:a16="http://schemas.microsoft.com/office/drawing/2014/main" val="274760203"/>
                    </a:ext>
                  </a:extLst>
                </a:gridCol>
              </a:tblGrid>
              <a:tr h="320379">
                <a:tc>
                  <a:txBody>
                    <a:bodyPr/>
                    <a:lstStyle/>
                    <a:p>
                      <a:r>
                        <a:rPr lang="fr-FR" sz="1400" noProof="0" dirty="0">
                          <a:solidFill>
                            <a:schemeClr val="tx1"/>
                          </a:solidFill>
                        </a:rPr>
                        <a:t>Resource</a:t>
                      </a:r>
                    </a:p>
                  </a:txBody>
                  <a:tcPr>
                    <a:solidFill>
                      <a:schemeClr val="accent1">
                        <a:lumMod val="40000"/>
                        <a:lumOff val="60000"/>
                      </a:schemeClr>
                    </a:solidFill>
                  </a:tcPr>
                </a:tc>
                <a:tc>
                  <a:txBody>
                    <a:bodyPr/>
                    <a:lstStyle/>
                    <a:p>
                      <a:r>
                        <a:rPr lang="fr-FR" sz="1400" noProof="0" dirty="0">
                          <a:solidFill>
                            <a:schemeClr val="tx1"/>
                          </a:solidFill>
                        </a:rPr>
                        <a:t>Inventaire des Points d’Eau</a:t>
                      </a:r>
                    </a:p>
                  </a:txBody>
                  <a:tcPr>
                    <a:noFill/>
                  </a:tcPr>
                </a:tc>
                <a:extLst>
                  <a:ext uri="{0D108BD9-81ED-4DB2-BD59-A6C34878D82A}">
                    <a16:rowId xmlns:a16="http://schemas.microsoft.com/office/drawing/2014/main" val="3096425999"/>
                  </a:ext>
                </a:extLst>
              </a:tr>
              <a:tr h="361565">
                <a:tc>
                  <a:txBody>
                    <a:bodyPr/>
                    <a:lstStyle/>
                    <a:p>
                      <a:r>
                        <a:rPr lang="fr-FR" sz="1400" noProof="0" dirty="0"/>
                        <a:t>Data supplier</a:t>
                      </a:r>
                    </a:p>
                  </a:txBody>
                  <a:tcPr>
                    <a:solidFill>
                      <a:schemeClr val="accent1">
                        <a:lumMod val="40000"/>
                        <a:lumOff val="60000"/>
                      </a:schemeClr>
                    </a:solidFill>
                  </a:tcPr>
                </a:tc>
                <a:tc>
                  <a:txBody>
                    <a:bodyPr/>
                    <a:lstStyle/>
                    <a:p>
                      <a:r>
                        <a:rPr lang="fr-FR" sz="1400" noProof="0" dirty="0"/>
                        <a:t>DINEPA (</a:t>
                      </a:r>
                      <a:r>
                        <a:rPr lang="fr-FR" sz="1400" noProof="0" dirty="0">
                          <a:hlinkClick r:id="rId2"/>
                        </a:rPr>
                        <a:t>SIEPA.mwater.co &gt; Thematique &gt; Eau Potable</a:t>
                      </a:r>
                      <a:r>
                        <a:rPr lang="fr-FR" sz="1400" noProof="0" dirty="0"/>
                        <a:t>)</a:t>
                      </a:r>
                    </a:p>
                  </a:txBody>
                  <a:tcPr>
                    <a:noFill/>
                  </a:tcPr>
                </a:tc>
                <a:extLst>
                  <a:ext uri="{0D108BD9-81ED-4DB2-BD59-A6C34878D82A}">
                    <a16:rowId xmlns:a16="http://schemas.microsoft.com/office/drawing/2014/main" val="3031934538"/>
                  </a:ext>
                </a:extLst>
              </a:tr>
              <a:tr h="283927">
                <a:tc>
                  <a:txBody>
                    <a:bodyPr/>
                    <a:lstStyle/>
                    <a:p>
                      <a:r>
                        <a:rPr lang="fr-FR" sz="1400" noProof="0" dirty="0"/>
                        <a:t>Format</a:t>
                      </a:r>
                    </a:p>
                  </a:txBody>
                  <a:tcPr>
                    <a:solidFill>
                      <a:schemeClr val="accent1">
                        <a:lumMod val="40000"/>
                        <a:lumOff val="60000"/>
                      </a:schemeClr>
                    </a:solidFill>
                  </a:tcPr>
                </a:tc>
                <a:tc>
                  <a:txBody>
                    <a:bodyPr/>
                    <a:lstStyle/>
                    <a:p>
                      <a:r>
                        <a:rPr lang="fr-FR" sz="1400" noProof="0" dirty="0" err="1"/>
                        <a:t>mWater</a:t>
                      </a:r>
                      <a:r>
                        <a:rPr lang="fr-FR" sz="1400" noProof="0" dirty="0"/>
                        <a:t>, Shapefile, and Excel</a:t>
                      </a:r>
                    </a:p>
                  </a:txBody>
                  <a:tcPr>
                    <a:noFill/>
                  </a:tcPr>
                </a:tc>
                <a:extLst>
                  <a:ext uri="{0D108BD9-81ED-4DB2-BD59-A6C34878D82A}">
                    <a16:rowId xmlns:a16="http://schemas.microsoft.com/office/drawing/2014/main" val="2963387973"/>
                  </a:ext>
                </a:extLst>
              </a:tr>
              <a:tr h="199938">
                <a:tc>
                  <a:txBody>
                    <a:bodyPr/>
                    <a:lstStyle/>
                    <a:p>
                      <a:r>
                        <a:rPr lang="fr-FR" sz="1400" noProof="0" dirty="0"/>
                        <a:t>Aggregation level</a:t>
                      </a:r>
                    </a:p>
                  </a:txBody>
                  <a:tcPr>
                    <a:solidFill>
                      <a:schemeClr val="accent1">
                        <a:lumMod val="40000"/>
                        <a:lumOff val="60000"/>
                      </a:schemeClr>
                    </a:solidFill>
                  </a:tcPr>
                </a:tc>
                <a:tc>
                  <a:txBody>
                    <a:bodyPr/>
                    <a:lstStyle/>
                    <a:p>
                      <a:r>
                        <a:rPr lang="fr-FR" sz="1400" noProof="0" dirty="0"/>
                        <a:t>Commnal section, commune, department, national</a:t>
                      </a:r>
                    </a:p>
                  </a:txBody>
                  <a:tcPr>
                    <a:noFill/>
                  </a:tcPr>
                </a:tc>
                <a:extLst>
                  <a:ext uri="{0D108BD9-81ED-4DB2-BD59-A6C34878D82A}">
                    <a16:rowId xmlns:a16="http://schemas.microsoft.com/office/drawing/2014/main" val="2194470477"/>
                  </a:ext>
                </a:extLst>
              </a:tr>
              <a:tr h="549217">
                <a:tc>
                  <a:txBody>
                    <a:bodyPr/>
                    <a:lstStyle/>
                    <a:p>
                      <a:r>
                        <a:rPr lang="fr-FR" sz="1400" noProof="0" dirty="0"/>
                        <a:t>Update frequency</a:t>
                      </a:r>
                    </a:p>
                  </a:txBody>
                  <a:tcPr>
                    <a:solidFill>
                      <a:schemeClr val="accent1">
                        <a:lumMod val="40000"/>
                        <a:lumOff val="60000"/>
                      </a:schemeClr>
                    </a:solidFill>
                  </a:tcPr>
                </a:tc>
                <a:tc>
                  <a:txBody>
                    <a:bodyPr/>
                    <a:lstStyle/>
                    <a:p>
                      <a:r>
                        <a:rPr lang="fr-FR" sz="1400" noProof="0" dirty="0"/>
                        <a:t>DINEPA set the goal of updating these every year, but it hasn’t been updated since 2017 (full) and 2021 (partial)*</a:t>
                      </a:r>
                      <a:endParaRPr lang="fr-FR" sz="1400" b="0" noProof="0" dirty="0"/>
                    </a:p>
                  </a:txBody>
                  <a:tcPr>
                    <a:noFill/>
                  </a:tcPr>
                </a:tc>
                <a:extLst>
                  <a:ext uri="{0D108BD9-81ED-4DB2-BD59-A6C34878D82A}">
                    <a16:rowId xmlns:a16="http://schemas.microsoft.com/office/drawing/2014/main" val="2346406906"/>
                  </a:ext>
                </a:extLst>
              </a:tr>
              <a:tr h="352199">
                <a:tc>
                  <a:txBody>
                    <a:bodyPr/>
                    <a:lstStyle/>
                    <a:p>
                      <a:r>
                        <a:rPr lang="fr-FR" sz="1400" noProof="0" dirty="0"/>
                        <a:t>Sample</a:t>
                      </a:r>
                    </a:p>
                  </a:txBody>
                  <a:tcPr>
                    <a:solidFill>
                      <a:schemeClr val="accent1">
                        <a:lumMod val="40000"/>
                        <a:lumOff val="60000"/>
                      </a:schemeClr>
                    </a:solidFill>
                  </a:tcPr>
                </a:tc>
                <a:tc>
                  <a:txBody>
                    <a:bodyPr/>
                    <a:lstStyle/>
                    <a:p>
                      <a:r>
                        <a:rPr lang="fr-FR" sz="1400" b="0" noProof="0" dirty="0"/>
                        <a:t>-100% sampling of water point</a:t>
                      </a:r>
                    </a:p>
                  </a:txBody>
                  <a:tcPr>
                    <a:noFill/>
                  </a:tcPr>
                </a:tc>
                <a:extLst>
                  <a:ext uri="{0D108BD9-81ED-4DB2-BD59-A6C34878D82A}">
                    <a16:rowId xmlns:a16="http://schemas.microsoft.com/office/drawing/2014/main" val="666926096"/>
                  </a:ext>
                </a:extLst>
              </a:tr>
              <a:tr h="292018">
                <a:tc>
                  <a:txBody>
                    <a:bodyPr/>
                    <a:lstStyle/>
                    <a:p>
                      <a:r>
                        <a:rPr lang="fr-FR" sz="1400" noProof="0" dirty="0"/>
                        <a:t>Data collection</a:t>
                      </a:r>
                    </a:p>
                  </a:txBody>
                  <a:tcPr>
                    <a:solidFill>
                      <a:schemeClr val="accent1">
                        <a:lumMod val="40000"/>
                        <a:lumOff val="60000"/>
                      </a:schemeClr>
                    </a:solidFill>
                  </a:tcPr>
                </a:tc>
                <a:tc>
                  <a:txBody>
                    <a:bodyPr/>
                    <a:lstStyle/>
                    <a:p>
                      <a:r>
                        <a:rPr lang="fr-FR" sz="1400" dirty="0"/>
                        <a:t>-Collected in the field by TEPACs</a:t>
                      </a:r>
                    </a:p>
                  </a:txBody>
                  <a:tcPr>
                    <a:noFill/>
                  </a:tcPr>
                </a:tc>
                <a:extLst>
                  <a:ext uri="{0D108BD9-81ED-4DB2-BD59-A6C34878D82A}">
                    <a16:rowId xmlns:a16="http://schemas.microsoft.com/office/drawing/2014/main" val="4114262773"/>
                  </a:ext>
                </a:extLst>
              </a:tr>
              <a:tr h="651361">
                <a:tc>
                  <a:txBody>
                    <a:bodyPr/>
                    <a:lstStyle/>
                    <a:p>
                      <a:r>
                        <a:rPr lang="fr-FR" sz="1400" noProof="0" dirty="0"/>
                        <a:t>Advantages</a:t>
                      </a:r>
                    </a:p>
                  </a:txBody>
                  <a:tcPr>
                    <a:solidFill>
                      <a:schemeClr val="accent1">
                        <a:lumMod val="40000"/>
                        <a:lumOff val="60000"/>
                      </a:schemeClr>
                    </a:solidFill>
                  </a:tcPr>
                </a:tc>
                <a:tc>
                  <a:txBody>
                    <a:bodyPr/>
                    <a:lstStyle/>
                    <a:p>
                      <a:r>
                        <a:rPr lang="fr-FR" sz="1400" dirty="0"/>
                        <a:t>-Exhaustive</a:t>
                      </a:r>
                    </a:p>
                    <a:p>
                      <a:r>
                        <a:rPr lang="fr-FR" sz="1400" dirty="0"/>
                        <a:t>-Provides information on a sub-communal section level</a:t>
                      </a:r>
                    </a:p>
                    <a:p>
                      <a:r>
                        <a:rPr lang="fr-FR" sz="1400" dirty="0"/>
                        <a:t>-Can be used for planning, project design, and monitoring</a:t>
                      </a:r>
                    </a:p>
                  </a:txBody>
                  <a:tcPr>
                    <a:noFill/>
                  </a:tcPr>
                </a:tc>
                <a:extLst>
                  <a:ext uri="{0D108BD9-81ED-4DB2-BD59-A6C34878D82A}">
                    <a16:rowId xmlns:a16="http://schemas.microsoft.com/office/drawing/2014/main" val="1188476211"/>
                  </a:ext>
                </a:extLst>
              </a:tr>
              <a:tr h="322754">
                <a:tc>
                  <a:txBody>
                    <a:bodyPr/>
                    <a:lstStyle/>
                    <a:p>
                      <a:r>
                        <a:rPr lang="fr-FR" sz="1400" noProof="0" dirty="0"/>
                        <a:t>Disadvantages</a:t>
                      </a:r>
                    </a:p>
                  </a:txBody>
                  <a:tcP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400" noProof="0" dirty="0"/>
                        <a:t>-Only allows for a PROXY of JMP basic water service</a:t>
                      </a:r>
                    </a:p>
                  </a:txBody>
                  <a:tcPr>
                    <a:noFill/>
                  </a:tcPr>
                </a:tc>
                <a:extLst>
                  <a:ext uri="{0D108BD9-81ED-4DB2-BD59-A6C34878D82A}">
                    <a16:rowId xmlns:a16="http://schemas.microsoft.com/office/drawing/2014/main" val="84959169"/>
                  </a:ext>
                </a:extLst>
              </a:tr>
              <a:tr h="835078">
                <a:tc>
                  <a:txBody>
                    <a:bodyPr/>
                    <a:lstStyle/>
                    <a:p>
                      <a:r>
                        <a:rPr lang="fr-FR" sz="1400" noProof="0" dirty="0"/>
                        <a:t>Notes</a:t>
                      </a:r>
                    </a:p>
                  </a:txBody>
                  <a:tcP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400" b="0" noProof="0" dirty="0"/>
                        <a:t>-Includes only improved and unimproved water points but not surface water.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400" b="0" noProof="0" dirty="0"/>
                        <a:t>-Includes only publicly accessible water points, so it does not includes self-supply or institutional access i.e. those who don’t provide water to the community at large.</a:t>
                      </a:r>
                    </a:p>
                  </a:txBody>
                  <a:tcPr>
                    <a:noFill/>
                  </a:tcPr>
                </a:tc>
                <a:extLst>
                  <a:ext uri="{0D108BD9-81ED-4DB2-BD59-A6C34878D82A}">
                    <a16:rowId xmlns:a16="http://schemas.microsoft.com/office/drawing/2014/main" val="3642191688"/>
                  </a:ext>
                </a:extLst>
              </a:tr>
            </a:tbl>
          </a:graphicData>
        </a:graphic>
      </p:graphicFrame>
      <p:pic>
        <p:nvPicPr>
          <p:cNvPr id="6" name="Picture 5" descr="A map of water with red and green dots&#10;&#10;Description automatically generated">
            <a:extLst>
              <a:ext uri="{FF2B5EF4-FFF2-40B4-BE49-F238E27FC236}">
                <a16:creationId xmlns:a16="http://schemas.microsoft.com/office/drawing/2014/main" id="{EA07083C-8D78-C48A-1ABC-E1497A841894}"/>
              </a:ext>
            </a:extLst>
          </p:cNvPr>
          <p:cNvPicPr>
            <a:picLocks noChangeAspect="1"/>
          </p:cNvPicPr>
          <p:nvPr/>
        </p:nvPicPr>
        <p:blipFill>
          <a:blip r:embed="rId3"/>
          <a:stretch>
            <a:fillRect/>
          </a:stretch>
        </p:blipFill>
        <p:spPr>
          <a:xfrm>
            <a:off x="7261830" y="1526583"/>
            <a:ext cx="4593134" cy="4104783"/>
          </a:xfrm>
          <a:prstGeom prst="rect">
            <a:avLst/>
          </a:prstGeom>
          <a:ln>
            <a:solidFill>
              <a:srgbClr val="404040"/>
            </a:solidFill>
          </a:ln>
        </p:spPr>
      </p:pic>
      <p:sp>
        <p:nvSpPr>
          <p:cNvPr id="3" name="TextBox 2">
            <a:extLst>
              <a:ext uri="{FF2B5EF4-FFF2-40B4-BE49-F238E27FC236}">
                <a16:creationId xmlns:a16="http://schemas.microsoft.com/office/drawing/2014/main" id="{8969F17B-608E-E11B-3E5A-387E742CC9B3}"/>
              </a:ext>
            </a:extLst>
          </p:cNvPr>
          <p:cNvSpPr txBox="1"/>
          <p:nvPr/>
        </p:nvSpPr>
        <p:spPr>
          <a:xfrm>
            <a:off x="7261830" y="5918186"/>
            <a:ext cx="5012579" cy="646331"/>
          </a:xfrm>
          <a:prstGeom prst="rect">
            <a:avLst/>
          </a:prstGeom>
          <a:noFill/>
        </p:spPr>
        <p:txBody>
          <a:bodyPr wrap="square" rtlCol="0">
            <a:spAutoFit/>
          </a:bodyPr>
          <a:lstStyle/>
          <a:p>
            <a:r>
              <a:rPr lang="en-US"/>
              <a:t>*HANWASH Supported the 2021 data update through fundin from ONEPA</a:t>
            </a:r>
          </a:p>
        </p:txBody>
      </p:sp>
    </p:spTree>
    <p:extLst>
      <p:ext uri="{BB962C8B-B14F-4D97-AF65-F5344CB8AC3E}">
        <p14:creationId xmlns:p14="http://schemas.microsoft.com/office/powerpoint/2010/main" val="31207646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5EE5A-DB39-CCCF-8B87-7D0D51504CE3}"/>
              </a:ext>
            </a:extLst>
          </p:cNvPr>
          <p:cNvSpPr>
            <a:spLocks noGrp="1"/>
          </p:cNvSpPr>
          <p:nvPr>
            <p:ph type="title"/>
          </p:nvPr>
        </p:nvSpPr>
        <p:spPr>
          <a:xfrm>
            <a:off x="599065" y="284197"/>
            <a:ext cx="6215392" cy="696840"/>
          </a:xfrm>
        </p:spPr>
        <p:txBody>
          <a:bodyPr>
            <a:normAutofit fontScale="90000"/>
          </a:bodyPr>
          <a:lstStyle/>
          <a:p>
            <a:r>
              <a:rPr lang="en-US"/>
              <a:t>CNIGS “Building” data</a:t>
            </a:r>
          </a:p>
        </p:txBody>
      </p:sp>
      <p:graphicFrame>
        <p:nvGraphicFramePr>
          <p:cNvPr id="5" name="Table 4">
            <a:extLst>
              <a:ext uri="{FF2B5EF4-FFF2-40B4-BE49-F238E27FC236}">
                <a16:creationId xmlns:a16="http://schemas.microsoft.com/office/drawing/2014/main" id="{3ECE61A5-2DDE-EC80-2A52-75E476AFBB1D}"/>
              </a:ext>
            </a:extLst>
          </p:cNvPr>
          <p:cNvGraphicFramePr>
            <a:graphicFrameLocks noGrp="1"/>
          </p:cNvGraphicFramePr>
          <p:nvPr>
            <p:extLst>
              <p:ext uri="{D42A27DB-BD31-4B8C-83A1-F6EECF244321}">
                <p14:modId xmlns:p14="http://schemas.microsoft.com/office/powerpoint/2010/main" val="4128760089"/>
              </p:ext>
            </p:extLst>
          </p:nvPr>
        </p:nvGraphicFramePr>
        <p:xfrm>
          <a:off x="599064" y="1324303"/>
          <a:ext cx="7227413" cy="5266369"/>
        </p:xfrm>
        <a:graphic>
          <a:graphicData uri="http://schemas.openxmlformats.org/drawingml/2006/table">
            <a:tbl>
              <a:tblPr firstRow="1" bandRow="1">
                <a:tableStyleId>{5C22544A-7EE6-4342-B048-85BDC9FD1C3A}</a:tableStyleId>
              </a:tblPr>
              <a:tblGrid>
                <a:gridCol w="1278897">
                  <a:extLst>
                    <a:ext uri="{9D8B030D-6E8A-4147-A177-3AD203B41FA5}">
                      <a16:colId xmlns:a16="http://schemas.microsoft.com/office/drawing/2014/main" val="2153356787"/>
                    </a:ext>
                  </a:extLst>
                </a:gridCol>
                <a:gridCol w="5948516">
                  <a:extLst>
                    <a:ext uri="{9D8B030D-6E8A-4147-A177-3AD203B41FA5}">
                      <a16:colId xmlns:a16="http://schemas.microsoft.com/office/drawing/2014/main" val="274760203"/>
                    </a:ext>
                  </a:extLst>
                </a:gridCol>
              </a:tblGrid>
              <a:tr h="302956">
                <a:tc>
                  <a:txBody>
                    <a:bodyPr/>
                    <a:lstStyle/>
                    <a:p>
                      <a:r>
                        <a:rPr lang="fr-FR" sz="1200" noProof="0" dirty="0">
                          <a:solidFill>
                            <a:schemeClr val="tx1"/>
                          </a:solidFill>
                        </a:rPr>
                        <a:t>Resource</a:t>
                      </a:r>
                    </a:p>
                  </a:txBody>
                  <a:tcPr>
                    <a:solidFill>
                      <a:schemeClr val="accent1">
                        <a:lumMod val="40000"/>
                        <a:lumOff val="60000"/>
                      </a:schemeClr>
                    </a:solidFill>
                  </a:tcPr>
                </a:tc>
                <a:tc>
                  <a:txBody>
                    <a:bodyPr/>
                    <a:lstStyle/>
                    <a:p>
                      <a:r>
                        <a:rPr lang="fr-FR" sz="1200" noProof="0" dirty="0">
                          <a:solidFill>
                            <a:schemeClr val="tx1"/>
                          </a:solidFill>
                        </a:rPr>
                        <a:t>"Bâtiments" or "Building" data layer</a:t>
                      </a:r>
                    </a:p>
                  </a:txBody>
                  <a:tcPr>
                    <a:noFill/>
                  </a:tcPr>
                </a:tc>
                <a:extLst>
                  <a:ext uri="{0D108BD9-81ED-4DB2-BD59-A6C34878D82A}">
                    <a16:rowId xmlns:a16="http://schemas.microsoft.com/office/drawing/2014/main" val="3096425999"/>
                  </a:ext>
                </a:extLst>
              </a:tr>
              <a:tr h="306644">
                <a:tc>
                  <a:txBody>
                    <a:bodyPr/>
                    <a:lstStyle/>
                    <a:p>
                      <a:r>
                        <a:rPr lang="fr-FR" sz="1200" noProof="0" dirty="0"/>
                        <a:t>Data supplier</a:t>
                      </a:r>
                    </a:p>
                  </a:txBody>
                  <a:tcPr>
                    <a:solidFill>
                      <a:schemeClr val="accent1">
                        <a:lumMod val="40000"/>
                        <a:lumOff val="60000"/>
                      </a:schemeClr>
                    </a:solidFill>
                  </a:tcPr>
                </a:tc>
                <a:tc>
                  <a:txBody>
                    <a:bodyPr/>
                    <a:lstStyle/>
                    <a:p>
                      <a:r>
                        <a:rPr lang="fr-FR" sz="1200" noProof="0" dirty="0"/>
                        <a:t>Centre National d’Information GeoSpatielle (CNIGS)</a:t>
                      </a:r>
                    </a:p>
                  </a:txBody>
                  <a:tcPr>
                    <a:noFill/>
                  </a:tcPr>
                </a:tc>
                <a:extLst>
                  <a:ext uri="{0D108BD9-81ED-4DB2-BD59-A6C34878D82A}">
                    <a16:rowId xmlns:a16="http://schemas.microsoft.com/office/drawing/2014/main" val="3031934538"/>
                  </a:ext>
                </a:extLst>
              </a:tr>
              <a:tr h="284280">
                <a:tc>
                  <a:txBody>
                    <a:bodyPr/>
                    <a:lstStyle/>
                    <a:p>
                      <a:r>
                        <a:rPr lang="fr-FR" sz="1200" noProof="0" dirty="0"/>
                        <a:t>Format</a:t>
                      </a:r>
                    </a:p>
                  </a:txBody>
                  <a:tcPr>
                    <a:solidFill>
                      <a:schemeClr val="accent1">
                        <a:lumMod val="40000"/>
                        <a:lumOff val="60000"/>
                      </a:schemeClr>
                    </a:solidFill>
                  </a:tcPr>
                </a:tc>
                <a:tc>
                  <a:txBody>
                    <a:bodyPr/>
                    <a:lstStyle/>
                    <a:p>
                      <a:r>
                        <a:rPr lang="fr-FR" sz="1200" noProof="0" dirty="0" err="1"/>
                        <a:t>mWater</a:t>
                      </a:r>
                      <a:r>
                        <a:rPr lang="fr-FR" sz="1200" noProof="0" dirty="0"/>
                        <a:t>, </a:t>
                      </a:r>
                      <a:r>
                        <a:rPr lang="fr-FR" sz="1200" noProof="0" dirty="0">
                          <a:hlinkClick r:id="rId2"/>
                        </a:rPr>
                        <a:t>Shapefile</a:t>
                      </a:r>
                      <a:r>
                        <a:rPr lang="fr-FR" sz="1200" noProof="0" dirty="0"/>
                        <a:t>, </a:t>
                      </a:r>
                      <a:r>
                        <a:rPr lang="fr-FR" sz="1200" noProof="0" dirty="0">
                          <a:hlinkClick r:id="rId3"/>
                        </a:rPr>
                        <a:t>Web Tile Service (can be added as mWater Tile layers)</a:t>
                      </a:r>
                      <a:endParaRPr lang="fr-FR" sz="1200" noProof="0" dirty="0"/>
                    </a:p>
                  </a:txBody>
                  <a:tcPr>
                    <a:noFill/>
                  </a:tcPr>
                </a:tc>
                <a:extLst>
                  <a:ext uri="{0D108BD9-81ED-4DB2-BD59-A6C34878D82A}">
                    <a16:rowId xmlns:a16="http://schemas.microsoft.com/office/drawing/2014/main" val="2963387973"/>
                  </a:ext>
                </a:extLst>
              </a:tr>
              <a:tr h="298875">
                <a:tc>
                  <a:txBody>
                    <a:bodyPr/>
                    <a:lstStyle/>
                    <a:p>
                      <a:r>
                        <a:rPr lang="fr-FR" sz="1200" noProof="0" dirty="0"/>
                        <a:t>Aggregation level</a:t>
                      </a:r>
                    </a:p>
                  </a:txBody>
                  <a:tcPr>
                    <a:solidFill>
                      <a:schemeClr val="accent1">
                        <a:lumMod val="40000"/>
                        <a:lumOff val="60000"/>
                      </a:schemeClr>
                    </a:solidFill>
                  </a:tcPr>
                </a:tc>
                <a:tc>
                  <a:txBody>
                    <a:bodyPr/>
                    <a:lstStyle/>
                    <a:p>
                      <a:r>
                        <a:rPr lang="fr-FR" sz="1200" noProof="0" dirty="0"/>
                        <a:t>Commnal section, commune, department, national</a:t>
                      </a:r>
                    </a:p>
                  </a:txBody>
                  <a:tcPr>
                    <a:noFill/>
                  </a:tcPr>
                </a:tc>
                <a:extLst>
                  <a:ext uri="{0D108BD9-81ED-4DB2-BD59-A6C34878D82A}">
                    <a16:rowId xmlns:a16="http://schemas.microsoft.com/office/drawing/2014/main" val="2194470477"/>
                  </a:ext>
                </a:extLst>
              </a:tr>
              <a:tr h="663319">
                <a:tc>
                  <a:txBody>
                    <a:bodyPr/>
                    <a:lstStyle/>
                    <a:p>
                      <a:r>
                        <a:rPr lang="fr-FR" sz="1200" noProof="0" dirty="0"/>
                        <a:t>Update frequency</a:t>
                      </a:r>
                    </a:p>
                  </a:txBody>
                  <a:tcPr>
                    <a:solidFill>
                      <a:schemeClr val="accent1">
                        <a:lumMod val="40000"/>
                        <a:lumOff val="60000"/>
                      </a:schemeClr>
                    </a:solidFill>
                  </a:tcPr>
                </a:tc>
                <a:tc>
                  <a:txBody>
                    <a:bodyPr/>
                    <a:lstStyle/>
                    <a:p>
                      <a:r>
                        <a:rPr lang="fr-FR" sz="1200" noProof="0" dirty="0"/>
                        <a:t>- 2012 was the last update</a:t>
                      </a:r>
                    </a:p>
                    <a:p>
                      <a:r>
                        <a:rPr lang="fr-FR" sz="1200" noProof="0" dirty="0"/>
                        <a:t>- CNIGS set the goal to update this in 2015, but this was never completed and there is currently no plan to update.</a:t>
                      </a:r>
                      <a:endParaRPr lang="fr-FR" sz="1200" b="0" noProof="0" dirty="0"/>
                    </a:p>
                  </a:txBody>
                  <a:tcPr>
                    <a:noFill/>
                  </a:tcPr>
                </a:tc>
                <a:extLst>
                  <a:ext uri="{0D108BD9-81ED-4DB2-BD59-A6C34878D82A}">
                    <a16:rowId xmlns:a16="http://schemas.microsoft.com/office/drawing/2014/main" val="2346406906"/>
                  </a:ext>
                </a:extLst>
              </a:tr>
              <a:tr h="290410">
                <a:tc>
                  <a:txBody>
                    <a:bodyPr/>
                    <a:lstStyle/>
                    <a:p>
                      <a:r>
                        <a:rPr lang="fr-FR" sz="1200" noProof="0" dirty="0"/>
                        <a:t>Sample</a:t>
                      </a:r>
                    </a:p>
                  </a:txBody>
                  <a:tcPr>
                    <a:solidFill>
                      <a:schemeClr val="accent1">
                        <a:lumMod val="40000"/>
                        <a:lumOff val="60000"/>
                      </a:schemeClr>
                    </a:solidFill>
                  </a:tcPr>
                </a:tc>
                <a:tc>
                  <a:txBody>
                    <a:bodyPr/>
                    <a:lstStyle/>
                    <a:p>
                      <a:r>
                        <a:rPr lang="fr-FR" sz="1200" b="0" noProof="0" dirty="0"/>
                        <a:t>-100% sampling of "Buildings"</a:t>
                      </a:r>
                    </a:p>
                  </a:txBody>
                  <a:tcPr>
                    <a:noFill/>
                  </a:tcPr>
                </a:tc>
                <a:extLst>
                  <a:ext uri="{0D108BD9-81ED-4DB2-BD59-A6C34878D82A}">
                    <a16:rowId xmlns:a16="http://schemas.microsoft.com/office/drawing/2014/main" val="666926096"/>
                  </a:ext>
                </a:extLst>
              </a:tr>
              <a:tr h="297344">
                <a:tc>
                  <a:txBody>
                    <a:bodyPr/>
                    <a:lstStyle/>
                    <a:p>
                      <a:r>
                        <a:rPr lang="fr-FR" sz="1200" noProof="0" dirty="0"/>
                        <a:t>Data collection</a:t>
                      </a:r>
                    </a:p>
                  </a:txBody>
                  <a:tcPr>
                    <a:solidFill>
                      <a:schemeClr val="accent1">
                        <a:lumMod val="40000"/>
                        <a:lumOff val="60000"/>
                      </a:schemeClr>
                    </a:solidFill>
                  </a:tcPr>
                </a:tc>
                <a:tc>
                  <a:txBody>
                    <a:bodyPr/>
                    <a:lstStyle/>
                    <a:p>
                      <a:r>
                        <a:rPr lang="fr-FR" sz="1200" dirty="0"/>
                        <a:t>- Digitized manually from satellite imagery</a:t>
                      </a:r>
                    </a:p>
                  </a:txBody>
                  <a:tcPr>
                    <a:noFill/>
                  </a:tcPr>
                </a:tc>
                <a:extLst>
                  <a:ext uri="{0D108BD9-81ED-4DB2-BD59-A6C34878D82A}">
                    <a16:rowId xmlns:a16="http://schemas.microsoft.com/office/drawing/2014/main" val="4114262773"/>
                  </a:ext>
                </a:extLst>
              </a:tr>
              <a:tr h="468155">
                <a:tc>
                  <a:txBody>
                    <a:bodyPr/>
                    <a:lstStyle/>
                    <a:p>
                      <a:r>
                        <a:rPr lang="fr-FR" sz="1200" noProof="0" dirty="0"/>
                        <a:t>Advantages</a:t>
                      </a:r>
                    </a:p>
                  </a:txBody>
                  <a:tcPr>
                    <a:solidFill>
                      <a:schemeClr val="accent1">
                        <a:lumMod val="40000"/>
                        <a:lumOff val="60000"/>
                      </a:schemeClr>
                    </a:solidFill>
                  </a:tcPr>
                </a:tc>
                <a:tc>
                  <a:txBody>
                    <a:bodyPr/>
                    <a:lstStyle/>
                    <a:p>
                      <a:r>
                        <a:rPr lang="fr-FR" sz="1200" dirty="0"/>
                        <a:t>- Exhaustive (~2.3 million buildings)</a:t>
                      </a:r>
                    </a:p>
                    <a:p>
                      <a:r>
                        <a:rPr lang="fr-FR" sz="1200" dirty="0"/>
                        <a:t>- Provides visualization on the sub-communal section level</a:t>
                      </a:r>
                    </a:p>
                  </a:txBody>
                  <a:tcPr>
                    <a:noFill/>
                  </a:tcPr>
                </a:tc>
                <a:extLst>
                  <a:ext uri="{0D108BD9-81ED-4DB2-BD59-A6C34878D82A}">
                    <a16:rowId xmlns:a16="http://schemas.microsoft.com/office/drawing/2014/main" val="1188476211"/>
                  </a:ext>
                </a:extLst>
              </a:tr>
              <a:tr h="1041327">
                <a:tc>
                  <a:txBody>
                    <a:bodyPr/>
                    <a:lstStyle/>
                    <a:p>
                      <a:r>
                        <a:rPr lang="fr-FR" sz="1200" noProof="0" dirty="0"/>
                        <a:t>Disadvantages</a:t>
                      </a:r>
                    </a:p>
                  </a:txBody>
                  <a:tcP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200" noProof="0" dirty="0"/>
                        <a:t>- "Buildings" isn’t exactly equal to "Households". There are also places where buildings  were incorrectly registered e.g. some ceimaries or markets. This produces a level of innacuracy that is difficult to quantify, but has been estimated at a 15% overcount. But, assuming that the error is evenly distributed spatially, the percentage access should be the same for "Building" as "Households".</a:t>
                      </a:r>
                    </a:p>
                  </a:txBody>
                  <a:tcPr>
                    <a:noFill/>
                  </a:tcPr>
                </a:tc>
                <a:extLst>
                  <a:ext uri="{0D108BD9-81ED-4DB2-BD59-A6C34878D82A}">
                    <a16:rowId xmlns:a16="http://schemas.microsoft.com/office/drawing/2014/main" val="84959169"/>
                  </a:ext>
                </a:extLst>
              </a:tr>
              <a:tr h="490099">
                <a:tc>
                  <a:txBody>
                    <a:bodyPr/>
                    <a:lstStyle/>
                    <a:p>
                      <a:r>
                        <a:rPr lang="fr-FR" sz="1200" noProof="0" dirty="0"/>
                        <a:t>Notes</a:t>
                      </a:r>
                    </a:p>
                  </a:txBody>
                  <a:tcP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200" noProof="0" dirty="0"/>
                        <a:t>Buildings is used interchangably with "Housholds" and "Population" when used to visualize access.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200" noProof="0" dirty="0"/>
                        <a:t>There is a significant error in this dataset, but it is ok for an estimate to get% access, while not giving an accurate population count.</a:t>
                      </a:r>
                    </a:p>
                  </a:txBody>
                  <a:tcPr>
                    <a:noFill/>
                  </a:tcPr>
                </a:tc>
                <a:extLst>
                  <a:ext uri="{0D108BD9-81ED-4DB2-BD59-A6C34878D82A}">
                    <a16:rowId xmlns:a16="http://schemas.microsoft.com/office/drawing/2014/main" val="3642191688"/>
                  </a:ext>
                </a:extLst>
              </a:tr>
              <a:tr h="490099">
                <a:tc>
                  <a:txBody>
                    <a:bodyPr/>
                    <a:lstStyle/>
                    <a:p>
                      <a:r>
                        <a:rPr lang="fr-FR" sz="1200" noProof="0" dirty="0"/>
                        <a:t>Opportunity</a:t>
                      </a:r>
                    </a:p>
                  </a:txBody>
                  <a:tcP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1200" noProof="0" dirty="0"/>
                        <a:t>Migrate to using the High Resolution Settlement Layer (</a:t>
                      </a:r>
                      <a:r>
                        <a:rPr lang="fr-FR" sz="1200" noProof="0" dirty="0">
                          <a:hlinkClick r:id="rId4"/>
                        </a:rPr>
                        <a:t>Link here</a:t>
                      </a:r>
                      <a:r>
                        <a:rPr lang="fr-FR" sz="1200" noProof="0" dirty="0"/>
                        <a:t>), which uses a different set of underlying datasources from 3rd parties [outside of Haiti].</a:t>
                      </a:r>
                    </a:p>
                  </a:txBody>
                  <a:tcPr>
                    <a:noFill/>
                  </a:tcPr>
                </a:tc>
                <a:extLst>
                  <a:ext uri="{0D108BD9-81ED-4DB2-BD59-A6C34878D82A}">
                    <a16:rowId xmlns:a16="http://schemas.microsoft.com/office/drawing/2014/main" val="285458832"/>
                  </a:ext>
                </a:extLst>
              </a:tr>
            </a:tbl>
          </a:graphicData>
        </a:graphic>
      </p:graphicFrame>
      <p:pic>
        <p:nvPicPr>
          <p:cNvPr id="16" name="Picture 15" descr="A aerial view of a green area&#10;&#10;Description automatically generated">
            <a:extLst>
              <a:ext uri="{FF2B5EF4-FFF2-40B4-BE49-F238E27FC236}">
                <a16:creationId xmlns:a16="http://schemas.microsoft.com/office/drawing/2014/main" id="{2E5EF1EC-D8C2-B949-571A-E7678D3B22BF}"/>
              </a:ext>
            </a:extLst>
          </p:cNvPr>
          <p:cNvPicPr>
            <a:picLocks noChangeAspect="1"/>
          </p:cNvPicPr>
          <p:nvPr/>
        </p:nvPicPr>
        <p:blipFill rotWithShape="1">
          <a:blip r:embed="rId5"/>
          <a:srcRect r="7572" b="42162"/>
          <a:stretch/>
        </p:blipFill>
        <p:spPr>
          <a:xfrm>
            <a:off x="8228563" y="578829"/>
            <a:ext cx="3090786" cy="1633722"/>
          </a:xfrm>
          <a:prstGeom prst="rect">
            <a:avLst/>
          </a:prstGeom>
          <a:ln>
            <a:solidFill>
              <a:srgbClr val="404040"/>
            </a:solidFill>
          </a:ln>
        </p:spPr>
      </p:pic>
      <p:pic>
        <p:nvPicPr>
          <p:cNvPr id="12" name="Picture 11" descr="A map of a city&#10;&#10;Description automatically generated">
            <a:extLst>
              <a:ext uri="{FF2B5EF4-FFF2-40B4-BE49-F238E27FC236}">
                <a16:creationId xmlns:a16="http://schemas.microsoft.com/office/drawing/2014/main" id="{7EA5EA8B-3FE4-1E69-46B5-1C004DEEAEC8}"/>
              </a:ext>
            </a:extLst>
          </p:cNvPr>
          <p:cNvPicPr>
            <a:picLocks noChangeAspect="1"/>
          </p:cNvPicPr>
          <p:nvPr/>
        </p:nvPicPr>
        <p:blipFill rotWithShape="1">
          <a:blip r:embed="rId6"/>
          <a:srcRect b="34608"/>
          <a:stretch/>
        </p:blipFill>
        <p:spPr>
          <a:xfrm>
            <a:off x="8228563" y="2779955"/>
            <a:ext cx="3090786" cy="1597147"/>
          </a:xfrm>
          <a:prstGeom prst="rect">
            <a:avLst/>
          </a:prstGeom>
          <a:ln>
            <a:solidFill>
              <a:srgbClr val="404040"/>
            </a:solidFill>
          </a:ln>
        </p:spPr>
      </p:pic>
      <p:pic>
        <p:nvPicPr>
          <p:cNvPr id="14" name="Picture 13" descr="A map of a city&#10;&#10;Description automatically generated with medium confidence">
            <a:extLst>
              <a:ext uri="{FF2B5EF4-FFF2-40B4-BE49-F238E27FC236}">
                <a16:creationId xmlns:a16="http://schemas.microsoft.com/office/drawing/2014/main" id="{55FACEE9-CCC7-0412-EE95-37A7E1712419}"/>
              </a:ext>
            </a:extLst>
          </p:cNvPr>
          <p:cNvPicPr>
            <a:picLocks noChangeAspect="1"/>
          </p:cNvPicPr>
          <p:nvPr/>
        </p:nvPicPr>
        <p:blipFill rotWithShape="1">
          <a:blip r:embed="rId7"/>
          <a:srcRect l="7208" t="9129" r="9942" b="34932"/>
          <a:stretch/>
        </p:blipFill>
        <p:spPr>
          <a:xfrm>
            <a:off x="8228564" y="5025786"/>
            <a:ext cx="3102412" cy="1633722"/>
          </a:xfrm>
          <a:prstGeom prst="rect">
            <a:avLst/>
          </a:prstGeom>
          <a:ln>
            <a:solidFill>
              <a:srgbClr val="404040"/>
            </a:solidFill>
          </a:ln>
        </p:spPr>
      </p:pic>
      <p:sp>
        <p:nvSpPr>
          <p:cNvPr id="8" name="Oval 7">
            <a:extLst>
              <a:ext uri="{FF2B5EF4-FFF2-40B4-BE49-F238E27FC236}">
                <a16:creationId xmlns:a16="http://schemas.microsoft.com/office/drawing/2014/main" id="{DC35F677-B9CE-C89C-7BBF-E44911ABC743}"/>
              </a:ext>
            </a:extLst>
          </p:cNvPr>
          <p:cNvSpPr/>
          <p:nvPr/>
        </p:nvSpPr>
        <p:spPr>
          <a:xfrm>
            <a:off x="11127032" y="4790320"/>
            <a:ext cx="36576" cy="36576"/>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CACDEB7-525A-F45E-FB17-AB78AEAD5FC1}"/>
              </a:ext>
            </a:extLst>
          </p:cNvPr>
          <p:cNvSpPr txBox="1"/>
          <p:nvPr/>
        </p:nvSpPr>
        <p:spPr>
          <a:xfrm>
            <a:off x="11163608" y="4656454"/>
            <a:ext cx="753732" cy="307777"/>
          </a:xfrm>
          <a:prstGeom prst="rect">
            <a:avLst/>
          </a:prstGeom>
          <a:noFill/>
        </p:spPr>
        <p:txBody>
          <a:bodyPr wrap="none" rtlCol="0">
            <a:spAutoFit/>
          </a:bodyPr>
          <a:lstStyle/>
          <a:p>
            <a:r>
              <a:rPr lang="en-US" sz="1400"/>
              <a:t>Building</a:t>
            </a:r>
          </a:p>
        </p:txBody>
      </p:sp>
      <p:sp>
        <p:nvSpPr>
          <p:cNvPr id="10" name="TextBox 9">
            <a:extLst>
              <a:ext uri="{FF2B5EF4-FFF2-40B4-BE49-F238E27FC236}">
                <a16:creationId xmlns:a16="http://schemas.microsoft.com/office/drawing/2014/main" id="{AF386416-C5DF-998E-D73E-3D893676AD1F}"/>
              </a:ext>
            </a:extLst>
          </p:cNvPr>
          <p:cNvSpPr txBox="1"/>
          <p:nvPr/>
        </p:nvSpPr>
        <p:spPr>
          <a:xfrm>
            <a:off x="11167979" y="4379455"/>
            <a:ext cx="776175" cy="338554"/>
          </a:xfrm>
          <a:prstGeom prst="rect">
            <a:avLst/>
          </a:prstGeom>
          <a:noFill/>
        </p:spPr>
        <p:txBody>
          <a:bodyPr wrap="none" rtlCol="0">
            <a:spAutoFit/>
          </a:bodyPr>
          <a:lstStyle/>
          <a:p>
            <a:r>
              <a:rPr lang="en-US" sz="1600" u="sng"/>
              <a:t>Legend</a:t>
            </a:r>
          </a:p>
        </p:txBody>
      </p:sp>
      <p:sp>
        <p:nvSpPr>
          <p:cNvPr id="17" name="TextBox 16">
            <a:extLst>
              <a:ext uri="{FF2B5EF4-FFF2-40B4-BE49-F238E27FC236}">
                <a16:creationId xmlns:a16="http://schemas.microsoft.com/office/drawing/2014/main" id="{CD87A1A5-2CE3-90C3-0290-BA1C5C5E6333}"/>
              </a:ext>
            </a:extLst>
          </p:cNvPr>
          <p:cNvSpPr txBox="1"/>
          <p:nvPr/>
        </p:nvSpPr>
        <p:spPr>
          <a:xfrm>
            <a:off x="8228563" y="284197"/>
            <a:ext cx="762260" cy="307777"/>
          </a:xfrm>
          <a:prstGeom prst="rect">
            <a:avLst/>
          </a:prstGeom>
          <a:noFill/>
        </p:spPr>
        <p:txBody>
          <a:bodyPr wrap="none" rtlCol="0">
            <a:spAutoFit/>
          </a:bodyPr>
          <a:lstStyle/>
          <a:p>
            <a:r>
              <a:rPr lang="en-US" sz="1400"/>
              <a:t>Imagery</a:t>
            </a:r>
          </a:p>
        </p:txBody>
      </p:sp>
      <p:sp>
        <p:nvSpPr>
          <p:cNvPr id="18" name="TextBox 17">
            <a:extLst>
              <a:ext uri="{FF2B5EF4-FFF2-40B4-BE49-F238E27FC236}">
                <a16:creationId xmlns:a16="http://schemas.microsoft.com/office/drawing/2014/main" id="{AEA4B816-39F0-D750-942F-C860BF6BF036}"/>
              </a:ext>
            </a:extLst>
          </p:cNvPr>
          <p:cNvSpPr txBox="1"/>
          <p:nvPr/>
        </p:nvSpPr>
        <p:spPr>
          <a:xfrm>
            <a:off x="8181737" y="2448636"/>
            <a:ext cx="1592615" cy="307777"/>
          </a:xfrm>
          <a:prstGeom prst="rect">
            <a:avLst/>
          </a:prstGeom>
          <a:noFill/>
        </p:spPr>
        <p:txBody>
          <a:bodyPr wrap="none" rtlCol="0">
            <a:spAutoFit/>
          </a:bodyPr>
          <a:lstStyle/>
          <a:p>
            <a:r>
              <a:rPr lang="en-US" sz="1400"/>
              <a:t>Imagery + Buildings</a:t>
            </a:r>
          </a:p>
        </p:txBody>
      </p:sp>
      <p:sp>
        <p:nvSpPr>
          <p:cNvPr id="19" name="TextBox 18">
            <a:extLst>
              <a:ext uri="{FF2B5EF4-FFF2-40B4-BE49-F238E27FC236}">
                <a16:creationId xmlns:a16="http://schemas.microsoft.com/office/drawing/2014/main" id="{03CCFDE6-3D11-546B-46C6-7E893C23916E}"/>
              </a:ext>
            </a:extLst>
          </p:cNvPr>
          <p:cNvSpPr txBox="1"/>
          <p:nvPr/>
        </p:nvSpPr>
        <p:spPr>
          <a:xfrm>
            <a:off x="8181736" y="4633185"/>
            <a:ext cx="822661" cy="307777"/>
          </a:xfrm>
          <a:prstGeom prst="rect">
            <a:avLst/>
          </a:prstGeom>
          <a:noFill/>
        </p:spPr>
        <p:txBody>
          <a:bodyPr wrap="none" rtlCol="0">
            <a:spAutoFit/>
          </a:bodyPr>
          <a:lstStyle/>
          <a:p>
            <a:r>
              <a:rPr lang="en-US" sz="1400"/>
              <a:t>Buildings</a:t>
            </a:r>
          </a:p>
        </p:txBody>
      </p:sp>
    </p:spTree>
    <p:extLst>
      <p:ext uri="{BB962C8B-B14F-4D97-AF65-F5344CB8AC3E}">
        <p14:creationId xmlns:p14="http://schemas.microsoft.com/office/powerpoint/2010/main" val="2980759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B974018-5ACC-E3B9-3E8D-536E1D1DF806}"/>
              </a:ext>
            </a:extLst>
          </p:cNvPr>
          <p:cNvGraphicFramePr>
            <a:graphicFrameLocks noGrp="1"/>
          </p:cNvGraphicFramePr>
          <p:nvPr>
            <p:extLst>
              <p:ext uri="{D42A27DB-BD31-4B8C-83A1-F6EECF244321}">
                <p14:modId xmlns:p14="http://schemas.microsoft.com/office/powerpoint/2010/main" val="1888323545"/>
              </p:ext>
            </p:extLst>
          </p:nvPr>
        </p:nvGraphicFramePr>
        <p:xfrm>
          <a:off x="332208" y="935469"/>
          <a:ext cx="6900560" cy="5796306"/>
        </p:xfrm>
        <a:graphic>
          <a:graphicData uri="http://schemas.openxmlformats.org/drawingml/2006/table">
            <a:tbl>
              <a:tblPr firstRow="1" bandRow="1">
                <a:tableStyleId>{5C22544A-7EE6-4342-B048-85BDC9FD1C3A}</a:tableStyleId>
              </a:tblPr>
              <a:tblGrid>
                <a:gridCol w="1221289">
                  <a:extLst>
                    <a:ext uri="{9D8B030D-6E8A-4147-A177-3AD203B41FA5}">
                      <a16:colId xmlns:a16="http://schemas.microsoft.com/office/drawing/2014/main" val="2153356787"/>
                    </a:ext>
                  </a:extLst>
                </a:gridCol>
                <a:gridCol w="5679271">
                  <a:extLst>
                    <a:ext uri="{9D8B030D-6E8A-4147-A177-3AD203B41FA5}">
                      <a16:colId xmlns:a16="http://schemas.microsoft.com/office/drawing/2014/main" val="274760203"/>
                    </a:ext>
                  </a:extLst>
                </a:gridCol>
              </a:tblGrid>
              <a:tr h="338747">
                <a:tc>
                  <a:txBody>
                    <a:bodyPr/>
                    <a:lstStyle/>
                    <a:p>
                      <a:r>
                        <a:rPr lang="en-US" sz="1400" noProof="0">
                          <a:solidFill>
                            <a:schemeClr val="tx1"/>
                          </a:solidFill>
                        </a:rPr>
                        <a:t>Resource</a:t>
                      </a:r>
                    </a:p>
                  </a:txBody>
                  <a:tcPr>
                    <a:solidFill>
                      <a:schemeClr val="accent1">
                        <a:lumMod val="40000"/>
                        <a:lumOff val="60000"/>
                      </a:schemeClr>
                    </a:solidFill>
                  </a:tcPr>
                </a:tc>
                <a:tc>
                  <a:txBody>
                    <a:bodyPr/>
                    <a:lstStyle/>
                    <a:p>
                      <a:r>
                        <a:rPr lang="en-US" sz="1400" noProof="0">
                          <a:solidFill>
                            <a:schemeClr val="tx1"/>
                          </a:solidFill>
                          <a:hlinkClick r:id="rId2"/>
                        </a:rPr>
                        <a:t>DINEPA Basic Water Access</a:t>
                      </a:r>
                      <a:endParaRPr lang="en-US" sz="1400" noProof="0">
                        <a:solidFill>
                          <a:schemeClr val="tx1"/>
                        </a:solidFill>
                      </a:endParaRPr>
                    </a:p>
                  </a:txBody>
                  <a:tcPr>
                    <a:noFill/>
                  </a:tcPr>
                </a:tc>
                <a:extLst>
                  <a:ext uri="{0D108BD9-81ED-4DB2-BD59-A6C34878D82A}">
                    <a16:rowId xmlns:a16="http://schemas.microsoft.com/office/drawing/2014/main" val="3096425999"/>
                  </a:ext>
                </a:extLst>
              </a:tr>
              <a:tr h="373515">
                <a:tc>
                  <a:txBody>
                    <a:bodyPr/>
                    <a:lstStyle/>
                    <a:p>
                      <a:r>
                        <a:rPr lang="en-US" sz="1400" noProof="0"/>
                        <a:t>Data supplier</a:t>
                      </a:r>
                    </a:p>
                  </a:txBody>
                  <a:tcPr>
                    <a:solidFill>
                      <a:schemeClr val="accent1">
                        <a:lumMod val="40000"/>
                        <a:lumOff val="60000"/>
                      </a:schemeClr>
                    </a:solidFill>
                  </a:tcPr>
                </a:tc>
                <a:tc>
                  <a:txBody>
                    <a:bodyPr/>
                    <a:lstStyle/>
                    <a:p>
                      <a:r>
                        <a:rPr lang="en-US" sz="1400" noProof="0"/>
                        <a:t>DINEPA</a:t>
                      </a:r>
                    </a:p>
                  </a:txBody>
                  <a:tcPr>
                    <a:noFill/>
                  </a:tcPr>
                </a:tc>
                <a:extLst>
                  <a:ext uri="{0D108BD9-81ED-4DB2-BD59-A6C34878D82A}">
                    <a16:rowId xmlns:a16="http://schemas.microsoft.com/office/drawing/2014/main" val="3031934538"/>
                  </a:ext>
                </a:extLst>
              </a:tr>
              <a:tr h="308089">
                <a:tc>
                  <a:txBody>
                    <a:bodyPr/>
                    <a:lstStyle/>
                    <a:p>
                      <a:r>
                        <a:rPr lang="en-US" sz="1400" noProof="0"/>
                        <a:t>Format</a:t>
                      </a:r>
                    </a:p>
                  </a:txBody>
                  <a:tcPr>
                    <a:solidFill>
                      <a:schemeClr val="accent1">
                        <a:lumMod val="40000"/>
                        <a:lumOff val="60000"/>
                      </a:schemeClr>
                    </a:solidFill>
                  </a:tcPr>
                </a:tc>
                <a:tc>
                  <a:txBody>
                    <a:bodyPr/>
                    <a:lstStyle/>
                    <a:p>
                      <a:r>
                        <a:rPr lang="en-US" sz="1400" noProof="0"/>
                        <a:t>mWater, Shapefile, and Excel</a:t>
                      </a:r>
                    </a:p>
                  </a:txBody>
                  <a:tcPr>
                    <a:noFill/>
                  </a:tcPr>
                </a:tc>
                <a:extLst>
                  <a:ext uri="{0D108BD9-81ED-4DB2-BD59-A6C34878D82A}">
                    <a16:rowId xmlns:a16="http://schemas.microsoft.com/office/drawing/2014/main" val="2963387973"/>
                  </a:ext>
                </a:extLst>
              </a:tr>
              <a:tr h="348468">
                <a:tc>
                  <a:txBody>
                    <a:bodyPr/>
                    <a:lstStyle/>
                    <a:p>
                      <a:r>
                        <a:rPr lang="en-US" sz="1400" noProof="0"/>
                        <a:t>Aggregation</a:t>
                      </a:r>
                    </a:p>
                  </a:txBody>
                  <a:tcPr>
                    <a:solidFill>
                      <a:schemeClr val="accent1">
                        <a:lumMod val="40000"/>
                        <a:lumOff val="60000"/>
                      </a:schemeClr>
                    </a:solidFill>
                  </a:tcPr>
                </a:tc>
                <a:tc>
                  <a:txBody>
                    <a:bodyPr/>
                    <a:lstStyle/>
                    <a:p>
                      <a:r>
                        <a:rPr lang="en-US" sz="1400" noProof="0"/>
                        <a:t>Communal section, commune, department, national</a:t>
                      </a:r>
                    </a:p>
                  </a:txBody>
                  <a:tcPr>
                    <a:noFill/>
                  </a:tcPr>
                </a:tc>
                <a:extLst>
                  <a:ext uri="{0D108BD9-81ED-4DB2-BD59-A6C34878D82A}">
                    <a16:rowId xmlns:a16="http://schemas.microsoft.com/office/drawing/2014/main" val="2194470477"/>
                  </a:ext>
                </a:extLst>
              </a:tr>
              <a:tr h="357632">
                <a:tc>
                  <a:txBody>
                    <a:bodyPr/>
                    <a:lstStyle/>
                    <a:p>
                      <a:r>
                        <a:rPr lang="en-US" sz="1400" noProof="0"/>
                        <a:t>Update</a:t>
                      </a:r>
                    </a:p>
                  </a:txBody>
                  <a:tcPr>
                    <a:solidFill>
                      <a:schemeClr val="accent1">
                        <a:lumMod val="40000"/>
                        <a:lumOff val="60000"/>
                      </a:schemeClr>
                    </a:solidFill>
                  </a:tcPr>
                </a:tc>
                <a:tc>
                  <a:txBody>
                    <a:bodyPr/>
                    <a:lstStyle/>
                    <a:p>
                      <a:r>
                        <a:rPr lang="en-US" sz="1400" noProof="0"/>
                        <a:t>-</a:t>
                      </a:r>
                      <a:r>
                        <a:rPr lang="en-US" sz="1400" b="0" noProof="0"/>
                        <a:t>Updated in 2017. </a:t>
                      </a:r>
                      <a:r>
                        <a:rPr lang="en-US" sz="1400" b="0" noProof="0">
                          <a:hlinkClick r:id="rId3"/>
                        </a:rPr>
                        <a:t>Must be manually calculated by DINEPA via QGIS</a:t>
                      </a:r>
                      <a:endParaRPr lang="en-US" sz="1400" b="0" noProof="0"/>
                    </a:p>
                  </a:txBody>
                  <a:tcPr>
                    <a:noFill/>
                  </a:tcPr>
                </a:tc>
                <a:extLst>
                  <a:ext uri="{0D108BD9-81ED-4DB2-BD59-A6C34878D82A}">
                    <a16:rowId xmlns:a16="http://schemas.microsoft.com/office/drawing/2014/main" val="2346406906"/>
                  </a:ext>
                </a:extLst>
              </a:tr>
              <a:tr h="412255">
                <a:tc>
                  <a:txBody>
                    <a:bodyPr/>
                    <a:lstStyle/>
                    <a:p>
                      <a:r>
                        <a:rPr lang="en-US" sz="1400" noProof="0"/>
                        <a:t>Sample</a:t>
                      </a:r>
                    </a:p>
                  </a:txBody>
                  <a:tcPr>
                    <a:solidFill>
                      <a:schemeClr val="accent1">
                        <a:lumMod val="40000"/>
                        <a:lumOff val="60000"/>
                      </a:schemeClr>
                    </a:solidFill>
                  </a:tcPr>
                </a:tc>
                <a:tc>
                  <a:txBody>
                    <a:bodyPr/>
                    <a:lstStyle/>
                    <a:p>
                      <a:r>
                        <a:rPr lang="en-US" sz="1400" b="0" noProof="0"/>
                        <a:t>-100% sampling of water point</a:t>
                      </a:r>
                    </a:p>
                    <a:p>
                      <a:r>
                        <a:rPr lang="en-US" sz="1400" b="0" noProof="0"/>
                        <a:t>-100% sampling of buildings</a:t>
                      </a:r>
                    </a:p>
                  </a:txBody>
                  <a:tcPr>
                    <a:noFill/>
                  </a:tcPr>
                </a:tc>
                <a:extLst>
                  <a:ext uri="{0D108BD9-81ED-4DB2-BD59-A6C34878D82A}">
                    <a16:rowId xmlns:a16="http://schemas.microsoft.com/office/drawing/2014/main" val="666926096"/>
                  </a:ext>
                </a:extLst>
              </a:tr>
              <a:tr h="736169">
                <a:tc>
                  <a:txBody>
                    <a:bodyPr/>
                    <a:lstStyle/>
                    <a:p>
                      <a:r>
                        <a:rPr lang="en-US" sz="1400" noProof="0"/>
                        <a:t>Data calculation</a:t>
                      </a:r>
                    </a:p>
                  </a:txBody>
                  <a:tcPr>
                    <a:solidFill>
                      <a:schemeClr val="accent1">
                        <a:lumMod val="40000"/>
                        <a:lumOff val="60000"/>
                      </a:schemeClr>
                    </a:solidFill>
                  </a:tcPr>
                </a:tc>
                <a:tc>
                  <a:txBody>
                    <a:bodyPr/>
                    <a:lstStyle/>
                    <a:p>
                      <a:r>
                        <a:rPr lang="en-US" sz="1400" noProof="0"/>
                        <a:t>-Access is calculated as "Buildings within 500m (Euclidian/Planar distance) from a Functional &amp; Improved water point " This calculates a "% of buildings with access". </a:t>
                      </a:r>
                    </a:p>
                    <a:p>
                      <a:r>
                        <a:rPr lang="en-US" sz="1400" noProof="0"/>
                        <a:t>-The % of buildings is then multiplied by the IHSI population to get the raw number of people with(out) access.</a:t>
                      </a:r>
                    </a:p>
                  </a:txBody>
                  <a:tcPr>
                    <a:noFill/>
                  </a:tcPr>
                </a:tc>
                <a:extLst>
                  <a:ext uri="{0D108BD9-81ED-4DB2-BD59-A6C34878D82A}">
                    <a16:rowId xmlns:a16="http://schemas.microsoft.com/office/drawing/2014/main" val="4114262773"/>
                  </a:ext>
                </a:extLst>
              </a:tr>
              <a:tr h="574212">
                <a:tc>
                  <a:txBody>
                    <a:bodyPr/>
                    <a:lstStyle/>
                    <a:p>
                      <a:r>
                        <a:rPr lang="en-US" sz="1400" noProof="0"/>
                        <a:t>Advantages</a:t>
                      </a:r>
                    </a:p>
                  </a:txBody>
                  <a:tcPr>
                    <a:solidFill>
                      <a:schemeClr val="accent1">
                        <a:lumMod val="40000"/>
                        <a:lumOff val="60000"/>
                      </a:schemeClr>
                    </a:solidFill>
                  </a:tcPr>
                </a:tc>
                <a:tc>
                  <a:txBody>
                    <a:bodyPr/>
                    <a:lstStyle/>
                    <a:p>
                      <a:r>
                        <a:rPr lang="en-US" sz="1400" noProof="0"/>
                        <a:t>-Permits for visualization and mapping</a:t>
                      </a:r>
                    </a:p>
                    <a:p>
                      <a:r>
                        <a:rPr lang="en-US" sz="1400" noProof="0"/>
                        <a:t>-Provides information on a sub-communal section level</a:t>
                      </a:r>
                    </a:p>
                    <a:p>
                      <a:r>
                        <a:rPr lang="en-US" sz="1400" noProof="0"/>
                        <a:t>-Rapid calculation of access accross the whole country</a:t>
                      </a:r>
                    </a:p>
                  </a:txBody>
                  <a:tcPr>
                    <a:noFill/>
                  </a:tcPr>
                </a:tc>
                <a:extLst>
                  <a:ext uri="{0D108BD9-81ED-4DB2-BD59-A6C34878D82A}">
                    <a16:rowId xmlns:a16="http://schemas.microsoft.com/office/drawing/2014/main" val="1188476211"/>
                  </a:ext>
                </a:extLst>
              </a:tr>
              <a:tr h="412255">
                <a:tc>
                  <a:txBody>
                    <a:bodyPr/>
                    <a:lstStyle/>
                    <a:p>
                      <a:r>
                        <a:rPr lang="en-US" sz="1400" noProof="0"/>
                        <a:t>Disadvantages</a:t>
                      </a:r>
                    </a:p>
                  </a:txBody>
                  <a:tcP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noProof="0"/>
                        <a:t>This is only a PROXY indicator for JMP Basic Service</a:t>
                      </a:r>
                    </a:p>
                  </a:txBody>
                  <a:tcPr>
                    <a:noFill/>
                  </a:tcPr>
                </a:tc>
                <a:extLst>
                  <a:ext uri="{0D108BD9-81ED-4DB2-BD59-A6C34878D82A}">
                    <a16:rowId xmlns:a16="http://schemas.microsoft.com/office/drawing/2014/main" val="84959169"/>
                  </a:ext>
                </a:extLst>
              </a:tr>
              <a:tr h="412255">
                <a:tc>
                  <a:txBody>
                    <a:bodyPr/>
                    <a:lstStyle/>
                    <a:p>
                      <a:r>
                        <a:rPr lang="en-US" sz="1400" noProof="0"/>
                        <a:t>Assumptions</a:t>
                      </a:r>
                    </a:p>
                  </a:txBody>
                  <a:tcP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noProof="0"/>
                        <a:t>Does not take into account natural or manmade barriers to walking e.g. crossing rivers, </a:t>
                      </a:r>
                    </a:p>
                  </a:txBody>
                  <a:tcPr>
                    <a:noFill/>
                  </a:tcPr>
                </a:tc>
                <a:extLst>
                  <a:ext uri="{0D108BD9-81ED-4DB2-BD59-A6C34878D82A}">
                    <a16:rowId xmlns:a16="http://schemas.microsoft.com/office/drawing/2014/main" val="3642191688"/>
                  </a:ext>
                </a:extLst>
              </a:tr>
              <a:tr h="412255">
                <a:tc>
                  <a:txBody>
                    <a:bodyPr/>
                    <a:lstStyle/>
                    <a:p>
                      <a:r>
                        <a:rPr lang="en-US" sz="1400" noProof="0"/>
                        <a:t>Opportunities</a:t>
                      </a:r>
                    </a:p>
                  </a:txBody>
                  <a:tcPr>
                    <a:solidFill>
                      <a:schemeClr val="accent1">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noProof="0"/>
                        <a:t>This is an opportunity for HANWASH to fund sector monitoring through the automatic calculation of this data to reflect partner investments [talk to Annie Feighery, CEO mWater]</a:t>
                      </a:r>
                    </a:p>
                  </a:txBody>
                  <a:tcPr>
                    <a:noFill/>
                  </a:tcPr>
                </a:tc>
                <a:extLst>
                  <a:ext uri="{0D108BD9-81ED-4DB2-BD59-A6C34878D82A}">
                    <a16:rowId xmlns:a16="http://schemas.microsoft.com/office/drawing/2014/main" val="3125157268"/>
                  </a:ext>
                </a:extLst>
              </a:tr>
            </a:tbl>
          </a:graphicData>
        </a:graphic>
      </p:graphicFrame>
      <p:sp>
        <p:nvSpPr>
          <p:cNvPr id="5" name="Title 1">
            <a:extLst>
              <a:ext uri="{FF2B5EF4-FFF2-40B4-BE49-F238E27FC236}">
                <a16:creationId xmlns:a16="http://schemas.microsoft.com/office/drawing/2014/main" id="{38FDBA06-85C5-3C44-783A-B3932522C89E}"/>
              </a:ext>
            </a:extLst>
          </p:cNvPr>
          <p:cNvSpPr>
            <a:spLocks noGrp="1"/>
          </p:cNvSpPr>
          <p:nvPr>
            <p:ph type="title"/>
          </p:nvPr>
        </p:nvSpPr>
        <p:spPr>
          <a:xfrm>
            <a:off x="599065" y="235880"/>
            <a:ext cx="5635485" cy="494372"/>
          </a:xfrm>
        </p:spPr>
        <p:txBody>
          <a:bodyPr>
            <a:normAutofit fontScale="90000"/>
          </a:bodyPr>
          <a:lstStyle/>
          <a:p>
            <a:r>
              <a:rPr lang="en-US" sz="2800" dirty="0" err="1"/>
              <a:t>Access calculation</a:t>
            </a:r>
            <a:endParaRPr lang="en-US" sz="2800" dirty="0"/>
          </a:p>
        </p:txBody>
      </p:sp>
      <p:pic>
        <p:nvPicPr>
          <p:cNvPr id="6" name="Picture 5" descr="A close up of a map&#10;&#10;Description automatically generated">
            <a:extLst>
              <a:ext uri="{FF2B5EF4-FFF2-40B4-BE49-F238E27FC236}">
                <a16:creationId xmlns:a16="http://schemas.microsoft.com/office/drawing/2014/main" id="{A7A7DEA8-BF47-32BF-4FD6-AC088A42FB0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424059" y="4328745"/>
            <a:ext cx="3032891" cy="2290631"/>
          </a:xfrm>
          <a:prstGeom prst="rect">
            <a:avLst/>
          </a:prstGeom>
          <a:ln>
            <a:solidFill>
              <a:schemeClr val="tx1"/>
            </a:solidFill>
          </a:ln>
        </p:spPr>
      </p:pic>
      <p:pic>
        <p:nvPicPr>
          <p:cNvPr id="8" name="Picture 7" descr="A picture containing text, map&#10;&#10;Description automatically generated">
            <a:extLst>
              <a:ext uri="{FF2B5EF4-FFF2-40B4-BE49-F238E27FC236}">
                <a16:creationId xmlns:a16="http://schemas.microsoft.com/office/drawing/2014/main" id="{304DF970-A3D2-D5A3-6CA8-6B9693D60DA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424059" y="825230"/>
            <a:ext cx="3064132" cy="2632883"/>
          </a:xfrm>
          <a:prstGeom prst="rect">
            <a:avLst/>
          </a:prstGeom>
          <a:ln>
            <a:solidFill>
              <a:schemeClr val="tx1"/>
            </a:solidFill>
          </a:ln>
        </p:spPr>
      </p:pic>
      <p:sp>
        <p:nvSpPr>
          <p:cNvPr id="13" name="TextBox 12">
            <a:extLst>
              <a:ext uri="{FF2B5EF4-FFF2-40B4-BE49-F238E27FC236}">
                <a16:creationId xmlns:a16="http://schemas.microsoft.com/office/drawing/2014/main" id="{1835212A-CCBD-58F6-22B7-E1E1092DCEA0}"/>
              </a:ext>
            </a:extLst>
          </p:cNvPr>
          <p:cNvSpPr txBox="1"/>
          <p:nvPr/>
        </p:nvSpPr>
        <p:spPr>
          <a:xfrm>
            <a:off x="9732286" y="263474"/>
            <a:ext cx="2127505" cy="369332"/>
          </a:xfrm>
          <a:prstGeom prst="rect">
            <a:avLst/>
          </a:prstGeom>
          <a:noFill/>
        </p:spPr>
        <p:txBody>
          <a:bodyPr wrap="none" rtlCol="0">
            <a:spAutoFit/>
          </a:bodyPr>
          <a:lstStyle/>
          <a:p>
            <a:r>
              <a:rPr lang="en-US">
                <a:solidFill>
                  <a:schemeClr val="accent1"/>
                </a:solidFill>
              </a:rPr>
              <a:t>Buildings with access</a:t>
            </a:r>
          </a:p>
        </p:txBody>
      </p:sp>
      <p:sp>
        <p:nvSpPr>
          <p:cNvPr id="14" name="TextBox 13">
            <a:extLst>
              <a:ext uri="{FF2B5EF4-FFF2-40B4-BE49-F238E27FC236}">
                <a16:creationId xmlns:a16="http://schemas.microsoft.com/office/drawing/2014/main" id="{7D6B623F-754C-8E2E-D672-CEB9C15ED67D}"/>
              </a:ext>
            </a:extLst>
          </p:cNvPr>
          <p:cNvSpPr txBox="1"/>
          <p:nvPr/>
        </p:nvSpPr>
        <p:spPr>
          <a:xfrm>
            <a:off x="6814457" y="239272"/>
            <a:ext cx="2446504" cy="369332"/>
          </a:xfrm>
          <a:prstGeom prst="rect">
            <a:avLst/>
          </a:prstGeom>
          <a:noFill/>
        </p:spPr>
        <p:txBody>
          <a:bodyPr wrap="none" rtlCol="0">
            <a:spAutoFit/>
          </a:bodyPr>
          <a:lstStyle/>
          <a:p>
            <a:r>
              <a:rPr lang="en-US">
                <a:solidFill>
                  <a:schemeClr val="accent1"/>
                </a:solidFill>
              </a:rPr>
              <a:t>Buildings without access</a:t>
            </a:r>
          </a:p>
        </p:txBody>
      </p:sp>
      <p:cxnSp>
        <p:nvCxnSpPr>
          <p:cNvPr id="16" name="Straight Arrow Connector 15">
            <a:extLst>
              <a:ext uri="{FF2B5EF4-FFF2-40B4-BE49-F238E27FC236}">
                <a16:creationId xmlns:a16="http://schemas.microsoft.com/office/drawing/2014/main" id="{6873A694-F090-FDEA-7180-BB2731B08DBC}"/>
              </a:ext>
            </a:extLst>
          </p:cNvPr>
          <p:cNvCxnSpPr>
            <a:cxnSpLocks/>
          </p:cNvCxnSpPr>
          <p:nvPr/>
        </p:nvCxnSpPr>
        <p:spPr>
          <a:xfrm>
            <a:off x="7808360" y="714636"/>
            <a:ext cx="965770" cy="672602"/>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10664FD-DE3C-7522-A157-83BE8B94A97C}"/>
              </a:ext>
            </a:extLst>
          </p:cNvPr>
          <p:cNvCxnSpPr>
            <a:cxnSpLocks/>
            <a:stCxn id="13" idx="2"/>
          </p:cNvCxnSpPr>
          <p:nvPr/>
        </p:nvCxnSpPr>
        <p:spPr>
          <a:xfrm flipH="1">
            <a:off x="9732286" y="632806"/>
            <a:ext cx="1063753" cy="15088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D0A6977-3294-CDA3-81B0-6D4E70F7F493}"/>
              </a:ext>
            </a:extLst>
          </p:cNvPr>
          <p:cNvSpPr txBox="1"/>
          <p:nvPr/>
        </p:nvSpPr>
        <p:spPr>
          <a:xfrm>
            <a:off x="10577356" y="4332885"/>
            <a:ext cx="1704680" cy="923330"/>
          </a:xfrm>
          <a:prstGeom prst="rect">
            <a:avLst/>
          </a:prstGeom>
          <a:noFill/>
        </p:spPr>
        <p:txBody>
          <a:bodyPr wrap="square" rtlCol="0">
            <a:spAutoFit/>
          </a:bodyPr>
          <a:lstStyle/>
          <a:p>
            <a:r>
              <a:rPr lang="en-US">
                <a:solidFill>
                  <a:schemeClr val="accent1"/>
                </a:solidFill>
              </a:rPr>
              <a:t>Access levels aggregated to the commune</a:t>
            </a:r>
          </a:p>
        </p:txBody>
      </p:sp>
      <p:cxnSp>
        <p:nvCxnSpPr>
          <p:cNvPr id="21" name="Straight Arrow Connector 20">
            <a:extLst>
              <a:ext uri="{FF2B5EF4-FFF2-40B4-BE49-F238E27FC236}">
                <a16:creationId xmlns:a16="http://schemas.microsoft.com/office/drawing/2014/main" id="{80C56D59-E41A-8DF2-6BB9-B01BA26377B8}"/>
              </a:ext>
            </a:extLst>
          </p:cNvPr>
          <p:cNvCxnSpPr>
            <a:cxnSpLocks/>
            <a:stCxn id="20" idx="1"/>
          </p:cNvCxnSpPr>
          <p:nvPr/>
        </p:nvCxnSpPr>
        <p:spPr>
          <a:xfrm flipH="1">
            <a:off x="9858676" y="4794550"/>
            <a:ext cx="718680" cy="29603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91BC581F-9780-83C1-48FA-4FBC78DABD56}"/>
              </a:ext>
            </a:extLst>
          </p:cNvPr>
          <p:cNvSpPr/>
          <p:nvPr/>
        </p:nvSpPr>
        <p:spPr>
          <a:xfrm>
            <a:off x="10718209" y="2726128"/>
            <a:ext cx="457200" cy="454411"/>
          </a:xfrm>
          <a:prstGeom prst="ellipse">
            <a:avLst/>
          </a:prstGeom>
          <a:solidFill>
            <a:srgbClr val="4CAE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9915164-F041-E4B9-4A52-94991F9A2DDB}"/>
              </a:ext>
            </a:extLst>
          </p:cNvPr>
          <p:cNvSpPr/>
          <p:nvPr/>
        </p:nvSpPr>
        <p:spPr>
          <a:xfrm>
            <a:off x="10874827" y="2405745"/>
            <a:ext cx="36576" cy="36576"/>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F0D8DB92-B30B-9F73-B676-321535F69223}"/>
              </a:ext>
            </a:extLst>
          </p:cNvPr>
          <p:cNvSpPr txBox="1"/>
          <p:nvPr/>
        </p:nvSpPr>
        <p:spPr>
          <a:xfrm>
            <a:off x="11191270" y="2768667"/>
            <a:ext cx="1109412" cy="646331"/>
          </a:xfrm>
          <a:prstGeom prst="rect">
            <a:avLst/>
          </a:prstGeom>
          <a:noFill/>
        </p:spPr>
        <p:txBody>
          <a:bodyPr wrap="square" rtlCol="0">
            <a:spAutoFit/>
          </a:bodyPr>
          <a:lstStyle/>
          <a:p>
            <a:r>
              <a:rPr lang="en-US"/>
              <a:t>500m access*</a:t>
            </a:r>
          </a:p>
        </p:txBody>
      </p:sp>
      <p:sp>
        <p:nvSpPr>
          <p:cNvPr id="26" name="TextBox 25">
            <a:extLst>
              <a:ext uri="{FF2B5EF4-FFF2-40B4-BE49-F238E27FC236}">
                <a16:creationId xmlns:a16="http://schemas.microsoft.com/office/drawing/2014/main" id="{A2F7B75E-0758-3456-8194-8873312F1F07}"/>
              </a:ext>
            </a:extLst>
          </p:cNvPr>
          <p:cNvSpPr txBox="1"/>
          <p:nvPr/>
        </p:nvSpPr>
        <p:spPr>
          <a:xfrm>
            <a:off x="11097793" y="2198342"/>
            <a:ext cx="914033" cy="369332"/>
          </a:xfrm>
          <a:prstGeom prst="rect">
            <a:avLst/>
          </a:prstGeom>
          <a:noFill/>
        </p:spPr>
        <p:txBody>
          <a:bodyPr wrap="none" rtlCol="0">
            <a:spAutoFit/>
          </a:bodyPr>
          <a:lstStyle/>
          <a:p>
            <a:r>
              <a:rPr lang="en-US"/>
              <a:t>Building</a:t>
            </a:r>
          </a:p>
        </p:txBody>
      </p:sp>
      <p:sp>
        <p:nvSpPr>
          <p:cNvPr id="27" name="TextBox 26">
            <a:extLst>
              <a:ext uri="{FF2B5EF4-FFF2-40B4-BE49-F238E27FC236}">
                <a16:creationId xmlns:a16="http://schemas.microsoft.com/office/drawing/2014/main" id="{7795A815-C772-ED99-DDFA-8F92A41C8ABA}"/>
              </a:ext>
            </a:extLst>
          </p:cNvPr>
          <p:cNvSpPr txBox="1"/>
          <p:nvPr/>
        </p:nvSpPr>
        <p:spPr>
          <a:xfrm>
            <a:off x="10797964" y="1656461"/>
            <a:ext cx="849913" cy="369332"/>
          </a:xfrm>
          <a:prstGeom prst="rect">
            <a:avLst/>
          </a:prstGeom>
          <a:noFill/>
        </p:spPr>
        <p:txBody>
          <a:bodyPr wrap="none" rtlCol="0">
            <a:spAutoFit/>
          </a:bodyPr>
          <a:lstStyle/>
          <a:p>
            <a:r>
              <a:rPr lang="en-US" u="sng"/>
              <a:t>Legend</a:t>
            </a:r>
          </a:p>
        </p:txBody>
      </p:sp>
      <p:sp>
        <p:nvSpPr>
          <p:cNvPr id="28" name="TextBox 27">
            <a:extLst>
              <a:ext uri="{FF2B5EF4-FFF2-40B4-BE49-F238E27FC236}">
                <a16:creationId xmlns:a16="http://schemas.microsoft.com/office/drawing/2014/main" id="{9A69D19D-3363-2F5C-7953-6CBA667C94A7}"/>
              </a:ext>
            </a:extLst>
          </p:cNvPr>
          <p:cNvSpPr txBox="1"/>
          <p:nvPr/>
        </p:nvSpPr>
        <p:spPr>
          <a:xfrm>
            <a:off x="7419158" y="3568707"/>
            <a:ext cx="4440634" cy="461665"/>
          </a:xfrm>
          <a:prstGeom prst="rect">
            <a:avLst/>
          </a:prstGeom>
          <a:noFill/>
        </p:spPr>
        <p:txBody>
          <a:bodyPr wrap="square" rtlCol="0">
            <a:spAutoFit/>
          </a:bodyPr>
          <a:lstStyle/>
          <a:p>
            <a:r>
              <a:rPr lang="en-US" sz="1200" i="1"/>
              <a:t>*There is a functional and improved water point at the center of each 500m access circle</a:t>
            </a:r>
          </a:p>
        </p:txBody>
      </p:sp>
    </p:spTree>
    <p:extLst>
      <p:ext uri="{BB962C8B-B14F-4D97-AF65-F5344CB8AC3E}">
        <p14:creationId xmlns:p14="http://schemas.microsoft.com/office/powerpoint/2010/main" val="37670785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33C3-AC48-2AC0-799D-3446135F7783}"/>
              </a:ext>
            </a:extLst>
          </p:cNvPr>
          <p:cNvSpPr>
            <a:spLocks noGrp="1"/>
          </p:cNvSpPr>
          <p:nvPr>
            <p:ph type="title"/>
          </p:nvPr>
        </p:nvSpPr>
        <p:spPr>
          <a:xfrm>
            <a:off x="785368" y="535900"/>
            <a:ext cx="10621264" cy="798124"/>
          </a:xfrm>
        </p:spPr>
        <p:txBody>
          <a:bodyPr/>
          <a:lstStyle/>
          <a:p>
            <a:r>
              <a:rPr lang="en-US"/>
              <a:t>Projects, Activities, and commune action plans</a:t>
            </a:r>
          </a:p>
        </p:txBody>
      </p:sp>
      <p:sp>
        <p:nvSpPr>
          <p:cNvPr id="3" name="Content Placeholder 2">
            <a:extLst>
              <a:ext uri="{FF2B5EF4-FFF2-40B4-BE49-F238E27FC236}">
                <a16:creationId xmlns:a16="http://schemas.microsoft.com/office/drawing/2014/main" id="{9696D0CC-7185-6EA1-E7A6-A124A44ABA48}"/>
              </a:ext>
            </a:extLst>
          </p:cNvPr>
          <p:cNvSpPr>
            <a:spLocks noGrp="1"/>
          </p:cNvSpPr>
          <p:nvPr>
            <p:ph idx="1"/>
          </p:nvPr>
        </p:nvSpPr>
        <p:spPr>
          <a:xfrm>
            <a:off x="499873" y="1889538"/>
            <a:ext cx="7729728" cy="468950"/>
          </a:xfrm>
        </p:spPr>
        <p:txBody>
          <a:bodyPr/>
          <a:lstStyle/>
          <a:p>
            <a:pPr marL="0" indent="0">
              <a:buNone/>
            </a:pPr>
            <a:r>
              <a:rPr lang="en-US"/>
              <a:t>% of implemented activities in alignment with Commune Action Plans = </a:t>
            </a:r>
          </a:p>
        </p:txBody>
      </p:sp>
      <p:graphicFrame>
        <p:nvGraphicFramePr>
          <p:cNvPr id="4" name="Table 3">
            <a:extLst>
              <a:ext uri="{FF2B5EF4-FFF2-40B4-BE49-F238E27FC236}">
                <a16:creationId xmlns:a16="http://schemas.microsoft.com/office/drawing/2014/main" id="{72C3B575-D532-96D9-90D7-5395A5432ED0}"/>
              </a:ext>
            </a:extLst>
          </p:cNvPr>
          <p:cNvGraphicFramePr>
            <a:graphicFrameLocks noGrp="1"/>
          </p:cNvGraphicFramePr>
          <p:nvPr/>
        </p:nvGraphicFramePr>
        <p:xfrm>
          <a:off x="615196" y="3293742"/>
          <a:ext cx="7179505" cy="2865120"/>
        </p:xfrm>
        <a:graphic>
          <a:graphicData uri="http://schemas.openxmlformats.org/drawingml/2006/table">
            <a:tbl>
              <a:tblPr firstRow="1" bandRow="1">
                <a:tableStyleId>{5C22544A-7EE6-4342-B048-85BDC9FD1C3A}</a:tableStyleId>
              </a:tblPr>
              <a:tblGrid>
                <a:gridCol w="739359">
                  <a:extLst>
                    <a:ext uri="{9D8B030D-6E8A-4147-A177-3AD203B41FA5}">
                      <a16:colId xmlns:a16="http://schemas.microsoft.com/office/drawing/2014/main" val="1504139851"/>
                    </a:ext>
                  </a:extLst>
                </a:gridCol>
                <a:gridCol w="1510897">
                  <a:extLst>
                    <a:ext uri="{9D8B030D-6E8A-4147-A177-3AD203B41FA5}">
                      <a16:colId xmlns:a16="http://schemas.microsoft.com/office/drawing/2014/main" val="2990134911"/>
                    </a:ext>
                  </a:extLst>
                </a:gridCol>
                <a:gridCol w="3345777">
                  <a:extLst>
                    <a:ext uri="{9D8B030D-6E8A-4147-A177-3AD203B41FA5}">
                      <a16:colId xmlns:a16="http://schemas.microsoft.com/office/drawing/2014/main" val="1825956261"/>
                    </a:ext>
                  </a:extLst>
                </a:gridCol>
                <a:gridCol w="1583472">
                  <a:extLst>
                    <a:ext uri="{9D8B030D-6E8A-4147-A177-3AD203B41FA5}">
                      <a16:colId xmlns:a16="http://schemas.microsoft.com/office/drawing/2014/main" val="3181221972"/>
                    </a:ext>
                  </a:extLst>
                </a:gridCol>
              </a:tblGrid>
              <a:tr h="370840">
                <a:tc>
                  <a:txBody>
                    <a:bodyPr/>
                    <a:lstStyle/>
                    <a:p>
                      <a:r>
                        <a:rPr lang="en-US"/>
                        <a:t>ID</a:t>
                      </a:r>
                    </a:p>
                  </a:txBody>
                  <a:tcPr/>
                </a:tc>
                <a:tc>
                  <a:txBody>
                    <a:bodyPr/>
                    <a:lstStyle/>
                    <a:p>
                      <a:r>
                        <a:rPr lang="en-US"/>
                        <a:t>Name</a:t>
                      </a:r>
                    </a:p>
                  </a:txBody>
                  <a:tcPr/>
                </a:tc>
                <a:tc>
                  <a:txBody>
                    <a:bodyPr/>
                    <a:lstStyle/>
                    <a:p>
                      <a:r>
                        <a:rPr lang="en-US"/>
                        <a:t>Project</a:t>
                      </a:r>
                    </a:p>
                  </a:txBody>
                  <a:tcPr/>
                </a:tc>
                <a:tc>
                  <a:txBody>
                    <a:bodyPr/>
                    <a:lstStyle/>
                    <a:p>
                      <a:r>
                        <a:rPr lang="en-US"/>
                        <a:t>Commune Action Plan</a:t>
                      </a:r>
                    </a:p>
                  </a:txBody>
                  <a:tcPr/>
                </a:tc>
                <a:extLst>
                  <a:ext uri="{0D108BD9-81ED-4DB2-BD59-A6C34878D82A}">
                    <a16:rowId xmlns:a16="http://schemas.microsoft.com/office/drawing/2014/main" val="97028520"/>
                  </a:ext>
                </a:extLst>
              </a:tr>
              <a:tr h="370840">
                <a:tc>
                  <a:txBody>
                    <a:bodyPr/>
                    <a:lstStyle/>
                    <a:p>
                      <a:r>
                        <a:rPr lang="en-US"/>
                        <a:t>112</a:t>
                      </a:r>
                    </a:p>
                  </a:txBody>
                  <a:tcPr/>
                </a:tc>
                <a:tc>
                  <a:txBody>
                    <a:bodyPr/>
                    <a:lstStyle/>
                    <a:p>
                      <a:r>
                        <a:rPr lang="en-US"/>
                        <a:t>Belmè 2</a:t>
                      </a:r>
                    </a:p>
                  </a:txBody>
                  <a:tcPr/>
                </a:tc>
                <a:tc>
                  <a:txBody>
                    <a:bodyPr/>
                    <a:lstStyle/>
                    <a:p>
                      <a:r>
                        <a:rPr lang="en-US"/>
                        <a:t>HANWASH &gt; Cavaillon 3</a:t>
                      </a:r>
                    </a:p>
                  </a:txBody>
                  <a:tcPr/>
                </a:tc>
                <a:tc>
                  <a:txBody>
                    <a:bodyPr/>
                    <a:lstStyle/>
                    <a:p>
                      <a:r>
                        <a:rPr lang="en-US"/>
                        <a:t>Cavaillon</a:t>
                      </a:r>
                    </a:p>
                  </a:txBody>
                  <a:tcPr/>
                </a:tc>
                <a:extLst>
                  <a:ext uri="{0D108BD9-81ED-4DB2-BD59-A6C34878D82A}">
                    <a16:rowId xmlns:a16="http://schemas.microsoft.com/office/drawing/2014/main" val="272149342"/>
                  </a:ext>
                </a:extLst>
              </a:tr>
              <a:tr h="370840">
                <a:tc>
                  <a:txBody>
                    <a:bodyPr/>
                    <a:lstStyle/>
                    <a:p>
                      <a:r>
                        <a:rPr lang="en-US"/>
                        <a:t>113</a:t>
                      </a:r>
                    </a:p>
                  </a:txBody>
                  <a:tcPr/>
                </a:tc>
                <a:tc>
                  <a:txBody>
                    <a:bodyPr/>
                    <a:lstStyle/>
                    <a:p>
                      <a:r>
                        <a:rPr lang="en-US"/>
                        <a:t>Lacoste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HANWASH &gt; Cavaillon 3</a:t>
                      </a:r>
                    </a:p>
                  </a:txBody>
                  <a:tcPr/>
                </a:tc>
                <a:tc>
                  <a:txBody>
                    <a:bodyPr/>
                    <a:lstStyle/>
                    <a:p>
                      <a:r>
                        <a:rPr lang="en-US"/>
                        <a:t>Cavaillon</a:t>
                      </a:r>
                    </a:p>
                  </a:txBody>
                  <a:tcPr/>
                </a:tc>
                <a:extLst>
                  <a:ext uri="{0D108BD9-81ED-4DB2-BD59-A6C34878D82A}">
                    <a16:rowId xmlns:a16="http://schemas.microsoft.com/office/drawing/2014/main" val="4037060879"/>
                  </a:ext>
                </a:extLst>
              </a:tr>
              <a:tr h="370840">
                <a:tc>
                  <a:txBody>
                    <a:bodyPr/>
                    <a:lstStyle/>
                    <a:p>
                      <a:r>
                        <a:rPr lang="en-US"/>
                        <a:t>114</a:t>
                      </a:r>
                    </a:p>
                  </a:txBody>
                  <a:tcPr/>
                </a:tc>
                <a:tc>
                  <a:txBody>
                    <a:bodyPr/>
                    <a:lstStyle/>
                    <a:p>
                      <a:r>
                        <a:rPr lang="en-US"/>
                        <a:t>Wo Dirak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HANWASH &gt; Cavaillon 3</a:t>
                      </a:r>
                    </a:p>
                  </a:txBody>
                  <a:tcPr/>
                </a:tc>
                <a:tc>
                  <a:txBody>
                    <a:bodyPr/>
                    <a:lstStyle/>
                    <a:p>
                      <a:r>
                        <a:rPr lang="en-US"/>
                        <a:t>Cavaillon</a:t>
                      </a:r>
                    </a:p>
                  </a:txBody>
                  <a:tcPr/>
                </a:tc>
                <a:extLst>
                  <a:ext uri="{0D108BD9-81ED-4DB2-BD59-A6C34878D82A}">
                    <a16:rowId xmlns:a16="http://schemas.microsoft.com/office/drawing/2014/main" val="2554907172"/>
                  </a:ext>
                </a:extLst>
              </a:tr>
              <a:tr h="370840">
                <a:tc>
                  <a:txBody>
                    <a:bodyPr/>
                    <a:lstStyle/>
                    <a:p>
                      <a:r>
                        <a:rPr lang="en-US"/>
                        <a:t>115</a:t>
                      </a:r>
                    </a:p>
                  </a:txBody>
                  <a:tcPr/>
                </a:tc>
                <a:tc>
                  <a:txBody>
                    <a:bodyPr/>
                    <a:lstStyle/>
                    <a:p>
                      <a:r>
                        <a:rPr lang="en-US"/>
                        <a:t>Ba Dirak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HANWASH &gt; Cavaillon 3</a:t>
                      </a:r>
                    </a:p>
                  </a:txBody>
                  <a:tcPr/>
                </a:tc>
                <a:tc>
                  <a:txBody>
                    <a:bodyPr/>
                    <a:lstStyle/>
                    <a:p>
                      <a:r>
                        <a:rPr lang="en-US"/>
                        <a:t>None</a:t>
                      </a:r>
                    </a:p>
                  </a:txBody>
                  <a:tcPr/>
                </a:tc>
                <a:extLst>
                  <a:ext uri="{0D108BD9-81ED-4DB2-BD59-A6C34878D82A}">
                    <a16:rowId xmlns:a16="http://schemas.microsoft.com/office/drawing/2014/main" val="305302862"/>
                  </a:ext>
                </a:extLst>
              </a:tr>
              <a:tr h="370840">
                <a:tc>
                  <a:txBody>
                    <a:bodyPr/>
                    <a:lstStyle/>
                    <a:p>
                      <a:r>
                        <a:rPr lang="en-US"/>
                        <a:t>116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Haut Mariani</a:t>
                      </a:r>
                    </a:p>
                  </a:txBody>
                  <a:tcPr/>
                </a:tc>
                <a:tc>
                  <a:txBody>
                    <a:bodyPr/>
                    <a:lstStyle/>
                    <a:p>
                      <a:r>
                        <a:rPr lang="en-US"/>
                        <a:t>None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Cavaillon</a:t>
                      </a:r>
                    </a:p>
                  </a:txBody>
                  <a:tcPr/>
                </a:tc>
                <a:extLst>
                  <a:ext uri="{0D108BD9-81ED-4DB2-BD59-A6C34878D82A}">
                    <a16:rowId xmlns:a16="http://schemas.microsoft.com/office/drawing/2014/main" val="2573027826"/>
                  </a:ext>
                </a:extLst>
              </a:tr>
              <a:tr h="370840">
                <a:tc>
                  <a:txBody>
                    <a:bodyPr/>
                    <a:lstStyle/>
                    <a:p>
                      <a:r>
                        <a:rPr lang="en-US"/>
                        <a:t>…</a:t>
                      </a:r>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017853079"/>
                  </a:ext>
                </a:extLst>
              </a:tr>
            </a:tbl>
          </a:graphicData>
        </a:graphic>
      </p:graphicFrame>
      <p:sp>
        <p:nvSpPr>
          <p:cNvPr id="6" name="TextBox 5">
            <a:extLst>
              <a:ext uri="{FF2B5EF4-FFF2-40B4-BE49-F238E27FC236}">
                <a16:creationId xmlns:a16="http://schemas.microsoft.com/office/drawing/2014/main" id="{D6DFFC6C-35E2-C98B-BD82-EAF7CF729C24}"/>
              </a:ext>
            </a:extLst>
          </p:cNvPr>
          <p:cNvSpPr txBox="1"/>
          <p:nvPr/>
        </p:nvSpPr>
        <p:spPr>
          <a:xfrm>
            <a:off x="615196" y="2712054"/>
            <a:ext cx="1563248" cy="369332"/>
          </a:xfrm>
          <a:prstGeom prst="rect">
            <a:avLst/>
          </a:prstGeom>
          <a:noFill/>
        </p:spPr>
        <p:txBody>
          <a:bodyPr wrap="none" rtlCol="0">
            <a:spAutoFit/>
          </a:bodyPr>
          <a:lstStyle/>
          <a:p>
            <a:r>
              <a:rPr lang="en-US"/>
              <a:t>Activities table</a:t>
            </a:r>
          </a:p>
        </p:txBody>
      </p:sp>
      <p:sp>
        <p:nvSpPr>
          <p:cNvPr id="8" name="TextBox 7">
            <a:extLst>
              <a:ext uri="{FF2B5EF4-FFF2-40B4-BE49-F238E27FC236}">
                <a16:creationId xmlns:a16="http://schemas.microsoft.com/office/drawing/2014/main" id="{4EB5DB74-73EF-5F53-496A-ECBA869B76F3}"/>
              </a:ext>
            </a:extLst>
          </p:cNvPr>
          <p:cNvSpPr txBox="1"/>
          <p:nvPr/>
        </p:nvSpPr>
        <p:spPr>
          <a:xfrm>
            <a:off x="7928456" y="1673664"/>
            <a:ext cx="3906839" cy="369332"/>
          </a:xfrm>
          <a:prstGeom prst="rect">
            <a:avLst/>
          </a:prstGeom>
          <a:noFill/>
        </p:spPr>
        <p:txBody>
          <a:bodyPr wrap="none" rtlCol="0">
            <a:spAutoFit/>
          </a:bodyPr>
          <a:lstStyle/>
          <a:p>
            <a:r>
              <a:rPr lang="en-US"/>
              <a:t># of implemented activities in alignment</a:t>
            </a:r>
          </a:p>
        </p:txBody>
      </p:sp>
      <p:sp>
        <p:nvSpPr>
          <p:cNvPr id="9" name="TextBox 8">
            <a:extLst>
              <a:ext uri="{FF2B5EF4-FFF2-40B4-BE49-F238E27FC236}">
                <a16:creationId xmlns:a16="http://schemas.microsoft.com/office/drawing/2014/main" id="{A39358E7-49AC-E0F6-6D95-0C4D71A0CA67}"/>
              </a:ext>
            </a:extLst>
          </p:cNvPr>
          <p:cNvSpPr txBox="1"/>
          <p:nvPr/>
        </p:nvSpPr>
        <p:spPr>
          <a:xfrm>
            <a:off x="7928455" y="2140371"/>
            <a:ext cx="2717411" cy="369332"/>
          </a:xfrm>
          <a:prstGeom prst="rect">
            <a:avLst/>
          </a:prstGeom>
          <a:noFill/>
        </p:spPr>
        <p:txBody>
          <a:bodyPr wrap="none" rtlCol="0">
            <a:spAutoFit/>
          </a:bodyPr>
          <a:lstStyle/>
          <a:p>
            <a:r>
              <a:rPr lang="en-US"/>
              <a:t># of activities implemented</a:t>
            </a:r>
          </a:p>
        </p:txBody>
      </p:sp>
      <p:sp>
        <p:nvSpPr>
          <p:cNvPr id="10" name="TextBox 9">
            <a:extLst>
              <a:ext uri="{FF2B5EF4-FFF2-40B4-BE49-F238E27FC236}">
                <a16:creationId xmlns:a16="http://schemas.microsoft.com/office/drawing/2014/main" id="{4A282594-5FF2-8010-0F9E-BA7DA0A79783}"/>
              </a:ext>
            </a:extLst>
          </p:cNvPr>
          <p:cNvSpPr txBox="1"/>
          <p:nvPr/>
        </p:nvSpPr>
        <p:spPr>
          <a:xfrm>
            <a:off x="7183894" y="1858330"/>
            <a:ext cx="710451" cy="369332"/>
          </a:xfrm>
          <a:prstGeom prst="rect">
            <a:avLst/>
          </a:prstGeom>
          <a:noFill/>
        </p:spPr>
        <p:txBody>
          <a:bodyPr wrap="none" rtlCol="0">
            <a:spAutoFit/>
          </a:bodyPr>
          <a:lstStyle/>
          <a:p>
            <a:r>
              <a:rPr lang="en-US"/>
              <a:t>100 x</a:t>
            </a:r>
          </a:p>
        </p:txBody>
      </p:sp>
      <p:cxnSp>
        <p:nvCxnSpPr>
          <p:cNvPr id="12" name="Straight Connector 11">
            <a:extLst>
              <a:ext uri="{FF2B5EF4-FFF2-40B4-BE49-F238E27FC236}">
                <a16:creationId xmlns:a16="http://schemas.microsoft.com/office/drawing/2014/main" id="{4D84DACB-F2FD-F0BC-3D35-B67FCF9629BA}"/>
              </a:ext>
            </a:extLst>
          </p:cNvPr>
          <p:cNvCxnSpPr/>
          <p:nvPr/>
        </p:nvCxnSpPr>
        <p:spPr>
          <a:xfrm>
            <a:off x="8019166" y="2118069"/>
            <a:ext cx="381612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Up-Down Arrow 15">
            <a:extLst>
              <a:ext uri="{FF2B5EF4-FFF2-40B4-BE49-F238E27FC236}">
                <a16:creationId xmlns:a16="http://schemas.microsoft.com/office/drawing/2014/main" id="{2BCF7691-0C0B-2460-F5B0-6297BC3C1681}"/>
              </a:ext>
            </a:extLst>
          </p:cNvPr>
          <p:cNvSpPr/>
          <p:nvPr/>
        </p:nvSpPr>
        <p:spPr>
          <a:xfrm rot="5400000">
            <a:off x="5831408" y="3788165"/>
            <a:ext cx="211874" cy="659281"/>
          </a:xfrm>
          <a:prstGeom prst="upDownArrow">
            <a:avLst/>
          </a:prstGeom>
          <a:solidFill>
            <a:srgbClr val="3366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Down Arrow 17">
            <a:extLst>
              <a:ext uri="{FF2B5EF4-FFF2-40B4-BE49-F238E27FC236}">
                <a16:creationId xmlns:a16="http://schemas.microsoft.com/office/drawing/2014/main" id="{588214C2-2A6A-F1F1-6837-3A9406158638}"/>
              </a:ext>
            </a:extLst>
          </p:cNvPr>
          <p:cNvSpPr/>
          <p:nvPr/>
        </p:nvSpPr>
        <p:spPr>
          <a:xfrm rot="5400000">
            <a:off x="5831408" y="4156761"/>
            <a:ext cx="211874" cy="659281"/>
          </a:xfrm>
          <a:prstGeom prst="upDownArrow">
            <a:avLst/>
          </a:prstGeom>
          <a:solidFill>
            <a:srgbClr val="3366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Down Arrow 18">
            <a:extLst>
              <a:ext uri="{FF2B5EF4-FFF2-40B4-BE49-F238E27FC236}">
                <a16:creationId xmlns:a16="http://schemas.microsoft.com/office/drawing/2014/main" id="{745174E3-11AD-7775-9ED4-F013C309CD81}"/>
              </a:ext>
            </a:extLst>
          </p:cNvPr>
          <p:cNvSpPr/>
          <p:nvPr/>
        </p:nvSpPr>
        <p:spPr>
          <a:xfrm rot="5400000">
            <a:off x="5831408" y="4536397"/>
            <a:ext cx="211874" cy="659281"/>
          </a:xfrm>
          <a:prstGeom prst="upDownArrow">
            <a:avLst/>
          </a:prstGeom>
          <a:solidFill>
            <a:srgbClr val="3366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Checkbox Crossed with solid fill">
            <a:extLst>
              <a:ext uri="{FF2B5EF4-FFF2-40B4-BE49-F238E27FC236}">
                <a16:creationId xmlns:a16="http://schemas.microsoft.com/office/drawing/2014/main" id="{BFBF041E-7368-3967-1AD9-A23AF16287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64973" y="5011960"/>
            <a:ext cx="504897" cy="504897"/>
          </a:xfrm>
          <a:prstGeom prst="rect">
            <a:avLst/>
          </a:prstGeom>
        </p:spPr>
      </p:pic>
      <p:pic>
        <p:nvPicPr>
          <p:cNvPr id="24" name="Graphic 23" descr="Checkbox Checked with solid fill">
            <a:extLst>
              <a:ext uri="{FF2B5EF4-FFF2-40B4-BE49-F238E27FC236}">
                <a16:creationId xmlns:a16="http://schemas.microsoft.com/office/drawing/2014/main" id="{55D67A5A-21D6-8365-EECA-3EDB238C67B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64973" y="3804284"/>
            <a:ext cx="502920" cy="502920"/>
          </a:xfrm>
          <a:prstGeom prst="rect">
            <a:avLst/>
          </a:prstGeom>
        </p:spPr>
      </p:pic>
      <p:pic>
        <p:nvPicPr>
          <p:cNvPr id="25" name="Graphic 24" descr="Checkbox Checked with solid fill">
            <a:extLst>
              <a:ext uri="{FF2B5EF4-FFF2-40B4-BE49-F238E27FC236}">
                <a16:creationId xmlns:a16="http://schemas.microsoft.com/office/drawing/2014/main" id="{DBEAB7D0-0E1B-6CD3-5B6D-9BB370498B3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64973" y="4614577"/>
            <a:ext cx="502920" cy="502920"/>
          </a:xfrm>
          <a:prstGeom prst="rect">
            <a:avLst/>
          </a:prstGeom>
        </p:spPr>
      </p:pic>
      <p:pic>
        <p:nvPicPr>
          <p:cNvPr id="26" name="Graphic 25" descr="Checkbox Checked with solid fill">
            <a:extLst>
              <a:ext uri="{FF2B5EF4-FFF2-40B4-BE49-F238E27FC236}">
                <a16:creationId xmlns:a16="http://schemas.microsoft.com/office/drawing/2014/main" id="{116C6636-C4F7-C9FB-93A5-8E9128C8A0E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64973" y="4231745"/>
            <a:ext cx="502920" cy="502920"/>
          </a:xfrm>
          <a:prstGeom prst="rect">
            <a:avLst/>
          </a:prstGeom>
        </p:spPr>
      </p:pic>
      <p:sp>
        <p:nvSpPr>
          <p:cNvPr id="27" name="TextBox 26">
            <a:extLst>
              <a:ext uri="{FF2B5EF4-FFF2-40B4-BE49-F238E27FC236}">
                <a16:creationId xmlns:a16="http://schemas.microsoft.com/office/drawing/2014/main" id="{9DD76A87-FBEC-D5C4-1A34-D9B5701D4B36}"/>
              </a:ext>
            </a:extLst>
          </p:cNvPr>
          <p:cNvSpPr txBox="1"/>
          <p:nvPr/>
        </p:nvSpPr>
        <p:spPr>
          <a:xfrm>
            <a:off x="10959412" y="4073372"/>
            <a:ext cx="300082" cy="369332"/>
          </a:xfrm>
          <a:prstGeom prst="rect">
            <a:avLst/>
          </a:prstGeom>
          <a:noFill/>
        </p:spPr>
        <p:txBody>
          <a:bodyPr wrap="none" rtlCol="0">
            <a:spAutoFit/>
          </a:bodyPr>
          <a:lstStyle/>
          <a:p>
            <a:r>
              <a:rPr lang="en-US">
                <a:solidFill>
                  <a:srgbClr val="3366CC"/>
                </a:solidFill>
              </a:rPr>
              <a:t>3</a:t>
            </a:r>
          </a:p>
        </p:txBody>
      </p:sp>
      <p:sp>
        <p:nvSpPr>
          <p:cNvPr id="28" name="TextBox 27">
            <a:extLst>
              <a:ext uri="{FF2B5EF4-FFF2-40B4-BE49-F238E27FC236}">
                <a16:creationId xmlns:a16="http://schemas.microsoft.com/office/drawing/2014/main" id="{13D84866-D740-1F64-73F6-80B274FAA9CA}"/>
              </a:ext>
            </a:extLst>
          </p:cNvPr>
          <p:cNvSpPr txBox="1"/>
          <p:nvPr/>
        </p:nvSpPr>
        <p:spPr>
          <a:xfrm>
            <a:off x="10959412" y="4442704"/>
            <a:ext cx="300082" cy="369332"/>
          </a:xfrm>
          <a:prstGeom prst="rect">
            <a:avLst/>
          </a:prstGeom>
          <a:noFill/>
        </p:spPr>
        <p:txBody>
          <a:bodyPr wrap="none" rtlCol="0">
            <a:spAutoFit/>
          </a:bodyPr>
          <a:lstStyle/>
          <a:p>
            <a:r>
              <a:rPr lang="en-US">
                <a:solidFill>
                  <a:srgbClr val="C00000"/>
                </a:solidFill>
              </a:rPr>
              <a:t>4</a:t>
            </a:r>
          </a:p>
        </p:txBody>
      </p:sp>
      <p:cxnSp>
        <p:nvCxnSpPr>
          <p:cNvPr id="29" name="Straight Connector 28">
            <a:extLst>
              <a:ext uri="{FF2B5EF4-FFF2-40B4-BE49-F238E27FC236}">
                <a16:creationId xmlns:a16="http://schemas.microsoft.com/office/drawing/2014/main" id="{B7B028AB-20F7-3D23-8700-26FDD9818D6A}"/>
              </a:ext>
            </a:extLst>
          </p:cNvPr>
          <p:cNvCxnSpPr>
            <a:cxnSpLocks/>
          </p:cNvCxnSpPr>
          <p:nvPr/>
        </p:nvCxnSpPr>
        <p:spPr>
          <a:xfrm>
            <a:off x="11037434" y="4442704"/>
            <a:ext cx="14403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A91B54A-3DA0-2D35-B902-8B2EF2E46A04}"/>
              </a:ext>
            </a:extLst>
          </p:cNvPr>
          <p:cNvSpPr txBox="1"/>
          <p:nvPr/>
        </p:nvSpPr>
        <p:spPr>
          <a:xfrm>
            <a:off x="10245779" y="4220075"/>
            <a:ext cx="710451" cy="369332"/>
          </a:xfrm>
          <a:prstGeom prst="rect">
            <a:avLst/>
          </a:prstGeom>
          <a:noFill/>
        </p:spPr>
        <p:txBody>
          <a:bodyPr wrap="none" rtlCol="0">
            <a:spAutoFit/>
          </a:bodyPr>
          <a:lstStyle/>
          <a:p>
            <a:r>
              <a:rPr lang="en-US"/>
              <a:t>100 x</a:t>
            </a:r>
          </a:p>
        </p:txBody>
      </p:sp>
      <p:sp>
        <p:nvSpPr>
          <p:cNvPr id="32" name="Content Placeholder 2">
            <a:extLst>
              <a:ext uri="{FF2B5EF4-FFF2-40B4-BE49-F238E27FC236}">
                <a16:creationId xmlns:a16="http://schemas.microsoft.com/office/drawing/2014/main" id="{3466C5DE-FAB3-30C6-0EA9-47B1EA8AF004}"/>
              </a:ext>
            </a:extLst>
          </p:cNvPr>
          <p:cNvSpPr txBox="1">
            <a:spLocks/>
          </p:cNvSpPr>
          <p:nvPr/>
        </p:nvSpPr>
        <p:spPr>
          <a:xfrm>
            <a:off x="8433640" y="4226418"/>
            <a:ext cx="7729728" cy="46895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a:t>Indicator value =</a:t>
            </a:r>
          </a:p>
        </p:txBody>
      </p:sp>
      <p:sp>
        <p:nvSpPr>
          <p:cNvPr id="33" name="Content Placeholder 2">
            <a:extLst>
              <a:ext uri="{FF2B5EF4-FFF2-40B4-BE49-F238E27FC236}">
                <a16:creationId xmlns:a16="http://schemas.microsoft.com/office/drawing/2014/main" id="{17330B91-44C6-7B1E-18CF-E5A3ACD9B1D4}"/>
              </a:ext>
            </a:extLst>
          </p:cNvPr>
          <p:cNvSpPr txBox="1">
            <a:spLocks/>
          </p:cNvSpPr>
          <p:nvPr/>
        </p:nvSpPr>
        <p:spPr>
          <a:xfrm>
            <a:off x="11259494" y="4213582"/>
            <a:ext cx="7729728" cy="46895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a:t>= 75%</a:t>
            </a:r>
          </a:p>
        </p:txBody>
      </p:sp>
      <p:sp>
        <p:nvSpPr>
          <p:cNvPr id="42" name="Freeform 41">
            <a:extLst>
              <a:ext uri="{FF2B5EF4-FFF2-40B4-BE49-F238E27FC236}">
                <a16:creationId xmlns:a16="http://schemas.microsoft.com/office/drawing/2014/main" id="{FBB86D49-C6A1-1943-AF0F-4D65C5E11785}"/>
              </a:ext>
            </a:extLst>
          </p:cNvPr>
          <p:cNvSpPr/>
          <p:nvPr/>
        </p:nvSpPr>
        <p:spPr>
          <a:xfrm>
            <a:off x="7872797" y="5468996"/>
            <a:ext cx="284004" cy="284004"/>
          </a:xfrm>
          <a:custGeom>
            <a:avLst/>
            <a:gdLst>
              <a:gd name="connsiteX0" fmla="*/ 0 w 284004"/>
              <a:gd name="connsiteY0" fmla="*/ 0 h 284004"/>
              <a:gd name="connsiteX1" fmla="*/ 0 w 284004"/>
              <a:gd name="connsiteY1" fmla="*/ 284005 h 284004"/>
              <a:gd name="connsiteX2" fmla="*/ 284005 w 284004"/>
              <a:gd name="connsiteY2" fmla="*/ 284005 h 284004"/>
              <a:gd name="connsiteX3" fmla="*/ 284005 w 284004"/>
              <a:gd name="connsiteY3" fmla="*/ 0 h 284004"/>
              <a:gd name="connsiteX4" fmla="*/ 252449 w 284004"/>
              <a:gd name="connsiteY4" fmla="*/ 252449 h 284004"/>
              <a:gd name="connsiteX5" fmla="*/ 31556 w 284004"/>
              <a:gd name="connsiteY5" fmla="*/ 252449 h 284004"/>
              <a:gd name="connsiteX6" fmla="*/ 31556 w 284004"/>
              <a:gd name="connsiteY6" fmla="*/ 31556 h 284004"/>
              <a:gd name="connsiteX7" fmla="*/ 252449 w 284004"/>
              <a:gd name="connsiteY7" fmla="*/ 31556 h 284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004" h="284004">
                <a:moveTo>
                  <a:pt x="0" y="0"/>
                </a:moveTo>
                <a:lnTo>
                  <a:pt x="0" y="284005"/>
                </a:lnTo>
                <a:lnTo>
                  <a:pt x="284005" y="284005"/>
                </a:lnTo>
                <a:lnTo>
                  <a:pt x="284005" y="0"/>
                </a:lnTo>
                <a:close/>
                <a:moveTo>
                  <a:pt x="252449" y="252449"/>
                </a:moveTo>
                <a:lnTo>
                  <a:pt x="31556" y="252449"/>
                </a:lnTo>
                <a:lnTo>
                  <a:pt x="31556" y="31556"/>
                </a:lnTo>
                <a:lnTo>
                  <a:pt x="252449" y="31556"/>
                </a:lnTo>
                <a:close/>
              </a:path>
            </a:pathLst>
          </a:custGeom>
          <a:solidFill>
            <a:schemeClr val="bg1">
              <a:lumMod val="65000"/>
            </a:schemeClr>
          </a:solidFill>
          <a:ln w="5259" cap="flat">
            <a:noFill/>
            <a:prstDash val="solid"/>
            <a:miter/>
          </a:ln>
        </p:spPr>
        <p:txBody>
          <a:bodyPr rtlCol="0" anchor="ctr"/>
          <a:lstStyle/>
          <a:p>
            <a:endParaRPr lang="en-US"/>
          </a:p>
        </p:txBody>
      </p:sp>
      <p:sp>
        <p:nvSpPr>
          <p:cNvPr id="43" name="Up-Down Arrow 42">
            <a:extLst>
              <a:ext uri="{FF2B5EF4-FFF2-40B4-BE49-F238E27FC236}">
                <a16:creationId xmlns:a16="http://schemas.microsoft.com/office/drawing/2014/main" id="{C218655D-B97A-9D04-F34B-F592556AA5FB}"/>
              </a:ext>
            </a:extLst>
          </p:cNvPr>
          <p:cNvSpPr/>
          <p:nvPr/>
        </p:nvSpPr>
        <p:spPr>
          <a:xfrm rot="5400000">
            <a:off x="5831408" y="4926106"/>
            <a:ext cx="211874" cy="659281"/>
          </a:xfrm>
          <a:prstGeom prst="upDown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857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4EDBE-B396-B303-CC1C-34356716CE71}"/>
              </a:ext>
            </a:extLst>
          </p:cNvPr>
          <p:cNvSpPr>
            <a:spLocks noGrp="1"/>
          </p:cNvSpPr>
          <p:nvPr>
            <p:ph type="title"/>
          </p:nvPr>
        </p:nvSpPr>
        <p:spPr/>
        <p:txBody>
          <a:bodyPr/>
          <a:lstStyle/>
          <a:p>
            <a:r>
              <a:rPr lang="en-US"/>
              <a:t>mWater developer</a:t>
            </a:r>
          </a:p>
        </p:txBody>
      </p:sp>
      <p:sp>
        <p:nvSpPr>
          <p:cNvPr id="4" name="Content Placeholder 2">
            <a:extLst>
              <a:ext uri="{FF2B5EF4-FFF2-40B4-BE49-F238E27FC236}">
                <a16:creationId xmlns:a16="http://schemas.microsoft.com/office/drawing/2014/main" id="{07506DB1-CD2B-819F-1C63-CDD1F4426CAF}"/>
              </a:ext>
            </a:extLst>
          </p:cNvPr>
          <p:cNvSpPr txBox="1">
            <a:spLocks/>
          </p:cNvSpPr>
          <p:nvPr/>
        </p:nvSpPr>
        <p:spPr>
          <a:xfrm>
            <a:off x="6094755" y="2899113"/>
            <a:ext cx="4887773" cy="3404409"/>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b="1" u="sng" dirty="0"/>
              <a:t>Roles and responsibilities</a:t>
            </a:r>
            <a:endParaRPr lang="en-US" dirty="0"/>
          </a:p>
          <a:p>
            <a:r>
              <a:rPr lang="en-US" dirty="0"/>
              <a:t>Modify and create new user-centered data visualizations</a:t>
            </a:r>
          </a:p>
          <a:p>
            <a:r>
              <a:rPr lang="en-US" dirty="0"/>
              <a:t>Ensure Implementation Monitoring indicators are calculated correctly</a:t>
            </a:r>
          </a:p>
          <a:p>
            <a:r>
              <a:rPr lang="en-US" dirty="0"/>
              <a:t>Perform quality assurance on implementation data</a:t>
            </a:r>
          </a:p>
          <a:p>
            <a:r>
              <a:rPr lang="en-US" dirty="0"/>
              <a:t>Create and maintain the documentation of the entire information system</a:t>
            </a:r>
          </a:p>
          <a:p>
            <a:r>
              <a:rPr lang="en-US" dirty="0"/>
              <a:t>Train and support stakeholders in the system usage</a:t>
            </a:r>
            <a:endParaRPr lang="en-US" b="1" dirty="0"/>
          </a:p>
          <a:p>
            <a:endParaRPr lang="en-US" dirty="0"/>
          </a:p>
          <a:p>
            <a:endParaRPr lang="en-US" dirty="0"/>
          </a:p>
        </p:txBody>
      </p:sp>
      <p:sp>
        <p:nvSpPr>
          <p:cNvPr id="6" name="Content Placeholder 2">
            <a:extLst>
              <a:ext uri="{FF2B5EF4-FFF2-40B4-BE49-F238E27FC236}">
                <a16:creationId xmlns:a16="http://schemas.microsoft.com/office/drawing/2014/main" id="{6790A5BD-160D-A588-E271-7959EAFC5405}"/>
              </a:ext>
            </a:extLst>
          </p:cNvPr>
          <p:cNvSpPr txBox="1">
            <a:spLocks/>
          </p:cNvSpPr>
          <p:nvPr/>
        </p:nvSpPr>
        <p:spPr>
          <a:xfrm>
            <a:off x="583660" y="2791839"/>
            <a:ext cx="5403230" cy="3780256"/>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b="1" u="sng" dirty="0"/>
              <a:t>Resources</a:t>
            </a:r>
            <a:endParaRPr lang="en-US" dirty="0"/>
          </a:p>
          <a:p>
            <a:pPr marL="0" indent="0">
              <a:buNone/>
            </a:pPr>
            <a:r>
              <a:rPr lang="en-US" b="1" dirty="0"/>
              <a:t>Implementation monitoring</a:t>
            </a:r>
          </a:p>
          <a:p>
            <a:r>
              <a:rPr lang="en-US" b="1" dirty="0">
                <a:hlinkClick r:id="rId2"/>
              </a:rPr>
              <a:t>Results by project -</a:t>
            </a:r>
            <a:r>
              <a:rPr lang="en-US" dirty="0">
                <a:hlinkClick r:id="rId2"/>
              </a:rPr>
              <a:t> </a:t>
            </a:r>
            <a:r>
              <a:rPr lang="en-US" dirty="0"/>
              <a:t>Visualize multiple projects, core data, and their results</a:t>
            </a:r>
          </a:p>
          <a:p>
            <a:r>
              <a:rPr lang="en-US" b="1" dirty="0">
                <a:hlinkClick r:id="rId3"/>
              </a:rPr>
              <a:t>Quality assurance – </a:t>
            </a:r>
            <a:r>
              <a:rPr lang="en-US" dirty="0"/>
              <a:t>Used to clean up data coming from implementing partners</a:t>
            </a:r>
          </a:p>
          <a:p>
            <a:pPr marL="0" indent="0">
              <a:buNone/>
            </a:pPr>
            <a:r>
              <a:rPr lang="en-US" b="1" dirty="0"/>
              <a:t>Microsoft teams</a:t>
            </a:r>
          </a:p>
          <a:p>
            <a:r>
              <a:rPr lang="en-US" b="1" dirty="0">
                <a:hlinkClick r:id="rId4"/>
              </a:rPr>
              <a:t>mWater Database – </a:t>
            </a:r>
            <a:r>
              <a:rPr lang="en-US" dirty="0"/>
              <a:t>Used to store documentation for system usage</a:t>
            </a:r>
          </a:p>
        </p:txBody>
      </p:sp>
    </p:spTree>
    <p:extLst>
      <p:ext uri="{BB962C8B-B14F-4D97-AF65-F5344CB8AC3E}">
        <p14:creationId xmlns:p14="http://schemas.microsoft.com/office/powerpoint/2010/main" val="10165432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C4CC4-EF5F-728A-F1DE-764A0DED65D5}"/>
              </a:ext>
            </a:extLst>
          </p:cNvPr>
          <p:cNvSpPr>
            <a:spLocks noGrp="1"/>
          </p:cNvSpPr>
          <p:nvPr>
            <p:ph type="title"/>
          </p:nvPr>
        </p:nvSpPr>
        <p:spPr>
          <a:xfrm>
            <a:off x="2231136" y="289778"/>
            <a:ext cx="7729728" cy="733479"/>
          </a:xfrm>
        </p:spPr>
        <p:txBody>
          <a:bodyPr>
            <a:normAutofit fontScale="90000"/>
          </a:bodyPr>
          <a:lstStyle/>
          <a:p>
            <a:r>
              <a:rPr lang="en-US" dirty="0"/>
              <a:t>Implementation monitoring</a:t>
            </a:r>
          </a:p>
        </p:txBody>
      </p:sp>
      <p:graphicFrame>
        <p:nvGraphicFramePr>
          <p:cNvPr id="4" name="Table 4">
            <a:extLst>
              <a:ext uri="{FF2B5EF4-FFF2-40B4-BE49-F238E27FC236}">
                <a16:creationId xmlns:a16="http://schemas.microsoft.com/office/drawing/2014/main" id="{F96D5D62-CC00-BEAC-FC82-6B420809D911}"/>
              </a:ext>
            </a:extLst>
          </p:cNvPr>
          <p:cNvGraphicFramePr>
            <a:graphicFrameLocks noGrp="1"/>
          </p:cNvGraphicFramePr>
          <p:nvPr>
            <p:ph idx="1"/>
            <p:extLst>
              <p:ext uri="{D42A27DB-BD31-4B8C-83A1-F6EECF244321}">
                <p14:modId xmlns:p14="http://schemas.microsoft.com/office/powerpoint/2010/main" val="620240738"/>
              </p:ext>
            </p:extLst>
          </p:nvPr>
        </p:nvGraphicFramePr>
        <p:xfrm>
          <a:off x="642508" y="1311825"/>
          <a:ext cx="10906984" cy="4872157"/>
        </p:xfrm>
        <a:graphic>
          <a:graphicData uri="http://schemas.openxmlformats.org/drawingml/2006/table">
            <a:tbl>
              <a:tblPr firstRow="1" bandRow="1">
                <a:tableStyleId>{5C22544A-7EE6-4342-B048-85BDC9FD1C3A}</a:tableStyleId>
              </a:tblPr>
              <a:tblGrid>
                <a:gridCol w="1007492">
                  <a:extLst>
                    <a:ext uri="{9D8B030D-6E8A-4147-A177-3AD203B41FA5}">
                      <a16:colId xmlns:a16="http://schemas.microsoft.com/office/drawing/2014/main" val="3711596048"/>
                    </a:ext>
                  </a:extLst>
                </a:gridCol>
                <a:gridCol w="1719254">
                  <a:extLst>
                    <a:ext uri="{9D8B030D-6E8A-4147-A177-3AD203B41FA5}">
                      <a16:colId xmlns:a16="http://schemas.microsoft.com/office/drawing/2014/main" val="1506313513"/>
                    </a:ext>
                  </a:extLst>
                </a:gridCol>
                <a:gridCol w="1287587">
                  <a:extLst>
                    <a:ext uri="{9D8B030D-6E8A-4147-A177-3AD203B41FA5}">
                      <a16:colId xmlns:a16="http://schemas.microsoft.com/office/drawing/2014/main" val="757957581"/>
                    </a:ext>
                  </a:extLst>
                </a:gridCol>
                <a:gridCol w="1439159">
                  <a:extLst>
                    <a:ext uri="{9D8B030D-6E8A-4147-A177-3AD203B41FA5}">
                      <a16:colId xmlns:a16="http://schemas.microsoft.com/office/drawing/2014/main" val="333574369"/>
                    </a:ext>
                  </a:extLst>
                </a:gridCol>
                <a:gridCol w="1154178">
                  <a:extLst>
                    <a:ext uri="{9D8B030D-6E8A-4147-A177-3AD203B41FA5}">
                      <a16:colId xmlns:a16="http://schemas.microsoft.com/office/drawing/2014/main" val="165223974"/>
                    </a:ext>
                  </a:extLst>
                </a:gridCol>
                <a:gridCol w="1448644">
                  <a:extLst>
                    <a:ext uri="{9D8B030D-6E8A-4147-A177-3AD203B41FA5}">
                      <a16:colId xmlns:a16="http://schemas.microsoft.com/office/drawing/2014/main" val="4201710007"/>
                    </a:ext>
                  </a:extLst>
                </a:gridCol>
                <a:gridCol w="1487297">
                  <a:extLst>
                    <a:ext uri="{9D8B030D-6E8A-4147-A177-3AD203B41FA5}">
                      <a16:colId xmlns:a16="http://schemas.microsoft.com/office/drawing/2014/main" val="3746041631"/>
                    </a:ext>
                  </a:extLst>
                </a:gridCol>
                <a:gridCol w="1363373">
                  <a:extLst>
                    <a:ext uri="{9D8B030D-6E8A-4147-A177-3AD203B41FA5}">
                      <a16:colId xmlns:a16="http://schemas.microsoft.com/office/drawing/2014/main" val="2994331661"/>
                    </a:ext>
                  </a:extLst>
                </a:gridCol>
              </a:tblGrid>
              <a:tr h="459959">
                <a:tc>
                  <a:txBody>
                    <a:bodyPr/>
                    <a:lstStyle/>
                    <a:p>
                      <a:endParaRPr lang="en-US" sz="16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sz="16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dirty="0">
                        <a:solidFill>
                          <a:schemeClr val="bg1"/>
                        </a:solidFill>
                      </a:endParaRPr>
                    </a:p>
                  </a:txBody>
                  <a:tcPr>
                    <a:lnL w="12700" cmpd="sng">
                      <a:noFill/>
                    </a:lnL>
                    <a:lnR w="12700" cmpd="sng">
                      <a:noFill/>
                    </a:lnR>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Dashboard</a:t>
                      </a:r>
                    </a:p>
                  </a:txBody>
                  <a:tcPr>
                    <a:lnL w="12700" cmpd="sng">
                      <a:noFill/>
                    </a:ln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a:p>
                  </a:txBody>
                  <a:tcPr/>
                </a:tc>
                <a:tc hMerge="1">
                  <a:txBody>
                    <a:bodyPr/>
                    <a:lstStyle/>
                    <a:p>
                      <a:endParaRPr lang="en-US" dirty="0"/>
                    </a:p>
                  </a:txBody>
                  <a:tcPr/>
                </a:tc>
                <a:tc hMerge="1">
                  <a:txBody>
                    <a:bodyPr/>
                    <a:lstStyle/>
                    <a:p>
                      <a:pPr algn="ctr"/>
                      <a:endParaRPr lang="en-US" dirty="0"/>
                    </a:p>
                  </a:txBody>
                  <a:tcPr>
                    <a:lnL w="12700" cmpd="sng">
                      <a:noFill/>
                    </a:lnL>
                    <a:lnR w="12700" cmpd="sng">
                      <a:noFill/>
                    </a:lnR>
                  </a:tcPr>
                </a:tc>
                <a:extLst>
                  <a:ext uri="{0D108BD9-81ED-4DB2-BD59-A6C34878D82A}">
                    <a16:rowId xmlns:a16="http://schemas.microsoft.com/office/drawing/2014/main" val="1177227312"/>
                  </a:ext>
                </a:extLst>
              </a:tr>
              <a:tr h="415040">
                <a:tc>
                  <a:txBody>
                    <a:bodyPr/>
                    <a:lstStyle/>
                    <a:p>
                      <a:endParaRPr lang="en-US" sz="16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US" sz="1600"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600" b="1" dirty="0">
                          <a:solidFill>
                            <a:schemeClr val="bg1"/>
                          </a:solidFill>
                        </a:rPr>
                        <a:t>Complete</a:t>
                      </a:r>
                    </a:p>
                  </a:txBody>
                  <a:tcPr anchor="ctr">
                    <a:lnL w="12700" cmpd="sng">
                      <a:noFill/>
                    </a:lnL>
                    <a:lnR w="12700" cmpd="sng">
                      <a:noFill/>
                    </a:lnR>
                    <a:solidFill>
                      <a:schemeClr val="accent1"/>
                    </a:solidFill>
                  </a:tcPr>
                </a:tc>
                <a:tc>
                  <a:txBody>
                    <a:bodyPr/>
                    <a:lstStyle/>
                    <a:p>
                      <a:pPr algn="ctr"/>
                      <a:r>
                        <a:rPr lang="en-US" sz="1600" b="0" dirty="0">
                          <a:solidFill>
                            <a:schemeClr val="bg1"/>
                          </a:solidFill>
                        </a:rPr>
                        <a:t>Summary</a:t>
                      </a:r>
                    </a:p>
                  </a:txBody>
                  <a:tcPr>
                    <a:lnL w="12700" cmpd="sng">
                      <a:noFill/>
                    </a:lnL>
                    <a:solidFill>
                      <a:schemeClr val="accent1"/>
                    </a:solidFill>
                  </a:tcPr>
                </a:tc>
                <a:tc>
                  <a:txBody>
                    <a:bodyPr/>
                    <a:lstStyle/>
                    <a:p>
                      <a:pPr algn="ctr"/>
                      <a:r>
                        <a:rPr lang="en-US" sz="1600" b="0" dirty="0">
                          <a:solidFill>
                            <a:schemeClr val="bg1"/>
                          </a:solidFill>
                        </a:rPr>
                        <a:t>Site</a:t>
                      </a:r>
                    </a:p>
                  </a:txBody>
                  <a:tcP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bg1"/>
                          </a:solidFill>
                        </a:rPr>
                        <a:t>Adopt-a-well</a:t>
                      </a:r>
                    </a:p>
                  </a:txBody>
                  <a:tcP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bg1"/>
                          </a:solidFill>
                        </a:rPr>
                        <a:t>Indicators</a:t>
                      </a:r>
                    </a:p>
                  </a:txBody>
                  <a:tcP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bg1"/>
                          </a:solidFill>
                        </a:rPr>
                        <a:t>QA</a:t>
                      </a:r>
                    </a:p>
                  </a:txBody>
                  <a:tcPr>
                    <a:solidFill>
                      <a:schemeClr val="accent1"/>
                    </a:solidFill>
                  </a:tcPr>
                </a:tc>
                <a:extLst>
                  <a:ext uri="{0D108BD9-81ED-4DB2-BD59-A6C34878D82A}">
                    <a16:rowId xmlns:a16="http://schemas.microsoft.com/office/drawing/2014/main" val="2055921715"/>
                  </a:ext>
                </a:extLst>
              </a:tr>
              <a:tr h="538039">
                <a:tc rowSpan="8">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rPr>
                        <a:t>User group</a:t>
                      </a:r>
                    </a:p>
                  </a:txBody>
                  <a:tcPr anchor="ctr">
                    <a:lnT w="12700" cmpd="sng">
                      <a:noFill/>
                    </a:lnT>
                    <a:solidFill>
                      <a:schemeClr val="accent1"/>
                    </a:solidFill>
                  </a:tcPr>
                </a:tc>
                <a:tc>
                  <a:txBody>
                    <a:bodyPr/>
                    <a:lstStyle/>
                    <a:p>
                      <a:r>
                        <a:rPr lang="en-US" sz="1400" dirty="0">
                          <a:solidFill>
                            <a:schemeClr val="bg1"/>
                          </a:solidFill>
                        </a:rPr>
                        <a:t>HANWASH professional team </a:t>
                      </a:r>
                    </a:p>
                  </a:txBody>
                  <a:tcPr anchor="ctr">
                    <a:lnT w="12700" cmpd="sng">
                      <a:noFill/>
                    </a:lnT>
                    <a:solidFill>
                      <a:schemeClr val="accent1"/>
                    </a:solidFill>
                  </a:tcPr>
                </a:tc>
                <a:tc>
                  <a:txBody>
                    <a:bodyPr/>
                    <a:lstStyle/>
                    <a:p>
                      <a:pPr algn="ctr"/>
                      <a:endParaRPr lang="en-US" sz="1600" dirty="0"/>
                    </a:p>
                  </a:txBody>
                  <a:tcPr anchor="ctr"/>
                </a:tc>
                <a:tc>
                  <a:txBody>
                    <a:bodyPr/>
                    <a:lstStyle/>
                    <a:p>
                      <a:pPr algn="ctr"/>
                      <a:r>
                        <a:rPr lang="en-US" sz="1600" dirty="0"/>
                        <a:t>x</a:t>
                      </a:r>
                    </a:p>
                  </a:txBody>
                  <a:tcPr anchor="ctr"/>
                </a:tc>
                <a:tc>
                  <a:txBody>
                    <a:bodyPr/>
                    <a:lstStyle/>
                    <a:p>
                      <a:pPr algn="ctr"/>
                      <a:r>
                        <a:rPr lang="en-US" sz="1600" dirty="0"/>
                        <a:t>x</a:t>
                      </a:r>
                    </a:p>
                  </a:txBody>
                  <a:tcPr anchor="ctr"/>
                </a:tc>
                <a:tc>
                  <a:txBody>
                    <a:bodyPr/>
                    <a:lstStyle/>
                    <a:p>
                      <a:pPr algn="ctr"/>
                      <a:r>
                        <a:rPr lang="en-US" sz="1600" dirty="0"/>
                        <a:t>x</a:t>
                      </a:r>
                    </a:p>
                  </a:txBody>
                  <a:tcPr anchor="ctr"/>
                </a:tc>
                <a:tc>
                  <a:txBody>
                    <a:bodyPr/>
                    <a:lstStyle/>
                    <a:p>
                      <a:pPr algn="ctr"/>
                      <a:r>
                        <a:rPr lang="en-US" sz="1600" dirty="0"/>
                        <a:t>x</a:t>
                      </a:r>
                    </a:p>
                  </a:txBody>
                  <a:tcPr anchor="ctr"/>
                </a:tc>
                <a:tc>
                  <a:txBody>
                    <a:bodyPr/>
                    <a:lstStyle/>
                    <a:p>
                      <a:pPr algn="ctr"/>
                      <a:r>
                        <a:rPr lang="en-US" sz="1600" dirty="0"/>
                        <a:t>x</a:t>
                      </a:r>
                    </a:p>
                  </a:txBody>
                  <a:tcPr anchor="ctr"/>
                </a:tc>
                <a:extLst>
                  <a:ext uri="{0D108BD9-81ED-4DB2-BD59-A6C34878D82A}">
                    <a16:rowId xmlns:a16="http://schemas.microsoft.com/office/drawing/2014/main" val="1188583424"/>
                  </a:ext>
                </a:extLst>
              </a:tr>
              <a:tr h="538039">
                <a:tc vMerge="1">
                  <a:txBody>
                    <a:bodyPr/>
                    <a:lstStyle/>
                    <a:p>
                      <a:endParaRPr lang="en-US" dirty="0"/>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HANWASH Board of Directors</a:t>
                      </a:r>
                    </a:p>
                  </a:txBody>
                  <a:tcPr anchor="ctr">
                    <a:solidFill>
                      <a:schemeClr val="accent1"/>
                    </a:solidFill>
                  </a:tcPr>
                </a:tc>
                <a:tc>
                  <a:txBody>
                    <a:bodyPr/>
                    <a:lstStyle/>
                    <a:p>
                      <a:pPr algn="ctr"/>
                      <a:endParaRPr lang="en-US" sz="1600" dirty="0"/>
                    </a:p>
                  </a:txBody>
                  <a:tcPr anchor="ctr"/>
                </a:tc>
                <a:tc>
                  <a:txBody>
                    <a:bodyPr/>
                    <a:lstStyle/>
                    <a:p>
                      <a:pPr algn="ctr"/>
                      <a:r>
                        <a:rPr lang="en-US" sz="1600" dirty="0"/>
                        <a:t>x</a:t>
                      </a:r>
                    </a:p>
                  </a:txBody>
                  <a:tcPr anchor="ctr"/>
                </a:tc>
                <a:tc>
                  <a:txBody>
                    <a:bodyPr/>
                    <a:lstStyle/>
                    <a:p>
                      <a:pPr algn="ctr"/>
                      <a:endParaRPr lang="en-US" sz="1600" dirty="0"/>
                    </a:p>
                  </a:txBody>
                  <a:tcPr anchor="ctr"/>
                </a:tc>
                <a:tc>
                  <a:txBody>
                    <a:bodyPr/>
                    <a:lstStyle/>
                    <a:p>
                      <a:pPr algn="ctr"/>
                      <a:endParaRPr lang="en-US" sz="1600" dirty="0"/>
                    </a:p>
                  </a:txBody>
                  <a:tcPr anchor="ctr"/>
                </a:tc>
                <a:tc>
                  <a:txBody>
                    <a:bodyPr/>
                    <a:lstStyle/>
                    <a:p>
                      <a:pPr algn="ctr"/>
                      <a:r>
                        <a:rPr lang="en-US" sz="1600" dirty="0"/>
                        <a:t>x</a:t>
                      </a:r>
                    </a:p>
                  </a:txBody>
                  <a:tcPr anchor="ctr"/>
                </a:tc>
                <a:tc>
                  <a:txBody>
                    <a:bodyPr/>
                    <a:lstStyle/>
                    <a:p>
                      <a:pPr algn="ctr"/>
                      <a:endParaRPr lang="en-US" sz="1600" dirty="0"/>
                    </a:p>
                  </a:txBody>
                  <a:tcPr anchor="ctr"/>
                </a:tc>
                <a:extLst>
                  <a:ext uri="{0D108BD9-81ED-4DB2-BD59-A6C34878D82A}">
                    <a16:rowId xmlns:a16="http://schemas.microsoft.com/office/drawing/2014/main" val="1653229220"/>
                  </a:ext>
                </a:extLst>
              </a:tr>
              <a:tr h="538039">
                <a:tc vMerge="1">
                  <a:txBody>
                    <a:bodyPr/>
                    <a:lstStyle/>
                    <a:p>
                      <a:endParaRPr lang="en-US" dirty="0"/>
                    </a:p>
                  </a:txBody>
                  <a:tcPr>
                    <a:solidFill>
                      <a:schemeClr val="accent1"/>
                    </a:solidFill>
                  </a:tcPr>
                </a:tc>
                <a:tc>
                  <a:txBody>
                    <a:bodyPr/>
                    <a:lstStyle/>
                    <a:p>
                      <a:r>
                        <a:rPr lang="en-US" sz="1400" dirty="0">
                          <a:solidFill>
                            <a:schemeClr val="bg1"/>
                          </a:solidFill>
                        </a:rPr>
                        <a:t>Rotary Ambassadors</a:t>
                      </a:r>
                    </a:p>
                  </a:txBody>
                  <a:tcPr anchor="ctr">
                    <a:solidFill>
                      <a:schemeClr val="accent1"/>
                    </a:solidFill>
                  </a:tcPr>
                </a:tc>
                <a:tc>
                  <a:txBody>
                    <a:bodyPr/>
                    <a:lstStyle/>
                    <a:p>
                      <a:pPr algn="ctr"/>
                      <a:endParaRPr lang="en-US" sz="1600" dirty="0"/>
                    </a:p>
                  </a:txBody>
                  <a:tcPr anchor="ctr"/>
                </a:tc>
                <a:tc>
                  <a:txBody>
                    <a:bodyPr/>
                    <a:lstStyle/>
                    <a:p>
                      <a:pPr algn="ctr"/>
                      <a:r>
                        <a:rPr lang="en-US" sz="1600" dirty="0"/>
                        <a:t>x</a:t>
                      </a:r>
                    </a:p>
                  </a:txBody>
                  <a:tcPr anchor="ctr"/>
                </a:tc>
                <a:tc>
                  <a:txBody>
                    <a:bodyPr/>
                    <a:lstStyle/>
                    <a:p>
                      <a:pPr algn="ctr"/>
                      <a:r>
                        <a:rPr lang="en-US" sz="1600" dirty="0"/>
                        <a:t>x</a:t>
                      </a:r>
                    </a:p>
                  </a:txBody>
                  <a:tcPr anchor="ctr"/>
                </a:tc>
                <a:tc>
                  <a:txBody>
                    <a:bodyPr/>
                    <a:lstStyle/>
                    <a:p>
                      <a:pPr algn="ctr"/>
                      <a:r>
                        <a:rPr lang="en-US" sz="1600" dirty="0"/>
                        <a:t>x</a:t>
                      </a:r>
                    </a:p>
                  </a:txBody>
                  <a:tcPr anchor="ctr"/>
                </a:tc>
                <a:tc>
                  <a:txBody>
                    <a:bodyPr/>
                    <a:lstStyle/>
                    <a:p>
                      <a:pPr algn="ctr"/>
                      <a:r>
                        <a:rPr lang="en-US" sz="1600" dirty="0"/>
                        <a:t>x</a:t>
                      </a:r>
                    </a:p>
                  </a:txBody>
                  <a:tcPr anchor="ctr"/>
                </a:tc>
                <a:tc>
                  <a:txBody>
                    <a:bodyPr/>
                    <a:lstStyle/>
                    <a:p>
                      <a:pPr algn="ctr"/>
                      <a:endParaRPr lang="en-US" sz="1600"/>
                    </a:p>
                  </a:txBody>
                  <a:tcPr anchor="ctr"/>
                </a:tc>
                <a:extLst>
                  <a:ext uri="{0D108BD9-81ED-4DB2-BD59-A6C34878D82A}">
                    <a16:rowId xmlns:a16="http://schemas.microsoft.com/office/drawing/2014/main" val="2492826171"/>
                  </a:ext>
                </a:extLst>
              </a:tr>
              <a:tr h="465125">
                <a:tc vMerge="1">
                  <a:txBody>
                    <a:bodyPr/>
                    <a:lstStyle/>
                    <a:p>
                      <a:endParaRPr lang="en-US" dirty="0"/>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Haiti Liaison</a:t>
                      </a:r>
                    </a:p>
                  </a:txBody>
                  <a:tcPr anchor="ctr">
                    <a:solidFill>
                      <a:schemeClr val="accent1"/>
                    </a:solidFill>
                  </a:tcPr>
                </a:tc>
                <a:tc>
                  <a:txBody>
                    <a:bodyPr/>
                    <a:lstStyle/>
                    <a:p>
                      <a:pPr algn="ctr"/>
                      <a:r>
                        <a:rPr lang="en-US" sz="1600" dirty="0"/>
                        <a:t>x</a:t>
                      </a:r>
                    </a:p>
                  </a:txBody>
                  <a:tcPr anchor="ctr"/>
                </a:tc>
                <a:tc>
                  <a:txBody>
                    <a:bodyPr/>
                    <a:lstStyle/>
                    <a:p>
                      <a:pPr algn="ctr"/>
                      <a:r>
                        <a:rPr lang="en-US" sz="1600" dirty="0"/>
                        <a:t>x</a:t>
                      </a:r>
                    </a:p>
                  </a:txBody>
                  <a:tcPr anchor="ctr"/>
                </a:tc>
                <a:tc>
                  <a:txBody>
                    <a:bodyPr/>
                    <a:lstStyle/>
                    <a:p>
                      <a:pPr algn="ctr"/>
                      <a:r>
                        <a:rPr lang="en-US" sz="1600" dirty="0"/>
                        <a:t>x</a:t>
                      </a:r>
                    </a:p>
                  </a:txBody>
                  <a:tcPr anchor="ctr"/>
                </a:tc>
                <a:tc>
                  <a:txBody>
                    <a:bodyPr/>
                    <a:lstStyle/>
                    <a:p>
                      <a:pPr algn="ctr"/>
                      <a:r>
                        <a:rPr lang="en-US" sz="1600"/>
                        <a:t>x</a:t>
                      </a:r>
                    </a:p>
                  </a:txBody>
                  <a:tcPr anchor="ctr"/>
                </a:tc>
                <a:tc>
                  <a:txBody>
                    <a:bodyPr/>
                    <a:lstStyle/>
                    <a:p>
                      <a:pPr algn="ctr"/>
                      <a:r>
                        <a:rPr lang="en-US" sz="1600" dirty="0"/>
                        <a:t>x</a:t>
                      </a:r>
                    </a:p>
                  </a:txBody>
                  <a:tcPr anchor="ctr"/>
                </a:tc>
                <a:tc>
                  <a:txBody>
                    <a:bodyPr/>
                    <a:lstStyle/>
                    <a:p>
                      <a:pPr algn="ctr"/>
                      <a:endParaRPr lang="en-US" sz="1600" dirty="0"/>
                    </a:p>
                  </a:txBody>
                  <a:tcPr anchor="ctr"/>
                </a:tc>
                <a:extLst>
                  <a:ext uri="{0D108BD9-81ED-4DB2-BD59-A6C34878D82A}">
                    <a16:rowId xmlns:a16="http://schemas.microsoft.com/office/drawing/2014/main" val="4184819438"/>
                  </a:ext>
                </a:extLst>
              </a:tr>
              <a:tr h="459959">
                <a:tc vMerge="1">
                  <a:txBody>
                    <a:bodyPr/>
                    <a:lstStyle/>
                    <a:p>
                      <a:endParaRPr lang="en-US" dirty="0"/>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DINEPA</a:t>
                      </a:r>
                    </a:p>
                  </a:txBody>
                  <a:tcPr anchor="ctr">
                    <a:solidFill>
                      <a:schemeClr val="accent1"/>
                    </a:solidFill>
                  </a:tcPr>
                </a:tc>
                <a:tc>
                  <a:txBody>
                    <a:bodyPr/>
                    <a:lstStyle/>
                    <a:p>
                      <a:pPr algn="ctr"/>
                      <a:endParaRPr lang="en-US" sz="1600" dirty="0"/>
                    </a:p>
                  </a:txBody>
                  <a:tcPr anchor="ctr"/>
                </a:tc>
                <a:tc>
                  <a:txBody>
                    <a:bodyPr/>
                    <a:lstStyle/>
                    <a:p>
                      <a:pPr algn="ctr"/>
                      <a:r>
                        <a:rPr lang="en-US" sz="1600" dirty="0"/>
                        <a:t>x</a:t>
                      </a:r>
                    </a:p>
                  </a:txBody>
                  <a:tcPr anchor="ctr"/>
                </a:tc>
                <a:tc>
                  <a:txBody>
                    <a:bodyPr/>
                    <a:lstStyle/>
                    <a:p>
                      <a:pPr algn="ctr"/>
                      <a:r>
                        <a:rPr lang="en-US" sz="1600" dirty="0"/>
                        <a:t>x</a:t>
                      </a:r>
                    </a:p>
                  </a:txBody>
                  <a:tcPr anchor="ctr"/>
                </a:tc>
                <a:tc>
                  <a:txBody>
                    <a:bodyPr/>
                    <a:lstStyle/>
                    <a:p>
                      <a:pPr algn="ctr"/>
                      <a:endParaRPr lang="en-US" sz="1600" dirty="0"/>
                    </a:p>
                  </a:txBody>
                  <a:tcPr anchor="ctr"/>
                </a:tc>
                <a:tc>
                  <a:txBody>
                    <a:bodyPr/>
                    <a:lstStyle/>
                    <a:p>
                      <a:pPr algn="ctr"/>
                      <a:r>
                        <a:rPr lang="en-US" sz="1600" dirty="0"/>
                        <a:t>x</a:t>
                      </a:r>
                    </a:p>
                  </a:txBody>
                  <a:tcPr anchor="ctr"/>
                </a:tc>
                <a:tc>
                  <a:txBody>
                    <a:bodyPr/>
                    <a:lstStyle/>
                    <a:p>
                      <a:pPr algn="ctr"/>
                      <a:endParaRPr lang="en-US" sz="1600" dirty="0"/>
                    </a:p>
                  </a:txBody>
                  <a:tcPr anchor="ctr"/>
                </a:tc>
                <a:extLst>
                  <a:ext uri="{0D108BD9-81ED-4DB2-BD59-A6C34878D82A}">
                    <a16:rowId xmlns:a16="http://schemas.microsoft.com/office/drawing/2014/main" val="1774370150"/>
                  </a:ext>
                </a:extLst>
              </a:tr>
              <a:tr h="459959">
                <a:tc vMerge="1">
                  <a:txBody>
                    <a:bodyPr/>
                    <a:lstStyle/>
                    <a:p>
                      <a:pPr algn="ctr"/>
                      <a:endParaRPr lang="en-US" dirty="0">
                        <a:solidFill>
                          <a:schemeClr val="bg1"/>
                        </a:solidFill>
                      </a:endParaRPr>
                    </a:p>
                  </a:txBody>
                  <a:tcPr anchor="ctr">
                    <a:solidFill>
                      <a:schemeClr val="accent1"/>
                    </a:solidFill>
                  </a:tcPr>
                </a:tc>
                <a:tc>
                  <a:txBody>
                    <a:bodyPr/>
                    <a:lstStyle/>
                    <a:p>
                      <a:r>
                        <a:rPr lang="en-US" sz="1400" dirty="0">
                          <a:solidFill>
                            <a:schemeClr val="bg1"/>
                          </a:solidFill>
                        </a:rPr>
                        <a:t>Local authorities </a:t>
                      </a:r>
                    </a:p>
                  </a:txBody>
                  <a:tcPr anchor="ctr">
                    <a:solidFill>
                      <a:schemeClr val="accent1"/>
                    </a:solidFill>
                  </a:tcPr>
                </a:tc>
                <a:tc>
                  <a:txBody>
                    <a:bodyPr/>
                    <a:lstStyle/>
                    <a:p>
                      <a:pPr algn="ctr"/>
                      <a:endParaRPr lang="en-US" sz="1600" dirty="0"/>
                    </a:p>
                  </a:txBody>
                  <a:tcPr anchor="ctr"/>
                </a:tc>
                <a:tc>
                  <a:txBody>
                    <a:bodyPr/>
                    <a:lstStyle/>
                    <a:p>
                      <a:pPr algn="ctr"/>
                      <a:r>
                        <a:rPr lang="en-US" sz="1600" dirty="0"/>
                        <a:t>x</a:t>
                      </a:r>
                    </a:p>
                  </a:txBody>
                  <a:tcPr anchor="ctr"/>
                </a:tc>
                <a:tc>
                  <a:txBody>
                    <a:bodyPr/>
                    <a:lstStyle/>
                    <a:p>
                      <a:pPr algn="ctr"/>
                      <a:r>
                        <a:rPr lang="en-US" sz="1600" dirty="0"/>
                        <a:t>x</a:t>
                      </a:r>
                    </a:p>
                  </a:txBody>
                  <a:tcPr anchor="ctr"/>
                </a:tc>
                <a:tc>
                  <a:txBody>
                    <a:bodyPr/>
                    <a:lstStyle/>
                    <a:p>
                      <a:pPr algn="ctr"/>
                      <a:endParaRPr lang="en-US" sz="1600" dirty="0"/>
                    </a:p>
                  </a:txBody>
                  <a:tcPr anchor="ctr"/>
                </a:tc>
                <a:tc>
                  <a:txBody>
                    <a:bodyPr/>
                    <a:lstStyle/>
                    <a:p>
                      <a:pPr algn="ctr"/>
                      <a:r>
                        <a:rPr lang="en-US" sz="1600" dirty="0"/>
                        <a:t>x</a:t>
                      </a:r>
                    </a:p>
                  </a:txBody>
                  <a:tcPr anchor="ctr"/>
                </a:tc>
                <a:tc>
                  <a:txBody>
                    <a:bodyPr/>
                    <a:lstStyle/>
                    <a:p>
                      <a:pPr algn="ctr"/>
                      <a:endParaRPr lang="en-US" sz="1600" dirty="0"/>
                    </a:p>
                  </a:txBody>
                  <a:tcPr anchor="ctr"/>
                </a:tc>
                <a:extLst>
                  <a:ext uri="{0D108BD9-81ED-4DB2-BD59-A6C34878D82A}">
                    <a16:rowId xmlns:a16="http://schemas.microsoft.com/office/drawing/2014/main" val="1110044588"/>
                  </a:ext>
                </a:extLst>
              </a:tr>
              <a:tr h="53803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nchor="ctr">
                    <a:lnT w="12700" cmpd="sng">
                      <a:noFill/>
                    </a:lnT>
                    <a:lnB w="12700" cmpd="sng">
                      <a:noFill/>
                    </a:ln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Implementing partners</a:t>
                      </a:r>
                    </a:p>
                  </a:txBody>
                  <a:tcPr anchor="ctr">
                    <a:solidFill>
                      <a:schemeClr val="accent1"/>
                    </a:solidFill>
                  </a:tcPr>
                </a:tc>
                <a:tc>
                  <a:txBody>
                    <a:bodyPr/>
                    <a:lstStyle/>
                    <a:p>
                      <a:pPr algn="ctr"/>
                      <a:endParaRPr lang="en-US" sz="1600" dirty="0"/>
                    </a:p>
                  </a:txBody>
                  <a:tcPr anchor="ctr"/>
                </a:tc>
                <a:tc>
                  <a:txBody>
                    <a:bodyPr/>
                    <a:lstStyle/>
                    <a:p>
                      <a:pPr algn="ctr"/>
                      <a:r>
                        <a:rPr lang="en-US" sz="1600" dirty="0"/>
                        <a:t>x</a:t>
                      </a:r>
                    </a:p>
                  </a:txBody>
                  <a:tcPr anchor="ctr"/>
                </a:tc>
                <a:tc>
                  <a:txBody>
                    <a:bodyPr/>
                    <a:lstStyle/>
                    <a:p>
                      <a:pPr algn="ctr"/>
                      <a:r>
                        <a:rPr lang="en-US" sz="1600" dirty="0"/>
                        <a:t>x</a:t>
                      </a:r>
                    </a:p>
                  </a:txBody>
                  <a:tcPr anchor="ctr"/>
                </a:tc>
                <a:tc>
                  <a:txBody>
                    <a:bodyPr/>
                    <a:lstStyle/>
                    <a:p>
                      <a:pPr algn="ctr"/>
                      <a:r>
                        <a:rPr lang="en-US" sz="1600" dirty="0"/>
                        <a:t>x</a:t>
                      </a:r>
                    </a:p>
                  </a:txBody>
                  <a:tcPr anchor="ctr"/>
                </a:tc>
                <a:tc>
                  <a:txBody>
                    <a:bodyPr/>
                    <a:lstStyle/>
                    <a:p>
                      <a:pPr algn="ctr"/>
                      <a:r>
                        <a:rPr lang="en-US" sz="1600" dirty="0"/>
                        <a:t>x</a:t>
                      </a:r>
                    </a:p>
                  </a:txBody>
                  <a:tcPr anchor="ctr"/>
                </a:tc>
                <a:tc>
                  <a:txBody>
                    <a:bodyPr/>
                    <a:lstStyle/>
                    <a:p>
                      <a:pPr algn="ctr"/>
                      <a:r>
                        <a:rPr lang="en-US" sz="1600" dirty="0"/>
                        <a:t>x</a:t>
                      </a:r>
                    </a:p>
                  </a:txBody>
                  <a:tcPr anchor="ctr"/>
                </a:tc>
                <a:extLst>
                  <a:ext uri="{0D108BD9-81ED-4DB2-BD59-A6C34878D82A}">
                    <a16:rowId xmlns:a16="http://schemas.microsoft.com/office/drawing/2014/main" val="3130720282"/>
                  </a:ext>
                </a:extLst>
              </a:tr>
              <a:tr h="459959">
                <a:tc vMerge="1">
                  <a:txBody>
                    <a:bodyPr/>
                    <a:lstStyle/>
                    <a:p>
                      <a:pPr algn="ctr"/>
                      <a:endParaRPr lang="en-US" dirty="0">
                        <a:solidFill>
                          <a:schemeClr val="bg1"/>
                        </a:solidFill>
                      </a:endParaRPr>
                    </a:p>
                  </a:txBody>
                  <a:tcPr anchor="ctr">
                    <a:lnT w="12700" cmpd="sng">
                      <a:noFill/>
                    </a:lnT>
                    <a:solidFill>
                      <a:schemeClr val="accent1"/>
                    </a:solidFill>
                  </a:tcPr>
                </a:tc>
                <a:tc>
                  <a:txBody>
                    <a:bodyPr/>
                    <a:lstStyle/>
                    <a:p>
                      <a:r>
                        <a:rPr lang="en-US" sz="1400" dirty="0">
                          <a:solidFill>
                            <a:schemeClr val="bg1"/>
                          </a:solidFill>
                        </a:rPr>
                        <a:t>Funders</a:t>
                      </a:r>
                    </a:p>
                  </a:txBody>
                  <a:tcPr anchor="ctr">
                    <a:solidFill>
                      <a:schemeClr val="accent1"/>
                    </a:solidFill>
                  </a:tcPr>
                </a:tc>
                <a:tc>
                  <a:txBody>
                    <a:bodyPr/>
                    <a:lstStyle/>
                    <a:p>
                      <a:pPr algn="ctr"/>
                      <a:r>
                        <a:rPr lang="en-US" sz="1600" dirty="0"/>
                        <a:t>x</a:t>
                      </a:r>
                    </a:p>
                  </a:txBody>
                  <a:tcPr anchor="ctr"/>
                </a:tc>
                <a:tc>
                  <a:txBody>
                    <a:bodyPr/>
                    <a:lstStyle/>
                    <a:p>
                      <a:pPr algn="ctr"/>
                      <a:r>
                        <a:rPr lang="en-US" sz="1600" dirty="0"/>
                        <a:t>x</a:t>
                      </a:r>
                    </a:p>
                  </a:txBody>
                  <a:tcPr anchor="ctr"/>
                </a:tc>
                <a:tc>
                  <a:txBody>
                    <a:bodyPr/>
                    <a:lstStyle/>
                    <a:p>
                      <a:pPr algn="ctr"/>
                      <a:endParaRPr lang="en-US" sz="1600" dirty="0"/>
                    </a:p>
                  </a:txBody>
                  <a:tcPr anchor="ctr"/>
                </a:tc>
                <a:tc>
                  <a:txBody>
                    <a:bodyPr/>
                    <a:lstStyle/>
                    <a:p>
                      <a:pPr algn="ctr"/>
                      <a:r>
                        <a:rPr lang="en-US" sz="1600" dirty="0"/>
                        <a:t>x</a:t>
                      </a:r>
                    </a:p>
                  </a:txBody>
                  <a:tcPr anchor="ctr"/>
                </a:tc>
                <a:tc>
                  <a:txBody>
                    <a:bodyPr/>
                    <a:lstStyle/>
                    <a:p>
                      <a:pPr algn="ctr"/>
                      <a:endParaRPr lang="en-US" sz="1600" dirty="0"/>
                    </a:p>
                  </a:txBody>
                  <a:tcPr anchor="ctr"/>
                </a:tc>
                <a:tc>
                  <a:txBody>
                    <a:bodyPr/>
                    <a:lstStyle/>
                    <a:p>
                      <a:pPr algn="ctr"/>
                      <a:endParaRPr lang="en-US" sz="1600" dirty="0"/>
                    </a:p>
                  </a:txBody>
                  <a:tcPr anchor="ctr"/>
                </a:tc>
                <a:extLst>
                  <a:ext uri="{0D108BD9-81ED-4DB2-BD59-A6C34878D82A}">
                    <a16:rowId xmlns:a16="http://schemas.microsoft.com/office/drawing/2014/main" val="2891981334"/>
                  </a:ext>
                </a:extLst>
              </a:tr>
            </a:tbl>
          </a:graphicData>
        </a:graphic>
      </p:graphicFrame>
    </p:spTree>
    <p:extLst>
      <p:ext uri="{BB962C8B-B14F-4D97-AF65-F5344CB8AC3E}">
        <p14:creationId xmlns:p14="http://schemas.microsoft.com/office/powerpoint/2010/main" val="26849910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C4CC4-EF5F-728A-F1DE-764A0DED65D5}"/>
              </a:ext>
            </a:extLst>
          </p:cNvPr>
          <p:cNvSpPr>
            <a:spLocks noGrp="1"/>
          </p:cNvSpPr>
          <p:nvPr>
            <p:ph type="title"/>
          </p:nvPr>
        </p:nvSpPr>
        <p:spPr>
          <a:xfrm>
            <a:off x="2231136" y="289778"/>
            <a:ext cx="7729728" cy="733479"/>
          </a:xfrm>
        </p:spPr>
        <p:txBody>
          <a:bodyPr>
            <a:normAutofit fontScale="90000"/>
          </a:bodyPr>
          <a:lstStyle/>
          <a:p>
            <a:r>
              <a:rPr lang="en-US" dirty="0"/>
              <a:t>Dashboards for each user group</a:t>
            </a:r>
          </a:p>
        </p:txBody>
      </p:sp>
      <p:graphicFrame>
        <p:nvGraphicFramePr>
          <p:cNvPr id="4" name="Table 4">
            <a:extLst>
              <a:ext uri="{FF2B5EF4-FFF2-40B4-BE49-F238E27FC236}">
                <a16:creationId xmlns:a16="http://schemas.microsoft.com/office/drawing/2014/main" id="{F96D5D62-CC00-BEAC-FC82-6B420809D911}"/>
              </a:ext>
            </a:extLst>
          </p:cNvPr>
          <p:cNvGraphicFramePr>
            <a:graphicFrameLocks noGrp="1"/>
          </p:cNvGraphicFramePr>
          <p:nvPr>
            <p:ph idx="1"/>
            <p:extLst>
              <p:ext uri="{D42A27DB-BD31-4B8C-83A1-F6EECF244321}">
                <p14:modId xmlns:p14="http://schemas.microsoft.com/office/powerpoint/2010/main" val="3492260235"/>
              </p:ext>
            </p:extLst>
          </p:nvPr>
        </p:nvGraphicFramePr>
        <p:xfrm>
          <a:off x="320341" y="1236410"/>
          <a:ext cx="11098773" cy="4871560"/>
        </p:xfrm>
        <a:graphic>
          <a:graphicData uri="http://schemas.openxmlformats.org/drawingml/2006/table">
            <a:tbl>
              <a:tblPr firstRow="1" bandRow="1">
                <a:tableStyleId>{5C22544A-7EE6-4342-B048-85BDC9FD1C3A}</a:tableStyleId>
              </a:tblPr>
              <a:tblGrid>
                <a:gridCol w="911296">
                  <a:extLst>
                    <a:ext uri="{9D8B030D-6E8A-4147-A177-3AD203B41FA5}">
                      <a16:colId xmlns:a16="http://schemas.microsoft.com/office/drawing/2014/main" val="3711596048"/>
                    </a:ext>
                  </a:extLst>
                </a:gridCol>
                <a:gridCol w="1555098">
                  <a:extLst>
                    <a:ext uri="{9D8B030D-6E8A-4147-A177-3AD203B41FA5}">
                      <a16:colId xmlns:a16="http://schemas.microsoft.com/office/drawing/2014/main" val="1506313513"/>
                    </a:ext>
                  </a:extLst>
                </a:gridCol>
                <a:gridCol w="1144242">
                  <a:extLst>
                    <a:ext uri="{9D8B030D-6E8A-4147-A177-3AD203B41FA5}">
                      <a16:colId xmlns:a16="http://schemas.microsoft.com/office/drawing/2014/main" val="757957581"/>
                    </a:ext>
                  </a:extLst>
                </a:gridCol>
                <a:gridCol w="1322152">
                  <a:extLst>
                    <a:ext uri="{9D8B030D-6E8A-4147-A177-3AD203B41FA5}">
                      <a16:colId xmlns:a16="http://schemas.microsoft.com/office/drawing/2014/main" val="333574369"/>
                    </a:ext>
                  </a:extLst>
                </a:gridCol>
                <a:gridCol w="1233197">
                  <a:extLst>
                    <a:ext uri="{9D8B030D-6E8A-4147-A177-3AD203B41FA5}">
                      <a16:colId xmlns:a16="http://schemas.microsoft.com/office/drawing/2014/main" val="165223974"/>
                    </a:ext>
                  </a:extLst>
                </a:gridCol>
                <a:gridCol w="1004254">
                  <a:extLst>
                    <a:ext uri="{9D8B030D-6E8A-4147-A177-3AD203B41FA5}">
                      <a16:colId xmlns:a16="http://schemas.microsoft.com/office/drawing/2014/main" val="4201710007"/>
                    </a:ext>
                  </a:extLst>
                </a:gridCol>
                <a:gridCol w="1462140">
                  <a:extLst>
                    <a:ext uri="{9D8B030D-6E8A-4147-A177-3AD203B41FA5}">
                      <a16:colId xmlns:a16="http://schemas.microsoft.com/office/drawing/2014/main" val="3746041631"/>
                    </a:ext>
                  </a:extLst>
                </a:gridCol>
                <a:gridCol w="1233197">
                  <a:extLst>
                    <a:ext uri="{9D8B030D-6E8A-4147-A177-3AD203B41FA5}">
                      <a16:colId xmlns:a16="http://schemas.microsoft.com/office/drawing/2014/main" val="2994331661"/>
                    </a:ext>
                  </a:extLst>
                </a:gridCol>
                <a:gridCol w="1233197">
                  <a:extLst>
                    <a:ext uri="{9D8B030D-6E8A-4147-A177-3AD203B41FA5}">
                      <a16:colId xmlns:a16="http://schemas.microsoft.com/office/drawing/2014/main" val="1270184855"/>
                    </a:ext>
                  </a:extLst>
                </a:gridCol>
              </a:tblGrid>
              <a:tr h="442965">
                <a:tc>
                  <a:txBody>
                    <a:bodyPr/>
                    <a:lstStyle/>
                    <a:p>
                      <a:endParaRPr lang="en-US" sz="16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sz="160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dirty="0">
                        <a:solidFill>
                          <a:schemeClr val="bg1"/>
                        </a:solidFill>
                      </a:endParaRPr>
                    </a:p>
                  </a:txBody>
                  <a:tcPr>
                    <a:lnL w="12700" cmpd="sng">
                      <a:noFill/>
                    </a:lnL>
                    <a:lnR w="12700" cmpd="sng">
                      <a:noFill/>
                    </a:lnR>
                  </a:tcPr>
                </a:tc>
                <a:tc gridSpan="6">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Dashboard</a:t>
                      </a:r>
                    </a:p>
                  </a:txBody>
                  <a:tcPr>
                    <a:lnL w="12700" cmpd="sng">
                      <a:noFill/>
                    </a:ln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hMerge="1">
                  <a:txBody>
                    <a:bodyPr/>
                    <a:lstStyle/>
                    <a:p>
                      <a:endParaRPr lang="en-US"/>
                    </a:p>
                  </a:txBody>
                  <a:tcPr/>
                </a:tc>
                <a:tc hMerge="1">
                  <a:txBody>
                    <a:bodyPr/>
                    <a:lstStyle/>
                    <a:p>
                      <a:endParaRPr lang="en-US" dirty="0"/>
                    </a:p>
                  </a:txBody>
                  <a:tcPr/>
                </a:tc>
                <a:tc hMerge="1">
                  <a:txBody>
                    <a:bodyPr/>
                    <a:lstStyle/>
                    <a:p>
                      <a:pPr algn="ctr"/>
                      <a:endParaRPr lang="en-US" dirty="0"/>
                    </a:p>
                  </a:txBody>
                  <a:tcPr>
                    <a:lnL w="12700" cmpd="sng">
                      <a:noFill/>
                    </a:lnL>
                    <a:lnR w="12700" cmpd="sng">
                      <a:noFill/>
                    </a:lnR>
                  </a:tcPr>
                </a:tc>
                <a:tc hMerge="1">
                  <a:txBody>
                    <a:bodyPr/>
                    <a:lstStyle/>
                    <a:p>
                      <a:pPr algn="ctr"/>
                      <a:endParaRPr lang="en-US" dirty="0"/>
                    </a:p>
                  </a:txBody>
                  <a:tcPr>
                    <a:lnL w="12700" cmpd="sng">
                      <a:noFill/>
                    </a:lnL>
                  </a:tcPr>
                </a:tc>
                <a:extLst>
                  <a:ext uri="{0D108BD9-81ED-4DB2-BD59-A6C34878D82A}">
                    <a16:rowId xmlns:a16="http://schemas.microsoft.com/office/drawing/2014/main" val="1177227312"/>
                  </a:ext>
                </a:extLst>
              </a:tr>
              <a:tr h="399705">
                <a:tc>
                  <a:txBody>
                    <a:bodyPr/>
                    <a:lstStyle/>
                    <a:p>
                      <a:endParaRPr lang="en-US" sz="16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en-US" sz="1600" dirty="0"/>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sz="1600" b="1" dirty="0">
                          <a:solidFill>
                            <a:schemeClr val="bg1"/>
                          </a:solidFill>
                        </a:rPr>
                        <a:t>Complete</a:t>
                      </a:r>
                    </a:p>
                  </a:txBody>
                  <a:tcPr anchor="ctr">
                    <a:lnL w="12700" cmpd="sng">
                      <a:noFill/>
                    </a:lnL>
                    <a:lnR w="12700" cmpd="sng">
                      <a:noFill/>
                    </a:lnR>
                    <a:solidFill>
                      <a:schemeClr val="accent1"/>
                    </a:solidFill>
                  </a:tcPr>
                </a:tc>
                <a:tc>
                  <a:txBody>
                    <a:bodyPr/>
                    <a:lstStyle/>
                    <a:p>
                      <a:pPr algn="ctr"/>
                      <a:r>
                        <a:rPr lang="en-US" sz="1600" b="0" dirty="0">
                          <a:solidFill>
                            <a:schemeClr val="bg1"/>
                          </a:solidFill>
                        </a:rPr>
                        <a:t>Program summary </a:t>
                      </a:r>
                    </a:p>
                  </a:txBody>
                  <a:tcPr>
                    <a:lnL w="12700" cmpd="sng">
                      <a:noFill/>
                    </a:lnL>
                    <a:solidFill>
                      <a:schemeClr val="accent1"/>
                    </a:solidFill>
                  </a:tcPr>
                </a:tc>
                <a:tc>
                  <a:txBody>
                    <a:bodyPr/>
                    <a:lstStyle/>
                    <a:p>
                      <a:pPr algn="ctr"/>
                      <a:r>
                        <a:rPr lang="en-US" sz="1600" b="0" dirty="0">
                          <a:solidFill>
                            <a:schemeClr val="bg1"/>
                          </a:solidFill>
                        </a:rPr>
                        <a:t>Project details </a:t>
                      </a:r>
                    </a:p>
                  </a:txBody>
                  <a:tcP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bg1"/>
                          </a:solidFill>
                        </a:rPr>
                        <a:t>Activity details </a:t>
                      </a:r>
                    </a:p>
                  </a:txBody>
                  <a:tcP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bg1"/>
                          </a:solidFill>
                        </a:rPr>
                        <a:t>Commune action planning </a:t>
                      </a:r>
                    </a:p>
                  </a:txBody>
                  <a:tcP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bg1"/>
                          </a:solidFill>
                        </a:rPr>
                        <a:t>Fundraising tools </a:t>
                      </a:r>
                    </a:p>
                  </a:txBody>
                  <a:tcPr>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bg1"/>
                          </a:solidFill>
                        </a:rPr>
                        <a:t>Validation results</a:t>
                      </a:r>
                    </a:p>
                  </a:txBody>
                  <a:tcPr>
                    <a:solidFill>
                      <a:schemeClr val="accent1"/>
                    </a:solidFill>
                  </a:tcPr>
                </a:tc>
                <a:extLst>
                  <a:ext uri="{0D108BD9-81ED-4DB2-BD59-A6C34878D82A}">
                    <a16:rowId xmlns:a16="http://schemas.microsoft.com/office/drawing/2014/main" val="2055921715"/>
                  </a:ext>
                </a:extLst>
              </a:tr>
              <a:tr h="432579">
                <a:tc rowSpan="8">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rPr>
                        <a:t>User group</a:t>
                      </a:r>
                    </a:p>
                  </a:txBody>
                  <a:tcPr anchor="ctr">
                    <a:lnT w="12700" cmpd="sng">
                      <a:noFill/>
                    </a:lnT>
                    <a:solidFill>
                      <a:schemeClr val="accent1"/>
                    </a:solidFill>
                  </a:tcPr>
                </a:tc>
                <a:tc>
                  <a:txBody>
                    <a:bodyPr/>
                    <a:lstStyle/>
                    <a:p>
                      <a:r>
                        <a:rPr lang="en-US" sz="1400" dirty="0">
                          <a:solidFill>
                            <a:schemeClr val="bg1"/>
                          </a:solidFill>
                        </a:rPr>
                        <a:t>HANWASH professional team </a:t>
                      </a:r>
                    </a:p>
                  </a:txBody>
                  <a:tcPr anchor="ctr">
                    <a:lnT w="12700" cmpd="sng">
                      <a:noFill/>
                    </a:lnT>
                    <a:solidFill>
                      <a:schemeClr val="accent1"/>
                    </a:solidFill>
                  </a:tcPr>
                </a:tc>
                <a:tc>
                  <a:txBody>
                    <a:bodyPr/>
                    <a:lstStyle/>
                    <a:p>
                      <a:pPr algn="ctr"/>
                      <a:r>
                        <a:rPr lang="en-US" sz="1600" dirty="0"/>
                        <a:t>x</a:t>
                      </a:r>
                    </a:p>
                  </a:txBody>
                  <a:tcPr anchor="ctr"/>
                </a:tc>
                <a:tc>
                  <a:txBody>
                    <a:bodyPr/>
                    <a:lstStyle/>
                    <a:p>
                      <a:pPr algn="ctr"/>
                      <a:r>
                        <a:rPr lang="en-US" sz="1600" dirty="0"/>
                        <a:t>x</a:t>
                      </a:r>
                    </a:p>
                  </a:txBody>
                  <a:tcPr anchor="ctr"/>
                </a:tc>
                <a:tc>
                  <a:txBody>
                    <a:bodyPr/>
                    <a:lstStyle/>
                    <a:p>
                      <a:pPr algn="ctr"/>
                      <a:r>
                        <a:rPr lang="en-US" sz="1600" dirty="0"/>
                        <a:t>x</a:t>
                      </a:r>
                    </a:p>
                  </a:txBody>
                  <a:tcPr anchor="ctr"/>
                </a:tc>
                <a:tc>
                  <a:txBody>
                    <a:bodyPr/>
                    <a:lstStyle/>
                    <a:p>
                      <a:pPr algn="ctr"/>
                      <a:r>
                        <a:rPr lang="en-US" sz="1600" dirty="0"/>
                        <a:t>x</a:t>
                      </a:r>
                    </a:p>
                  </a:txBody>
                  <a:tcPr anchor="ctr"/>
                </a:tc>
                <a:tc>
                  <a:txBody>
                    <a:bodyPr/>
                    <a:lstStyle/>
                    <a:p>
                      <a:pPr algn="ctr"/>
                      <a:r>
                        <a:rPr lang="en-US" sz="1600" dirty="0"/>
                        <a:t>x</a:t>
                      </a:r>
                    </a:p>
                  </a:txBody>
                  <a:tcPr anchor="ctr"/>
                </a:tc>
                <a:tc>
                  <a:txBody>
                    <a:bodyPr/>
                    <a:lstStyle/>
                    <a:p>
                      <a:pPr algn="ctr"/>
                      <a:r>
                        <a:rPr lang="en-US" sz="1600" dirty="0"/>
                        <a:t>x</a:t>
                      </a:r>
                    </a:p>
                  </a:txBody>
                  <a:tcPr anchor="ctr"/>
                </a:tc>
                <a:tc>
                  <a:txBody>
                    <a:bodyPr/>
                    <a:lstStyle/>
                    <a:p>
                      <a:pPr algn="ctr"/>
                      <a:r>
                        <a:rPr lang="en-US" sz="1600" dirty="0"/>
                        <a:t>x</a:t>
                      </a:r>
                    </a:p>
                  </a:txBody>
                  <a:tcPr anchor="ctr"/>
                </a:tc>
                <a:extLst>
                  <a:ext uri="{0D108BD9-81ED-4DB2-BD59-A6C34878D82A}">
                    <a16:rowId xmlns:a16="http://schemas.microsoft.com/office/drawing/2014/main" val="1188583424"/>
                  </a:ext>
                </a:extLst>
              </a:tr>
              <a:tr h="408237">
                <a:tc vMerge="1">
                  <a:txBody>
                    <a:bodyPr/>
                    <a:lstStyle/>
                    <a:p>
                      <a:endParaRPr lang="en-US" dirty="0"/>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HANWASH Board of Directors</a:t>
                      </a:r>
                    </a:p>
                  </a:txBody>
                  <a:tcPr anchor="ctr">
                    <a:solidFill>
                      <a:schemeClr val="accent1"/>
                    </a:solidFill>
                  </a:tcPr>
                </a:tc>
                <a:tc>
                  <a:txBody>
                    <a:bodyPr/>
                    <a:lstStyle/>
                    <a:p>
                      <a:pPr algn="ctr"/>
                      <a:endParaRPr lang="en-US" sz="1600" dirty="0"/>
                    </a:p>
                  </a:txBody>
                  <a:tcPr anchor="ctr"/>
                </a:tc>
                <a:tc>
                  <a:txBody>
                    <a:bodyPr/>
                    <a:lstStyle/>
                    <a:p>
                      <a:pPr algn="ctr"/>
                      <a:r>
                        <a:rPr lang="en-US" sz="1600" dirty="0"/>
                        <a:t>x</a:t>
                      </a:r>
                    </a:p>
                  </a:txBody>
                  <a:tcPr anchor="ctr"/>
                </a:tc>
                <a:tc>
                  <a:txBody>
                    <a:bodyPr/>
                    <a:lstStyle/>
                    <a:p>
                      <a:pPr algn="ctr"/>
                      <a:endParaRPr lang="en-US" sz="1600" dirty="0"/>
                    </a:p>
                  </a:txBody>
                  <a:tcPr anchor="ctr"/>
                </a:tc>
                <a:tc>
                  <a:txBody>
                    <a:bodyPr/>
                    <a:lstStyle/>
                    <a:p>
                      <a:pPr algn="ctr"/>
                      <a:endParaRPr lang="en-US" sz="1600" dirty="0"/>
                    </a:p>
                  </a:txBody>
                  <a:tcPr anchor="ctr"/>
                </a:tc>
                <a:tc>
                  <a:txBody>
                    <a:bodyPr/>
                    <a:lstStyle/>
                    <a:p>
                      <a:pPr algn="ctr"/>
                      <a:endParaRPr lang="en-US" sz="1600" dirty="0"/>
                    </a:p>
                  </a:txBody>
                  <a:tcPr anchor="ctr"/>
                </a:tc>
                <a:tc>
                  <a:txBody>
                    <a:bodyPr/>
                    <a:lstStyle/>
                    <a:p>
                      <a:pPr algn="ctr"/>
                      <a:r>
                        <a:rPr lang="en-US" sz="1600" dirty="0"/>
                        <a:t>x</a:t>
                      </a:r>
                    </a:p>
                  </a:txBody>
                  <a:tcPr anchor="ctr"/>
                </a:tc>
                <a:tc>
                  <a:txBody>
                    <a:bodyPr/>
                    <a:lstStyle/>
                    <a:p>
                      <a:pPr algn="ctr"/>
                      <a:endParaRPr lang="en-US" sz="1600" dirty="0"/>
                    </a:p>
                  </a:txBody>
                  <a:tcPr anchor="ctr"/>
                </a:tc>
                <a:extLst>
                  <a:ext uri="{0D108BD9-81ED-4DB2-BD59-A6C34878D82A}">
                    <a16:rowId xmlns:a16="http://schemas.microsoft.com/office/drawing/2014/main" val="1653229220"/>
                  </a:ext>
                </a:extLst>
              </a:tr>
              <a:tr h="438323">
                <a:tc vMerge="1">
                  <a:txBody>
                    <a:bodyPr/>
                    <a:lstStyle/>
                    <a:p>
                      <a:endParaRPr lang="en-US" dirty="0"/>
                    </a:p>
                  </a:txBody>
                  <a:tcPr>
                    <a:solidFill>
                      <a:schemeClr val="accent1"/>
                    </a:solidFill>
                  </a:tcPr>
                </a:tc>
                <a:tc>
                  <a:txBody>
                    <a:bodyPr/>
                    <a:lstStyle/>
                    <a:p>
                      <a:r>
                        <a:rPr lang="en-US" sz="1400" dirty="0">
                          <a:solidFill>
                            <a:schemeClr val="bg1"/>
                          </a:solidFill>
                        </a:rPr>
                        <a:t>Rotary Ambassadors</a:t>
                      </a:r>
                    </a:p>
                  </a:txBody>
                  <a:tcPr anchor="ctr">
                    <a:solidFill>
                      <a:schemeClr val="accent1"/>
                    </a:solidFill>
                  </a:tcPr>
                </a:tc>
                <a:tc>
                  <a:txBody>
                    <a:bodyPr/>
                    <a:lstStyle/>
                    <a:p>
                      <a:pPr algn="ctr"/>
                      <a:endParaRPr lang="en-US" sz="1600" dirty="0"/>
                    </a:p>
                  </a:txBody>
                  <a:tcPr anchor="ctr"/>
                </a:tc>
                <a:tc>
                  <a:txBody>
                    <a:bodyPr/>
                    <a:lstStyle/>
                    <a:p>
                      <a:pPr algn="ctr"/>
                      <a:r>
                        <a:rPr lang="en-US" sz="1600" dirty="0"/>
                        <a:t>x</a:t>
                      </a:r>
                    </a:p>
                  </a:txBody>
                  <a:tcPr anchor="ctr"/>
                </a:tc>
                <a:tc>
                  <a:txBody>
                    <a:bodyPr/>
                    <a:lstStyle/>
                    <a:p>
                      <a:pPr algn="ctr"/>
                      <a:r>
                        <a:rPr lang="en-US" sz="1600" dirty="0"/>
                        <a:t>x</a:t>
                      </a:r>
                    </a:p>
                  </a:txBody>
                  <a:tcPr anchor="ctr"/>
                </a:tc>
                <a:tc>
                  <a:txBody>
                    <a:bodyPr/>
                    <a:lstStyle/>
                    <a:p>
                      <a:pPr algn="ctr"/>
                      <a:r>
                        <a:rPr lang="en-US" sz="1600" dirty="0"/>
                        <a:t>x</a:t>
                      </a:r>
                    </a:p>
                  </a:txBody>
                  <a:tcPr anchor="ctr"/>
                </a:tc>
                <a:tc>
                  <a:txBody>
                    <a:bodyPr/>
                    <a:lstStyle/>
                    <a:p>
                      <a:pPr algn="ctr"/>
                      <a:r>
                        <a:rPr lang="en-US" sz="1600" dirty="0"/>
                        <a:t>x</a:t>
                      </a:r>
                    </a:p>
                  </a:txBody>
                  <a:tcPr anchor="ctr"/>
                </a:tc>
                <a:tc>
                  <a:txBody>
                    <a:bodyPr/>
                    <a:lstStyle/>
                    <a:p>
                      <a:pPr algn="ctr"/>
                      <a:endParaRPr lang="en-US" sz="1600"/>
                    </a:p>
                  </a:txBody>
                  <a:tcPr anchor="ctr"/>
                </a:tc>
                <a:tc>
                  <a:txBody>
                    <a:bodyPr/>
                    <a:lstStyle/>
                    <a:p>
                      <a:pPr algn="ctr"/>
                      <a:endParaRPr lang="en-US" sz="1600"/>
                    </a:p>
                  </a:txBody>
                  <a:tcPr anchor="ctr"/>
                </a:tc>
                <a:extLst>
                  <a:ext uri="{0D108BD9-81ED-4DB2-BD59-A6C34878D82A}">
                    <a16:rowId xmlns:a16="http://schemas.microsoft.com/office/drawing/2014/main" val="2492826171"/>
                  </a:ext>
                </a:extLst>
              </a:tr>
              <a:tr h="447940">
                <a:tc vMerge="1">
                  <a:txBody>
                    <a:bodyPr/>
                    <a:lstStyle/>
                    <a:p>
                      <a:endParaRPr lang="en-US" dirty="0"/>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Haiti Liaison</a:t>
                      </a:r>
                    </a:p>
                  </a:txBody>
                  <a:tcPr anchor="ctr">
                    <a:solidFill>
                      <a:schemeClr val="accent1"/>
                    </a:solidFill>
                  </a:tcPr>
                </a:tc>
                <a:tc>
                  <a:txBody>
                    <a:bodyPr/>
                    <a:lstStyle/>
                    <a:p>
                      <a:pPr algn="ctr"/>
                      <a:r>
                        <a:rPr lang="en-US" sz="1600" dirty="0"/>
                        <a:t>x</a:t>
                      </a:r>
                    </a:p>
                  </a:txBody>
                  <a:tcPr anchor="ctr"/>
                </a:tc>
                <a:tc>
                  <a:txBody>
                    <a:bodyPr/>
                    <a:lstStyle/>
                    <a:p>
                      <a:pPr algn="ctr"/>
                      <a:endParaRPr lang="en-US" sz="1600" dirty="0"/>
                    </a:p>
                  </a:txBody>
                  <a:tcPr anchor="ctr"/>
                </a:tc>
                <a:tc>
                  <a:txBody>
                    <a:bodyPr/>
                    <a:lstStyle/>
                    <a:p>
                      <a:pPr algn="ctr"/>
                      <a:r>
                        <a:rPr lang="en-US" sz="1600" dirty="0"/>
                        <a:t>x</a:t>
                      </a:r>
                    </a:p>
                  </a:txBody>
                  <a:tcPr anchor="ctr"/>
                </a:tc>
                <a:tc>
                  <a:txBody>
                    <a:bodyPr/>
                    <a:lstStyle/>
                    <a:p>
                      <a:pPr algn="ctr"/>
                      <a:r>
                        <a:rPr lang="en-US" sz="1600"/>
                        <a:t>x</a:t>
                      </a:r>
                    </a:p>
                  </a:txBody>
                  <a:tcPr anchor="ctr"/>
                </a:tc>
                <a:tc>
                  <a:txBody>
                    <a:bodyPr/>
                    <a:lstStyle/>
                    <a:p>
                      <a:pPr algn="ctr"/>
                      <a:endParaRPr lang="en-US" sz="1600" dirty="0"/>
                    </a:p>
                  </a:txBody>
                  <a:tcPr anchor="ctr"/>
                </a:tc>
                <a:tc>
                  <a:txBody>
                    <a:bodyPr/>
                    <a:lstStyle/>
                    <a:p>
                      <a:pPr algn="ctr"/>
                      <a:r>
                        <a:rPr lang="en-US" sz="1600" dirty="0"/>
                        <a:t>x</a:t>
                      </a:r>
                    </a:p>
                  </a:txBody>
                  <a:tcPr anchor="ctr"/>
                </a:tc>
                <a:tc>
                  <a:txBody>
                    <a:bodyPr/>
                    <a:lstStyle/>
                    <a:p>
                      <a:pPr algn="ctr"/>
                      <a:endParaRPr lang="en-US" sz="1600"/>
                    </a:p>
                  </a:txBody>
                  <a:tcPr anchor="ctr"/>
                </a:tc>
                <a:extLst>
                  <a:ext uri="{0D108BD9-81ED-4DB2-BD59-A6C34878D82A}">
                    <a16:rowId xmlns:a16="http://schemas.microsoft.com/office/drawing/2014/main" val="4184819438"/>
                  </a:ext>
                </a:extLst>
              </a:tr>
              <a:tr h="442965">
                <a:tc vMerge="1">
                  <a:txBody>
                    <a:bodyPr/>
                    <a:lstStyle/>
                    <a:p>
                      <a:endParaRPr lang="en-US" dirty="0"/>
                    </a:p>
                  </a:txBody>
                  <a:tcPr>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DINEPA</a:t>
                      </a:r>
                    </a:p>
                  </a:txBody>
                  <a:tcPr anchor="ctr">
                    <a:solidFill>
                      <a:schemeClr val="accent1"/>
                    </a:solidFill>
                  </a:tcPr>
                </a:tc>
                <a:tc>
                  <a:txBody>
                    <a:bodyPr/>
                    <a:lstStyle/>
                    <a:p>
                      <a:pPr algn="ctr"/>
                      <a:endParaRPr lang="en-US" sz="1600" dirty="0"/>
                    </a:p>
                  </a:txBody>
                  <a:tcPr anchor="ctr"/>
                </a:tc>
                <a:tc>
                  <a:txBody>
                    <a:bodyPr/>
                    <a:lstStyle/>
                    <a:p>
                      <a:pPr algn="ctr"/>
                      <a:r>
                        <a:rPr lang="en-US" sz="1600" dirty="0"/>
                        <a:t>x</a:t>
                      </a:r>
                    </a:p>
                  </a:txBody>
                  <a:tcPr anchor="ctr"/>
                </a:tc>
                <a:tc>
                  <a:txBody>
                    <a:bodyPr/>
                    <a:lstStyle/>
                    <a:p>
                      <a:pPr algn="ctr"/>
                      <a:r>
                        <a:rPr lang="en-US" sz="1600" dirty="0"/>
                        <a:t>x</a:t>
                      </a:r>
                    </a:p>
                  </a:txBody>
                  <a:tcPr anchor="ctr"/>
                </a:tc>
                <a:tc>
                  <a:txBody>
                    <a:bodyPr/>
                    <a:lstStyle/>
                    <a:p>
                      <a:pPr algn="ctr"/>
                      <a:endParaRPr lang="en-US" sz="1600" dirty="0"/>
                    </a:p>
                  </a:txBody>
                  <a:tcPr anchor="ctr"/>
                </a:tc>
                <a:tc>
                  <a:txBody>
                    <a:bodyPr/>
                    <a:lstStyle/>
                    <a:p>
                      <a:pPr algn="ctr"/>
                      <a:r>
                        <a:rPr lang="en-US" sz="1600" dirty="0"/>
                        <a:t>x</a:t>
                      </a:r>
                    </a:p>
                  </a:txBody>
                  <a:tcPr anchor="ctr"/>
                </a:tc>
                <a:tc>
                  <a:txBody>
                    <a:bodyPr/>
                    <a:lstStyle/>
                    <a:p>
                      <a:pPr algn="ctr"/>
                      <a:endParaRPr lang="en-US" sz="1600" dirty="0"/>
                    </a:p>
                  </a:txBody>
                  <a:tcPr anchor="ctr"/>
                </a:tc>
                <a:tc>
                  <a:txBody>
                    <a:bodyPr/>
                    <a:lstStyle/>
                    <a:p>
                      <a:pPr algn="ctr"/>
                      <a:r>
                        <a:rPr lang="en-US" sz="1600" dirty="0"/>
                        <a:t>x</a:t>
                      </a:r>
                    </a:p>
                  </a:txBody>
                  <a:tcPr anchor="ctr"/>
                </a:tc>
                <a:extLst>
                  <a:ext uri="{0D108BD9-81ED-4DB2-BD59-A6C34878D82A}">
                    <a16:rowId xmlns:a16="http://schemas.microsoft.com/office/drawing/2014/main" val="1774370150"/>
                  </a:ext>
                </a:extLst>
              </a:tr>
              <a:tr h="442965">
                <a:tc vMerge="1">
                  <a:txBody>
                    <a:bodyPr/>
                    <a:lstStyle/>
                    <a:p>
                      <a:pPr algn="ctr"/>
                      <a:endParaRPr lang="en-US" dirty="0">
                        <a:solidFill>
                          <a:schemeClr val="bg1"/>
                        </a:solidFill>
                      </a:endParaRPr>
                    </a:p>
                  </a:txBody>
                  <a:tcPr anchor="ctr">
                    <a:solidFill>
                      <a:schemeClr val="accent1"/>
                    </a:solidFill>
                  </a:tcPr>
                </a:tc>
                <a:tc>
                  <a:txBody>
                    <a:bodyPr/>
                    <a:lstStyle/>
                    <a:p>
                      <a:r>
                        <a:rPr lang="en-US" sz="1400" dirty="0">
                          <a:solidFill>
                            <a:schemeClr val="bg1"/>
                          </a:solidFill>
                        </a:rPr>
                        <a:t>Local authorities </a:t>
                      </a:r>
                    </a:p>
                  </a:txBody>
                  <a:tcPr anchor="ctr">
                    <a:solidFill>
                      <a:schemeClr val="accent1"/>
                    </a:solidFill>
                  </a:tcPr>
                </a:tc>
                <a:tc>
                  <a:txBody>
                    <a:bodyPr/>
                    <a:lstStyle/>
                    <a:p>
                      <a:pPr algn="ctr"/>
                      <a:endParaRPr lang="en-US" sz="1600" dirty="0"/>
                    </a:p>
                  </a:txBody>
                  <a:tcPr anchor="ctr"/>
                </a:tc>
                <a:tc>
                  <a:txBody>
                    <a:bodyPr/>
                    <a:lstStyle/>
                    <a:p>
                      <a:pPr algn="ctr"/>
                      <a:r>
                        <a:rPr lang="en-US" sz="1600" dirty="0"/>
                        <a:t>x</a:t>
                      </a:r>
                    </a:p>
                  </a:txBody>
                  <a:tcPr anchor="ctr"/>
                </a:tc>
                <a:tc>
                  <a:txBody>
                    <a:bodyPr/>
                    <a:lstStyle/>
                    <a:p>
                      <a:pPr algn="ctr"/>
                      <a:endParaRPr lang="en-US" sz="1600" dirty="0"/>
                    </a:p>
                  </a:txBody>
                  <a:tcPr anchor="ctr"/>
                </a:tc>
                <a:tc>
                  <a:txBody>
                    <a:bodyPr/>
                    <a:lstStyle/>
                    <a:p>
                      <a:pPr algn="ctr"/>
                      <a:endParaRPr lang="en-US" sz="1600" dirty="0"/>
                    </a:p>
                  </a:txBody>
                  <a:tcPr anchor="ctr"/>
                </a:tc>
                <a:tc>
                  <a:txBody>
                    <a:bodyPr/>
                    <a:lstStyle/>
                    <a:p>
                      <a:pPr algn="ctr"/>
                      <a:r>
                        <a:rPr lang="en-US" sz="1600" dirty="0"/>
                        <a:t>x</a:t>
                      </a:r>
                    </a:p>
                  </a:txBody>
                  <a:tcPr anchor="ctr"/>
                </a:tc>
                <a:tc>
                  <a:txBody>
                    <a:bodyPr/>
                    <a:lstStyle/>
                    <a:p>
                      <a:pPr algn="ctr"/>
                      <a:endParaRPr lang="en-US" sz="1600" dirty="0"/>
                    </a:p>
                  </a:txBody>
                  <a:tcPr anchor="ctr"/>
                </a:tc>
                <a:tc>
                  <a:txBody>
                    <a:bodyPr/>
                    <a:lstStyle/>
                    <a:p>
                      <a:pPr algn="ctr"/>
                      <a:endParaRPr lang="en-US" sz="1600" dirty="0"/>
                    </a:p>
                  </a:txBody>
                  <a:tcPr anchor="ctr"/>
                </a:tc>
                <a:extLst>
                  <a:ext uri="{0D108BD9-81ED-4DB2-BD59-A6C34878D82A}">
                    <a16:rowId xmlns:a16="http://schemas.microsoft.com/office/drawing/2014/main" val="1110044588"/>
                  </a:ext>
                </a:extLst>
              </a:tr>
              <a:tr h="442965">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nchor="ctr">
                    <a:lnT w="12700" cmpd="sng">
                      <a:noFill/>
                    </a:lnT>
                    <a:lnB w="12700" cmpd="sng">
                      <a:noFill/>
                    </a:lnB>
                    <a:solidFill>
                      <a:schemeClr val="accent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Implementing partners</a:t>
                      </a:r>
                    </a:p>
                  </a:txBody>
                  <a:tcPr anchor="ctr">
                    <a:solidFill>
                      <a:schemeClr val="accent1"/>
                    </a:solidFill>
                  </a:tcPr>
                </a:tc>
                <a:tc>
                  <a:txBody>
                    <a:bodyPr/>
                    <a:lstStyle/>
                    <a:p>
                      <a:pPr algn="ctr"/>
                      <a:endParaRPr lang="en-US" sz="1600" dirty="0"/>
                    </a:p>
                  </a:txBody>
                  <a:tcPr anchor="ctr"/>
                </a:tc>
                <a:tc>
                  <a:txBody>
                    <a:bodyPr/>
                    <a:lstStyle/>
                    <a:p>
                      <a:pPr algn="ctr"/>
                      <a:endParaRPr lang="en-US" sz="1600" dirty="0"/>
                    </a:p>
                  </a:txBody>
                  <a:tcPr anchor="ctr"/>
                </a:tc>
                <a:tc>
                  <a:txBody>
                    <a:bodyPr/>
                    <a:lstStyle/>
                    <a:p>
                      <a:pPr algn="ctr"/>
                      <a:r>
                        <a:rPr lang="en-US" sz="1600" dirty="0"/>
                        <a:t>x</a:t>
                      </a:r>
                    </a:p>
                  </a:txBody>
                  <a:tcPr anchor="ctr"/>
                </a:tc>
                <a:tc>
                  <a:txBody>
                    <a:bodyPr/>
                    <a:lstStyle/>
                    <a:p>
                      <a:pPr algn="ctr"/>
                      <a:r>
                        <a:rPr lang="en-US" sz="1600" dirty="0"/>
                        <a:t>x</a:t>
                      </a:r>
                    </a:p>
                  </a:txBody>
                  <a:tcPr anchor="ctr"/>
                </a:tc>
                <a:tc>
                  <a:txBody>
                    <a:bodyPr/>
                    <a:lstStyle/>
                    <a:p>
                      <a:pPr algn="ctr"/>
                      <a:r>
                        <a:rPr lang="en-US" sz="1600" dirty="0"/>
                        <a:t>x</a:t>
                      </a:r>
                    </a:p>
                  </a:txBody>
                  <a:tcPr anchor="ctr"/>
                </a:tc>
                <a:tc>
                  <a:txBody>
                    <a:bodyPr/>
                    <a:lstStyle/>
                    <a:p>
                      <a:pPr algn="ctr"/>
                      <a:endParaRPr lang="en-US" sz="1600" dirty="0"/>
                    </a:p>
                  </a:txBody>
                  <a:tcPr anchor="ctr"/>
                </a:tc>
                <a:tc>
                  <a:txBody>
                    <a:bodyPr/>
                    <a:lstStyle/>
                    <a:p>
                      <a:pPr algn="ctr"/>
                      <a:r>
                        <a:rPr lang="en-US" sz="1600" dirty="0"/>
                        <a:t>x</a:t>
                      </a:r>
                    </a:p>
                  </a:txBody>
                  <a:tcPr anchor="ctr"/>
                </a:tc>
                <a:extLst>
                  <a:ext uri="{0D108BD9-81ED-4DB2-BD59-A6C34878D82A}">
                    <a16:rowId xmlns:a16="http://schemas.microsoft.com/office/drawing/2014/main" val="3130720282"/>
                  </a:ext>
                </a:extLst>
              </a:tr>
              <a:tr h="442965">
                <a:tc vMerge="1">
                  <a:txBody>
                    <a:bodyPr/>
                    <a:lstStyle/>
                    <a:p>
                      <a:pPr algn="ctr"/>
                      <a:endParaRPr lang="en-US" dirty="0">
                        <a:solidFill>
                          <a:schemeClr val="bg1"/>
                        </a:solidFill>
                      </a:endParaRPr>
                    </a:p>
                  </a:txBody>
                  <a:tcPr anchor="ctr">
                    <a:lnT w="12700" cmpd="sng">
                      <a:noFill/>
                    </a:lnT>
                    <a:solidFill>
                      <a:schemeClr val="accent1"/>
                    </a:solidFill>
                  </a:tcPr>
                </a:tc>
                <a:tc>
                  <a:txBody>
                    <a:bodyPr/>
                    <a:lstStyle/>
                    <a:p>
                      <a:r>
                        <a:rPr lang="en-US" sz="1400" dirty="0">
                          <a:solidFill>
                            <a:schemeClr val="bg1"/>
                          </a:solidFill>
                        </a:rPr>
                        <a:t>Funders</a:t>
                      </a:r>
                    </a:p>
                  </a:txBody>
                  <a:tcPr anchor="ctr">
                    <a:solidFill>
                      <a:schemeClr val="accent1"/>
                    </a:solidFill>
                  </a:tcPr>
                </a:tc>
                <a:tc>
                  <a:txBody>
                    <a:bodyPr/>
                    <a:lstStyle/>
                    <a:p>
                      <a:pPr algn="ctr"/>
                      <a:r>
                        <a:rPr lang="en-US" sz="1600" dirty="0"/>
                        <a:t>x</a:t>
                      </a:r>
                    </a:p>
                  </a:txBody>
                  <a:tcPr anchor="ctr"/>
                </a:tc>
                <a:tc>
                  <a:txBody>
                    <a:bodyPr/>
                    <a:lstStyle/>
                    <a:p>
                      <a:pPr algn="ctr"/>
                      <a:r>
                        <a:rPr lang="en-US" sz="1600" dirty="0"/>
                        <a:t>x</a:t>
                      </a:r>
                    </a:p>
                  </a:txBody>
                  <a:tcPr anchor="ctr"/>
                </a:tc>
                <a:tc>
                  <a:txBody>
                    <a:bodyPr/>
                    <a:lstStyle/>
                    <a:p>
                      <a:pPr algn="ctr"/>
                      <a:endParaRPr lang="en-US" sz="1600" dirty="0"/>
                    </a:p>
                  </a:txBody>
                  <a:tcPr anchor="ctr"/>
                </a:tc>
                <a:tc>
                  <a:txBody>
                    <a:bodyPr/>
                    <a:lstStyle/>
                    <a:p>
                      <a:pPr algn="ctr"/>
                      <a:endParaRPr lang="en-US" sz="1600" dirty="0"/>
                    </a:p>
                  </a:txBody>
                  <a:tcPr anchor="ctr"/>
                </a:tc>
                <a:tc>
                  <a:txBody>
                    <a:bodyPr/>
                    <a:lstStyle/>
                    <a:p>
                      <a:pPr algn="ctr"/>
                      <a:endParaRPr lang="en-US" sz="1600" dirty="0"/>
                    </a:p>
                  </a:txBody>
                  <a:tcPr anchor="ctr"/>
                </a:tc>
                <a:tc>
                  <a:txBody>
                    <a:bodyPr/>
                    <a:lstStyle/>
                    <a:p>
                      <a:pPr algn="ctr"/>
                      <a:r>
                        <a:rPr lang="en-US" sz="1600" dirty="0"/>
                        <a:t>x</a:t>
                      </a:r>
                    </a:p>
                  </a:txBody>
                  <a:tcPr anchor="ctr"/>
                </a:tc>
                <a:tc>
                  <a:txBody>
                    <a:bodyPr/>
                    <a:lstStyle/>
                    <a:p>
                      <a:pPr algn="ctr"/>
                      <a:endParaRPr lang="en-US" sz="1600" dirty="0"/>
                    </a:p>
                  </a:txBody>
                  <a:tcPr anchor="ctr"/>
                </a:tc>
                <a:extLst>
                  <a:ext uri="{0D108BD9-81ED-4DB2-BD59-A6C34878D82A}">
                    <a16:rowId xmlns:a16="http://schemas.microsoft.com/office/drawing/2014/main" val="2891981334"/>
                  </a:ext>
                </a:extLst>
              </a:tr>
            </a:tbl>
          </a:graphicData>
        </a:graphic>
      </p:graphicFrame>
    </p:spTree>
    <p:extLst>
      <p:ext uri="{BB962C8B-B14F-4D97-AF65-F5344CB8AC3E}">
        <p14:creationId xmlns:p14="http://schemas.microsoft.com/office/powerpoint/2010/main" val="1458925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A5716-5E8F-7BB4-F9C9-29C6C0BD6C2F}"/>
              </a:ext>
            </a:extLst>
          </p:cNvPr>
          <p:cNvSpPr>
            <a:spLocks noGrp="1"/>
          </p:cNvSpPr>
          <p:nvPr>
            <p:ph type="title"/>
          </p:nvPr>
        </p:nvSpPr>
        <p:spPr/>
        <p:txBody>
          <a:bodyPr/>
          <a:lstStyle/>
          <a:p>
            <a:r>
              <a:rPr lang="en-US" dirty="0"/>
              <a:t>Stakeholder groups</a:t>
            </a:r>
          </a:p>
        </p:txBody>
      </p:sp>
      <p:sp>
        <p:nvSpPr>
          <p:cNvPr id="3" name="Content Placeholder 2">
            <a:extLst>
              <a:ext uri="{FF2B5EF4-FFF2-40B4-BE49-F238E27FC236}">
                <a16:creationId xmlns:a16="http://schemas.microsoft.com/office/drawing/2014/main" id="{67EDE87C-12A0-D2B7-BD9C-9206AF5E533C}"/>
              </a:ext>
            </a:extLst>
          </p:cNvPr>
          <p:cNvSpPr>
            <a:spLocks noGrp="1"/>
          </p:cNvSpPr>
          <p:nvPr>
            <p:ph idx="1"/>
          </p:nvPr>
        </p:nvSpPr>
        <p:spPr/>
        <p:txBody>
          <a:bodyPr>
            <a:normAutofit fontScale="85000" lnSpcReduction="20000"/>
          </a:bodyPr>
          <a:lstStyle/>
          <a:p>
            <a:r>
              <a:rPr lang="en-US" dirty="0"/>
              <a:t>HANWASH professional team (staff)</a:t>
            </a:r>
          </a:p>
          <a:p>
            <a:r>
              <a:rPr lang="en-US" dirty="0"/>
              <a:t>HANWASH Board of Directors</a:t>
            </a:r>
          </a:p>
          <a:p>
            <a:r>
              <a:rPr lang="en-US" dirty="0"/>
              <a:t>Local Rotary Clubs (“Champion Clubs”) and HANWASH Ambassadors</a:t>
            </a:r>
          </a:p>
          <a:p>
            <a:r>
              <a:rPr lang="en-US" dirty="0"/>
              <a:t>Partner Rotary Districts (“Champion Districts”)</a:t>
            </a:r>
          </a:p>
          <a:p>
            <a:r>
              <a:rPr lang="en-US" dirty="0"/>
              <a:t>DINEPA</a:t>
            </a:r>
          </a:p>
          <a:p>
            <a:r>
              <a:rPr lang="en-US" dirty="0"/>
              <a:t>Local authorities (mayors,  ASECs, CASECs)</a:t>
            </a:r>
          </a:p>
          <a:p>
            <a:r>
              <a:rPr lang="en-US" dirty="0"/>
              <a:t>Implementing partners</a:t>
            </a:r>
          </a:p>
          <a:p>
            <a:r>
              <a:rPr lang="en-US" dirty="0"/>
              <a:t>Funders</a:t>
            </a:r>
          </a:p>
          <a:p>
            <a:r>
              <a:rPr lang="en-US" dirty="0"/>
              <a:t>M&amp;E Officer</a:t>
            </a:r>
          </a:p>
          <a:p>
            <a:r>
              <a:rPr lang="en-US" dirty="0"/>
              <a:t>mWater Developer</a:t>
            </a:r>
          </a:p>
          <a:p>
            <a:endParaRPr lang="en-US" dirty="0"/>
          </a:p>
        </p:txBody>
      </p:sp>
    </p:spTree>
    <p:extLst>
      <p:ext uri="{BB962C8B-B14F-4D97-AF65-F5344CB8AC3E}">
        <p14:creationId xmlns:p14="http://schemas.microsoft.com/office/powerpoint/2010/main" val="2543784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DC011-3EAC-EA1F-BC60-700055CE2837}"/>
              </a:ext>
            </a:extLst>
          </p:cNvPr>
          <p:cNvSpPr>
            <a:spLocks noGrp="1"/>
          </p:cNvSpPr>
          <p:nvPr>
            <p:ph type="title"/>
          </p:nvPr>
        </p:nvSpPr>
        <p:spPr>
          <a:xfrm>
            <a:off x="2231136" y="246994"/>
            <a:ext cx="7729728" cy="852023"/>
          </a:xfrm>
        </p:spPr>
        <p:txBody>
          <a:bodyPr/>
          <a:lstStyle/>
          <a:p>
            <a:r>
              <a:rPr lang="en-US" dirty="0"/>
              <a:t>HANWASH professional team</a:t>
            </a:r>
          </a:p>
        </p:txBody>
      </p:sp>
      <p:sp>
        <p:nvSpPr>
          <p:cNvPr id="3" name="Content Placeholder 2">
            <a:extLst>
              <a:ext uri="{FF2B5EF4-FFF2-40B4-BE49-F238E27FC236}">
                <a16:creationId xmlns:a16="http://schemas.microsoft.com/office/drawing/2014/main" id="{9E634AB8-AA18-AB6C-15D8-6FC31A420FEE}"/>
              </a:ext>
            </a:extLst>
          </p:cNvPr>
          <p:cNvSpPr>
            <a:spLocks noGrp="1"/>
          </p:cNvSpPr>
          <p:nvPr>
            <p:ph idx="1"/>
          </p:nvPr>
        </p:nvSpPr>
        <p:spPr>
          <a:xfrm>
            <a:off x="2231136" y="1433020"/>
            <a:ext cx="7729728" cy="1154864"/>
          </a:xfrm>
        </p:spPr>
        <p:txBody>
          <a:bodyPr vert="horz" lIns="91440" tIns="45720" rIns="91440" bIns="45720" rtlCol="0" anchor="t">
            <a:normAutofit fontScale="92500"/>
          </a:bodyPr>
          <a:lstStyle/>
          <a:p>
            <a:r>
              <a:rPr lang="en-US" b="1" dirty="0"/>
              <a:t>Description:  </a:t>
            </a:r>
            <a:r>
              <a:rPr lang="en-US" dirty="0"/>
              <a:t>The HANWASH staff who handles management on a day-to-day basis</a:t>
            </a:r>
          </a:p>
          <a:p>
            <a:r>
              <a:rPr lang="en-US" b="1" dirty="0"/>
              <a:t>Members: </a:t>
            </a:r>
            <a:r>
              <a:rPr lang="en-US" dirty="0"/>
              <a:t>CEO,  Program Support Coordinator, M&amp;E manager, mWater manager</a:t>
            </a:r>
            <a:endParaRPr lang="en-US" b="1" dirty="0"/>
          </a:p>
          <a:p>
            <a:endParaRPr lang="en-US" dirty="0"/>
          </a:p>
        </p:txBody>
      </p:sp>
      <p:sp>
        <p:nvSpPr>
          <p:cNvPr id="6" name="Content Placeholder 2">
            <a:extLst>
              <a:ext uri="{FF2B5EF4-FFF2-40B4-BE49-F238E27FC236}">
                <a16:creationId xmlns:a16="http://schemas.microsoft.com/office/drawing/2014/main" id="{9B974CCD-DD62-A346-0928-4AB1AC8157D2}"/>
              </a:ext>
            </a:extLst>
          </p:cNvPr>
          <p:cNvSpPr txBox="1">
            <a:spLocks/>
          </p:cNvSpPr>
          <p:nvPr/>
        </p:nvSpPr>
        <p:spPr>
          <a:xfrm>
            <a:off x="292466" y="2737281"/>
            <a:ext cx="5802577" cy="3875026"/>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b="1" u="sng" dirty="0"/>
              <a:t>Data visualization needs</a:t>
            </a:r>
            <a:endParaRPr lang="en-US" dirty="0"/>
          </a:p>
          <a:p>
            <a:r>
              <a:rPr lang="en-US" b="1" dirty="0"/>
              <a:t>Program summary -</a:t>
            </a:r>
            <a:r>
              <a:rPr lang="en-US" dirty="0"/>
              <a:t> Visualize multiple projects, core data, and their results</a:t>
            </a:r>
          </a:p>
          <a:p>
            <a:r>
              <a:rPr lang="en-US" b="1" dirty="0"/>
              <a:t>Project details -</a:t>
            </a:r>
            <a:r>
              <a:rPr lang="en-US" dirty="0"/>
              <a:t> View detailed information about a project, its results, and activities</a:t>
            </a:r>
          </a:p>
          <a:p>
            <a:r>
              <a:rPr lang="en-US" b="1" dirty="0"/>
              <a:t>Activity details -</a:t>
            </a:r>
            <a:r>
              <a:rPr lang="en-US" dirty="0"/>
              <a:t> View detailed implementation and validation data about an activity</a:t>
            </a:r>
          </a:p>
          <a:p>
            <a:r>
              <a:rPr lang="en-US" b="1" dirty="0"/>
              <a:t>Fundraising tools -</a:t>
            </a:r>
            <a:r>
              <a:rPr lang="en-US" dirty="0"/>
              <a:t> Display of projects and results to existing and potential funders</a:t>
            </a:r>
          </a:p>
          <a:p>
            <a:r>
              <a:rPr lang="en-US" b="1" dirty="0"/>
              <a:t>Commune action planning – </a:t>
            </a:r>
            <a:r>
              <a:rPr lang="en-US" dirty="0"/>
              <a:t>View the commune’s previous, current, and planned status with respect to WASH indicators</a:t>
            </a:r>
          </a:p>
          <a:p>
            <a:r>
              <a:rPr lang="en-US" b="1" dirty="0"/>
              <a:t>Validation results -</a:t>
            </a:r>
            <a:r>
              <a:rPr lang="en-US" dirty="0"/>
              <a:t> View the results of validated activities, and yet-to-be validated activities</a:t>
            </a:r>
          </a:p>
          <a:p>
            <a:endParaRPr lang="en-US" dirty="0"/>
          </a:p>
          <a:p>
            <a:endParaRPr lang="en-US" dirty="0"/>
          </a:p>
          <a:p>
            <a:endParaRPr lang="en-US" dirty="0"/>
          </a:p>
        </p:txBody>
      </p:sp>
      <p:sp>
        <p:nvSpPr>
          <p:cNvPr id="7" name="Content Placeholder 2">
            <a:extLst>
              <a:ext uri="{FF2B5EF4-FFF2-40B4-BE49-F238E27FC236}">
                <a16:creationId xmlns:a16="http://schemas.microsoft.com/office/drawing/2014/main" id="{9C60AA54-30A6-B508-278D-15CEB5C16E66}"/>
              </a:ext>
            </a:extLst>
          </p:cNvPr>
          <p:cNvSpPr txBox="1">
            <a:spLocks/>
          </p:cNvSpPr>
          <p:nvPr/>
        </p:nvSpPr>
        <p:spPr>
          <a:xfrm>
            <a:off x="6313152" y="2737282"/>
            <a:ext cx="5836734" cy="2001772"/>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b="1" u="sng" dirty="0"/>
              <a:t>Roles and responsibilities</a:t>
            </a:r>
            <a:endParaRPr lang="en-US" dirty="0"/>
          </a:p>
          <a:p>
            <a:r>
              <a:rPr lang="en-US" dirty="0">
                <a:ea typeface="+mn-lt"/>
                <a:cs typeface="+mn-lt"/>
              </a:rPr>
              <a:t>Publishes standards for implementation monitoring</a:t>
            </a:r>
          </a:p>
          <a:p>
            <a:r>
              <a:rPr lang="en-US" dirty="0">
                <a:ea typeface="+mn-lt"/>
                <a:cs typeface="+mn-lt"/>
              </a:rPr>
              <a:t>Manages standard implementation data forms</a:t>
            </a:r>
            <a:endParaRPr lang="en-US" dirty="0"/>
          </a:p>
          <a:p>
            <a:r>
              <a:rPr lang="en-US" dirty="0">
                <a:ea typeface="+mn-lt"/>
                <a:cs typeface="+mn-lt"/>
              </a:rPr>
              <a:t>Creates deployments for each implementing partner</a:t>
            </a:r>
          </a:p>
          <a:p>
            <a:r>
              <a:rPr lang="en-US" dirty="0">
                <a:ea typeface="+mn-lt"/>
                <a:cs typeface="+mn-lt"/>
              </a:rPr>
              <a:t>Provides training / resources on module usage</a:t>
            </a:r>
            <a:endParaRPr lang="en-US" dirty="0"/>
          </a:p>
          <a:p>
            <a:endParaRPr lang="en-US" dirty="0"/>
          </a:p>
        </p:txBody>
      </p:sp>
      <p:sp>
        <p:nvSpPr>
          <p:cNvPr id="5" name="Content Placeholder 2">
            <a:extLst>
              <a:ext uri="{FF2B5EF4-FFF2-40B4-BE49-F238E27FC236}">
                <a16:creationId xmlns:a16="http://schemas.microsoft.com/office/drawing/2014/main" id="{B00CBE14-CDBB-4352-C7B9-560178943C19}"/>
              </a:ext>
            </a:extLst>
          </p:cNvPr>
          <p:cNvSpPr txBox="1">
            <a:spLocks/>
          </p:cNvSpPr>
          <p:nvPr/>
        </p:nvSpPr>
        <p:spPr>
          <a:xfrm>
            <a:off x="6313152" y="4747414"/>
            <a:ext cx="5589934" cy="1629905"/>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b="1" u="sng" dirty="0"/>
              <a:t>Resources</a:t>
            </a:r>
          </a:p>
          <a:p>
            <a:r>
              <a:rPr lang="en-US" b="1" dirty="0"/>
              <a:t>Visualization link: </a:t>
            </a:r>
            <a:r>
              <a:rPr lang="en-US" dirty="0">
                <a:hlinkClick r:id="rId2"/>
              </a:rPr>
              <a:t>HANWASH – M&amp;E team console</a:t>
            </a:r>
            <a:endParaRPr lang="en-US" dirty="0"/>
          </a:p>
          <a:p>
            <a:r>
              <a:rPr lang="en-US" b="1" dirty="0"/>
              <a:t>User manual:</a:t>
            </a:r>
            <a:r>
              <a:rPr lang="en-US" dirty="0"/>
              <a:t> </a:t>
            </a:r>
          </a:p>
          <a:p>
            <a:r>
              <a:rPr lang="en-US" b="1" dirty="0"/>
              <a:t>Trainings:</a:t>
            </a:r>
            <a:r>
              <a:rPr lang="en-US" dirty="0"/>
              <a:t> </a:t>
            </a:r>
          </a:p>
        </p:txBody>
      </p:sp>
    </p:spTree>
    <p:extLst>
      <p:ext uri="{BB962C8B-B14F-4D97-AF65-F5344CB8AC3E}">
        <p14:creationId xmlns:p14="http://schemas.microsoft.com/office/powerpoint/2010/main" val="804262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DE8D0-9FB5-3F96-B6AC-5E2FBC2A13F9}"/>
              </a:ext>
            </a:extLst>
          </p:cNvPr>
          <p:cNvSpPr>
            <a:spLocks noGrp="1"/>
          </p:cNvSpPr>
          <p:nvPr>
            <p:ph type="title"/>
          </p:nvPr>
        </p:nvSpPr>
        <p:spPr>
          <a:xfrm>
            <a:off x="2231136" y="309018"/>
            <a:ext cx="7729728" cy="856453"/>
          </a:xfrm>
        </p:spPr>
        <p:txBody>
          <a:bodyPr/>
          <a:lstStyle/>
          <a:p>
            <a:r>
              <a:rPr lang="en-US" dirty="0"/>
              <a:t>HANWASH Board</a:t>
            </a:r>
          </a:p>
        </p:txBody>
      </p:sp>
      <p:sp>
        <p:nvSpPr>
          <p:cNvPr id="3" name="Content Placeholder 2">
            <a:extLst>
              <a:ext uri="{FF2B5EF4-FFF2-40B4-BE49-F238E27FC236}">
                <a16:creationId xmlns:a16="http://schemas.microsoft.com/office/drawing/2014/main" id="{5C06EFFD-1684-C88D-065F-233B020C5F3A}"/>
              </a:ext>
            </a:extLst>
          </p:cNvPr>
          <p:cNvSpPr>
            <a:spLocks noGrp="1"/>
          </p:cNvSpPr>
          <p:nvPr>
            <p:ph idx="1"/>
          </p:nvPr>
        </p:nvSpPr>
        <p:spPr>
          <a:xfrm>
            <a:off x="2231136" y="1450742"/>
            <a:ext cx="7729728" cy="856524"/>
          </a:xfrm>
        </p:spPr>
        <p:txBody>
          <a:bodyPr vert="horz" lIns="91440" tIns="45720" rIns="91440" bIns="45720" rtlCol="0" anchor="t">
            <a:normAutofit/>
          </a:bodyPr>
          <a:lstStyle/>
          <a:p>
            <a:r>
              <a:rPr lang="en-US" b="1" dirty="0"/>
              <a:t>Description:  </a:t>
            </a:r>
            <a:r>
              <a:rPr lang="en-US" dirty="0"/>
              <a:t>The members of the HANWASH Board of Directors</a:t>
            </a:r>
          </a:p>
          <a:p>
            <a:r>
              <a:rPr lang="en-US" b="1" dirty="0"/>
              <a:t>Members:  </a:t>
            </a:r>
            <a:r>
              <a:rPr lang="en-US" dirty="0"/>
              <a:t>All Board members</a:t>
            </a:r>
            <a:endParaRPr lang="en-US" strike="sngStrike" dirty="0"/>
          </a:p>
          <a:p>
            <a:endParaRPr lang="en-US" dirty="0"/>
          </a:p>
        </p:txBody>
      </p:sp>
      <p:sp>
        <p:nvSpPr>
          <p:cNvPr id="5" name="Content Placeholder 2">
            <a:extLst>
              <a:ext uri="{FF2B5EF4-FFF2-40B4-BE49-F238E27FC236}">
                <a16:creationId xmlns:a16="http://schemas.microsoft.com/office/drawing/2014/main" id="{83B4DDEF-B449-9840-2E89-1C72429783CC}"/>
              </a:ext>
            </a:extLst>
          </p:cNvPr>
          <p:cNvSpPr txBox="1">
            <a:spLocks/>
          </p:cNvSpPr>
          <p:nvPr/>
        </p:nvSpPr>
        <p:spPr>
          <a:xfrm>
            <a:off x="257024" y="2941072"/>
            <a:ext cx="5789287" cy="4267802"/>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b="1" u="sng" dirty="0"/>
              <a:t>Data visualization needs</a:t>
            </a:r>
            <a:endParaRPr lang="en-US" dirty="0"/>
          </a:p>
          <a:p>
            <a:r>
              <a:rPr lang="en-US" b="1" dirty="0"/>
              <a:t>Program summary -</a:t>
            </a:r>
            <a:r>
              <a:rPr lang="en-US" dirty="0"/>
              <a:t> Visualize multiple projects, core data, and their results</a:t>
            </a:r>
          </a:p>
          <a:p>
            <a:r>
              <a:rPr lang="en-US" b="1" dirty="0"/>
              <a:t>Fundraising tools -</a:t>
            </a:r>
            <a:r>
              <a:rPr lang="en-US" dirty="0"/>
              <a:t> Display to existing and potential funders</a:t>
            </a:r>
          </a:p>
          <a:p>
            <a:endParaRPr lang="en-US" dirty="0"/>
          </a:p>
        </p:txBody>
      </p:sp>
      <p:sp>
        <p:nvSpPr>
          <p:cNvPr id="6" name="Content Placeholder 2">
            <a:extLst>
              <a:ext uri="{FF2B5EF4-FFF2-40B4-BE49-F238E27FC236}">
                <a16:creationId xmlns:a16="http://schemas.microsoft.com/office/drawing/2014/main" id="{2E52FB3A-634F-3CE9-3257-DA2C41AD6BF7}"/>
              </a:ext>
            </a:extLst>
          </p:cNvPr>
          <p:cNvSpPr txBox="1">
            <a:spLocks/>
          </p:cNvSpPr>
          <p:nvPr/>
        </p:nvSpPr>
        <p:spPr>
          <a:xfrm>
            <a:off x="6317582" y="2941072"/>
            <a:ext cx="5616509" cy="1662826"/>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b="1" u="sng" dirty="0"/>
              <a:t>Roles and responsibilities</a:t>
            </a:r>
            <a:endParaRPr lang="en-US" dirty="0"/>
          </a:p>
          <a:p>
            <a:r>
              <a:rPr lang="en-US" dirty="0"/>
              <a:t>Ensures that HANWASH system satisfies organizational needs</a:t>
            </a:r>
            <a:endParaRPr lang="en-US"/>
          </a:p>
          <a:p>
            <a:r>
              <a:rPr lang="en-US" dirty="0"/>
              <a:t>Uses the system for planning, reporting, and fundraising</a:t>
            </a:r>
          </a:p>
          <a:p>
            <a:endParaRPr lang="en-US" dirty="0"/>
          </a:p>
        </p:txBody>
      </p:sp>
      <p:sp>
        <p:nvSpPr>
          <p:cNvPr id="7" name="Content Placeholder 2">
            <a:extLst>
              <a:ext uri="{FF2B5EF4-FFF2-40B4-BE49-F238E27FC236}">
                <a16:creationId xmlns:a16="http://schemas.microsoft.com/office/drawing/2014/main" id="{082D8CFB-A818-3E97-1AA2-BA384A6D2B0A}"/>
              </a:ext>
            </a:extLst>
          </p:cNvPr>
          <p:cNvSpPr txBox="1">
            <a:spLocks/>
          </p:cNvSpPr>
          <p:nvPr/>
        </p:nvSpPr>
        <p:spPr>
          <a:xfrm>
            <a:off x="6313152" y="4747414"/>
            <a:ext cx="5589934" cy="1629905"/>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b="1" u="sng" dirty="0"/>
              <a:t>Resources</a:t>
            </a:r>
          </a:p>
          <a:p>
            <a:r>
              <a:rPr lang="en-US" b="1" dirty="0"/>
              <a:t>Visualization link: </a:t>
            </a:r>
            <a:r>
              <a:rPr lang="en-US" dirty="0"/>
              <a:t>To be created</a:t>
            </a:r>
          </a:p>
          <a:p>
            <a:r>
              <a:rPr lang="en-US" b="1" dirty="0"/>
              <a:t>User manual:</a:t>
            </a:r>
            <a:r>
              <a:rPr lang="en-US" dirty="0"/>
              <a:t> </a:t>
            </a:r>
          </a:p>
          <a:p>
            <a:r>
              <a:rPr lang="en-US" b="1" dirty="0"/>
              <a:t>Trainings:</a:t>
            </a:r>
            <a:r>
              <a:rPr lang="en-US" dirty="0"/>
              <a:t> </a:t>
            </a:r>
          </a:p>
        </p:txBody>
      </p:sp>
    </p:spTree>
    <p:extLst>
      <p:ext uri="{BB962C8B-B14F-4D97-AF65-F5344CB8AC3E}">
        <p14:creationId xmlns:p14="http://schemas.microsoft.com/office/powerpoint/2010/main" val="2639901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10974-744E-BBCE-86D1-6EA799ACEA12}"/>
              </a:ext>
            </a:extLst>
          </p:cNvPr>
          <p:cNvSpPr>
            <a:spLocks noGrp="1"/>
          </p:cNvSpPr>
          <p:nvPr>
            <p:ph type="title"/>
          </p:nvPr>
        </p:nvSpPr>
        <p:spPr>
          <a:xfrm>
            <a:off x="2231136" y="378929"/>
            <a:ext cx="7729728" cy="771422"/>
          </a:xfrm>
        </p:spPr>
        <p:txBody>
          <a:bodyPr/>
          <a:lstStyle/>
          <a:p>
            <a:r>
              <a:rPr lang="en-US" dirty="0"/>
              <a:t>HANWASH Ambassadors</a:t>
            </a:r>
          </a:p>
        </p:txBody>
      </p:sp>
      <p:sp>
        <p:nvSpPr>
          <p:cNvPr id="3" name="Content Placeholder 2">
            <a:extLst>
              <a:ext uri="{FF2B5EF4-FFF2-40B4-BE49-F238E27FC236}">
                <a16:creationId xmlns:a16="http://schemas.microsoft.com/office/drawing/2014/main" id="{49086593-2428-00FD-21E8-53DF554069BA}"/>
              </a:ext>
            </a:extLst>
          </p:cNvPr>
          <p:cNvSpPr>
            <a:spLocks noGrp="1"/>
          </p:cNvSpPr>
          <p:nvPr>
            <p:ph idx="1"/>
          </p:nvPr>
        </p:nvSpPr>
        <p:spPr>
          <a:xfrm>
            <a:off x="2231136" y="1530486"/>
            <a:ext cx="7729728" cy="1734911"/>
          </a:xfrm>
        </p:spPr>
        <p:txBody>
          <a:bodyPr vert="horz" lIns="91440" tIns="45720" rIns="91440" bIns="45720" rtlCol="0" anchor="t">
            <a:normAutofit/>
          </a:bodyPr>
          <a:lstStyle/>
          <a:p>
            <a:r>
              <a:rPr lang="en-US" b="1" dirty="0"/>
              <a:t>Description: </a:t>
            </a:r>
            <a:r>
              <a:rPr lang="en-US" dirty="0"/>
              <a:t>Rotary Clubs in Haiti who are a primary local partner (RC Cap-Haitien, RC Leogane, RC Les Cayes, RC Memorial des Gonaives, RC Petion-Ville, RC </a:t>
            </a:r>
            <a:r>
              <a:rPr lang="en-US" dirty="0" err="1"/>
              <a:t>Pignon</a:t>
            </a:r>
            <a:r>
              <a:rPr lang="en-US" dirty="0"/>
              <a:t>)</a:t>
            </a:r>
            <a:endParaRPr lang="en-US" b="1" dirty="0"/>
          </a:p>
          <a:p>
            <a:r>
              <a:rPr lang="en-US" b="1" dirty="0"/>
              <a:t>Members:  </a:t>
            </a:r>
            <a:r>
              <a:rPr lang="en-US" dirty="0"/>
              <a:t>All members of those clubs, but principally the HANWASH Committee members, led by a HANWASH “Ambassador"</a:t>
            </a:r>
          </a:p>
        </p:txBody>
      </p:sp>
      <p:sp>
        <p:nvSpPr>
          <p:cNvPr id="5" name="Content Placeholder 2">
            <a:extLst>
              <a:ext uri="{FF2B5EF4-FFF2-40B4-BE49-F238E27FC236}">
                <a16:creationId xmlns:a16="http://schemas.microsoft.com/office/drawing/2014/main" id="{9B8182D3-58F8-F097-A416-6B2CF7F7E136}"/>
              </a:ext>
            </a:extLst>
          </p:cNvPr>
          <p:cNvSpPr txBox="1">
            <a:spLocks/>
          </p:cNvSpPr>
          <p:nvPr/>
        </p:nvSpPr>
        <p:spPr>
          <a:xfrm>
            <a:off x="177280" y="3330933"/>
            <a:ext cx="5948775" cy="3666491"/>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b="1" u="sng" dirty="0"/>
              <a:t>Data visualization needs</a:t>
            </a:r>
            <a:endParaRPr lang="en-US" dirty="0"/>
          </a:p>
          <a:p>
            <a:r>
              <a:rPr lang="en-US" b="1" dirty="0"/>
              <a:t>Program summary -</a:t>
            </a:r>
            <a:r>
              <a:rPr lang="en-US" dirty="0"/>
              <a:t> Visualize multiple projects, core data, and their results</a:t>
            </a:r>
          </a:p>
          <a:p>
            <a:r>
              <a:rPr lang="en-US" b="1" dirty="0"/>
              <a:t>Project details -</a:t>
            </a:r>
            <a:r>
              <a:rPr lang="en-US" dirty="0"/>
              <a:t> View detailed information about a project, its results, and activities</a:t>
            </a:r>
          </a:p>
          <a:p>
            <a:r>
              <a:rPr lang="en-US" b="1" dirty="0"/>
              <a:t>Activity details -</a:t>
            </a:r>
            <a:r>
              <a:rPr lang="en-US" dirty="0"/>
              <a:t> View detailed implementation and validation data about an activity</a:t>
            </a:r>
          </a:p>
          <a:p>
            <a:r>
              <a:rPr lang="en-US" b="1" dirty="0"/>
              <a:t>Commune action planning – </a:t>
            </a:r>
            <a:r>
              <a:rPr lang="en-US" dirty="0"/>
              <a:t>View the commune’s previous, current, and planned status with respect to WASH indicators</a:t>
            </a:r>
          </a:p>
        </p:txBody>
      </p:sp>
      <p:sp>
        <p:nvSpPr>
          <p:cNvPr id="6" name="Content Placeholder 2">
            <a:extLst>
              <a:ext uri="{FF2B5EF4-FFF2-40B4-BE49-F238E27FC236}">
                <a16:creationId xmlns:a16="http://schemas.microsoft.com/office/drawing/2014/main" id="{A5992E3E-3743-810C-3246-873916315937}"/>
              </a:ext>
            </a:extLst>
          </p:cNvPr>
          <p:cNvSpPr txBox="1">
            <a:spLocks/>
          </p:cNvSpPr>
          <p:nvPr/>
        </p:nvSpPr>
        <p:spPr>
          <a:xfrm>
            <a:off x="6153664" y="3330933"/>
            <a:ext cx="5758274" cy="2022875"/>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b="1" u="sng" dirty="0"/>
              <a:t>Roles and responsibilities</a:t>
            </a:r>
            <a:endParaRPr lang="en-US" dirty="0"/>
          </a:p>
          <a:p>
            <a:pPr lvl="1"/>
            <a:r>
              <a:rPr lang="en-US" sz="1800" dirty="0">
                <a:ea typeface="+mn-lt"/>
                <a:cs typeface="+mn-lt"/>
              </a:rPr>
              <a:t>Mobilize population and authorities in project areas</a:t>
            </a:r>
          </a:p>
          <a:p>
            <a:pPr lvl="1"/>
            <a:r>
              <a:rPr lang="en-US" sz="1800" dirty="0">
                <a:ea typeface="+mn-lt"/>
                <a:cs typeface="+mn-lt"/>
              </a:rPr>
              <a:t>Serve as checks on Govt and implementing partners</a:t>
            </a:r>
          </a:p>
          <a:p>
            <a:endParaRPr lang="en-US" dirty="0"/>
          </a:p>
        </p:txBody>
      </p:sp>
      <p:sp>
        <p:nvSpPr>
          <p:cNvPr id="10" name="Content Placeholder 2">
            <a:extLst>
              <a:ext uri="{FF2B5EF4-FFF2-40B4-BE49-F238E27FC236}">
                <a16:creationId xmlns:a16="http://schemas.microsoft.com/office/drawing/2014/main" id="{836E268F-1438-D865-FA8D-81FBE60288E3}"/>
              </a:ext>
            </a:extLst>
          </p:cNvPr>
          <p:cNvSpPr txBox="1">
            <a:spLocks/>
          </p:cNvSpPr>
          <p:nvPr/>
        </p:nvSpPr>
        <p:spPr>
          <a:xfrm>
            <a:off x="6313152" y="4747414"/>
            <a:ext cx="5589934" cy="1629905"/>
          </a:xfrm>
          <a:prstGeom prst="rect">
            <a:avLst/>
          </a:prstGeom>
        </p:spPr>
        <p:txBody>
          <a:bodyPr vert="horz" lIns="91440" tIns="45720" rIns="91440" bIns="45720" rtlCol="0" anchor="t">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None/>
            </a:pPr>
            <a:r>
              <a:rPr lang="en-US" b="1" u="sng" dirty="0"/>
              <a:t>Resources</a:t>
            </a:r>
          </a:p>
          <a:p>
            <a:r>
              <a:rPr lang="en-US" b="1" dirty="0"/>
              <a:t>Visualization link: </a:t>
            </a:r>
            <a:r>
              <a:rPr lang="en-US" dirty="0">
                <a:hlinkClick r:id="rId2"/>
              </a:rPr>
              <a:t>HANWASH – Funders console</a:t>
            </a:r>
            <a:endParaRPr lang="en-US" dirty="0"/>
          </a:p>
          <a:p>
            <a:r>
              <a:rPr lang="en-US" b="1" dirty="0"/>
              <a:t>User manual:</a:t>
            </a:r>
            <a:r>
              <a:rPr lang="en-US" dirty="0"/>
              <a:t> </a:t>
            </a:r>
          </a:p>
          <a:p>
            <a:r>
              <a:rPr lang="en-US" b="1" dirty="0"/>
              <a:t>Trainings:</a:t>
            </a:r>
            <a:r>
              <a:rPr lang="en-US" dirty="0"/>
              <a:t> </a:t>
            </a:r>
          </a:p>
        </p:txBody>
      </p:sp>
    </p:spTree>
    <p:extLst>
      <p:ext uri="{BB962C8B-B14F-4D97-AF65-F5344CB8AC3E}">
        <p14:creationId xmlns:p14="http://schemas.microsoft.com/office/powerpoint/2010/main" val="233983047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4801f88f-ec94-4a44-a5fe-a1df3097958c">
      <Terms xmlns="http://schemas.microsoft.com/office/infopath/2007/PartnerControls"/>
    </lcf76f155ced4ddcb4097134ff3c332f>
    <TaxCatchAll xmlns="0d56a4a9-a5f6-4dda-a10a-db797b3654d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6798FD47D14804A9A064AD60D16542B" ma:contentTypeVersion="16" ma:contentTypeDescription="Create a new document." ma:contentTypeScope="" ma:versionID="c5b8545302b9e93f617c35a6a938a86d">
  <xsd:schema xmlns:xsd="http://www.w3.org/2001/XMLSchema" xmlns:xs="http://www.w3.org/2001/XMLSchema" xmlns:p="http://schemas.microsoft.com/office/2006/metadata/properties" xmlns:ns2="4801f88f-ec94-4a44-a5fe-a1df3097958c" xmlns:ns3="0d56a4a9-a5f6-4dda-a10a-db797b3654d2" targetNamespace="http://schemas.microsoft.com/office/2006/metadata/properties" ma:root="true" ma:fieldsID="e9bded26a62e8c8712e1042b88afd85d" ns2:_="" ns3:_="">
    <xsd:import namespace="4801f88f-ec94-4a44-a5fe-a1df3097958c"/>
    <xsd:import namespace="0d56a4a9-a5f6-4dda-a10a-db797b3654d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01f88f-ec94-4a44-a5fe-a1df309795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fc2934e5-30b4-4ab0-8967-45c20bd1b987"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d56a4a9-a5f6-4dda-a10a-db797b3654d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8fb45ce1-0285-44d4-88e1-ab67d7b25eee}" ma:internalName="TaxCatchAll" ma:showField="CatchAllData" ma:web="0d56a4a9-a5f6-4dda-a10a-db797b3654d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1B0994-7A3E-469B-AC71-882056BEA720}">
  <ds:schemaRefs>
    <ds:schemaRef ds:uri="0d56a4a9-a5f6-4dda-a10a-db797b3654d2"/>
    <ds:schemaRef ds:uri="http://schemas.microsoft.com/office/2006/metadata/properties"/>
    <ds:schemaRef ds:uri="4801f88f-ec94-4a44-a5fe-a1df3097958c"/>
    <ds:schemaRef ds:uri="http://www.w3.org/XML/1998/namespace"/>
    <ds:schemaRef ds:uri="http://purl.org/dc/terms/"/>
    <ds:schemaRef ds:uri="http://purl.org/dc/elements/1.1/"/>
    <ds:schemaRef ds:uri="http://purl.org/dc/dcmitype/"/>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4233007F-401C-442D-8C88-0273C669B1C5}">
  <ds:schemaRefs>
    <ds:schemaRef ds:uri="http://schemas.microsoft.com/sharepoint/v3/contenttype/forms"/>
  </ds:schemaRefs>
</ds:datastoreItem>
</file>

<file path=customXml/itemProps3.xml><?xml version="1.0" encoding="utf-8"?>
<ds:datastoreItem xmlns:ds="http://schemas.openxmlformats.org/officeDocument/2006/customXml" ds:itemID="{A39E5FA0-3A2A-471F-ACF0-7E70C47C5B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01f88f-ec94-4a44-a5fe-a1df3097958c"/>
    <ds:schemaRef ds:uri="0d56a4a9-a5f6-4dda-a10a-db797b3654d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{D66A7A84-DA3E-234F-AB6D-9E5633E71190}tf10001120</Template>
  <TotalTime>8170</TotalTime>
  <Words>5260</Words>
  <Application>Microsoft Office PowerPoint</Application>
  <PresentationFormat>Widescreen</PresentationFormat>
  <Paragraphs>874</Paragraphs>
  <Slides>51</Slides>
  <Notes>7</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Parcel</vt:lpstr>
      <vt:lpstr>mWater Developer - Manual</vt:lpstr>
      <vt:lpstr>Outline</vt:lpstr>
      <vt:lpstr>HANWASH mWater Database</vt:lpstr>
      <vt:lpstr>HANWASH Program objectives  and expected results</vt:lpstr>
      <vt:lpstr>mWater developer</vt:lpstr>
      <vt:lpstr>Stakeholder groups</vt:lpstr>
      <vt:lpstr>HANWASH professional team</vt:lpstr>
      <vt:lpstr>HANWASH Board</vt:lpstr>
      <vt:lpstr>HANWASH Ambassadors</vt:lpstr>
      <vt:lpstr>Partner Rotary Districts</vt:lpstr>
      <vt:lpstr>DINEPA</vt:lpstr>
      <vt:lpstr>Local authorities</vt:lpstr>
      <vt:lpstr>Implementing partners</vt:lpstr>
      <vt:lpstr>Funders</vt:lpstr>
      <vt:lpstr>M&amp;E Officer</vt:lpstr>
      <vt:lpstr>mWater developer</vt:lpstr>
      <vt:lpstr>Database</vt:lpstr>
      <vt:lpstr>Database overview</vt:lpstr>
      <vt:lpstr>Database Process diagram</vt:lpstr>
      <vt:lpstr>Database structural diagram  ERD (entity relationship diagram)</vt:lpstr>
      <vt:lpstr>SIEPA forms</vt:lpstr>
      <vt:lpstr>Commune Action plans, Projects, Activities, and indicators</vt:lpstr>
      <vt:lpstr>Commune action plans</vt:lpstr>
      <vt:lpstr>Projects</vt:lpstr>
      <vt:lpstr>Activities</vt:lpstr>
      <vt:lpstr>Indicators</vt:lpstr>
      <vt:lpstr>Implementation forms</vt:lpstr>
      <vt:lpstr>Implementation forms</vt:lpstr>
      <vt:lpstr>Implementation event tracking</vt:lpstr>
      <vt:lpstr>FRAPE Water point survey</vt:lpstr>
      <vt:lpstr>Household WASH monitoring</vt:lpstr>
      <vt:lpstr>Well Service Reports</vt:lpstr>
      <vt:lpstr>ODF Certification and verification</vt:lpstr>
      <vt:lpstr>WASH in schools</vt:lpstr>
      <vt:lpstr>WASH in health care facilities</vt:lpstr>
      <vt:lpstr>Data visualizations</vt:lpstr>
      <vt:lpstr>Module consoles</vt:lpstr>
      <vt:lpstr>User consoles</vt:lpstr>
      <vt:lpstr>Standard processes</vt:lpstr>
      <vt:lpstr>Standard processes</vt:lpstr>
      <vt:lpstr>Adding a user to the organization</vt:lpstr>
      <vt:lpstr>Adding a user to the organization</vt:lpstr>
      <vt:lpstr>Train Implementing Partners on collecting and approving data</vt:lpstr>
      <vt:lpstr>Water access projections</vt:lpstr>
      <vt:lpstr>Population data</vt:lpstr>
      <vt:lpstr>Water point Data</vt:lpstr>
      <vt:lpstr>CNIGS “Building” data</vt:lpstr>
      <vt:lpstr>Access calculation</vt:lpstr>
      <vt:lpstr>Projects, Activities, and commune action plans</vt:lpstr>
      <vt:lpstr>Implementation monitoring</vt:lpstr>
      <vt:lpstr>Dashboards for each user group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Jensen</dc:creator>
  <cp:lastModifiedBy>Brian Jensen</cp:lastModifiedBy>
  <cp:revision>366</cp:revision>
  <dcterms:created xsi:type="dcterms:W3CDTF">2022-11-04T22:07:21Z</dcterms:created>
  <dcterms:modified xsi:type="dcterms:W3CDTF">2024-02-20T16:05:07Z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0x010100B6798FD47D14804A9A064AD60D16542B</vt:lpwstr>
  </property>
  <property fmtid="{D5CDD505-2E9C-101B-9397-08002B2CF9AE}" pid="3" name="MediaServiceImageTags">
    <vt:lpwstr/>
  </property>
</Properties>
</file>