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autoAdjust="0"/>
    <p:restoredTop sz="94700" autoAdjust="0"/>
  </p:normalViewPr>
  <p:slideViewPr>
    <p:cSldViewPr snapToGrid="0" snapToObjects="1">
      <p:cViewPr varScale="1">
        <p:scale>
          <a:sx n="142" d="100"/>
          <a:sy n="142" d="100"/>
        </p:scale>
        <p:origin x="216" y="16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4/1/24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Presentation du Modele</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Benzico Pierre &amp; Alexandro Disla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Exportation</a:t>
            </a:r>
          </a:p>
        </p:txBody>
      </p:sp>
      <p:pic>
        <p:nvPicPr>
          <p:cNvPr id="3" name="Picture 1" descr="modele_presentation_files/figure-pptx/exp%20brut%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PIB</a:t>
            </a:r>
          </a:p>
        </p:txBody>
      </p:sp>
      <p:pic>
        <p:nvPicPr>
          <p:cNvPr id="3" name="Picture 1" descr="modele_presentation_files/figure-pptx/pib%20brut%20data%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PIB USA</a:t>
            </a:r>
          </a:p>
        </p:txBody>
      </p:sp>
      <p:pic>
        <p:nvPicPr>
          <p:cNvPr id="3" name="Picture 1" descr="modele_presentation_files/figure-pptx/pib.usa%20brut%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IPc</a:t>
            </a:r>
          </a:p>
        </p:txBody>
      </p:sp>
      <p:pic>
        <p:nvPicPr>
          <p:cNvPr id="3" name="Picture 1" descr="modele_presentation_files/figure-pptx/ipc%20brut%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ormAutofit fontScale="90000"/>
          </a:bodyPr>
          <a:lstStyle/>
          <a:p>
            <a:pPr marL="0" lvl="0" indent="0">
              <a:buNone/>
            </a:pPr>
            <a:r>
              <a:t>Analyse graphiques evolution des series en Logarithme Neperien allant de 1988 a 2022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Taux de Change</a:t>
            </a:r>
          </a:p>
        </p:txBody>
      </p:sp>
      <p:pic>
        <p:nvPicPr>
          <p:cNvPr id="3" name="Picture 1" descr="modele_presentation_files/figure-pptx/tx.c%20LN%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Importation</a:t>
            </a:r>
          </a:p>
        </p:txBody>
      </p:sp>
      <p:pic>
        <p:nvPicPr>
          <p:cNvPr id="3" name="Picture 1" descr="modele_presentation_files/figure-pptx/Imp%20LN%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Exportation</a:t>
            </a:r>
          </a:p>
        </p:txBody>
      </p:sp>
      <p:pic>
        <p:nvPicPr>
          <p:cNvPr id="3" name="Picture 1" descr="modele_presentation_files/figure-pptx/exp%20LN%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PIB</a:t>
            </a:r>
          </a:p>
        </p:txBody>
      </p:sp>
      <p:pic>
        <p:nvPicPr>
          <p:cNvPr id="3" name="Picture 1" descr="modele_presentation_files/figure-pptx/pib%20LN%20data%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PIB USA</a:t>
            </a:r>
          </a:p>
        </p:txBody>
      </p:sp>
      <p:pic>
        <p:nvPicPr>
          <p:cNvPr id="3" name="Picture 1" descr="modele_presentation_files/figure-pptx/pib.usa%20LN%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Presentation des Donnees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IPc</a:t>
            </a:r>
          </a:p>
        </p:txBody>
      </p:sp>
      <p:pic>
        <p:nvPicPr>
          <p:cNvPr id="3" name="Picture 1" descr="modele_presentation_files/figure-pptx/ipc%20LN%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Choix de la Transformation en Log des series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457409"/>
          </a:xfrm>
        </p:spPr>
        <p:txBody>
          <a:bodyPr>
            <a:normAutofit/>
          </a:bodyPr>
          <a:lstStyle/>
          <a:p>
            <a:pPr marL="0" lvl="0" indent="0">
              <a:buNone/>
            </a:pPr>
            <a:r>
              <a:rPr sz="1600" dirty="0" err="1"/>
              <a:t>Litterature</a:t>
            </a:r>
            <a:r>
              <a:rPr sz="1600" dirty="0"/>
              <a:t> des series </a:t>
            </a:r>
            <a:r>
              <a:rPr sz="1600" dirty="0" err="1"/>
              <a:t>en</a:t>
            </a:r>
            <a:r>
              <a:rPr sz="1600" dirty="0"/>
              <a:t> Log</a:t>
            </a:r>
          </a:p>
        </p:txBody>
      </p:sp>
      <p:sp>
        <p:nvSpPr>
          <p:cNvPr id="3" name="Content Placeholder 2"/>
          <p:cNvSpPr>
            <a:spLocks noGrp="1"/>
          </p:cNvSpPr>
          <p:nvPr>
            <p:ph idx="1"/>
          </p:nvPr>
        </p:nvSpPr>
        <p:spPr>
          <a:xfrm>
            <a:off x="457200" y="663388"/>
            <a:ext cx="8229600" cy="4087906"/>
          </a:xfrm>
        </p:spPr>
        <p:txBody>
          <a:bodyPr>
            <a:noAutofit/>
          </a:bodyPr>
          <a:lstStyle/>
          <a:p>
            <a:pPr marL="0" lvl="0" indent="0">
              <a:buNone/>
            </a:pPr>
            <a:r>
              <a:rPr sz="1200" dirty="0"/>
              <a:t>Dans la </a:t>
            </a:r>
            <a:r>
              <a:rPr sz="1200" dirty="0" err="1"/>
              <a:t>littérature</a:t>
            </a:r>
            <a:r>
              <a:rPr sz="1200" dirty="0"/>
              <a:t> </a:t>
            </a:r>
            <a:r>
              <a:rPr sz="1200" dirty="0" err="1"/>
              <a:t>économétrique</a:t>
            </a:r>
            <a:r>
              <a:rPr sz="1200" dirty="0"/>
              <a:t> sur les </a:t>
            </a:r>
            <a:r>
              <a:rPr sz="1200" dirty="0" err="1"/>
              <a:t>séries</a:t>
            </a:r>
            <a:r>
              <a:rPr sz="1200" dirty="0"/>
              <a:t> </a:t>
            </a:r>
            <a:r>
              <a:rPr sz="1200" dirty="0" err="1"/>
              <a:t>temporelles</a:t>
            </a:r>
            <a:r>
              <a:rPr sz="1200" dirty="0"/>
              <a:t>, la transformation </a:t>
            </a:r>
            <a:r>
              <a:rPr sz="1200" dirty="0" err="1"/>
              <a:t>en</a:t>
            </a:r>
            <a:r>
              <a:rPr sz="1200" dirty="0"/>
              <a:t> </a:t>
            </a:r>
            <a:r>
              <a:rPr sz="1200" dirty="0" err="1"/>
              <a:t>logarithme</a:t>
            </a:r>
            <a:r>
              <a:rPr sz="1200" dirty="0"/>
              <a:t> naturel (LN) </a:t>
            </a:r>
            <a:r>
              <a:rPr sz="1200" dirty="0" err="1"/>
              <a:t>est</a:t>
            </a:r>
            <a:r>
              <a:rPr sz="1200" dirty="0"/>
              <a:t> </a:t>
            </a:r>
            <a:r>
              <a:rPr sz="1200" dirty="0" err="1"/>
              <a:t>souvent</a:t>
            </a:r>
            <a:r>
              <a:rPr sz="1200" dirty="0"/>
              <a:t> </a:t>
            </a:r>
            <a:r>
              <a:rPr sz="1200" dirty="0" err="1"/>
              <a:t>utilisée</a:t>
            </a:r>
            <a:r>
              <a:rPr sz="1200" dirty="0"/>
              <a:t> pour </a:t>
            </a:r>
            <a:r>
              <a:rPr sz="1200" dirty="0" err="1"/>
              <a:t>plusieurs</a:t>
            </a:r>
            <a:r>
              <a:rPr sz="1200" dirty="0"/>
              <a:t> raisons </a:t>
            </a:r>
            <a:r>
              <a:rPr sz="1200" dirty="0" err="1"/>
              <a:t>principales</a:t>
            </a:r>
            <a:r>
              <a:rPr sz="1200" dirty="0"/>
              <a:t> :</a:t>
            </a:r>
          </a:p>
          <a:p>
            <a:pPr marL="342900" lvl="0" indent="-342900">
              <a:buAutoNum type="arabicPeriod"/>
            </a:pPr>
            <a:r>
              <a:rPr sz="1200" b="1" dirty="0" err="1"/>
              <a:t>Stabilisation</a:t>
            </a:r>
            <a:r>
              <a:rPr sz="1200" b="1" dirty="0"/>
              <a:t> de la variance</a:t>
            </a:r>
            <a:r>
              <a:rPr sz="1200" dirty="0"/>
              <a:t> : Les </a:t>
            </a:r>
            <a:r>
              <a:rPr sz="1200" dirty="0" err="1"/>
              <a:t>séries</a:t>
            </a:r>
            <a:r>
              <a:rPr sz="1200" dirty="0"/>
              <a:t> </a:t>
            </a:r>
            <a:r>
              <a:rPr sz="1200" dirty="0" err="1"/>
              <a:t>temporelles</a:t>
            </a:r>
            <a:r>
              <a:rPr sz="1200" dirty="0"/>
              <a:t> </a:t>
            </a:r>
            <a:r>
              <a:rPr sz="1200" dirty="0" err="1"/>
              <a:t>peuvent</a:t>
            </a:r>
            <a:r>
              <a:rPr sz="1200" dirty="0"/>
              <a:t> </a:t>
            </a:r>
            <a:r>
              <a:rPr sz="1200" dirty="0" err="1"/>
              <a:t>souvent</a:t>
            </a:r>
            <a:r>
              <a:rPr sz="1200" dirty="0"/>
              <a:t> </a:t>
            </a:r>
            <a:r>
              <a:rPr sz="1200" dirty="0" err="1"/>
              <a:t>présenter</a:t>
            </a:r>
            <a:r>
              <a:rPr sz="1200" dirty="0"/>
              <a:t> des variations </a:t>
            </a:r>
            <a:r>
              <a:rPr sz="1200" dirty="0" err="1"/>
              <a:t>importantes</a:t>
            </a:r>
            <a:r>
              <a:rPr sz="1200" dirty="0"/>
              <a:t> dans </a:t>
            </a:r>
            <a:r>
              <a:rPr sz="1200" dirty="0" err="1"/>
              <a:t>leur</a:t>
            </a:r>
            <a:r>
              <a:rPr sz="1200" dirty="0"/>
              <a:t> variance au fil du temps, </a:t>
            </a:r>
            <a:r>
              <a:rPr sz="1200" dirty="0" err="1"/>
              <a:t>ce</a:t>
            </a:r>
            <a:r>
              <a:rPr sz="1200" dirty="0"/>
              <a:t> qui </a:t>
            </a:r>
            <a:r>
              <a:rPr sz="1200" dirty="0" err="1"/>
              <a:t>peut</a:t>
            </a:r>
            <a:r>
              <a:rPr sz="1200" dirty="0"/>
              <a:t> </a:t>
            </a:r>
            <a:r>
              <a:rPr sz="1200" dirty="0" err="1"/>
              <a:t>rendre</a:t>
            </a:r>
            <a:r>
              <a:rPr sz="1200" dirty="0"/>
              <a:t> difficile </a:t>
            </a:r>
            <a:r>
              <a:rPr sz="1200" dirty="0" err="1"/>
              <a:t>l’application</a:t>
            </a:r>
            <a:r>
              <a:rPr sz="1200" dirty="0"/>
              <a:t> de techniques </a:t>
            </a:r>
            <a:r>
              <a:rPr sz="1200" dirty="0" err="1"/>
              <a:t>statistiques</a:t>
            </a:r>
            <a:r>
              <a:rPr sz="1200" dirty="0"/>
              <a:t> </a:t>
            </a:r>
            <a:r>
              <a:rPr sz="1200" dirty="0" err="1"/>
              <a:t>classiques</a:t>
            </a:r>
            <a:r>
              <a:rPr sz="1200" dirty="0"/>
              <a:t>. </a:t>
            </a:r>
            <a:r>
              <a:rPr sz="1200" dirty="0" err="1"/>
              <a:t>En</a:t>
            </a:r>
            <a:r>
              <a:rPr sz="1200" dirty="0"/>
              <a:t> </a:t>
            </a:r>
            <a:r>
              <a:rPr sz="1200" dirty="0" err="1"/>
              <a:t>prenant</a:t>
            </a:r>
            <a:r>
              <a:rPr sz="1200" dirty="0"/>
              <a:t> le </a:t>
            </a:r>
            <a:r>
              <a:rPr sz="1200" dirty="0" err="1"/>
              <a:t>logarithme</a:t>
            </a:r>
            <a:r>
              <a:rPr sz="1200" dirty="0"/>
              <a:t> des </a:t>
            </a:r>
            <a:r>
              <a:rPr sz="1200" dirty="0" err="1"/>
              <a:t>valeurs</a:t>
            </a:r>
            <a:r>
              <a:rPr sz="1200" dirty="0"/>
              <a:t>, on </a:t>
            </a:r>
            <a:r>
              <a:rPr sz="1200" dirty="0" err="1"/>
              <a:t>réduit</a:t>
            </a:r>
            <a:r>
              <a:rPr sz="1200" dirty="0"/>
              <a:t> </a:t>
            </a:r>
            <a:r>
              <a:rPr sz="1200" dirty="0" err="1"/>
              <a:t>généralement</a:t>
            </a:r>
            <a:r>
              <a:rPr sz="1200" dirty="0"/>
              <a:t> </a:t>
            </a:r>
            <a:r>
              <a:rPr sz="1200" dirty="0" err="1"/>
              <a:t>l’amplitude</a:t>
            </a:r>
            <a:r>
              <a:rPr sz="1200" dirty="0"/>
              <a:t> des variations de la </a:t>
            </a:r>
            <a:r>
              <a:rPr sz="1200" dirty="0" err="1"/>
              <a:t>série</a:t>
            </a:r>
            <a:r>
              <a:rPr sz="1200" dirty="0"/>
              <a:t>, </a:t>
            </a:r>
            <a:r>
              <a:rPr sz="1200" dirty="0" err="1"/>
              <a:t>ce</a:t>
            </a:r>
            <a:r>
              <a:rPr sz="1200" dirty="0"/>
              <a:t> qui </a:t>
            </a:r>
            <a:r>
              <a:rPr sz="1200" dirty="0" err="1"/>
              <a:t>peut</a:t>
            </a:r>
            <a:r>
              <a:rPr sz="1200" dirty="0"/>
              <a:t> </a:t>
            </a:r>
            <a:r>
              <a:rPr sz="1200" dirty="0" err="1"/>
              <a:t>rendre</a:t>
            </a:r>
            <a:r>
              <a:rPr sz="1200" dirty="0"/>
              <a:t> la variance plus stable et </a:t>
            </a:r>
            <a:r>
              <a:rPr sz="1200" dirty="0" err="1"/>
              <a:t>faciliter</a:t>
            </a:r>
            <a:r>
              <a:rPr sz="1200" dirty="0"/>
              <a:t> </a:t>
            </a:r>
            <a:r>
              <a:rPr sz="1200" dirty="0" err="1"/>
              <a:t>l’analyse</a:t>
            </a:r>
            <a:r>
              <a:rPr sz="1200" dirty="0"/>
              <a:t>.</a:t>
            </a:r>
          </a:p>
          <a:p>
            <a:pPr marL="342900" lvl="0" indent="-342900">
              <a:buAutoNum type="arabicPeriod"/>
            </a:pPr>
            <a:r>
              <a:rPr sz="1200" b="1" dirty="0" err="1"/>
              <a:t>Linéarisation</a:t>
            </a:r>
            <a:r>
              <a:rPr sz="1200" b="1" dirty="0"/>
              <a:t> des tendances </a:t>
            </a:r>
            <a:r>
              <a:rPr sz="1200" b="1" dirty="0" err="1"/>
              <a:t>multiplicatives</a:t>
            </a:r>
            <a:r>
              <a:rPr sz="1200" dirty="0"/>
              <a:t> : Si </a:t>
            </a:r>
            <a:r>
              <a:rPr sz="1200" dirty="0" err="1"/>
              <a:t>une</a:t>
            </a:r>
            <a:r>
              <a:rPr sz="1200" dirty="0"/>
              <a:t> </a:t>
            </a:r>
            <a:r>
              <a:rPr sz="1200" dirty="0" err="1"/>
              <a:t>série</a:t>
            </a:r>
            <a:r>
              <a:rPr sz="1200" dirty="0"/>
              <a:t> </a:t>
            </a:r>
            <a:r>
              <a:rPr sz="1200" dirty="0" err="1"/>
              <a:t>temporelle</a:t>
            </a:r>
            <a:r>
              <a:rPr sz="1200" dirty="0"/>
              <a:t> </a:t>
            </a:r>
            <a:r>
              <a:rPr sz="1200" dirty="0" err="1"/>
              <a:t>présente</a:t>
            </a:r>
            <a:r>
              <a:rPr sz="1200" dirty="0"/>
              <a:t> </a:t>
            </a:r>
            <a:r>
              <a:rPr sz="1200" dirty="0" err="1"/>
              <a:t>une</a:t>
            </a:r>
            <a:r>
              <a:rPr sz="1200" dirty="0"/>
              <a:t> tendance qui </a:t>
            </a:r>
            <a:r>
              <a:rPr sz="1200" dirty="0" err="1"/>
              <a:t>augmente</a:t>
            </a:r>
            <a:r>
              <a:rPr sz="1200" dirty="0"/>
              <a:t> </a:t>
            </a:r>
            <a:r>
              <a:rPr sz="1200" dirty="0" err="1"/>
              <a:t>ou</a:t>
            </a:r>
            <a:r>
              <a:rPr sz="1200" dirty="0"/>
              <a:t> </a:t>
            </a:r>
            <a:r>
              <a:rPr sz="1200" dirty="0" err="1"/>
              <a:t>diminue</a:t>
            </a:r>
            <a:r>
              <a:rPr sz="1200" dirty="0"/>
              <a:t> de manière </a:t>
            </a:r>
            <a:r>
              <a:rPr sz="1200" dirty="0" err="1"/>
              <a:t>exponentielle</a:t>
            </a:r>
            <a:r>
              <a:rPr sz="1200" dirty="0"/>
              <a:t>, prendre le </a:t>
            </a:r>
            <a:r>
              <a:rPr sz="1200" dirty="0" err="1"/>
              <a:t>logarithme</a:t>
            </a:r>
            <a:r>
              <a:rPr sz="1200" dirty="0"/>
              <a:t> </a:t>
            </a:r>
            <a:r>
              <a:rPr sz="1200" dirty="0" err="1"/>
              <a:t>peut</a:t>
            </a:r>
            <a:r>
              <a:rPr sz="1200" dirty="0"/>
              <a:t> </a:t>
            </a:r>
            <a:r>
              <a:rPr sz="1200" dirty="0" err="1"/>
              <a:t>linéariser</a:t>
            </a:r>
            <a:r>
              <a:rPr sz="1200" dirty="0"/>
              <a:t> </a:t>
            </a:r>
            <a:r>
              <a:rPr sz="1200" dirty="0" err="1"/>
              <a:t>cette</a:t>
            </a:r>
            <a:r>
              <a:rPr sz="1200" dirty="0"/>
              <a:t> tendance, </a:t>
            </a:r>
            <a:r>
              <a:rPr sz="1200" dirty="0" err="1"/>
              <a:t>ce</a:t>
            </a:r>
            <a:r>
              <a:rPr sz="1200" dirty="0"/>
              <a:t> qui </a:t>
            </a:r>
            <a:r>
              <a:rPr sz="1200" dirty="0" err="1"/>
              <a:t>permet</a:t>
            </a:r>
            <a:r>
              <a:rPr sz="1200" dirty="0"/>
              <a:t> </a:t>
            </a:r>
            <a:r>
              <a:rPr sz="1200" dirty="0" err="1"/>
              <a:t>d’appliquer</a:t>
            </a:r>
            <a:r>
              <a:rPr sz="1200" dirty="0"/>
              <a:t> des </a:t>
            </a:r>
            <a:r>
              <a:rPr sz="1200" dirty="0" err="1"/>
              <a:t>modèles</a:t>
            </a:r>
            <a:r>
              <a:rPr sz="1200" dirty="0"/>
              <a:t> </a:t>
            </a:r>
            <a:r>
              <a:rPr sz="1200" dirty="0" err="1"/>
              <a:t>linéaires</a:t>
            </a:r>
            <a:r>
              <a:rPr sz="1200" dirty="0"/>
              <a:t> plus simples et plus </a:t>
            </a:r>
            <a:r>
              <a:rPr sz="1200" dirty="0" err="1"/>
              <a:t>interprétables</a:t>
            </a:r>
            <a:r>
              <a:rPr sz="1200" dirty="0"/>
              <a:t>. Par </a:t>
            </a:r>
            <a:r>
              <a:rPr sz="1200" dirty="0" err="1"/>
              <a:t>exemple</a:t>
            </a:r>
            <a:r>
              <a:rPr sz="1200" dirty="0"/>
              <a:t>, </a:t>
            </a:r>
            <a:r>
              <a:rPr sz="1200" dirty="0" err="1"/>
              <a:t>si</a:t>
            </a:r>
            <a:r>
              <a:rPr sz="1200" dirty="0"/>
              <a:t> </a:t>
            </a:r>
            <a:r>
              <a:rPr sz="1200" dirty="0" err="1"/>
              <a:t>une</a:t>
            </a:r>
            <a:r>
              <a:rPr sz="1200" dirty="0"/>
              <a:t> </a:t>
            </a:r>
            <a:r>
              <a:rPr sz="1200" dirty="0" err="1"/>
              <a:t>série</a:t>
            </a:r>
            <a:r>
              <a:rPr sz="1200" dirty="0"/>
              <a:t> a </a:t>
            </a:r>
            <a:r>
              <a:rPr sz="1200" dirty="0" err="1"/>
              <a:t>une</a:t>
            </a:r>
            <a:r>
              <a:rPr sz="1200" dirty="0"/>
              <a:t> </a:t>
            </a:r>
            <a:r>
              <a:rPr sz="1200" dirty="0" err="1"/>
              <a:t>croissance</a:t>
            </a:r>
            <a:r>
              <a:rPr sz="1200" dirty="0"/>
              <a:t> </a:t>
            </a:r>
            <a:r>
              <a:rPr sz="1200" dirty="0" err="1"/>
              <a:t>exponentielle</a:t>
            </a:r>
            <a:r>
              <a:rPr sz="1200" dirty="0"/>
              <a:t>, la transformation </a:t>
            </a:r>
            <a:r>
              <a:rPr sz="1200" dirty="0" err="1"/>
              <a:t>en</a:t>
            </a:r>
            <a:r>
              <a:rPr sz="1200" dirty="0"/>
              <a:t> </a:t>
            </a:r>
            <a:r>
              <a:rPr sz="1200" dirty="0" err="1"/>
              <a:t>logarithme</a:t>
            </a:r>
            <a:r>
              <a:rPr sz="1200" dirty="0"/>
              <a:t> </a:t>
            </a:r>
            <a:r>
              <a:rPr sz="1200" dirty="0" err="1"/>
              <a:t>peut</a:t>
            </a:r>
            <a:r>
              <a:rPr sz="1200" dirty="0"/>
              <a:t> la transformer </a:t>
            </a:r>
            <a:r>
              <a:rPr sz="1200" dirty="0" err="1"/>
              <a:t>en</a:t>
            </a:r>
            <a:r>
              <a:rPr sz="1200" dirty="0"/>
              <a:t> </a:t>
            </a:r>
            <a:r>
              <a:rPr sz="1200" dirty="0" err="1"/>
              <a:t>une</a:t>
            </a:r>
            <a:r>
              <a:rPr sz="1200" dirty="0"/>
              <a:t> </a:t>
            </a:r>
            <a:r>
              <a:rPr sz="1200" dirty="0" err="1"/>
              <a:t>croissance</a:t>
            </a:r>
            <a:r>
              <a:rPr sz="1200" dirty="0"/>
              <a:t> </a:t>
            </a:r>
            <a:r>
              <a:rPr sz="1200" dirty="0" err="1"/>
              <a:t>linéaire</a:t>
            </a:r>
            <a:r>
              <a:rPr sz="1200" dirty="0"/>
              <a:t>.</a:t>
            </a:r>
          </a:p>
          <a:p>
            <a:pPr marL="342900" lvl="0" indent="-342900">
              <a:buAutoNum type="arabicPeriod"/>
            </a:pPr>
            <a:r>
              <a:rPr sz="1200" b="1" dirty="0" err="1"/>
              <a:t>Interprétation</a:t>
            </a:r>
            <a:r>
              <a:rPr sz="1200" b="1" dirty="0"/>
              <a:t> des variations relatives</a:t>
            </a:r>
            <a:r>
              <a:rPr sz="1200" dirty="0"/>
              <a:t> : </a:t>
            </a:r>
            <a:r>
              <a:rPr sz="1200" dirty="0" err="1"/>
              <a:t>En</a:t>
            </a:r>
            <a:r>
              <a:rPr sz="1200" dirty="0"/>
              <a:t> </a:t>
            </a:r>
            <a:r>
              <a:rPr sz="1200" dirty="0" err="1"/>
              <a:t>prenant</a:t>
            </a:r>
            <a:r>
              <a:rPr sz="1200" dirty="0"/>
              <a:t> le </a:t>
            </a:r>
            <a:r>
              <a:rPr sz="1200" dirty="0" err="1"/>
              <a:t>logarithme</a:t>
            </a:r>
            <a:r>
              <a:rPr sz="1200" dirty="0"/>
              <a:t> des </a:t>
            </a:r>
            <a:r>
              <a:rPr sz="1200" dirty="0" err="1"/>
              <a:t>valeurs</a:t>
            </a:r>
            <a:r>
              <a:rPr sz="1200" dirty="0"/>
              <a:t>, les variations </a:t>
            </a:r>
            <a:r>
              <a:rPr sz="1200" dirty="0" err="1"/>
              <a:t>absolues</a:t>
            </a:r>
            <a:r>
              <a:rPr sz="1200" dirty="0"/>
              <a:t> dans les </a:t>
            </a:r>
            <a:r>
              <a:rPr sz="1200" dirty="0" err="1"/>
              <a:t>séries</a:t>
            </a:r>
            <a:r>
              <a:rPr sz="1200" dirty="0"/>
              <a:t> </a:t>
            </a:r>
            <a:r>
              <a:rPr sz="1200" dirty="0" err="1"/>
              <a:t>temporelles</a:t>
            </a:r>
            <a:r>
              <a:rPr sz="1200" dirty="0"/>
              <a:t> </a:t>
            </a:r>
            <a:r>
              <a:rPr sz="1200" dirty="0" err="1"/>
              <a:t>sont</a:t>
            </a:r>
            <a:r>
              <a:rPr sz="1200" dirty="0"/>
              <a:t> </a:t>
            </a:r>
            <a:r>
              <a:rPr sz="1200" dirty="0" err="1"/>
              <a:t>transformées</a:t>
            </a:r>
            <a:r>
              <a:rPr sz="1200" dirty="0"/>
              <a:t> </a:t>
            </a:r>
            <a:r>
              <a:rPr sz="1200" dirty="0" err="1"/>
              <a:t>en</a:t>
            </a:r>
            <a:r>
              <a:rPr sz="1200" dirty="0"/>
              <a:t> variations relatives, </a:t>
            </a:r>
            <a:r>
              <a:rPr sz="1200" dirty="0" err="1"/>
              <a:t>ce</a:t>
            </a:r>
            <a:r>
              <a:rPr sz="1200" dirty="0"/>
              <a:t> qui </a:t>
            </a:r>
            <a:r>
              <a:rPr sz="1200" dirty="0" err="1"/>
              <a:t>peut</a:t>
            </a:r>
            <a:r>
              <a:rPr sz="1200" dirty="0"/>
              <a:t> </a:t>
            </a:r>
            <a:r>
              <a:rPr sz="1200" dirty="0" err="1"/>
              <a:t>être</a:t>
            </a:r>
            <a:r>
              <a:rPr sz="1200" dirty="0"/>
              <a:t> plus pertinent dans </a:t>
            </a:r>
            <a:r>
              <a:rPr sz="1200" dirty="0" err="1"/>
              <a:t>certains</a:t>
            </a:r>
            <a:r>
              <a:rPr sz="1200" dirty="0"/>
              <a:t> </a:t>
            </a:r>
            <a:r>
              <a:rPr sz="1200" dirty="0" err="1"/>
              <a:t>contextes</a:t>
            </a:r>
            <a:r>
              <a:rPr sz="1200" dirty="0"/>
              <a:t> </a:t>
            </a:r>
            <a:r>
              <a:rPr sz="1200" dirty="0" err="1"/>
              <a:t>économiques</a:t>
            </a:r>
            <a:r>
              <a:rPr sz="1200" dirty="0"/>
              <a:t>. Par </a:t>
            </a:r>
            <a:r>
              <a:rPr sz="1200" dirty="0" err="1"/>
              <a:t>exemple</a:t>
            </a:r>
            <a:r>
              <a:rPr sz="1200" dirty="0"/>
              <a:t>, </a:t>
            </a:r>
            <a:r>
              <a:rPr sz="1200" dirty="0" err="1"/>
              <a:t>une</a:t>
            </a:r>
            <a:r>
              <a:rPr sz="1200" dirty="0"/>
              <a:t> variation de 0,1 sur </a:t>
            </a:r>
            <a:r>
              <a:rPr sz="1200" dirty="0" err="1"/>
              <a:t>une</a:t>
            </a:r>
            <a:r>
              <a:rPr sz="1200" dirty="0"/>
              <a:t> </a:t>
            </a:r>
            <a:r>
              <a:rPr sz="1200" dirty="0" err="1"/>
              <a:t>série</a:t>
            </a:r>
            <a:r>
              <a:rPr sz="1200" dirty="0"/>
              <a:t> avec </a:t>
            </a:r>
            <a:r>
              <a:rPr sz="1200" dirty="0" err="1"/>
              <a:t>une</a:t>
            </a:r>
            <a:r>
              <a:rPr sz="1200" dirty="0"/>
              <a:t> </a:t>
            </a:r>
            <a:r>
              <a:rPr sz="1200" dirty="0" err="1"/>
              <a:t>valeur</a:t>
            </a:r>
            <a:r>
              <a:rPr sz="1200" dirty="0"/>
              <a:t> </a:t>
            </a:r>
            <a:r>
              <a:rPr sz="1200" dirty="0" err="1"/>
              <a:t>initiale</a:t>
            </a:r>
            <a:r>
              <a:rPr sz="1200" dirty="0"/>
              <a:t> de 1 aura un </a:t>
            </a:r>
            <a:r>
              <a:rPr sz="1200" dirty="0" err="1"/>
              <a:t>effet</a:t>
            </a:r>
            <a:r>
              <a:rPr sz="1200" dirty="0"/>
              <a:t> </a:t>
            </a:r>
            <a:r>
              <a:rPr sz="1200" dirty="0" err="1"/>
              <a:t>différent</a:t>
            </a:r>
            <a:r>
              <a:rPr sz="1200" dirty="0"/>
              <a:t> de la </a:t>
            </a:r>
            <a:r>
              <a:rPr sz="1200" dirty="0" err="1"/>
              <a:t>même</a:t>
            </a:r>
            <a:r>
              <a:rPr sz="1200" dirty="0"/>
              <a:t> variation sur </a:t>
            </a:r>
            <a:r>
              <a:rPr sz="1200" dirty="0" err="1"/>
              <a:t>une</a:t>
            </a:r>
            <a:r>
              <a:rPr sz="1200" dirty="0"/>
              <a:t> </a:t>
            </a:r>
            <a:r>
              <a:rPr sz="1200" dirty="0" err="1"/>
              <a:t>série</a:t>
            </a:r>
            <a:r>
              <a:rPr sz="1200" dirty="0"/>
              <a:t> avec </a:t>
            </a:r>
            <a:r>
              <a:rPr sz="1200" dirty="0" err="1"/>
              <a:t>une</a:t>
            </a:r>
            <a:r>
              <a:rPr sz="1200" dirty="0"/>
              <a:t> </a:t>
            </a:r>
            <a:r>
              <a:rPr sz="1200" dirty="0" err="1"/>
              <a:t>valeur</a:t>
            </a:r>
            <a:r>
              <a:rPr sz="1200" dirty="0"/>
              <a:t> </a:t>
            </a:r>
            <a:r>
              <a:rPr sz="1200" dirty="0" err="1"/>
              <a:t>initiale</a:t>
            </a:r>
            <a:r>
              <a:rPr sz="1200" dirty="0"/>
              <a:t> de 100. Les transformations </a:t>
            </a:r>
            <a:r>
              <a:rPr sz="1200" dirty="0" err="1"/>
              <a:t>en</a:t>
            </a:r>
            <a:r>
              <a:rPr sz="1200" dirty="0"/>
              <a:t> </a:t>
            </a:r>
            <a:r>
              <a:rPr sz="1200" dirty="0" err="1"/>
              <a:t>logarithme</a:t>
            </a:r>
            <a:r>
              <a:rPr sz="1200" dirty="0"/>
              <a:t> </a:t>
            </a:r>
            <a:r>
              <a:rPr sz="1200" dirty="0" err="1"/>
              <a:t>permettent</a:t>
            </a:r>
            <a:r>
              <a:rPr sz="1200" dirty="0"/>
              <a:t> de </a:t>
            </a:r>
            <a:r>
              <a:rPr sz="1200" dirty="0" err="1"/>
              <a:t>rendre</a:t>
            </a:r>
            <a:r>
              <a:rPr sz="1200" dirty="0"/>
              <a:t> </a:t>
            </a:r>
            <a:r>
              <a:rPr sz="1200" dirty="0" err="1"/>
              <a:t>ces</a:t>
            </a:r>
            <a:r>
              <a:rPr sz="1200" dirty="0"/>
              <a:t> variations </a:t>
            </a:r>
            <a:r>
              <a:rPr sz="1200" dirty="0" err="1"/>
              <a:t>comparables</a:t>
            </a:r>
            <a:r>
              <a:rPr sz="1200" dirty="0"/>
              <a:t> et plus </a:t>
            </a:r>
            <a:r>
              <a:rPr sz="1200" dirty="0" err="1"/>
              <a:t>facilement</a:t>
            </a:r>
            <a:r>
              <a:rPr sz="1200" dirty="0"/>
              <a:t> </a:t>
            </a:r>
            <a:r>
              <a:rPr sz="1200" dirty="0" err="1"/>
              <a:t>interprétables</a:t>
            </a:r>
            <a:r>
              <a:rPr sz="1200" dirty="0"/>
              <a:t>.</a:t>
            </a:r>
          </a:p>
          <a:p>
            <a:pPr marL="342900" lvl="0" indent="-342900">
              <a:buAutoNum type="arabicPeriod"/>
            </a:pPr>
            <a:r>
              <a:rPr sz="1200" b="1" dirty="0" err="1"/>
              <a:t>Normalisation</a:t>
            </a:r>
            <a:r>
              <a:rPr sz="1200" b="1" dirty="0"/>
              <a:t> des distributions</a:t>
            </a:r>
            <a:r>
              <a:rPr sz="1200" dirty="0"/>
              <a:t> : Dans </a:t>
            </a:r>
            <a:r>
              <a:rPr sz="1200" dirty="0" err="1"/>
              <a:t>certains</a:t>
            </a:r>
            <a:r>
              <a:rPr sz="1200" dirty="0"/>
              <a:t> </a:t>
            </a:r>
            <a:r>
              <a:rPr sz="1200" dirty="0" err="1"/>
              <a:t>cas</a:t>
            </a:r>
            <a:r>
              <a:rPr sz="1200" dirty="0"/>
              <a:t>, les </a:t>
            </a:r>
            <a:r>
              <a:rPr sz="1200" dirty="0" err="1"/>
              <a:t>données</a:t>
            </a:r>
            <a:r>
              <a:rPr sz="1200" dirty="0"/>
              <a:t> </a:t>
            </a:r>
            <a:r>
              <a:rPr sz="1200" dirty="0" err="1"/>
              <a:t>peuvent</a:t>
            </a:r>
            <a:r>
              <a:rPr sz="1200" dirty="0"/>
              <a:t> </a:t>
            </a:r>
            <a:r>
              <a:rPr sz="1200" dirty="0" err="1"/>
              <a:t>être</a:t>
            </a:r>
            <a:r>
              <a:rPr sz="1200" dirty="0"/>
              <a:t> </a:t>
            </a:r>
            <a:r>
              <a:rPr sz="1200" dirty="0" err="1"/>
              <a:t>fortement</a:t>
            </a:r>
            <a:r>
              <a:rPr sz="1200" dirty="0"/>
              <a:t> </a:t>
            </a:r>
            <a:r>
              <a:rPr sz="1200" dirty="0" err="1"/>
              <a:t>asymétriques</a:t>
            </a:r>
            <a:r>
              <a:rPr sz="1200" dirty="0"/>
              <a:t> </a:t>
            </a:r>
            <a:r>
              <a:rPr sz="1200" dirty="0" err="1"/>
              <a:t>ou</a:t>
            </a:r>
            <a:r>
              <a:rPr sz="1200" dirty="0"/>
              <a:t> </a:t>
            </a:r>
            <a:r>
              <a:rPr sz="1200" dirty="0" err="1"/>
              <a:t>présenter</a:t>
            </a:r>
            <a:r>
              <a:rPr sz="1200" dirty="0"/>
              <a:t> des distributions non </a:t>
            </a:r>
            <a:r>
              <a:rPr sz="1200" dirty="0" err="1"/>
              <a:t>normales</a:t>
            </a:r>
            <a:r>
              <a:rPr sz="1200" dirty="0"/>
              <a:t>. La transformation </a:t>
            </a:r>
            <a:r>
              <a:rPr sz="1200" dirty="0" err="1"/>
              <a:t>en</a:t>
            </a:r>
            <a:r>
              <a:rPr sz="1200" dirty="0"/>
              <a:t> </a:t>
            </a:r>
            <a:r>
              <a:rPr sz="1200" dirty="0" err="1"/>
              <a:t>logarithme</a:t>
            </a:r>
            <a:r>
              <a:rPr sz="1200" dirty="0"/>
              <a:t> </a:t>
            </a:r>
            <a:r>
              <a:rPr sz="1200" dirty="0" err="1"/>
              <a:t>peut</a:t>
            </a:r>
            <a:r>
              <a:rPr sz="1200" dirty="0"/>
              <a:t> aider </a:t>
            </a:r>
            <a:r>
              <a:rPr sz="1200" dirty="0" err="1"/>
              <a:t>à</a:t>
            </a:r>
            <a:r>
              <a:rPr sz="1200" dirty="0"/>
              <a:t> se </a:t>
            </a:r>
            <a:r>
              <a:rPr sz="1200" dirty="0" err="1"/>
              <a:t>rapprocher</a:t>
            </a:r>
            <a:r>
              <a:rPr sz="1200" dirty="0"/>
              <a:t> </a:t>
            </a:r>
            <a:r>
              <a:rPr sz="1200" dirty="0" err="1"/>
              <a:t>d’une</a:t>
            </a:r>
            <a:r>
              <a:rPr sz="1200" dirty="0"/>
              <a:t> distribution </a:t>
            </a:r>
            <a:r>
              <a:rPr sz="1200" dirty="0" err="1"/>
              <a:t>normale</a:t>
            </a:r>
            <a:r>
              <a:rPr sz="1200" dirty="0"/>
              <a:t>, </a:t>
            </a:r>
            <a:r>
              <a:rPr sz="1200" dirty="0" err="1"/>
              <a:t>ce</a:t>
            </a:r>
            <a:r>
              <a:rPr sz="1200" dirty="0"/>
              <a:t> qui </a:t>
            </a:r>
            <a:r>
              <a:rPr sz="1200" dirty="0" err="1"/>
              <a:t>peut</a:t>
            </a:r>
            <a:r>
              <a:rPr sz="1200" dirty="0"/>
              <a:t> </a:t>
            </a:r>
            <a:r>
              <a:rPr sz="1200" dirty="0" err="1"/>
              <a:t>être</a:t>
            </a:r>
            <a:r>
              <a:rPr sz="1200" dirty="0"/>
              <a:t> utile pour </a:t>
            </a:r>
            <a:r>
              <a:rPr sz="1200" dirty="0" err="1"/>
              <a:t>l’application</a:t>
            </a:r>
            <a:r>
              <a:rPr sz="1200" dirty="0"/>
              <a:t> de </a:t>
            </a:r>
            <a:r>
              <a:rPr sz="1200" dirty="0" err="1"/>
              <a:t>certaines</a:t>
            </a:r>
            <a:r>
              <a:rPr sz="1200" dirty="0"/>
              <a:t> techniques </a:t>
            </a:r>
            <a:r>
              <a:rPr sz="1200" dirty="0" err="1"/>
              <a:t>statistiques</a:t>
            </a:r>
            <a:r>
              <a:rPr sz="1200" dirty="0"/>
              <a:t> qui </a:t>
            </a:r>
            <a:r>
              <a:rPr sz="1200" dirty="0" err="1"/>
              <a:t>supposent</a:t>
            </a:r>
            <a:r>
              <a:rPr sz="1200" dirty="0"/>
              <a:t> </a:t>
            </a:r>
            <a:r>
              <a:rPr sz="1200" dirty="0" err="1"/>
              <a:t>une</a:t>
            </a:r>
            <a:r>
              <a:rPr sz="1200" dirty="0"/>
              <a:t> distribution </a:t>
            </a:r>
            <a:r>
              <a:rPr sz="1200" dirty="0" err="1"/>
              <a:t>normale</a:t>
            </a:r>
            <a:r>
              <a:rPr sz="1200" dirty="0"/>
              <a:t> des </a:t>
            </a:r>
            <a:r>
              <a:rPr sz="1200" dirty="0" err="1"/>
              <a:t>données</a:t>
            </a:r>
            <a:r>
              <a:rPr sz="1200" dirty="0"/>
              <a:t>.</a:t>
            </a:r>
          </a:p>
          <a:p>
            <a:pPr marL="0" lvl="0" indent="0">
              <a:buNone/>
            </a:pPr>
            <a:r>
              <a:rPr sz="1200" dirty="0" err="1"/>
              <a:t>En</a:t>
            </a:r>
            <a:r>
              <a:rPr sz="1200" dirty="0"/>
              <a:t> résumé, les transformations </a:t>
            </a:r>
            <a:r>
              <a:rPr sz="1200" dirty="0" err="1"/>
              <a:t>en</a:t>
            </a:r>
            <a:r>
              <a:rPr sz="1200" dirty="0"/>
              <a:t> </a:t>
            </a:r>
            <a:r>
              <a:rPr sz="1200" dirty="0" err="1"/>
              <a:t>logarithme</a:t>
            </a:r>
            <a:r>
              <a:rPr sz="1200" dirty="0"/>
              <a:t> </a:t>
            </a:r>
            <a:r>
              <a:rPr sz="1200" dirty="0" err="1"/>
              <a:t>sont</a:t>
            </a:r>
            <a:r>
              <a:rPr sz="1200" dirty="0"/>
              <a:t> </a:t>
            </a:r>
            <a:r>
              <a:rPr sz="1200" dirty="0" err="1"/>
              <a:t>largement</a:t>
            </a:r>
            <a:r>
              <a:rPr sz="1200" dirty="0"/>
              <a:t> </a:t>
            </a:r>
            <a:r>
              <a:rPr sz="1200" dirty="0" err="1"/>
              <a:t>utilisées</a:t>
            </a:r>
            <a:r>
              <a:rPr sz="1200" dirty="0"/>
              <a:t> dans </a:t>
            </a:r>
            <a:r>
              <a:rPr sz="1200" dirty="0" err="1"/>
              <a:t>l’analyse</a:t>
            </a:r>
            <a:r>
              <a:rPr sz="1200" dirty="0"/>
              <a:t> des </a:t>
            </a:r>
            <a:r>
              <a:rPr sz="1200" dirty="0" err="1"/>
              <a:t>séries</a:t>
            </a:r>
            <a:r>
              <a:rPr sz="1200" dirty="0"/>
              <a:t> </a:t>
            </a:r>
            <a:r>
              <a:rPr sz="1200" dirty="0" err="1"/>
              <a:t>temporelles</a:t>
            </a:r>
            <a:r>
              <a:rPr sz="1200" dirty="0"/>
              <a:t> pour </a:t>
            </a:r>
            <a:r>
              <a:rPr sz="1200" dirty="0" err="1"/>
              <a:t>stabiliser</a:t>
            </a:r>
            <a:r>
              <a:rPr sz="1200" dirty="0"/>
              <a:t> la variance, </a:t>
            </a:r>
            <a:r>
              <a:rPr sz="1200" dirty="0" err="1"/>
              <a:t>linéariser</a:t>
            </a:r>
            <a:r>
              <a:rPr sz="1200" dirty="0"/>
              <a:t> les tendances, </a:t>
            </a:r>
            <a:r>
              <a:rPr sz="1200" dirty="0" err="1"/>
              <a:t>faciliter</a:t>
            </a:r>
            <a:r>
              <a:rPr sz="1200" dirty="0"/>
              <a:t> </a:t>
            </a:r>
            <a:r>
              <a:rPr sz="1200" dirty="0" err="1"/>
              <a:t>l’interprétation</a:t>
            </a:r>
            <a:r>
              <a:rPr sz="1200" dirty="0"/>
              <a:t> des variations relatives et </a:t>
            </a:r>
            <a:r>
              <a:rPr sz="1200" dirty="0" err="1"/>
              <a:t>normaliser</a:t>
            </a:r>
            <a:r>
              <a:rPr sz="1200" dirty="0"/>
              <a:t> les distributions, </a:t>
            </a:r>
            <a:r>
              <a:rPr sz="1200" dirty="0" err="1"/>
              <a:t>ce</a:t>
            </a:r>
            <a:r>
              <a:rPr sz="1200" dirty="0"/>
              <a:t> qui rend </a:t>
            </a:r>
            <a:r>
              <a:rPr sz="1200" dirty="0" err="1"/>
              <a:t>l’analyse</a:t>
            </a:r>
            <a:r>
              <a:rPr sz="1200" dirty="0"/>
              <a:t> et la </a:t>
            </a:r>
            <a:r>
              <a:rPr sz="1200" dirty="0" err="1"/>
              <a:t>modélisation</a:t>
            </a:r>
            <a:r>
              <a:rPr sz="1200" dirty="0"/>
              <a:t> des </a:t>
            </a:r>
            <a:r>
              <a:rPr sz="1200" dirty="0" err="1"/>
              <a:t>données</a:t>
            </a:r>
            <a:r>
              <a:rPr sz="1200" dirty="0"/>
              <a:t> plus </a:t>
            </a:r>
            <a:r>
              <a:rPr sz="1200" dirty="0" err="1"/>
              <a:t>robustes</a:t>
            </a:r>
            <a:r>
              <a:rPr sz="1200" dirty="0"/>
              <a:t> et </a:t>
            </a:r>
            <a:r>
              <a:rPr sz="1200" dirty="0" err="1"/>
              <a:t>interprétables</a:t>
            </a:r>
            <a:r>
              <a:rPr sz="12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Analyse Descriptive des Series en transformation LN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Indicateurs statistiques des variables utilisees dans la modelisation econometrique</a:t>
            </a:r>
          </a:p>
        </p:txBody>
      </p:sp>
      <p:pic>
        <p:nvPicPr>
          <p:cNvPr id="3" name="Picture 1" descr="./outputs/table_description.png"/>
          <p:cNvPicPr>
            <a:picLocks noGrp="1" noChangeAspect="1"/>
          </p:cNvPicPr>
          <p:nvPr/>
        </p:nvPicPr>
        <p:blipFill>
          <a:blip r:embed="rId2"/>
          <a:stretch>
            <a:fillRect/>
          </a:stretch>
        </p:blipFill>
        <p:spPr bwMode="auto">
          <a:xfrm>
            <a:off x="457200" y="1549400"/>
            <a:ext cx="8229600" cy="26797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Jarque Bera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62500" lnSpcReduction="20000"/>
              </a:bodyPr>
              <a:lstStyle/>
              <a:p>
                <a:pPr marL="0" lvl="0" indent="0">
                  <a:buNone/>
                </a:pPr>
                <a:r>
                  <a:rPr b="1"/>
                  <a:t>Test d’Hypothèse de Jarque-Bera :</a:t>
                </a:r>
              </a:p>
              <a:p>
                <a:pPr marL="0" lvl="0" indent="0">
                  <a:buNone/>
                </a:pPr>
                <a:r>
                  <a:t>Hypothèse Nulle (H₀) : Les données proviennent d’une distribution normale.</a:t>
                </a:r>
              </a:p>
              <a:p>
                <a:pPr marL="0" lvl="0" indent="0">
                  <a:buNone/>
                </a:pPr>
                <a:r>
                  <a:t>Hypothèse Alternative (H₁) : Les données ne proviennent pas d’une distribution normale.</a:t>
                </a:r>
              </a:p>
              <a:p>
                <a:pPr marL="0" lvl="0" indent="0">
                  <a:buNone/>
                </a:pPr>
                <a:r>
                  <a:rPr b="1"/>
                  <a:t>Statistique de Jarque-Bera :</a:t>
                </a:r>
              </a:p>
              <a:p>
                <a:pPr marL="0" lvl="0" indent="0">
                  <a:buNone/>
                </a:pPr>
                <a:r>
                  <a:t>La statistique de Jarque-Bera (JB) est définie comme suit :</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𝐽𝐵</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𝑛</m:t>
                          </m:r>
                        </m:num>
                        <m:den>
                          <m:r>
                            <a:rPr>
                              <a:latin typeface="Cambria Math" panose="02040503050406030204" pitchFamily="18" charset="0"/>
                            </a:rPr>
                            <m:t>6</m:t>
                          </m:r>
                        </m:den>
                      </m:f>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𝑆</m:t>
                              </m:r>
                            </m:e>
                            <m:sup>
                              <m:r>
                                <a:rPr>
                                  <a:latin typeface="Cambria Math" panose="02040503050406030204" pitchFamily="18" charset="0"/>
                                </a:rPr>
                                <m:t>2</m:t>
                              </m:r>
                            </m:sup>
                          </m:sSup>
                          <m:r>
                            <a:rPr>
                              <a:latin typeface="Cambria Math" panose="02040503050406030204" pitchFamily="18" charset="0"/>
                            </a:rPr>
                            <m:t>+</m:t>
                          </m:r>
                          <m:f>
                            <m:fPr>
                              <m:ctrlPr>
                                <a:rPr i="1">
                                  <a:latin typeface="Cambria Math" panose="02040503050406030204" pitchFamily="18" charset="0"/>
                                </a:rPr>
                              </m:ctrlPr>
                            </m:fPr>
                            <m:num>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𝐾</m:t>
                                      </m:r>
                                      <m:r>
                                        <a:rPr>
                                          <a:latin typeface="Cambria Math" panose="02040503050406030204" pitchFamily="18" charset="0"/>
                                        </a:rPr>
                                        <m:t>−3</m:t>
                                      </m:r>
                                    </m:e>
                                  </m:d>
                                </m:e>
                                <m:sup>
                                  <m:r>
                                    <a:rPr>
                                      <a:latin typeface="Cambria Math" panose="02040503050406030204" pitchFamily="18" charset="0"/>
                                    </a:rPr>
                                    <m:t>2</m:t>
                                  </m:r>
                                </m:sup>
                              </m:sSup>
                            </m:num>
                            <m:den>
                              <m:r>
                                <a:rPr>
                                  <a:latin typeface="Cambria Math" panose="02040503050406030204" pitchFamily="18" charset="0"/>
                                </a:rPr>
                                <m:t>4</m:t>
                              </m:r>
                            </m:den>
                          </m:f>
                        </m:e>
                      </m:d>
                    </m:oMath>
                  </m:oMathPara>
                </a14:m>
                <a:endParaRPr/>
              </a:p>
              <a:p>
                <a:pPr marL="0" lvl="0" indent="0">
                  <a:buNone/>
                </a:pPr>
                <a:r>
                  <a:rPr b="1"/>
                  <a:t>Où :</a:t>
                </a:r>
              </a:p>
              <a:p>
                <a:pPr lvl="0"/>
                <a:r>
                  <a:rPr b="1"/>
                  <a:t>n</a:t>
                </a:r>
                <a:r>
                  <a:t> est la taille de l’échantillon.</a:t>
                </a:r>
              </a:p>
              <a:p>
                <a:pPr lvl="0"/>
                <a:r>
                  <a:rPr b="1"/>
                  <a:t>S</a:t>
                </a:r>
                <a:r>
                  <a:t> est le coefficient d’asymétrie de l’échantillon.</a:t>
                </a:r>
              </a:p>
              <a:p>
                <a:pPr lvl="0"/>
                <a:r>
                  <a:rPr b="1"/>
                  <a:t>K</a:t>
                </a:r>
                <a:r>
                  <a:t> est le coefficient d’aplatissement de l’échantillon.</a:t>
                </a:r>
              </a:p>
              <a:p>
                <a:pPr marL="0" lvl="0" indent="0">
                  <a:buNone/>
                </a:pPr>
                <a:r>
                  <a:t>Cette statistique suit une distribution du chi carré avec 2 degrés de liberté sous l’hypothèse nulle (H₀).</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09" t="-1493"/>
                </a:stretch>
              </a:blipFill>
            </p:spPr>
            <p:txBody>
              <a:bodyPr/>
              <a:lstStyle/>
              <a:p>
                <a:r>
                  <a:rPr lang="en-HT">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Litterature du Test de Jarque Bera</a:t>
            </a:r>
          </a:p>
        </p:txBody>
      </p:sp>
      <p:sp>
        <p:nvSpPr>
          <p:cNvPr id="3" name="Content Placeholder 2"/>
          <p:cNvSpPr>
            <a:spLocks noGrp="1"/>
          </p:cNvSpPr>
          <p:nvPr>
            <p:ph idx="1"/>
          </p:nvPr>
        </p:nvSpPr>
        <p:spPr/>
        <p:txBody>
          <a:bodyPr>
            <a:normAutofit fontScale="62500" lnSpcReduction="20000"/>
          </a:bodyPr>
          <a:lstStyle/>
          <a:p>
            <a:pPr marL="0" lvl="0" indent="0">
              <a:buNone/>
            </a:pPr>
            <a:r>
              <a:rPr dirty="0"/>
              <a:t>Le test de Jarque-</a:t>
            </a:r>
            <a:r>
              <a:rPr dirty="0" err="1"/>
              <a:t>Bera</a:t>
            </a:r>
            <a:r>
              <a:rPr dirty="0"/>
              <a:t> </a:t>
            </a:r>
            <a:r>
              <a:rPr dirty="0" err="1"/>
              <a:t>est</a:t>
            </a:r>
            <a:r>
              <a:rPr dirty="0"/>
              <a:t> un test </a:t>
            </a:r>
            <a:r>
              <a:rPr dirty="0" err="1"/>
              <a:t>statistique</a:t>
            </a:r>
            <a:r>
              <a:rPr dirty="0"/>
              <a:t> </a:t>
            </a:r>
            <a:r>
              <a:rPr dirty="0" err="1"/>
              <a:t>utilisé</a:t>
            </a:r>
            <a:r>
              <a:rPr dirty="0"/>
              <a:t> pour </a:t>
            </a:r>
            <a:r>
              <a:rPr dirty="0" err="1"/>
              <a:t>évaluer</a:t>
            </a:r>
            <a:r>
              <a:rPr dirty="0"/>
              <a:t> </a:t>
            </a:r>
            <a:r>
              <a:rPr dirty="0" err="1"/>
              <a:t>si</a:t>
            </a:r>
            <a:r>
              <a:rPr dirty="0"/>
              <a:t> un </a:t>
            </a:r>
            <a:r>
              <a:rPr dirty="0" err="1"/>
              <a:t>échantillon</a:t>
            </a:r>
            <a:r>
              <a:rPr dirty="0"/>
              <a:t> de </a:t>
            </a:r>
            <a:r>
              <a:rPr dirty="0" err="1"/>
              <a:t>données</a:t>
            </a:r>
            <a:r>
              <a:rPr dirty="0"/>
              <a:t> </a:t>
            </a:r>
            <a:r>
              <a:rPr dirty="0" err="1"/>
              <a:t>donné</a:t>
            </a:r>
            <a:r>
              <a:rPr dirty="0"/>
              <a:t> </a:t>
            </a:r>
            <a:r>
              <a:rPr dirty="0" err="1"/>
              <a:t>présente</a:t>
            </a:r>
            <a:r>
              <a:rPr dirty="0"/>
              <a:t> un coefficient </a:t>
            </a:r>
            <a:r>
              <a:rPr dirty="0" err="1"/>
              <a:t>d’asymétrie</a:t>
            </a:r>
            <a:r>
              <a:rPr dirty="0"/>
              <a:t> et un coefficient </a:t>
            </a:r>
            <a:r>
              <a:rPr dirty="0" err="1"/>
              <a:t>d’aplatissement</a:t>
            </a:r>
            <a:r>
              <a:rPr dirty="0"/>
              <a:t> qui </a:t>
            </a:r>
            <a:r>
              <a:rPr dirty="0" err="1"/>
              <a:t>sont</a:t>
            </a:r>
            <a:r>
              <a:rPr dirty="0"/>
              <a:t> </a:t>
            </a:r>
            <a:r>
              <a:rPr dirty="0" err="1"/>
              <a:t>approximativement</a:t>
            </a:r>
            <a:r>
              <a:rPr dirty="0"/>
              <a:t> </a:t>
            </a:r>
            <a:r>
              <a:rPr dirty="0" err="1"/>
              <a:t>distribués</a:t>
            </a:r>
            <a:r>
              <a:rPr dirty="0"/>
              <a:t> </a:t>
            </a:r>
            <a:r>
              <a:rPr dirty="0" err="1"/>
              <a:t>selon</a:t>
            </a:r>
            <a:r>
              <a:rPr dirty="0"/>
              <a:t> </a:t>
            </a:r>
            <a:r>
              <a:rPr dirty="0" err="1"/>
              <a:t>une</a:t>
            </a:r>
            <a:r>
              <a:rPr dirty="0"/>
              <a:t> </a:t>
            </a:r>
            <a:r>
              <a:rPr dirty="0" err="1"/>
              <a:t>loi</a:t>
            </a:r>
            <a:r>
              <a:rPr dirty="0"/>
              <a:t> </a:t>
            </a:r>
            <a:r>
              <a:rPr dirty="0" err="1"/>
              <a:t>normale</a:t>
            </a:r>
            <a:r>
              <a:rPr dirty="0"/>
              <a:t>, </a:t>
            </a:r>
            <a:r>
              <a:rPr dirty="0" err="1"/>
              <a:t>ce</a:t>
            </a:r>
            <a:r>
              <a:rPr dirty="0"/>
              <a:t> qui </a:t>
            </a:r>
            <a:r>
              <a:rPr dirty="0" err="1"/>
              <a:t>est</a:t>
            </a:r>
            <a:r>
              <a:rPr dirty="0"/>
              <a:t> </a:t>
            </a:r>
            <a:r>
              <a:rPr dirty="0" err="1"/>
              <a:t>une</a:t>
            </a:r>
            <a:r>
              <a:rPr dirty="0"/>
              <a:t> </a:t>
            </a:r>
            <a:r>
              <a:rPr dirty="0" err="1"/>
              <a:t>hypothèse</a:t>
            </a:r>
            <a:r>
              <a:rPr dirty="0"/>
              <a:t> courante dans de </a:t>
            </a:r>
            <a:r>
              <a:rPr dirty="0" err="1"/>
              <a:t>nombreuses</a:t>
            </a:r>
            <a:r>
              <a:rPr dirty="0"/>
              <a:t> techniques </a:t>
            </a:r>
            <a:r>
              <a:rPr dirty="0" err="1"/>
              <a:t>statistiques</a:t>
            </a:r>
            <a:r>
              <a:rPr dirty="0"/>
              <a:t>.</a:t>
            </a:r>
          </a:p>
          <a:p>
            <a:pPr marL="342900" lvl="0" indent="-342900">
              <a:buAutoNum type="arabicPeriod"/>
            </a:pPr>
            <a:r>
              <a:rPr dirty="0" err="1"/>
              <a:t>Comparaison</a:t>
            </a:r>
            <a:r>
              <a:rPr dirty="0"/>
              <a:t> de la </a:t>
            </a:r>
            <a:r>
              <a:rPr dirty="0" err="1"/>
              <a:t>statistique</a:t>
            </a:r>
            <a:r>
              <a:rPr dirty="0"/>
              <a:t> de test </a:t>
            </a:r>
            <a:r>
              <a:rPr dirty="0" err="1"/>
              <a:t>à</a:t>
            </a:r>
            <a:r>
              <a:rPr dirty="0"/>
              <a:t> la </a:t>
            </a:r>
            <a:r>
              <a:rPr dirty="0" err="1"/>
              <a:t>valeur</a:t>
            </a:r>
            <a:r>
              <a:rPr dirty="0"/>
              <a:t> critique :</a:t>
            </a:r>
          </a:p>
          <a:p>
            <a:pPr marL="0" lvl="0" indent="0">
              <a:buNone/>
            </a:pPr>
            <a:r>
              <a:rPr dirty="0"/>
              <a:t>La </a:t>
            </a:r>
            <a:r>
              <a:rPr dirty="0" err="1"/>
              <a:t>statistique</a:t>
            </a:r>
            <a:r>
              <a:rPr dirty="0"/>
              <a:t> de test de Jarque-</a:t>
            </a:r>
            <a:r>
              <a:rPr dirty="0" err="1"/>
              <a:t>Bera</a:t>
            </a:r>
            <a:r>
              <a:rPr dirty="0"/>
              <a:t> suit </a:t>
            </a:r>
            <a:r>
              <a:rPr dirty="0" err="1"/>
              <a:t>une</a:t>
            </a:r>
            <a:r>
              <a:rPr dirty="0"/>
              <a:t> distribution du chi </a:t>
            </a:r>
            <a:r>
              <a:rPr dirty="0" err="1"/>
              <a:t>carré</a:t>
            </a:r>
            <a:r>
              <a:rPr dirty="0"/>
              <a:t> avec 2 </a:t>
            </a:r>
            <a:r>
              <a:rPr dirty="0" err="1"/>
              <a:t>degrés</a:t>
            </a:r>
            <a:r>
              <a:rPr dirty="0"/>
              <a:t> de liberté sous </a:t>
            </a:r>
            <a:r>
              <a:rPr dirty="0" err="1"/>
              <a:t>l’hypothèse</a:t>
            </a:r>
            <a:r>
              <a:rPr dirty="0"/>
              <a:t> </a:t>
            </a:r>
            <a:r>
              <a:rPr dirty="0" err="1"/>
              <a:t>nulle</a:t>
            </a:r>
            <a:r>
              <a:rPr dirty="0"/>
              <a:t>. Par </a:t>
            </a:r>
            <a:r>
              <a:rPr dirty="0" err="1"/>
              <a:t>conséquent</a:t>
            </a:r>
            <a:r>
              <a:rPr dirty="0"/>
              <a:t>, </a:t>
            </a:r>
            <a:r>
              <a:rPr dirty="0" err="1"/>
              <a:t>vous</a:t>
            </a:r>
            <a:r>
              <a:rPr dirty="0"/>
              <a:t> </a:t>
            </a:r>
            <a:r>
              <a:rPr dirty="0" err="1"/>
              <a:t>comparez</a:t>
            </a:r>
            <a:r>
              <a:rPr dirty="0"/>
              <a:t> la </a:t>
            </a:r>
            <a:r>
              <a:rPr dirty="0" err="1"/>
              <a:t>statistique</a:t>
            </a:r>
            <a:r>
              <a:rPr dirty="0"/>
              <a:t> de test </a:t>
            </a:r>
            <a:r>
              <a:rPr dirty="0" err="1"/>
              <a:t>calculée</a:t>
            </a:r>
            <a:r>
              <a:rPr dirty="0"/>
              <a:t> </a:t>
            </a:r>
            <a:r>
              <a:rPr dirty="0" err="1"/>
              <a:t>à</a:t>
            </a:r>
            <a:r>
              <a:rPr dirty="0"/>
              <a:t> la </a:t>
            </a:r>
            <a:r>
              <a:rPr dirty="0" err="1"/>
              <a:t>valeur</a:t>
            </a:r>
            <a:r>
              <a:rPr dirty="0"/>
              <a:t> critique de la distribution du chi </a:t>
            </a:r>
            <a:r>
              <a:rPr dirty="0" err="1"/>
              <a:t>carré</a:t>
            </a:r>
            <a:r>
              <a:rPr dirty="0"/>
              <a:t> avec 2 </a:t>
            </a:r>
            <a:r>
              <a:rPr dirty="0" err="1"/>
              <a:t>degrés</a:t>
            </a:r>
            <a:r>
              <a:rPr dirty="0"/>
              <a:t> de liberté </a:t>
            </a:r>
            <a:r>
              <a:rPr dirty="0" err="1"/>
              <a:t>à</a:t>
            </a:r>
            <a:r>
              <a:rPr dirty="0"/>
              <a:t> </a:t>
            </a:r>
            <a:r>
              <a:rPr dirty="0" err="1"/>
              <a:t>votre</a:t>
            </a:r>
            <a:r>
              <a:rPr dirty="0"/>
              <a:t> </a:t>
            </a:r>
            <a:r>
              <a:rPr dirty="0" err="1"/>
              <a:t>niveau</a:t>
            </a:r>
            <a:r>
              <a:rPr dirty="0"/>
              <a:t> de signification </a:t>
            </a:r>
            <a:r>
              <a:rPr dirty="0" err="1"/>
              <a:t>choisi</a:t>
            </a:r>
            <a:r>
              <a:rPr dirty="0"/>
              <a:t> (par </a:t>
            </a:r>
            <a:r>
              <a:rPr dirty="0" err="1"/>
              <a:t>exemple</a:t>
            </a:r>
            <a:r>
              <a:rPr dirty="0"/>
              <a:t>, 0,05 </a:t>
            </a:r>
            <a:r>
              <a:rPr dirty="0" err="1"/>
              <a:t>ou</a:t>
            </a:r>
            <a:r>
              <a:rPr dirty="0"/>
              <a:t> 0,01).</a:t>
            </a:r>
          </a:p>
          <a:p>
            <a:pPr marL="342900" lvl="0" indent="-342900">
              <a:buAutoNum type="arabicPeriod" startAt="2"/>
            </a:pPr>
            <a:r>
              <a:rPr dirty="0" err="1"/>
              <a:t>Prise</a:t>
            </a:r>
            <a:r>
              <a:rPr dirty="0"/>
              <a:t> de </a:t>
            </a:r>
            <a:r>
              <a:rPr dirty="0" err="1"/>
              <a:t>décision</a:t>
            </a:r>
            <a:r>
              <a:rPr dirty="0"/>
              <a:t> :</a:t>
            </a:r>
          </a:p>
          <a:p>
            <a:pPr lvl="0"/>
            <a:r>
              <a:rPr dirty="0"/>
              <a:t>Si la </a:t>
            </a:r>
            <a:r>
              <a:rPr dirty="0" err="1"/>
              <a:t>statistique</a:t>
            </a:r>
            <a:r>
              <a:rPr dirty="0"/>
              <a:t> de test </a:t>
            </a:r>
            <a:r>
              <a:rPr dirty="0" err="1"/>
              <a:t>calculée</a:t>
            </a:r>
            <a:r>
              <a:rPr dirty="0"/>
              <a:t> </a:t>
            </a:r>
            <a:r>
              <a:rPr dirty="0" err="1"/>
              <a:t>est</a:t>
            </a:r>
            <a:r>
              <a:rPr dirty="0"/>
              <a:t> supérieure </a:t>
            </a:r>
            <a:r>
              <a:rPr dirty="0" err="1"/>
              <a:t>à</a:t>
            </a:r>
            <a:r>
              <a:rPr dirty="0"/>
              <a:t> la </a:t>
            </a:r>
            <a:r>
              <a:rPr dirty="0" err="1"/>
              <a:t>valeur</a:t>
            </a:r>
            <a:r>
              <a:rPr dirty="0"/>
              <a:t> critique, </a:t>
            </a:r>
            <a:r>
              <a:rPr dirty="0" err="1"/>
              <a:t>vous</a:t>
            </a:r>
            <a:r>
              <a:rPr dirty="0"/>
              <a:t> </a:t>
            </a:r>
            <a:r>
              <a:rPr dirty="0" err="1"/>
              <a:t>rejetez</a:t>
            </a:r>
            <a:r>
              <a:rPr dirty="0"/>
              <a:t> </a:t>
            </a:r>
            <a:r>
              <a:rPr dirty="0" err="1"/>
              <a:t>l’hypothèse</a:t>
            </a:r>
            <a:r>
              <a:rPr dirty="0"/>
              <a:t> </a:t>
            </a:r>
            <a:r>
              <a:rPr dirty="0" err="1"/>
              <a:t>nulle</a:t>
            </a:r>
            <a:r>
              <a:rPr dirty="0"/>
              <a:t>, </a:t>
            </a:r>
            <a:r>
              <a:rPr dirty="0" err="1"/>
              <a:t>concluant</a:t>
            </a:r>
            <a:r>
              <a:rPr dirty="0"/>
              <a:t> que les </a:t>
            </a:r>
            <a:r>
              <a:rPr dirty="0" err="1"/>
              <a:t>données</a:t>
            </a:r>
            <a:r>
              <a:rPr dirty="0"/>
              <a:t> ne </a:t>
            </a:r>
            <a:r>
              <a:rPr dirty="0" err="1"/>
              <a:t>proviennent</a:t>
            </a:r>
            <a:r>
              <a:rPr dirty="0"/>
              <a:t> pas </a:t>
            </a:r>
            <a:r>
              <a:rPr dirty="0" err="1"/>
              <a:t>d’une</a:t>
            </a:r>
            <a:r>
              <a:rPr dirty="0"/>
              <a:t> distribution </a:t>
            </a:r>
            <a:r>
              <a:rPr dirty="0" err="1"/>
              <a:t>normale</a:t>
            </a:r>
            <a:r>
              <a:rPr dirty="0"/>
              <a:t>.</a:t>
            </a:r>
          </a:p>
          <a:p>
            <a:pPr lvl="0"/>
            <a:r>
              <a:rPr dirty="0"/>
              <a:t>Si la </a:t>
            </a:r>
            <a:r>
              <a:rPr dirty="0" err="1"/>
              <a:t>statistique</a:t>
            </a:r>
            <a:r>
              <a:rPr dirty="0"/>
              <a:t> de test </a:t>
            </a:r>
            <a:r>
              <a:rPr dirty="0" err="1"/>
              <a:t>calculée</a:t>
            </a:r>
            <a:r>
              <a:rPr dirty="0"/>
              <a:t> </a:t>
            </a:r>
            <a:r>
              <a:rPr dirty="0" err="1"/>
              <a:t>est</a:t>
            </a:r>
            <a:r>
              <a:rPr dirty="0"/>
              <a:t> </a:t>
            </a:r>
            <a:r>
              <a:rPr dirty="0" err="1"/>
              <a:t>inférieure</a:t>
            </a:r>
            <a:r>
              <a:rPr dirty="0"/>
              <a:t> </a:t>
            </a:r>
            <a:r>
              <a:rPr dirty="0" err="1"/>
              <a:t>ou</a:t>
            </a:r>
            <a:r>
              <a:rPr dirty="0"/>
              <a:t> </a:t>
            </a:r>
            <a:r>
              <a:rPr dirty="0" err="1"/>
              <a:t>égale</a:t>
            </a:r>
            <a:r>
              <a:rPr dirty="0"/>
              <a:t> </a:t>
            </a:r>
            <a:r>
              <a:rPr dirty="0" err="1"/>
              <a:t>à</a:t>
            </a:r>
            <a:r>
              <a:rPr dirty="0"/>
              <a:t> la </a:t>
            </a:r>
            <a:r>
              <a:rPr dirty="0" err="1"/>
              <a:t>valeur</a:t>
            </a:r>
            <a:r>
              <a:rPr dirty="0"/>
              <a:t> critique, </a:t>
            </a:r>
            <a:r>
              <a:rPr dirty="0" err="1"/>
              <a:t>vous</a:t>
            </a:r>
            <a:r>
              <a:rPr dirty="0"/>
              <a:t> ne </a:t>
            </a:r>
            <a:r>
              <a:rPr dirty="0" err="1"/>
              <a:t>rejetez</a:t>
            </a:r>
            <a:r>
              <a:rPr dirty="0"/>
              <a:t> pas </a:t>
            </a:r>
            <a:r>
              <a:rPr dirty="0" err="1"/>
              <a:t>l’hypothèse</a:t>
            </a:r>
            <a:r>
              <a:rPr dirty="0"/>
              <a:t> </a:t>
            </a:r>
            <a:r>
              <a:rPr dirty="0" err="1"/>
              <a:t>nulle</a:t>
            </a:r>
            <a:r>
              <a:rPr dirty="0"/>
              <a:t>, </a:t>
            </a:r>
            <a:r>
              <a:rPr dirty="0" err="1"/>
              <a:t>ce</a:t>
            </a:r>
            <a:r>
              <a:rPr dirty="0"/>
              <a:t> qui </a:t>
            </a:r>
            <a:r>
              <a:rPr dirty="0" err="1"/>
              <a:t>indique</a:t>
            </a:r>
            <a:r>
              <a:rPr dirty="0"/>
              <a:t> </a:t>
            </a:r>
            <a:r>
              <a:rPr dirty="0" err="1"/>
              <a:t>qu’il</a:t>
            </a:r>
            <a:r>
              <a:rPr dirty="0"/>
              <a:t> </a:t>
            </a:r>
            <a:r>
              <a:rPr dirty="0" err="1"/>
              <a:t>n’y</a:t>
            </a:r>
            <a:r>
              <a:rPr dirty="0"/>
              <a:t> a pas </a:t>
            </a:r>
            <a:r>
              <a:rPr dirty="0" err="1"/>
              <a:t>suffisamment</a:t>
            </a:r>
            <a:r>
              <a:rPr dirty="0"/>
              <a:t> de </a:t>
            </a:r>
            <a:r>
              <a:rPr dirty="0" err="1"/>
              <a:t>preuves</a:t>
            </a:r>
            <a:r>
              <a:rPr dirty="0"/>
              <a:t> pour </a:t>
            </a:r>
            <a:r>
              <a:rPr dirty="0" err="1"/>
              <a:t>conclure</a:t>
            </a:r>
            <a:r>
              <a:rPr dirty="0"/>
              <a:t> que les </a:t>
            </a:r>
            <a:r>
              <a:rPr dirty="0" err="1"/>
              <a:t>données</a:t>
            </a:r>
            <a:r>
              <a:rPr dirty="0"/>
              <a:t> ne </a:t>
            </a:r>
            <a:r>
              <a:rPr dirty="0" err="1"/>
              <a:t>proviennent</a:t>
            </a:r>
            <a:r>
              <a:rPr dirty="0"/>
              <a:t> pas </a:t>
            </a:r>
            <a:r>
              <a:rPr dirty="0" err="1"/>
              <a:t>d’une</a:t>
            </a:r>
            <a:r>
              <a:rPr dirty="0"/>
              <a:t> distribution </a:t>
            </a:r>
            <a:r>
              <a:rPr dirty="0" err="1"/>
              <a:t>normale</a:t>
            </a:r>
            <a:r>
              <a:rPr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Rappel sur la notion de P-Value</a:t>
            </a:r>
          </a:p>
        </p:txBody>
      </p:sp>
      <p:sp>
        <p:nvSpPr>
          <p:cNvPr id="3" name="Content Placeholder 2"/>
          <p:cNvSpPr>
            <a:spLocks noGrp="1"/>
          </p:cNvSpPr>
          <p:nvPr>
            <p:ph idx="1"/>
          </p:nvPr>
        </p:nvSpPr>
        <p:spPr/>
        <p:txBody>
          <a:bodyPr>
            <a:normAutofit fontScale="55000" lnSpcReduction="20000"/>
          </a:bodyPr>
          <a:lstStyle/>
          <a:p>
            <a:pPr marL="0" lvl="0" indent="0">
              <a:buNone/>
            </a:pPr>
            <a:r>
              <a:rPr dirty="0"/>
              <a:t>Dans le cadre du test de Jarque-</a:t>
            </a:r>
            <a:r>
              <a:rPr dirty="0" err="1"/>
              <a:t>Bera</a:t>
            </a:r>
            <a:r>
              <a:rPr dirty="0"/>
              <a:t>, la p-</a:t>
            </a:r>
            <a:r>
              <a:rPr dirty="0" err="1"/>
              <a:t>valeur</a:t>
            </a:r>
            <a:r>
              <a:rPr dirty="0"/>
              <a:t> </a:t>
            </a:r>
            <a:r>
              <a:rPr dirty="0" err="1"/>
              <a:t>est</a:t>
            </a:r>
            <a:r>
              <a:rPr dirty="0"/>
              <a:t> </a:t>
            </a:r>
            <a:r>
              <a:rPr dirty="0" err="1"/>
              <a:t>une</a:t>
            </a:r>
            <a:r>
              <a:rPr dirty="0"/>
              <a:t> </a:t>
            </a:r>
            <a:r>
              <a:rPr dirty="0" err="1"/>
              <a:t>mesure</a:t>
            </a:r>
            <a:r>
              <a:rPr dirty="0"/>
              <a:t> </a:t>
            </a:r>
            <a:r>
              <a:rPr dirty="0" err="1"/>
              <a:t>cruciale</a:t>
            </a:r>
            <a:r>
              <a:rPr dirty="0"/>
              <a:t> pour </a:t>
            </a:r>
            <a:r>
              <a:rPr dirty="0" err="1"/>
              <a:t>interpréter</a:t>
            </a:r>
            <a:r>
              <a:rPr dirty="0"/>
              <a:t> les </a:t>
            </a:r>
            <a:r>
              <a:rPr dirty="0" err="1"/>
              <a:t>résultats</a:t>
            </a:r>
            <a:r>
              <a:rPr dirty="0"/>
              <a:t> du test. </a:t>
            </a:r>
            <a:r>
              <a:rPr dirty="0" err="1"/>
              <a:t>Voici</a:t>
            </a:r>
            <a:r>
              <a:rPr dirty="0"/>
              <a:t> comment </a:t>
            </a:r>
            <a:r>
              <a:rPr dirty="0" err="1"/>
              <a:t>interpréter</a:t>
            </a:r>
            <a:r>
              <a:rPr dirty="0"/>
              <a:t> la p-</a:t>
            </a:r>
            <a:r>
              <a:rPr dirty="0" err="1"/>
              <a:t>valeur</a:t>
            </a:r>
            <a:r>
              <a:rPr dirty="0"/>
              <a:t> :</a:t>
            </a:r>
          </a:p>
          <a:p>
            <a:pPr marL="0" lvl="0" indent="0">
              <a:buNone/>
            </a:pPr>
            <a:r>
              <a:rPr dirty="0"/>
              <a:t>Si la p-</a:t>
            </a:r>
            <a:r>
              <a:rPr dirty="0" err="1"/>
              <a:t>valeur</a:t>
            </a:r>
            <a:r>
              <a:rPr dirty="0"/>
              <a:t> </a:t>
            </a:r>
            <a:r>
              <a:rPr dirty="0" err="1"/>
              <a:t>est</a:t>
            </a:r>
            <a:r>
              <a:rPr dirty="0"/>
              <a:t> </a:t>
            </a:r>
            <a:r>
              <a:rPr dirty="0" err="1"/>
              <a:t>inférieure</a:t>
            </a:r>
            <a:r>
              <a:rPr dirty="0"/>
              <a:t> au </a:t>
            </a:r>
            <a:r>
              <a:rPr dirty="0" err="1"/>
              <a:t>seuil</a:t>
            </a:r>
            <a:r>
              <a:rPr dirty="0"/>
              <a:t> de signification (α) :</a:t>
            </a:r>
          </a:p>
          <a:p>
            <a:pPr marL="0" lvl="0" indent="0">
              <a:buNone/>
            </a:pPr>
            <a:r>
              <a:rPr dirty="0" err="1"/>
              <a:t>Cela</a:t>
            </a:r>
            <a:r>
              <a:rPr dirty="0"/>
              <a:t> </a:t>
            </a:r>
            <a:r>
              <a:rPr dirty="0" err="1"/>
              <a:t>signifie</a:t>
            </a:r>
            <a:r>
              <a:rPr dirty="0"/>
              <a:t> que la </a:t>
            </a:r>
            <a:r>
              <a:rPr dirty="0" err="1"/>
              <a:t>probabilité</a:t>
            </a:r>
            <a:r>
              <a:rPr dirty="0"/>
              <a:t> </a:t>
            </a:r>
            <a:r>
              <a:rPr dirty="0" err="1"/>
              <a:t>d’observer</a:t>
            </a:r>
            <a:r>
              <a:rPr dirty="0"/>
              <a:t> les </a:t>
            </a:r>
            <a:r>
              <a:rPr dirty="0" err="1"/>
              <a:t>données</a:t>
            </a:r>
            <a:r>
              <a:rPr dirty="0"/>
              <a:t> (</a:t>
            </a:r>
            <a:r>
              <a:rPr dirty="0" err="1"/>
              <a:t>ou</a:t>
            </a:r>
            <a:r>
              <a:rPr dirty="0"/>
              <a:t> des </a:t>
            </a:r>
            <a:r>
              <a:rPr dirty="0" err="1"/>
              <a:t>données</a:t>
            </a:r>
            <a:r>
              <a:rPr dirty="0"/>
              <a:t> encore plus </a:t>
            </a:r>
            <a:r>
              <a:rPr dirty="0" err="1"/>
              <a:t>extrêmes</a:t>
            </a:r>
            <a:r>
              <a:rPr dirty="0"/>
              <a:t>) sous </a:t>
            </a:r>
            <a:r>
              <a:rPr dirty="0" err="1"/>
              <a:t>l’hypothèse</a:t>
            </a:r>
            <a:r>
              <a:rPr dirty="0"/>
              <a:t> </a:t>
            </a:r>
            <a:r>
              <a:rPr dirty="0" err="1"/>
              <a:t>nulle</a:t>
            </a:r>
            <a:r>
              <a:rPr dirty="0"/>
              <a:t> (que les </a:t>
            </a:r>
            <a:r>
              <a:rPr dirty="0" err="1"/>
              <a:t>données</a:t>
            </a:r>
            <a:r>
              <a:rPr dirty="0"/>
              <a:t> </a:t>
            </a:r>
            <a:r>
              <a:rPr dirty="0" err="1"/>
              <a:t>proviennent</a:t>
            </a:r>
            <a:r>
              <a:rPr dirty="0"/>
              <a:t> </a:t>
            </a:r>
            <a:r>
              <a:rPr dirty="0" err="1"/>
              <a:t>d’une</a:t>
            </a:r>
            <a:r>
              <a:rPr dirty="0"/>
              <a:t> distribution </a:t>
            </a:r>
            <a:r>
              <a:rPr dirty="0" err="1"/>
              <a:t>normale</a:t>
            </a:r>
            <a:r>
              <a:rPr dirty="0"/>
              <a:t>) </a:t>
            </a:r>
            <a:r>
              <a:rPr dirty="0" err="1"/>
              <a:t>est</a:t>
            </a:r>
            <a:r>
              <a:rPr dirty="0"/>
              <a:t> </a:t>
            </a:r>
            <a:r>
              <a:rPr dirty="0" err="1"/>
              <a:t>faible</a:t>
            </a:r>
            <a:r>
              <a:rPr dirty="0"/>
              <a:t>. </a:t>
            </a:r>
            <a:r>
              <a:rPr dirty="0" err="1"/>
              <a:t>Vous</a:t>
            </a:r>
            <a:r>
              <a:rPr dirty="0"/>
              <a:t> </a:t>
            </a:r>
            <a:r>
              <a:rPr dirty="0" err="1"/>
              <a:t>rejetez</a:t>
            </a:r>
            <a:r>
              <a:rPr dirty="0"/>
              <a:t> </a:t>
            </a:r>
            <a:r>
              <a:rPr dirty="0" err="1"/>
              <a:t>alors</a:t>
            </a:r>
            <a:r>
              <a:rPr dirty="0"/>
              <a:t> </a:t>
            </a:r>
            <a:r>
              <a:rPr dirty="0" err="1"/>
              <a:t>l’hypothèse</a:t>
            </a:r>
            <a:r>
              <a:rPr dirty="0"/>
              <a:t> </a:t>
            </a:r>
            <a:r>
              <a:rPr dirty="0" err="1"/>
              <a:t>nulle</a:t>
            </a:r>
            <a:r>
              <a:rPr dirty="0"/>
              <a:t> au </a:t>
            </a:r>
            <a:r>
              <a:rPr dirty="0" err="1"/>
              <a:t>niveau</a:t>
            </a:r>
            <a:r>
              <a:rPr dirty="0"/>
              <a:t> de signification α. </a:t>
            </a:r>
            <a:r>
              <a:rPr dirty="0" err="1"/>
              <a:t>En</a:t>
            </a:r>
            <a:r>
              <a:rPr dirty="0"/>
              <a:t> </a:t>
            </a:r>
            <a:r>
              <a:rPr dirty="0" err="1"/>
              <a:t>d’autres</a:t>
            </a:r>
            <a:r>
              <a:rPr dirty="0"/>
              <a:t> </a:t>
            </a:r>
            <a:r>
              <a:rPr dirty="0" err="1"/>
              <a:t>termes</a:t>
            </a:r>
            <a:r>
              <a:rPr dirty="0"/>
              <a:t>, </a:t>
            </a:r>
            <a:r>
              <a:rPr dirty="0" err="1"/>
              <a:t>vous</a:t>
            </a:r>
            <a:r>
              <a:rPr dirty="0"/>
              <a:t> </a:t>
            </a:r>
            <a:r>
              <a:rPr dirty="0" err="1"/>
              <a:t>avez</a:t>
            </a:r>
            <a:r>
              <a:rPr dirty="0"/>
              <a:t> </a:t>
            </a:r>
            <a:r>
              <a:rPr dirty="0" err="1"/>
              <a:t>suffisamment</a:t>
            </a:r>
            <a:r>
              <a:rPr dirty="0"/>
              <a:t> de </a:t>
            </a:r>
            <a:r>
              <a:rPr dirty="0" err="1"/>
              <a:t>preuves</a:t>
            </a:r>
            <a:r>
              <a:rPr dirty="0"/>
              <a:t> pour </a:t>
            </a:r>
            <a:r>
              <a:rPr dirty="0" err="1"/>
              <a:t>conclure</a:t>
            </a:r>
            <a:r>
              <a:rPr dirty="0"/>
              <a:t> que les </a:t>
            </a:r>
            <a:r>
              <a:rPr dirty="0" err="1"/>
              <a:t>données</a:t>
            </a:r>
            <a:r>
              <a:rPr dirty="0"/>
              <a:t> ne </a:t>
            </a:r>
            <a:r>
              <a:rPr dirty="0" err="1"/>
              <a:t>suivent</a:t>
            </a:r>
            <a:r>
              <a:rPr dirty="0"/>
              <a:t> pas </a:t>
            </a:r>
            <a:r>
              <a:rPr dirty="0" err="1"/>
              <a:t>une</a:t>
            </a:r>
            <a:r>
              <a:rPr dirty="0"/>
              <a:t> distribution </a:t>
            </a:r>
            <a:r>
              <a:rPr dirty="0" err="1"/>
              <a:t>normale</a:t>
            </a:r>
            <a:r>
              <a:rPr dirty="0"/>
              <a:t> </a:t>
            </a:r>
            <a:r>
              <a:rPr dirty="0" err="1"/>
              <a:t>en</a:t>
            </a:r>
            <a:r>
              <a:rPr dirty="0"/>
              <a:t> </a:t>
            </a:r>
            <a:r>
              <a:rPr dirty="0" err="1"/>
              <a:t>termes</a:t>
            </a:r>
            <a:r>
              <a:rPr dirty="0"/>
              <a:t> </a:t>
            </a:r>
            <a:r>
              <a:rPr dirty="0" err="1"/>
              <a:t>d’asymétrie</a:t>
            </a:r>
            <a:r>
              <a:rPr dirty="0"/>
              <a:t> et/</a:t>
            </a:r>
            <a:r>
              <a:rPr dirty="0" err="1"/>
              <a:t>ou</a:t>
            </a:r>
            <a:r>
              <a:rPr dirty="0"/>
              <a:t> </a:t>
            </a:r>
            <a:r>
              <a:rPr dirty="0" err="1"/>
              <a:t>d’aplatissement</a:t>
            </a:r>
            <a:r>
              <a:rPr dirty="0"/>
              <a:t>. Si la p-</a:t>
            </a:r>
            <a:r>
              <a:rPr dirty="0" err="1"/>
              <a:t>valeur</a:t>
            </a:r>
            <a:r>
              <a:rPr dirty="0"/>
              <a:t> </a:t>
            </a:r>
            <a:r>
              <a:rPr dirty="0" err="1"/>
              <a:t>est</a:t>
            </a:r>
            <a:r>
              <a:rPr dirty="0"/>
              <a:t> supérieure au </a:t>
            </a:r>
            <a:r>
              <a:rPr dirty="0" err="1"/>
              <a:t>seuil</a:t>
            </a:r>
            <a:r>
              <a:rPr dirty="0"/>
              <a:t> de signification (α) :</a:t>
            </a:r>
          </a:p>
          <a:p>
            <a:pPr marL="0" lvl="0" indent="0">
              <a:buNone/>
            </a:pPr>
            <a:r>
              <a:rPr dirty="0" err="1"/>
              <a:t>Cela</a:t>
            </a:r>
            <a:r>
              <a:rPr dirty="0"/>
              <a:t> </a:t>
            </a:r>
            <a:r>
              <a:rPr dirty="0" err="1"/>
              <a:t>signifie</a:t>
            </a:r>
            <a:r>
              <a:rPr dirty="0"/>
              <a:t> que la </a:t>
            </a:r>
            <a:r>
              <a:rPr dirty="0" err="1"/>
              <a:t>probabilité</a:t>
            </a:r>
            <a:r>
              <a:rPr dirty="0"/>
              <a:t> </a:t>
            </a:r>
            <a:r>
              <a:rPr dirty="0" err="1"/>
              <a:t>d’observer</a:t>
            </a:r>
            <a:r>
              <a:rPr dirty="0"/>
              <a:t> les </a:t>
            </a:r>
            <a:r>
              <a:rPr dirty="0" err="1"/>
              <a:t>données</a:t>
            </a:r>
            <a:r>
              <a:rPr dirty="0"/>
              <a:t> (</a:t>
            </a:r>
            <a:r>
              <a:rPr dirty="0" err="1"/>
              <a:t>ou</a:t>
            </a:r>
            <a:r>
              <a:rPr dirty="0"/>
              <a:t> des </a:t>
            </a:r>
            <a:r>
              <a:rPr dirty="0" err="1"/>
              <a:t>données</a:t>
            </a:r>
            <a:r>
              <a:rPr dirty="0"/>
              <a:t> encore plus </a:t>
            </a:r>
            <a:r>
              <a:rPr dirty="0" err="1"/>
              <a:t>extrêmes</a:t>
            </a:r>
            <a:r>
              <a:rPr dirty="0"/>
              <a:t>) sous </a:t>
            </a:r>
            <a:r>
              <a:rPr dirty="0" err="1"/>
              <a:t>l’hypothèse</a:t>
            </a:r>
            <a:r>
              <a:rPr dirty="0"/>
              <a:t> </a:t>
            </a:r>
            <a:r>
              <a:rPr dirty="0" err="1"/>
              <a:t>nulle</a:t>
            </a:r>
            <a:r>
              <a:rPr dirty="0"/>
              <a:t> </a:t>
            </a:r>
            <a:r>
              <a:rPr dirty="0" err="1"/>
              <a:t>est</a:t>
            </a:r>
            <a:r>
              <a:rPr dirty="0"/>
              <a:t> </a:t>
            </a:r>
            <a:r>
              <a:rPr dirty="0" err="1"/>
              <a:t>élevée</a:t>
            </a:r>
            <a:r>
              <a:rPr dirty="0"/>
              <a:t>. </a:t>
            </a:r>
            <a:r>
              <a:rPr dirty="0" err="1"/>
              <a:t>Vous</a:t>
            </a:r>
            <a:r>
              <a:rPr dirty="0"/>
              <a:t> ne </a:t>
            </a:r>
            <a:r>
              <a:rPr dirty="0" err="1"/>
              <a:t>rejetez</a:t>
            </a:r>
            <a:r>
              <a:rPr dirty="0"/>
              <a:t> pas </a:t>
            </a:r>
            <a:r>
              <a:rPr dirty="0" err="1"/>
              <a:t>l’hypothèse</a:t>
            </a:r>
            <a:r>
              <a:rPr dirty="0"/>
              <a:t> </a:t>
            </a:r>
            <a:r>
              <a:rPr dirty="0" err="1"/>
              <a:t>nulle</a:t>
            </a:r>
            <a:r>
              <a:rPr dirty="0"/>
              <a:t> au </a:t>
            </a:r>
            <a:r>
              <a:rPr dirty="0" err="1"/>
              <a:t>niveau</a:t>
            </a:r>
            <a:r>
              <a:rPr dirty="0"/>
              <a:t> de signification α. </a:t>
            </a:r>
            <a:r>
              <a:rPr dirty="0" err="1"/>
              <a:t>En</a:t>
            </a:r>
            <a:r>
              <a:rPr dirty="0"/>
              <a:t> </a:t>
            </a:r>
            <a:r>
              <a:rPr dirty="0" err="1"/>
              <a:t>d’autres</a:t>
            </a:r>
            <a:r>
              <a:rPr dirty="0"/>
              <a:t> </a:t>
            </a:r>
            <a:r>
              <a:rPr dirty="0" err="1"/>
              <a:t>termes</a:t>
            </a:r>
            <a:r>
              <a:rPr dirty="0"/>
              <a:t>, </a:t>
            </a:r>
            <a:r>
              <a:rPr dirty="0" err="1"/>
              <a:t>vous</a:t>
            </a:r>
            <a:r>
              <a:rPr dirty="0"/>
              <a:t> ne </a:t>
            </a:r>
            <a:r>
              <a:rPr dirty="0" err="1"/>
              <a:t>disposez</a:t>
            </a:r>
            <a:r>
              <a:rPr dirty="0"/>
              <a:t> pas de </a:t>
            </a:r>
            <a:r>
              <a:rPr dirty="0" err="1"/>
              <a:t>suffisamment</a:t>
            </a:r>
            <a:r>
              <a:rPr dirty="0"/>
              <a:t> de </a:t>
            </a:r>
            <a:r>
              <a:rPr dirty="0" err="1"/>
              <a:t>preuves</a:t>
            </a:r>
            <a:r>
              <a:rPr dirty="0"/>
              <a:t> pour </a:t>
            </a:r>
            <a:r>
              <a:rPr dirty="0" err="1"/>
              <a:t>conclure</a:t>
            </a:r>
            <a:r>
              <a:rPr dirty="0"/>
              <a:t> que les </a:t>
            </a:r>
            <a:r>
              <a:rPr dirty="0" err="1"/>
              <a:t>données</a:t>
            </a:r>
            <a:r>
              <a:rPr dirty="0"/>
              <a:t> ne </a:t>
            </a:r>
            <a:r>
              <a:rPr dirty="0" err="1"/>
              <a:t>suivent</a:t>
            </a:r>
            <a:r>
              <a:rPr dirty="0"/>
              <a:t> pas </a:t>
            </a:r>
            <a:r>
              <a:rPr dirty="0" err="1"/>
              <a:t>une</a:t>
            </a:r>
            <a:r>
              <a:rPr dirty="0"/>
              <a:t> distribution </a:t>
            </a:r>
            <a:r>
              <a:rPr dirty="0" err="1"/>
              <a:t>normale</a:t>
            </a:r>
            <a:r>
              <a:rPr dirty="0"/>
              <a:t> </a:t>
            </a:r>
            <a:r>
              <a:rPr dirty="0" err="1"/>
              <a:t>en</a:t>
            </a:r>
            <a:r>
              <a:rPr dirty="0"/>
              <a:t> </a:t>
            </a:r>
            <a:r>
              <a:rPr dirty="0" err="1"/>
              <a:t>termes</a:t>
            </a:r>
            <a:r>
              <a:rPr dirty="0"/>
              <a:t> </a:t>
            </a:r>
            <a:r>
              <a:rPr dirty="0" err="1"/>
              <a:t>d’asymétrie</a:t>
            </a:r>
            <a:r>
              <a:rPr dirty="0"/>
              <a:t> et/</a:t>
            </a:r>
            <a:r>
              <a:rPr dirty="0" err="1"/>
              <a:t>ou</a:t>
            </a:r>
            <a:r>
              <a:rPr dirty="0"/>
              <a:t> </a:t>
            </a:r>
            <a:r>
              <a:rPr dirty="0" err="1"/>
              <a:t>d’aplatissement</a:t>
            </a:r>
            <a:r>
              <a:rPr dirty="0"/>
              <a:t>. </a:t>
            </a:r>
            <a:r>
              <a:rPr dirty="0" err="1"/>
              <a:t>En</a:t>
            </a:r>
            <a:r>
              <a:rPr dirty="0"/>
              <a:t> résumé :</a:t>
            </a:r>
          </a:p>
          <a:p>
            <a:pPr marL="0" lvl="0" indent="0">
              <a:buNone/>
            </a:pPr>
            <a:r>
              <a:rPr dirty="0"/>
              <a:t>Une p-</a:t>
            </a:r>
            <a:r>
              <a:rPr dirty="0" err="1"/>
              <a:t>valeur</a:t>
            </a:r>
            <a:r>
              <a:rPr dirty="0"/>
              <a:t> </a:t>
            </a:r>
            <a:r>
              <a:rPr dirty="0" err="1"/>
              <a:t>faible</a:t>
            </a:r>
            <a:r>
              <a:rPr dirty="0"/>
              <a:t> </a:t>
            </a:r>
            <a:r>
              <a:rPr dirty="0" err="1"/>
              <a:t>suggère</a:t>
            </a:r>
            <a:r>
              <a:rPr dirty="0"/>
              <a:t> des </a:t>
            </a:r>
            <a:r>
              <a:rPr dirty="0" err="1"/>
              <a:t>preuves</a:t>
            </a:r>
            <a:r>
              <a:rPr dirty="0"/>
              <a:t> </a:t>
            </a:r>
            <a:r>
              <a:rPr dirty="0" err="1"/>
              <a:t>en</a:t>
            </a:r>
            <a:r>
              <a:rPr dirty="0"/>
              <a:t> </a:t>
            </a:r>
            <a:r>
              <a:rPr dirty="0" err="1"/>
              <a:t>faveur</a:t>
            </a:r>
            <a:r>
              <a:rPr dirty="0"/>
              <a:t> du </a:t>
            </a:r>
            <a:r>
              <a:rPr dirty="0" err="1"/>
              <a:t>rejet</a:t>
            </a:r>
            <a:r>
              <a:rPr dirty="0"/>
              <a:t> de </a:t>
            </a:r>
            <a:r>
              <a:rPr dirty="0" err="1"/>
              <a:t>l’hypothèse</a:t>
            </a:r>
            <a:r>
              <a:rPr dirty="0"/>
              <a:t> </a:t>
            </a:r>
            <a:r>
              <a:rPr dirty="0" err="1"/>
              <a:t>nulle</a:t>
            </a:r>
            <a:r>
              <a:rPr dirty="0"/>
              <a:t>, </a:t>
            </a:r>
            <a:r>
              <a:rPr dirty="0" err="1"/>
              <a:t>indiquant</a:t>
            </a:r>
            <a:r>
              <a:rPr dirty="0"/>
              <a:t> que les </a:t>
            </a:r>
            <a:r>
              <a:rPr dirty="0" err="1"/>
              <a:t>données</a:t>
            </a:r>
            <a:r>
              <a:rPr dirty="0"/>
              <a:t> ne </a:t>
            </a:r>
            <a:r>
              <a:rPr dirty="0" err="1"/>
              <a:t>suivent</a:t>
            </a:r>
            <a:r>
              <a:rPr dirty="0"/>
              <a:t> </a:t>
            </a:r>
            <a:r>
              <a:rPr dirty="0" err="1"/>
              <a:t>probablement</a:t>
            </a:r>
            <a:r>
              <a:rPr dirty="0"/>
              <a:t> pas </a:t>
            </a:r>
            <a:r>
              <a:rPr dirty="0" err="1"/>
              <a:t>une</a:t>
            </a:r>
            <a:r>
              <a:rPr dirty="0"/>
              <a:t> distribution </a:t>
            </a:r>
            <a:r>
              <a:rPr dirty="0" err="1"/>
              <a:t>normale</a:t>
            </a:r>
            <a:r>
              <a:rPr dirty="0"/>
              <a:t>. Une p-</a:t>
            </a:r>
            <a:r>
              <a:rPr dirty="0" err="1"/>
              <a:t>valeur</a:t>
            </a:r>
            <a:r>
              <a:rPr dirty="0"/>
              <a:t> </a:t>
            </a:r>
            <a:r>
              <a:rPr dirty="0" err="1"/>
              <a:t>élevée</a:t>
            </a:r>
            <a:r>
              <a:rPr dirty="0"/>
              <a:t> </a:t>
            </a:r>
            <a:r>
              <a:rPr dirty="0" err="1"/>
              <a:t>suggère</a:t>
            </a:r>
            <a:r>
              <a:rPr dirty="0"/>
              <a:t> un manque de </a:t>
            </a:r>
            <a:r>
              <a:rPr dirty="0" err="1"/>
              <a:t>preuves</a:t>
            </a:r>
            <a:r>
              <a:rPr dirty="0"/>
              <a:t> pour </a:t>
            </a:r>
            <a:r>
              <a:rPr dirty="0" err="1"/>
              <a:t>rejeter</a:t>
            </a:r>
            <a:r>
              <a:rPr dirty="0"/>
              <a:t> </a:t>
            </a:r>
            <a:r>
              <a:rPr dirty="0" err="1"/>
              <a:t>l’hypothèse</a:t>
            </a:r>
            <a:r>
              <a:rPr dirty="0"/>
              <a:t> </a:t>
            </a:r>
            <a:r>
              <a:rPr dirty="0" err="1"/>
              <a:t>nulle</a:t>
            </a:r>
            <a:r>
              <a:rPr dirty="0"/>
              <a:t>, </a:t>
            </a:r>
            <a:r>
              <a:rPr dirty="0" err="1"/>
              <a:t>ce</a:t>
            </a:r>
            <a:r>
              <a:rPr dirty="0"/>
              <a:t> qui </a:t>
            </a:r>
            <a:r>
              <a:rPr dirty="0" err="1"/>
              <a:t>signifie</a:t>
            </a:r>
            <a:r>
              <a:rPr dirty="0"/>
              <a:t> que les </a:t>
            </a:r>
            <a:r>
              <a:rPr dirty="0" err="1"/>
              <a:t>données</a:t>
            </a:r>
            <a:r>
              <a:rPr dirty="0"/>
              <a:t> </a:t>
            </a:r>
            <a:r>
              <a:rPr dirty="0" err="1"/>
              <a:t>pourraient</a:t>
            </a:r>
            <a:r>
              <a:rPr dirty="0"/>
              <a:t> </a:t>
            </a:r>
            <a:r>
              <a:rPr dirty="0" err="1"/>
              <a:t>suivre</a:t>
            </a:r>
            <a:r>
              <a:rPr dirty="0"/>
              <a:t> </a:t>
            </a:r>
            <a:r>
              <a:rPr dirty="0" err="1"/>
              <a:t>une</a:t>
            </a:r>
            <a:r>
              <a:rPr dirty="0"/>
              <a:t> distribution </a:t>
            </a:r>
            <a:r>
              <a:rPr dirty="0" err="1"/>
              <a:t>normale</a:t>
            </a:r>
            <a:r>
              <a:rPr dirty="0"/>
              <a:t>. Il </a:t>
            </a:r>
            <a:r>
              <a:rPr dirty="0" err="1"/>
              <a:t>est</a:t>
            </a:r>
            <a:r>
              <a:rPr dirty="0"/>
              <a:t> important de </a:t>
            </a:r>
            <a:r>
              <a:rPr dirty="0" err="1"/>
              <a:t>choisir</a:t>
            </a:r>
            <a:r>
              <a:rPr dirty="0"/>
              <a:t> un </a:t>
            </a:r>
            <a:r>
              <a:rPr dirty="0" err="1"/>
              <a:t>seuil</a:t>
            </a:r>
            <a:r>
              <a:rPr dirty="0"/>
              <a:t> de signification </a:t>
            </a:r>
            <a:r>
              <a:rPr dirty="0" err="1"/>
              <a:t>approprié</a:t>
            </a:r>
            <a:r>
              <a:rPr dirty="0"/>
              <a:t> (α) </a:t>
            </a:r>
            <a:r>
              <a:rPr dirty="0" err="1"/>
              <a:t>avant</a:t>
            </a:r>
            <a:r>
              <a:rPr dirty="0"/>
              <a:t> </a:t>
            </a:r>
            <a:r>
              <a:rPr dirty="0" err="1"/>
              <a:t>d’interpréter</a:t>
            </a:r>
            <a:r>
              <a:rPr dirty="0"/>
              <a:t> la p-</a:t>
            </a:r>
            <a:r>
              <a:rPr dirty="0" err="1"/>
              <a:t>valeur</a:t>
            </a:r>
            <a:r>
              <a:rPr dirty="0"/>
              <a:t>. Les </a:t>
            </a:r>
            <a:r>
              <a:rPr dirty="0" err="1"/>
              <a:t>valeurs</a:t>
            </a:r>
            <a:r>
              <a:rPr dirty="0"/>
              <a:t> </a:t>
            </a:r>
            <a:r>
              <a:rPr dirty="0" err="1"/>
              <a:t>typiques</a:t>
            </a:r>
            <a:r>
              <a:rPr dirty="0"/>
              <a:t> pour α </a:t>
            </a:r>
            <a:r>
              <a:rPr dirty="0" err="1"/>
              <a:t>sont</a:t>
            </a:r>
            <a:r>
              <a:rPr dirty="0"/>
              <a:t> 0,05 </a:t>
            </a:r>
            <a:r>
              <a:rPr dirty="0" err="1"/>
              <a:t>ou</a:t>
            </a:r>
            <a:r>
              <a:rPr dirty="0"/>
              <a:t> 0,01, </a:t>
            </a:r>
            <a:r>
              <a:rPr dirty="0" err="1"/>
              <a:t>mais</a:t>
            </a:r>
            <a:r>
              <a:rPr dirty="0"/>
              <a:t> </a:t>
            </a:r>
            <a:r>
              <a:rPr dirty="0" err="1"/>
              <a:t>cela</a:t>
            </a:r>
            <a:r>
              <a:rPr dirty="0"/>
              <a:t> </a:t>
            </a:r>
            <a:r>
              <a:rPr dirty="0" err="1"/>
              <a:t>dépend</a:t>
            </a:r>
            <a:r>
              <a:rPr dirty="0"/>
              <a:t> </a:t>
            </a:r>
            <a:r>
              <a:rPr dirty="0" err="1"/>
              <a:t>souvent</a:t>
            </a:r>
            <a:r>
              <a:rPr dirty="0"/>
              <a:t> du </a:t>
            </a:r>
            <a:r>
              <a:rPr dirty="0" err="1"/>
              <a:t>contexte</a:t>
            </a:r>
            <a:r>
              <a:rPr dirty="0"/>
              <a:t> de </a:t>
            </a:r>
            <a:r>
              <a:rPr dirty="0" err="1"/>
              <a:t>l’analyse</a:t>
            </a:r>
            <a:r>
              <a:rPr dirty="0"/>
              <a:t> et des </a:t>
            </a:r>
            <a:r>
              <a:rPr dirty="0" err="1"/>
              <a:t>normes</a:t>
            </a:r>
            <a:r>
              <a:rPr dirty="0"/>
              <a:t> de </a:t>
            </a:r>
            <a:r>
              <a:rPr dirty="0" err="1"/>
              <a:t>l’industrie</a:t>
            </a:r>
            <a:r>
              <a:rPr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 du Test de Jarque Bera des series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1270000" lvl="0" indent="0">
                  <a:buNone/>
                </a:pPr>
                <a:r>
                  <a:rPr sz="2000"/>
                  <a:t>On ne peut rejeter l’hypothese nulle pour aucune des series parce que </a:t>
                </a:r>
                <a14:m>
                  <m:oMath xmlns:m="http://schemas.openxmlformats.org/officeDocument/2006/math">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𝛼</m:t>
                    </m:r>
                    <m:r>
                      <a:rPr>
                        <a:latin typeface="Cambria Math" panose="02040503050406030204" pitchFamily="18" charset="0"/>
                      </a:rPr>
                      <m:t>=0.05</m:t>
                    </m:r>
                  </m:oMath>
                </a14:m>
                <a:endParaRPr sz="20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119"/>
                </a:stretch>
              </a:blipFill>
            </p:spPr>
            <p:txBody>
              <a:bodyPr/>
              <a:lstStyle/>
              <a:p>
                <a:r>
                  <a:rPr lang="en-HT">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La stationarite des Variable (LN)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Source des Donnees</a:t>
            </a:r>
          </a:p>
        </p:txBody>
      </p:sp>
      <p:sp>
        <p:nvSpPr>
          <p:cNvPr id="3" name="Content Placeholder 2"/>
          <p:cNvSpPr>
            <a:spLocks noGrp="1"/>
          </p:cNvSpPr>
          <p:nvPr>
            <p:ph idx="1"/>
          </p:nvPr>
        </p:nvSpPr>
        <p:spPr/>
        <p:txBody>
          <a:bodyPr/>
          <a:lstStyle/>
          <a:p>
            <a:pPr lvl="0"/>
            <a:r>
              <a:t>tx.change : Taux de Change Reel</a:t>
            </a:r>
          </a:p>
          <a:p>
            <a:pPr lvl="0"/>
            <a:r>
              <a:t>imp: Importation Haitienne</a:t>
            </a:r>
          </a:p>
          <a:p>
            <a:pPr lvl="0"/>
            <a:r>
              <a:t>exp: Exportation Haitienne</a:t>
            </a:r>
          </a:p>
          <a:p>
            <a:pPr lvl="0"/>
            <a:r>
              <a:t>pib: Produit Interieur Brute Haitienne</a:t>
            </a:r>
          </a:p>
          <a:p>
            <a:pPr lvl="0"/>
            <a:r>
              <a:t>pib.usa: Produit Interieur Brute des Etats Unis</a:t>
            </a:r>
          </a:p>
          <a:p>
            <a:pPr lvl="0"/>
            <a:r>
              <a:t>ipc: L’indice des prix a la Consommation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Procedure</a:t>
            </a:r>
          </a:p>
        </p:txBody>
      </p:sp>
      <p:sp>
        <p:nvSpPr>
          <p:cNvPr id="3" name="Content Placeholder 2"/>
          <p:cNvSpPr>
            <a:spLocks noGrp="1"/>
          </p:cNvSpPr>
          <p:nvPr>
            <p:ph idx="1"/>
          </p:nvPr>
        </p:nvSpPr>
        <p:spPr/>
        <p:txBody>
          <a:bodyPr/>
          <a:lstStyle/>
          <a:p>
            <a:pPr marL="0" lvl="0" indent="0">
              <a:buNone/>
            </a:pPr>
            <a:r>
              <a:t>La procedure d’etude de la stationarite demande que l’on procede de stationarite pour les series en niveau. Ensuite on passe le filtre de difference sur les series et on recommence les tests.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Filtre de difference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55000" lnSpcReduction="20000"/>
              </a:bodyPr>
              <a:lstStyle/>
              <a:p>
                <a:pPr marL="0" lvl="0" indent="0">
                  <a:buNone/>
                </a:pPr>
                <a:r>
                  <a:rPr dirty="0"/>
                  <a:t>Le </a:t>
                </a:r>
                <a:r>
                  <a:rPr dirty="0" err="1"/>
                  <a:t>filtre</a:t>
                </a:r>
                <a:r>
                  <a:rPr dirty="0"/>
                  <a:t> de </a:t>
                </a:r>
                <a:r>
                  <a:rPr dirty="0" err="1"/>
                  <a:t>différence</a:t>
                </a:r>
                <a:r>
                  <a:rPr dirty="0"/>
                  <a:t> </a:t>
                </a:r>
                <a:r>
                  <a:rPr dirty="0" err="1"/>
                  <a:t>est</a:t>
                </a:r>
                <a:r>
                  <a:rPr dirty="0"/>
                  <a:t> </a:t>
                </a:r>
                <a:r>
                  <a:rPr dirty="0" err="1"/>
                  <a:t>une</a:t>
                </a:r>
                <a:r>
                  <a:rPr dirty="0"/>
                  <a:t> </a:t>
                </a:r>
                <a:r>
                  <a:rPr dirty="0" err="1"/>
                  <a:t>opération</a:t>
                </a:r>
                <a:r>
                  <a:rPr dirty="0"/>
                  <a:t> </a:t>
                </a:r>
                <a:r>
                  <a:rPr dirty="0" err="1"/>
                  <a:t>couramment</a:t>
                </a:r>
                <a:r>
                  <a:rPr dirty="0"/>
                  <a:t> </a:t>
                </a:r>
                <a:r>
                  <a:rPr dirty="0" err="1"/>
                  <a:t>utilisée</a:t>
                </a:r>
                <a:r>
                  <a:rPr dirty="0"/>
                  <a:t> dans </a:t>
                </a:r>
                <a:r>
                  <a:rPr dirty="0" err="1"/>
                  <a:t>l’analyse</a:t>
                </a:r>
                <a:r>
                  <a:rPr dirty="0"/>
                  <a:t> des </a:t>
                </a:r>
                <a:r>
                  <a:rPr dirty="0" err="1"/>
                  <a:t>séries</a:t>
                </a:r>
                <a:r>
                  <a:rPr dirty="0"/>
                  <a:t> </a:t>
                </a:r>
                <a:r>
                  <a:rPr dirty="0" err="1"/>
                  <a:t>chronologiques</a:t>
                </a:r>
                <a:r>
                  <a:rPr dirty="0"/>
                  <a:t> pour transformer </a:t>
                </a:r>
                <a:r>
                  <a:rPr dirty="0" err="1"/>
                  <a:t>une</a:t>
                </a:r>
                <a:r>
                  <a:rPr dirty="0"/>
                  <a:t> </a:t>
                </a:r>
                <a:r>
                  <a:rPr dirty="0" err="1"/>
                  <a:t>série</a:t>
                </a:r>
                <a:r>
                  <a:rPr dirty="0"/>
                  <a:t> </a:t>
                </a:r>
                <a:r>
                  <a:rPr dirty="0" err="1"/>
                  <a:t>en</a:t>
                </a:r>
                <a:r>
                  <a:rPr dirty="0"/>
                  <a:t> </a:t>
                </a:r>
                <a:r>
                  <a:rPr dirty="0" err="1"/>
                  <a:t>une</a:t>
                </a:r>
                <a:r>
                  <a:rPr dirty="0"/>
                  <a:t> </a:t>
                </a:r>
                <a:r>
                  <a:rPr dirty="0" err="1"/>
                  <a:t>série</a:t>
                </a:r>
                <a:r>
                  <a:rPr dirty="0"/>
                  <a:t> </a:t>
                </a:r>
                <a:r>
                  <a:rPr dirty="0" err="1"/>
                  <a:t>stationnaire</a:t>
                </a:r>
                <a:r>
                  <a:rPr dirty="0"/>
                  <a:t> </a:t>
                </a:r>
                <a:r>
                  <a:rPr dirty="0" err="1"/>
                  <a:t>en</a:t>
                </a:r>
                <a:r>
                  <a:rPr dirty="0"/>
                  <a:t> </a:t>
                </a:r>
                <a:r>
                  <a:rPr dirty="0" err="1"/>
                  <a:t>différenciant</a:t>
                </a:r>
                <a:r>
                  <a:rPr dirty="0"/>
                  <a:t> les observations. La </a:t>
                </a:r>
                <a:r>
                  <a:rPr dirty="0" err="1"/>
                  <a:t>différenciation</a:t>
                </a:r>
                <a:r>
                  <a:rPr dirty="0"/>
                  <a:t> </a:t>
                </a:r>
                <a:r>
                  <a:rPr dirty="0" err="1"/>
                  <a:t>implique</a:t>
                </a:r>
                <a:r>
                  <a:rPr dirty="0"/>
                  <a:t> de </a:t>
                </a:r>
                <a:r>
                  <a:rPr dirty="0" err="1"/>
                  <a:t>soustraire</a:t>
                </a:r>
                <a:r>
                  <a:rPr dirty="0"/>
                  <a:t> </a:t>
                </a:r>
                <a:r>
                  <a:rPr dirty="0" err="1"/>
                  <a:t>chaque</a:t>
                </a:r>
                <a:r>
                  <a:rPr dirty="0"/>
                  <a:t> observation de la </a:t>
                </a:r>
                <a:r>
                  <a:rPr dirty="0" err="1"/>
                  <a:t>série</a:t>
                </a:r>
                <a:r>
                  <a:rPr dirty="0"/>
                  <a:t> par son observation </a:t>
                </a:r>
                <a:r>
                  <a:rPr dirty="0" err="1"/>
                  <a:t>précédente</a:t>
                </a:r>
                <a:r>
                  <a:rPr dirty="0"/>
                  <a:t>. </a:t>
                </a:r>
                <a:r>
                  <a:rPr dirty="0" err="1"/>
                  <a:t>Cette</a:t>
                </a:r>
                <a:r>
                  <a:rPr dirty="0"/>
                  <a:t> </a:t>
                </a:r>
                <a:r>
                  <a:rPr dirty="0" err="1"/>
                  <a:t>opération</a:t>
                </a:r>
                <a:r>
                  <a:rPr dirty="0"/>
                  <a:t> aide </a:t>
                </a:r>
                <a:r>
                  <a:rPr dirty="0" err="1"/>
                  <a:t>à</a:t>
                </a:r>
                <a:r>
                  <a:rPr dirty="0"/>
                  <a:t> </a:t>
                </a:r>
                <a:r>
                  <a:rPr dirty="0" err="1"/>
                  <a:t>éliminer</a:t>
                </a:r>
                <a:r>
                  <a:rPr dirty="0"/>
                  <a:t> les tendances et les structures </a:t>
                </a:r>
                <a:r>
                  <a:rPr dirty="0" err="1"/>
                  <a:t>temporelles</a:t>
                </a:r>
                <a:r>
                  <a:rPr dirty="0"/>
                  <a:t> de la </a:t>
                </a:r>
                <a:r>
                  <a:rPr dirty="0" err="1"/>
                  <a:t>série</a:t>
                </a:r>
                <a:r>
                  <a:rPr dirty="0"/>
                  <a:t>, </a:t>
                </a:r>
                <a:r>
                  <a:rPr dirty="0" err="1"/>
                  <a:t>rendant</a:t>
                </a:r>
                <a:r>
                  <a:rPr dirty="0"/>
                  <a:t> </a:t>
                </a:r>
                <a:r>
                  <a:rPr dirty="0" err="1"/>
                  <a:t>ainsi</a:t>
                </a:r>
                <a:r>
                  <a:rPr dirty="0"/>
                  <a:t> la </a:t>
                </a:r>
                <a:r>
                  <a:rPr dirty="0" err="1"/>
                  <a:t>série</a:t>
                </a:r>
                <a:r>
                  <a:rPr dirty="0"/>
                  <a:t> </a:t>
                </a:r>
                <a:r>
                  <a:rPr dirty="0" err="1"/>
                  <a:t>stationnaire</a:t>
                </a:r>
                <a:r>
                  <a:rPr dirty="0"/>
                  <a:t>. </a:t>
                </a:r>
                <a:r>
                  <a:rPr dirty="0" err="1"/>
                  <a:t>Voici</a:t>
                </a:r>
                <a:r>
                  <a:rPr dirty="0"/>
                  <a:t> comment le </a:t>
                </a:r>
                <a:r>
                  <a:rPr dirty="0" err="1"/>
                  <a:t>filtre</a:t>
                </a:r>
                <a:r>
                  <a:rPr dirty="0"/>
                  <a:t> de </a:t>
                </a:r>
                <a:r>
                  <a:rPr dirty="0" err="1"/>
                  <a:t>différence</a:t>
                </a:r>
                <a:r>
                  <a:rPr dirty="0"/>
                  <a:t> </a:t>
                </a:r>
                <a:r>
                  <a:rPr dirty="0" err="1"/>
                  <a:t>est</a:t>
                </a:r>
                <a:r>
                  <a:rPr dirty="0"/>
                  <a:t> </a:t>
                </a:r>
                <a:r>
                  <a:rPr dirty="0" err="1"/>
                  <a:t>mathématiquement</a:t>
                </a:r>
                <a:r>
                  <a:rPr dirty="0"/>
                  <a:t> </a:t>
                </a:r>
                <a:r>
                  <a:rPr dirty="0" err="1"/>
                  <a:t>représenté</a:t>
                </a:r>
                <a:r>
                  <a:rPr dirty="0"/>
                  <a:t> :</a:t>
                </a:r>
              </a:p>
              <a:p>
                <a:pPr marL="0" lvl="0" indent="0">
                  <a:buNone/>
                </a:pPr>
                <a:r>
                  <a:rPr dirty="0"/>
                  <a:t>Si nous </a:t>
                </a:r>
                <a:r>
                  <a:rPr dirty="0" err="1"/>
                  <a:t>avons</a:t>
                </a:r>
                <a:r>
                  <a:rPr dirty="0"/>
                  <a:t> </a:t>
                </a:r>
                <a:r>
                  <a:rPr dirty="0" err="1"/>
                  <a:t>une</a:t>
                </a:r>
                <a:r>
                  <a:rPr dirty="0"/>
                  <a:t> </a:t>
                </a:r>
                <a:r>
                  <a:rPr dirty="0" err="1"/>
                  <a:t>série</a:t>
                </a:r>
                <a:r>
                  <a:rPr dirty="0"/>
                  <a:t> </a:t>
                </a:r>
                <a:r>
                  <a:rPr dirty="0" err="1"/>
                  <a:t>chronologique</a:t>
                </a:r>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oMath>
                </a14:m>
                <a:r>
                  <a:rPr dirty="0"/>
                  <a:t> pour </a:t>
                </a:r>
                <a14:m>
                  <m:oMath xmlns:m="http://schemas.openxmlformats.org/officeDocument/2006/math">
                    <m:r>
                      <a:rPr>
                        <a:latin typeface="Cambria Math" panose="02040503050406030204" pitchFamily="18" charset="0"/>
                      </a:rPr>
                      <m:t>𝑡</m:t>
                    </m:r>
                    <m:r>
                      <a:rPr>
                        <a:latin typeface="Cambria Math" panose="02040503050406030204" pitchFamily="18" charset="0"/>
                      </a:rPr>
                      <m:t>=1,2,...,</m:t>
                    </m:r>
                    <m:r>
                      <a:rPr>
                        <a:latin typeface="Cambria Math" panose="02040503050406030204" pitchFamily="18" charset="0"/>
                      </a:rPr>
                      <m:t>𝑇</m:t>
                    </m:r>
                  </m:oMath>
                </a14:m>
                <a:r>
                  <a:rPr dirty="0"/>
                  <a:t>, </a:t>
                </a:r>
                <a:r>
                  <a:rPr dirty="0" err="1"/>
                  <a:t>alors</a:t>
                </a:r>
                <a:r>
                  <a:rPr dirty="0"/>
                  <a:t> la </a:t>
                </a:r>
                <a:r>
                  <a:rPr dirty="0" err="1"/>
                  <a:t>série</a:t>
                </a:r>
                <a:r>
                  <a:rPr dirty="0"/>
                  <a:t> de </a:t>
                </a:r>
                <a:r>
                  <a:rPr dirty="0" err="1"/>
                  <a:t>différences</a:t>
                </a:r>
                <a:r>
                  <a:rPr dirty="0"/>
                  <a:t> premières, </a:t>
                </a:r>
                <a:r>
                  <a:rPr dirty="0" err="1"/>
                  <a:t>notée</a:t>
                </a:r>
                <a:r>
                  <a:rPr dirty="0"/>
                  <a:t> </a:t>
                </a:r>
                <a14:m>
                  <m:oMath xmlns:m="http://schemas.openxmlformats.org/officeDocument/2006/math">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oMath>
                </a14:m>
                <a:r>
                  <a:rPr dirty="0"/>
                  <a:t>, </a:t>
                </a:r>
                <a:r>
                  <a:rPr dirty="0" err="1"/>
                  <a:t>est</a:t>
                </a:r>
                <a:r>
                  <a:rPr dirty="0"/>
                  <a:t> </a:t>
                </a:r>
                <a:r>
                  <a:rPr dirty="0" err="1"/>
                  <a:t>définie</a:t>
                </a:r>
                <a:r>
                  <a:rPr dirty="0"/>
                  <a:t> </a:t>
                </a:r>
                <a:r>
                  <a:rPr dirty="0" err="1"/>
                  <a:t>comme</a:t>
                </a:r>
                <a:r>
                  <a:rPr dirty="0"/>
                  <a:t> :</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r>
                            <a:rPr>
                              <a:latin typeface="Cambria Math" panose="02040503050406030204" pitchFamily="18" charset="0"/>
                            </a:rPr>
                            <m:t>−1</m:t>
                          </m:r>
                        </m:sub>
                      </m:sSub>
                    </m:oMath>
                  </m:oMathPara>
                </a14:m>
                <a:endParaRPr dirty="0"/>
              </a:p>
              <a:p>
                <a:pPr marL="0" lvl="0" indent="0">
                  <a:buNone/>
                </a:pPr>
                <a:r>
                  <a:rPr dirty="0" err="1"/>
                  <a:t>Cette</a:t>
                </a:r>
                <a:r>
                  <a:rPr dirty="0"/>
                  <a:t> </a:t>
                </a:r>
                <a:r>
                  <a:rPr dirty="0" err="1"/>
                  <a:t>équation</a:t>
                </a:r>
                <a:r>
                  <a:rPr dirty="0"/>
                  <a:t> </a:t>
                </a:r>
                <a:r>
                  <a:rPr dirty="0" err="1"/>
                  <a:t>montre</a:t>
                </a:r>
                <a:r>
                  <a:rPr dirty="0"/>
                  <a:t> que </a:t>
                </a:r>
                <a:r>
                  <a:rPr dirty="0" err="1"/>
                  <a:t>chaque</a:t>
                </a:r>
                <a:r>
                  <a:rPr dirty="0"/>
                  <a:t> observation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oMath>
                </a14:m>
                <a:r>
                  <a:rPr dirty="0" err="1"/>
                  <a:t>est</a:t>
                </a:r>
                <a:r>
                  <a:rPr dirty="0"/>
                  <a:t> </a:t>
                </a:r>
                <a:r>
                  <a:rPr dirty="0" err="1"/>
                  <a:t>soustraite</a:t>
                </a:r>
                <a:r>
                  <a:rPr dirty="0"/>
                  <a:t> de son observation </a:t>
                </a:r>
                <a:r>
                  <a:rPr dirty="0" err="1"/>
                  <a:t>précédente</a:t>
                </a:r>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r>
                          <a:rPr>
                            <a:latin typeface="Cambria Math" panose="02040503050406030204" pitchFamily="18" charset="0"/>
                          </a:rPr>
                          <m:t>−1</m:t>
                        </m:r>
                      </m:sub>
                    </m:sSub>
                  </m:oMath>
                </a14:m>
                <a:r>
                  <a:rPr dirty="0"/>
                  <a:t> pour </a:t>
                </a:r>
                <a:r>
                  <a:rPr dirty="0" err="1"/>
                  <a:t>obtenir</a:t>
                </a:r>
                <a:r>
                  <a:rPr dirty="0"/>
                  <a:t> la </a:t>
                </a:r>
                <a:r>
                  <a:rPr dirty="0" err="1"/>
                  <a:t>différence</a:t>
                </a:r>
                <a:r>
                  <a:rPr dirty="0"/>
                  <a:t> première </a:t>
                </a:r>
                <a14:m>
                  <m:oMath xmlns:m="http://schemas.openxmlformats.org/officeDocument/2006/math">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oMath>
                </a14:m>
                <a:r>
                  <a:rPr dirty="0"/>
                  <a:t>. </a:t>
                </a:r>
                <a:r>
                  <a:rPr dirty="0" err="1"/>
                  <a:t>Cela</a:t>
                </a:r>
                <a:r>
                  <a:rPr dirty="0"/>
                  <a:t> </a:t>
                </a:r>
                <a:r>
                  <a:rPr dirty="0" err="1"/>
                  <a:t>peut</a:t>
                </a:r>
                <a:r>
                  <a:rPr dirty="0"/>
                  <a:t> </a:t>
                </a:r>
                <a:r>
                  <a:rPr dirty="0" err="1"/>
                  <a:t>être</a:t>
                </a:r>
                <a:r>
                  <a:rPr dirty="0"/>
                  <a:t> </a:t>
                </a:r>
                <a:r>
                  <a:rPr dirty="0" err="1"/>
                  <a:t>répété</a:t>
                </a:r>
                <a:r>
                  <a:rPr dirty="0"/>
                  <a:t> pour </a:t>
                </a:r>
                <a:r>
                  <a:rPr dirty="0" err="1"/>
                  <a:t>chaque</a:t>
                </a:r>
                <a:r>
                  <a:rPr dirty="0"/>
                  <a:t> observation dans la </a:t>
                </a:r>
                <a:r>
                  <a:rPr dirty="0" err="1"/>
                  <a:t>série</a:t>
                </a:r>
                <a:r>
                  <a:rPr dirty="0"/>
                  <a:t>, </a:t>
                </a:r>
                <a:r>
                  <a:rPr dirty="0" err="1"/>
                  <a:t>créant</a:t>
                </a:r>
                <a:r>
                  <a:rPr dirty="0"/>
                  <a:t> </a:t>
                </a:r>
                <a:r>
                  <a:rPr dirty="0" err="1"/>
                  <a:t>ainsi</a:t>
                </a:r>
                <a:r>
                  <a:rPr dirty="0"/>
                  <a:t> </a:t>
                </a:r>
                <a:r>
                  <a:rPr dirty="0" err="1"/>
                  <a:t>une</a:t>
                </a:r>
                <a:r>
                  <a:rPr dirty="0"/>
                  <a:t> nouvelle </a:t>
                </a:r>
                <a:r>
                  <a:rPr dirty="0" err="1"/>
                  <a:t>série</a:t>
                </a:r>
                <a:r>
                  <a:rPr dirty="0"/>
                  <a:t> de </a:t>
                </a:r>
                <a:r>
                  <a:rPr dirty="0" err="1"/>
                  <a:t>différences</a:t>
                </a:r>
                <a:r>
                  <a:rPr dirty="0"/>
                  <a:t> premières avec </a:t>
                </a:r>
                <a:r>
                  <a:rPr dirty="0" err="1"/>
                  <a:t>une</a:t>
                </a:r>
                <a:r>
                  <a:rPr dirty="0"/>
                  <a:t> longueur de </a:t>
                </a:r>
                <a14:m>
                  <m:oMath xmlns:m="http://schemas.openxmlformats.org/officeDocument/2006/math">
                    <m:r>
                      <a:rPr>
                        <a:latin typeface="Cambria Math" panose="02040503050406030204" pitchFamily="18" charset="0"/>
                      </a:rPr>
                      <m:t>𝑇</m:t>
                    </m:r>
                    <m:r>
                      <a:rPr>
                        <a:latin typeface="Cambria Math" panose="02040503050406030204" pitchFamily="18" charset="0"/>
                      </a:rPr>
                      <m:t>−1</m:t>
                    </m:r>
                  </m:oMath>
                </a14:m>
                <a:r>
                  <a:rPr dirty="0"/>
                  <a:t>, car la première observation </a:t>
                </a:r>
                <a:r>
                  <a:rPr dirty="0" err="1"/>
                  <a:t>n’a</a:t>
                </a:r>
                <a:r>
                  <a:rPr dirty="0"/>
                  <a:t> pas de </a:t>
                </a:r>
                <a:r>
                  <a:rPr dirty="0" err="1"/>
                  <a:t>valeur</a:t>
                </a:r>
                <a:r>
                  <a:rPr dirty="0"/>
                  <a:t> </a:t>
                </a:r>
                <a:r>
                  <a:rPr dirty="0" err="1"/>
                  <a:t>précédente</a:t>
                </a:r>
                <a:r>
                  <a:rPr dirty="0"/>
                  <a:t> </a:t>
                </a:r>
                <a:r>
                  <a:rPr dirty="0" err="1"/>
                  <a:t>à</a:t>
                </a:r>
                <a:r>
                  <a:rPr dirty="0"/>
                  <a:t> </a:t>
                </a:r>
                <a:r>
                  <a:rPr dirty="0" err="1"/>
                  <a:t>soustraire</a:t>
                </a:r>
                <a:r>
                  <a:rPr dirty="0"/>
                  <a:t>.</a:t>
                </a:r>
              </a:p>
              <a:p>
                <a:pPr marL="0" lvl="0" indent="0">
                  <a:buNone/>
                </a:pPr>
                <a:r>
                  <a:rPr dirty="0" err="1"/>
                  <a:t>L’opération</a:t>
                </a:r>
                <a:r>
                  <a:rPr dirty="0"/>
                  <a:t> de </a:t>
                </a:r>
                <a:r>
                  <a:rPr dirty="0" err="1"/>
                  <a:t>différenciation</a:t>
                </a:r>
                <a:r>
                  <a:rPr dirty="0"/>
                  <a:t> </a:t>
                </a:r>
                <a:r>
                  <a:rPr dirty="0" err="1"/>
                  <a:t>peut</a:t>
                </a:r>
                <a:r>
                  <a:rPr dirty="0"/>
                  <a:t> </a:t>
                </a:r>
                <a:r>
                  <a:rPr dirty="0" err="1"/>
                  <a:t>être</a:t>
                </a:r>
                <a:r>
                  <a:rPr dirty="0"/>
                  <a:t> </a:t>
                </a:r>
                <a:r>
                  <a:rPr dirty="0" err="1"/>
                  <a:t>répétée</a:t>
                </a:r>
                <a:r>
                  <a:rPr dirty="0"/>
                  <a:t> </a:t>
                </a:r>
                <a:r>
                  <a:rPr dirty="0" err="1"/>
                  <a:t>plusieurs</a:t>
                </a:r>
                <a:r>
                  <a:rPr dirty="0"/>
                  <a:t> </a:t>
                </a:r>
                <a:r>
                  <a:rPr dirty="0" err="1"/>
                  <a:t>fois</a:t>
                </a:r>
                <a:r>
                  <a:rPr dirty="0"/>
                  <a:t> </a:t>
                </a:r>
                <a:r>
                  <a:rPr dirty="0" err="1"/>
                  <a:t>si</a:t>
                </a:r>
                <a:r>
                  <a:rPr dirty="0"/>
                  <a:t> </a:t>
                </a:r>
                <a:r>
                  <a:rPr dirty="0" err="1"/>
                  <a:t>nécessaire</a:t>
                </a:r>
                <a:r>
                  <a:rPr dirty="0"/>
                  <a:t> pour </a:t>
                </a:r>
                <a:r>
                  <a:rPr dirty="0" err="1"/>
                  <a:t>obtenir</a:t>
                </a:r>
                <a:r>
                  <a:rPr dirty="0"/>
                  <a:t> </a:t>
                </a:r>
                <a:r>
                  <a:rPr dirty="0" err="1"/>
                  <a:t>une</a:t>
                </a:r>
                <a:r>
                  <a:rPr dirty="0"/>
                  <a:t> </a:t>
                </a:r>
                <a:r>
                  <a:rPr dirty="0" err="1"/>
                  <a:t>série</a:t>
                </a:r>
                <a:r>
                  <a:rPr dirty="0"/>
                  <a:t> encore plus </a:t>
                </a:r>
                <a:r>
                  <a:rPr dirty="0" err="1"/>
                  <a:t>stationnaire</a:t>
                </a:r>
                <a:r>
                  <a:rPr dirty="0"/>
                  <a:t>, </a:t>
                </a:r>
                <a:r>
                  <a:rPr dirty="0" err="1"/>
                  <a:t>en</a:t>
                </a:r>
                <a:r>
                  <a:rPr dirty="0"/>
                  <a:t> </a:t>
                </a:r>
                <a:r>
                  <a:rPr dirty="0" err="1"/>
                  <a:t>soustrayant</a:t>
                </a:r>
                <a:r>
                  <a:rPr dirty="0"/>
                  <a:t> </a:t>
                </a:r>
                <a:r>
                  <a:rPr dirty="0" err="1"/>
                  <a:t>chaque</a:t>
                </a:r>
                <a:r>
                  <a:rPr dirty="0"/>
                  <a:t> observation par son observation </a:t>
                </a:r>
                <a:r>
                  <a:rPr dirty="0" err="1"/>
                  <a:t>précédente</a:t>
                </a:r>
                <a:r>
                  <a:rPr dirty="0"/>
                  <a:t> dans la </a:t>
                </a:r>
                <a:r>
                  <a:rPr dirty="0" err="1"/>
                  <a:t>série</a:t>
                </a:r>
                <a:r>
                  <a:rPr dirty="0"/>
                  <a:t> de </a:t>
                </a:r>
                <a:r>
                  <a:rPr dirty="0" err="1"/>
                  <a:t>différences</a:t>
                </a:r>
                <a:r>
                  <a:rPr dirty="0"/>
                  <a:t> premières. La </a:t>
                </a:r>
                <a:r>
                  <a:rPr dirty="0" err="1"/>
                  <a:t>série</a:t>
                </a:r>
                <a:r>
                  <a:rPr dirty="0"/>
                  <a:t> </a:t>
                </a:r>
                <a:r>
                  <a:rPr dirty="0" err="1"/>
                  <a:t>résultante</a:t>
                </a:r>
                <a:r>
                  <a:rPr dirty="0"/>
                  <a:t> </a:t>
                </a:r>
                <a:r>
                  <a:rPr dirty="0" err="1"/>
                  <a:t>est</a:t>
                </a:r>
                <a:r>
                  <a:rPr dirty="0"/>
                  <a:t> </a:t>
                </a:r>
                <a:r>
                  <a:rPr dirty="0" err="1"/>
                  <a:t>appelée</a:t>
                </a:r>
                <a:r>
                  <a:rPr dirty="0"/>
                  <a:t> </a:t>
                </a:r>
                <a:r>
                  <a:rPr dirty="0" err="1"/>
                  <a:t>série</a:t>
                </a:r>
                <a:r>
                  <a:rPr dirty="0"/>
                  <a:t> de </a:t>
                </a:r>
                <a:r>
                  <a:rPr dirty="0" err="1"/>
                  <a:t>différences</a:t>
                </a:r>
                <a:r>
                  <a:rPr dirty="0"/>
                  <a:t> </a:t>
                </a:r>
                <a:r>
                  <a:rPr dirty="0" err="1"/>
                  <a:t>d’ordre</a:t>
                </a:r>
                <a:r>
                  <a:rPr dirty="0"/>
                  <a:t> </a:t>
                </a:r>
                <a14:m>
                  <m:oMath xmlns:m="http://schemas.openxmlformats.org/officeDocument/2006/math">
                    <m:r>
                      <a:rPr>
                        <a:latin typeface="Cambria Math" panose="02040503050406030204" pitchFamily="18" charset="0"/>
                      </a:rPr>
                      <m:t>𝑑</m:t>
                    </m:r>
                  </m:oMath>
                </a14:m>
                <a:r>
                  <a:rPr dirty="0"/>
                  <a:t>, </a:t>
                </a:r>
                <a:r>
                  <a:rPr dirty="0" err="1"/>
                  <a:t>où</a:t>
                </a:r>
                <a:r>
                  <a:rPr dirty="0"/>
                  <a:t> </a:t>
                </a:r>
                <a14:m>
                  <m:oMath xmlns:m="http://schemas.openxmlformats.org/officeDocument/2006/math">
                    <m:r>
                      <a:rPr>
                        <a:latin typeface="Cambria Math" panose="02040503050406030204" pitchFamily="18" charset="0"/>
                      </a:rPr>
                      <m:t>𝑑</m:t>
                    </m:r>
                  </m:oMath>
                </a14:m>
                <a:r>
                  <a:rPr dirty="0"/>
                  <a:t> </a:t>
                </a:r>
                <a:r>
                  <a:rPr dirty="0" err="1"/>
                  <a:t>représente</a:t>
                </a:r>
                <a:r>
                  <a:rPr dirty="0"/>
                  <a:t> le </a:t>
                </a:r>
                <a:r>
                  <a:rPr dirty="0" err="1"/>
                  <a:t>nombre</a:t>
                </a:r>
                <a:r>
                  <a:rPr dirty="0"/>
                  <a:t> de </a:t>
                </a:r>
                <a:r>
                  <a:rPr dirty="0" err="1"/>
                  <a:t>différences</a:t>
                </a:r>
                <a:r>
                  <a:rPr dirty="0"/>
                  <a:t> </a:t>
                </a:r>
                <a:r>
                  <a:rPr dirty="0" err="1"/>
                  <a:t>effectuées</a:t>
                </a:r>
                <a:r>
                  <a:rPr dirty="0"/>
                  <a:t>.</a:t>
                </a:r>
              </a:p>
              <a:p>
                <a:pPr marL="0" lvl="0" indent="0">
                  <a:buNone/>
                </a:pPr>
                <a:r>
                  <a:rPr dirty="0" err="1"/>
                  <a:t>Voici</a:t>
                </a:r>
                <a:r>
                  <a:rPr dirty="0"/>
                  <a:t> un </a:t>
                </a:r>
                <a:r>
                  <a:rPr dirty="0" err="1"/>
                  <a:t>exemple</a:t>
                </a:r>
                <a:r>
                  <a:rPr dirty="0"/>
                  <a:t> </a:t>
                </a:r>
                <a:r>
                  <a:rPr dirty="0" err="1"/>
                  <a:t>d’équation</a:t>
                </a:r>
                <a:r>
                  <a:rPr dirty="0"/>
                  <a:t> LaTeX pour </a:t>
                </a:r>
                <a:r>
                  <a:rPr dirty="0" err="1"/>
                  <a:t>représenter</a:t>
                </a:r>
                <a:r>
                  <a:rPr dirty="0"/>
                  <a:t> la </a:t>
                </a:r>
                <a:r>
                  <a:rPr dirty="0" err="1"/>
                  <a:t>série</a:t>
                </a:r>
                <a:r>
                  <a:rPr dirty="0"/>
                  <a:t> de </a:t>
                </a:r>
                <a:r>
                  <a:rPr dirty="0" err="1"/>
                  <a:t>différences</a:t>
                </a:r>
                <a:r>
                  <a:rPr dirty="0"/>
                  <a:t> premières : </a:t>
                </a:r>
                <a:r>
                  <a:rPr dirty="0" err="1"/>
                  <a:t>Cette</a:t>
                </a:r>
                <a:r>
                  <a:rPr dirty="0"/>
                  <a:t> </a:t>
                </a:r>
                <a:r>
                  <a:rPr dirty="0" err="1"/>
                  <a:t>équation</a:t>
                </a:r>
                <a:r>
                  <a:rPr dirty="0"/>
                  <a:t> </a:t>
                </a:r>
                <a:r>
                  <a:rPr dirty="0" err="1"/>
                  <a:t>peut</a:t>
                </a:r>
                <a:r>
                  <a:rPr dirty="0"/>
                  <a:t> </a:t>
                </a:r>
                <a:r>
                  <a:rPr dirty="0" err="1"/>
                  <a:t>être</a:t>
                </a:r>
                <a:r>
                  <a:rPr dirty="0"/>
                  <a:t> </a:t>
                </a:r>
                <a:r>
                  <a:rPr dirty="0" err="1"/>
                  <a:t>utilisée</a:t>
                </a:r>
                <a:r>
                  <a:rPr dirty="0"/>
                  <a:t> dans les documents LaTeX pour </a:t>
                </a:r>
                <a:r>
                  <a:rPr dirty="0" err="1"/>
                  <a:t>représenter</a:t>
                </a:r>
                <a:r>
                  <a:rPr dirty="0"/>
                  <a:t> </a:t>
                </a:r>
                <a:r>
                  <a:rPr dirty="0" err="1"/>
                  <a:t>mathématiquement</a:t>
                </a:r>
                <a:r>
                  <a:rPr dirty="0"/>
                  <a:t> le concept de </a:t>
                </a:r>
                <a:r>
                  <a:rPr dirty="0" err="1"/>
                  <a:t>différenciation</a:t>
                </a:r>
                <a:r>
                  <a:rPr dirty="0"/>
                  <a:t> dans </a:t>
                </a:r>
                <a:r>
                  <a:rPr dirty="0" err="1"/>
                  <a:t>l’analyse</a:t>
                </a:r>
                <a:r>
                  <a:rPr dirty="0"/>
                  <a:t> des </a:t>
                </a:r>
                <a:r>
                  <a:rPr dirty="0" err="1"/>
                  <a:t>séries</a:t>
                </a:r>
                <a:r>
                  <a:rPr dirty="0"/>
                  <a:t> </a:t>
                </a:r>
                <a:r>
                  <a:rPr dirty="0" err="1"/>
                  <a:t>chronologiques</a:t>
                </a:r>
                <a:r>
                  <a:rPr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4" t="-1493" r="-617"/>
                </a:stretch>
              </a:blipFill>
            </p:spPr>
            <p:txBody>
              <a:bodyPr/>
              <a:lstStyle/>
              <a:p>
                <a:r>
                  <a:rPr lang="en-HT">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Resultats et Hypotheses test Stationarites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Hypotheses pour les tests de stationnarite</a:t>
            </a:r>
          </a:p>
        </p:txBody>
      </p:sp>
      <p:sp>
        <p:nvSpPr>
          <p:cNvPr id="3" name="Content Placeholder 2"/>
          <p:cNvSpPr>
            <a:spLocks noGrp="1"/>
          </p:cNvSpPr>
          <p:nvPr>
            <p:ph idx="1"/>
          </p:nvPr>
        </p:nvSpPr>
        <p:spPr/>
        <p:txBody>
          <a:bodyPr>
            <a:normAutofit fontScale="55000" lnSpcReduction="20000"/>
          </a:bodyPr>
          <a:lstStyle/>
          <a:p>
            <a:pPr marL="0" lvl="0" indent="0">
              <a:buNone/>
            </a:pPr>
            <a:r>
              <a:t>Bien sûr, voici les hypothèses nulles et alternatives pour les tests ADF, KPSS et Phillips-Perron :</a:t>
            </a:r>
          </a:p>
          <a:p>
            <a:pPr marL="342900" lvl="0" indent="-342900">
              <a:buAutoNum type="arabicPeriod"/>
            </a:pPr>
            <a:r>
              <a:rPr b="1"/>
              <a:t>Test de Dickey-Fuller Augmenté (ADF)</a:t>
            </a:r>
            <a:r>
              <a:t> :</a:t>
            </a:r>
          </a:p>
          <a:p>
            <a:pPr lvl="1"/>
            <a:r>
              <a:t>Hypothèse Nulle (H0) : La série chronologique possède une racine unitaire, ce qui signifie qu’elle n’est pas stationnaire.</a:t>
            </a:r>
          </a:p>
          <a:p>
            <a:pPr lvl="1"/>
            <a:r>
              <a:t>Hypothèse Alternative (H1) : La série chronologique ne possède pas de racine unitaire, ce qui signifie qu’elle est stationnaire.</a:t>
            </a:r>
          </a:p>
          <a:p>
            <a:pPr marL="342900" lvl="0" indent="-342900">
              <a:buAutoNum type="arabicPeriod"/>
            </a:pPr>
            <a:r>
              <a:rPr b="1"/>
              <a:t>Test KPSS (Kwiatkowski-Phillips-Schmidt-Shin)</a:t>
            </a:r>
            <a:r>
              <a:t> :</a:t>
            </a:r>
          </a:p>
          <a:p>
            <a:pPr lvl="1"/>
            <a:r>
              <a:t>Hypothèse Nulle (H0) : La série chronologique est stationnaire.</a:t>
            </a:r>
          </a:p>
          <a:p>
            <a:pPr lvl="1"/>
            <a:r>
              <a:t>Hypothèse Alternative (H1) : La série chronologique n’est pas stationnaire.</a:t>
            </a:r>
          </a:p>
          <a:p>
            <a:pPr marL="342900" lvl="0" indent="-342900">
              <a:buAutoNum type="arabicPeriod"/>
            </a:pPr>
            <a:r>
              <a:rPr b="1"/>
              <a:t>Test Phillips-Perron</a:t>
            </a:r>
            <a:r>
              <a:t> :</a:t>
            </a:r>
          </a:p>
          <a:p>
            <a:pPr lvl="1"/>
            <a:r>
              <a:t>Hypothèse Nulle (H0) : La série chronologique possède une racine unitaire, ce qui signifie qu’elle n’est pas stationnaire.</a:t>
            </a:r>
          </a:p>
          <a:p>
            <a:pPr lvl="1"/>
            <a:r>
              <a:t>Hypothèse Alternative (H1) : La série chronologique ne possède pas de racine unitaire, ce qui signifie qu’elle est stationnaire.</a:t>
            </a:r>
          </a:p>
          <a:p>
            <a:pPr marL="0" lvl="0" indent="0">
              <a:buNone/>
            </a:pPr>
            <a:r>
              <a:t>Il est important de noter que les conclusions des tests dépendent de la p-value associée. Si la p-value est inférieure à un certain seuil (généralement 0,05), on rejette l’hypothèse nulle au profit de l’hypothèse alternative, ce qui signifie que la série est considérée comme stationnaire. Sinon, si la p-value est supérieure au seuil, on ne peut pas rejeter l’hypothèse nulle, ce qui indique que la série n’est pas stationnaire.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Tableau Presentant les resultats des tests de stationnarite</a:t>
            </a:r>
          </a:p>
        </p:txBody>
      </p:sp>
      <p:pic>
        <p:nvPicPr>
          <p:cNvPr id="3" name="Picture 1" descr="./outputs/res_stationarity.png"/>
          <p:cNvPicPr>
            <a:picLocks noGrp="1" noChangeAspect="1"/>
          </p:cNvPicPr>
          <p:nvPr/>
        </p:nvPicPr>
        <p:blipFill>
          <a:blip r:embed="rId2"/>
          <a:stretch>
            <a:fillRect/>
          </a:stretch>
        </p:blipFill>
        <p:spPr bwMode="auto">
          <a:xfrm>
            <a:off x="1003300" y="1193800"/>
            <a:ext cx="7124700" cy="3390900"/>
          </a:xfrm>
          <a:prstGeom prst="rect">
            <a:avLst/>
          </a:prstGeom>
          <a:noFill/>
          <a:ln w="9525">
            <a:noFill/>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Maximum Lag Analysis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Information Criterion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40000" lnSpcReduction="20000"/>
              </a:bodyPr>
              <a:lstStyle/>
              <a:p>
                <a:pPr marL="0" lvl="0" indent="0">
                  <a:buNone/>
                </a:pPr>
                <a:r>
                  <a:t>Les critères d’information sont des outils utilisés en statistiques pour sélectionner un modèle parmi un ensemble de modèles candidats. L’objectif est de choisir le modèle qui offre un bon équilibre entre l’ajustement aux données et la complexité du modèle. Les deux critères d’information les plus couramment utilisés sont le Critère d’Information Akaike (AIC) et le Critère d’Information Bayésien (BIC). Voici une explication de ces deux critères :</a:t>
                </a:r>
              </a:p>
              <a:p>
                <a:pPr marL="342900" lvl="0" indent="-342900">
                  <a:buAutoNum type="arabicPeriod"/>
                </a:pPr>
                <a:r>
                  <a:rPr b="1"/>
                  <a:t>Critère d’Information Akaike (AIC)</a:t>
                </a:r>
                <a:r>
                  <a:t> :</a:t>
                </a:r>
              </a:p>
              <a:p>
                <a:pPr lvl="1"/>
                <a:r>
                  <a:t>Le Critère d’Information Akaike (AIC) a été développé par Hirotugu Akaike dans les années 1970. Il est basé sur la théorie de l’information et est largement utilisé pour comparer des modèles statistiques.</a:t>
                </a:r>
              </a:p>
              <a:p>
                <a:pPr lvl="1"/>
                <a:r>
                  <a:t>L’AIC est calculé à partir de la fonction de vraisemblance du modèle et de sa complexité, mesurée par le nombre de paramètres du modèle. L’AIC est défini comme :</a:t>
                </a:r>
              </a:p>
              <a:p>
                <a:pPr lvl="1"/>
                <a14:m>
                  <m:oMath xmlns:m="http://schemas.openxmlformats.org/officeDocument/2006/math">
                    <m:r>
                      <m:rPr>
                        <m:nor/>
                      </m:rPr>
                      <a:rPr/>
                      <m:t>AIC</m:t>
                    </m:r>
                    <m:r>
                      <a:rPr>
                        <a:latin typeface="Cambria Math" panose="02040503050406030204" pitchFamily="18" charset="0"/>
                      </a:rPr>
                      <m:t>=−2×</m:t>
                    </m:r>
                    <m:r>
                      <m:rPr>
                        <m:nor/>
                      </m:rPr>
                      <a:rPr/>
                      <m:t>log</m:t>
                    </m:r>
                    <m:r>
                      <m:rPr>
                        <m:nor/>
                      </m:rPr>
                      <a:rPr/>
                      <m:t>−</m:t>
                    </m:r>
                    <m:r>
                      <m:rPr>
                        <m:nor/>
                      </m:rPr>
                      <a:rPr/>
                      <m:t>vraisemblance</m:t>
                    </m:r>
                    <m:r>
                      <m:rPr>
                        <m:nor/>
                      </m:rPr>
                      <a:rPr/>
                      <m:t> </m:t>
                    </m:r>
                    <m:r>
                      <m:rPr>
                        <m:nor/>
                      </m:rPr>
                      <a:rPr/>
                      <m:t>maximis</m:t>
                    </m:r>
                    <m:r>
                      <m:rPr>
                        <m:nor/>
                      </m:rPr>
                      <a:rPr/>
                      <m:t>é</m:t>
                    </m:r>
                    <m:r>
                      <m:rPr>
                        <m:nor/>
                      </m:rPr>
                      <a:rPr/>
                      <m:t>e</m:t>
                    </m:r>
                    <m:r>
                      <a:rPr>
                        <a:latin typeface="Cambria Math" panose="02040503050406030204" pitchFamily="18" charset="0"/>
                      </a:rPr>
                      <m:t>+2×</m:t>
                    </m:r>
                    <m:r>
                      <m:rPr>
                        <m:nor/>
                      </m:rPr>
                      <a:rPr/>
                      <m:t>nombre</m:t>
                    </m:r>
                    <m:r>
                      <m:rPr>
                        <m:nor/>
                      </m:rPr>
                      <a:rPr/>
                      <m:t> </m:t>
                    </m:r>
                    <m:r>
                      <m:rPr>
                        <m:nor/>
                      </m:rPr>
                      <a:rPr/>
                      <m:t>de</m:t>
                    </m:r>
                    <m:r>
                      <m:rPr>
                        <m:nor/>
                      </m:rPr>
                      <a:rPr/>
                      <m:t> </m:t>
                    </m:r>
                    <m:r>
                      <m:rPr>
                        <m:nor/>
                      </m:rPr>
                      <a:rPr/>
                      <m:t>param</m:t>
                    </m:r>
                    <m:r>
                      <m:rPr>
                        <m:nor/>
                      </m:rPr>
                      <a:rPr/>
                      <m:t>è</m:t>
                    </m:r>
                    <m:r>
                      <m:rPr>
                        <m:nor/>
                      </m:rPr>
                      <a:rPr/>
                      <m:t>tres</m:t>
                    </m:r>
                    <m:r>
                      <m:rPr>
                        <m:nor/>
                      </m:rPr>
                      <a:rPr/>
                      <m:t> </m:t>
                    </m:r>
                    <m:r>
                      <m:rPr>
                        <m:nor/>
                      </m:rPr>
                      <a:rPr/>
                      <m:t>du</m:t>
                    </m:r>
                    <m:r>
                      <m:rPr>
                        <m:nor/>
                      </m:rPr>
                      <a:rPr/>
                      <m:t> </m:t>
                    </m:r>
                    <m:r>
                      <m:rPr>
                        <m:nor/>
                      </m:rPr>
                      <a:rPr/>
                      <m:t>mod</m:t>
                    </m:r>
                    <m:r>
                      <m:rPr>
                        <m:nor/>
                      </m:rPr>
                      <a:rPr/>
                      <m:t>è</m:t>
                    </m:r>
                    <m:r>
                      <m:rPr>
                        <m:nor/>
                      </m:rPr>
                      <a:rPr/>
                      <m:t>le</m:t>
                    </m:r>
                  </m:oMath>
                </a14:m>
                <a:endParaRPr/>
              </a:p>
              <a:p>
                <a:pPr lvl="1"/>
                <a:r>
                  <a:t>Le modèle avec le plus faible AIC est considéré comme le meilleur ajustement parmi les modèles considérés.</a:t>
                </a:r>
              </a:p>
              <a:p>
                <a:pPr marL="342900" lvl="0" indent="-342900">
                  <a:buAutoNum type="arabicPeriod"/>
                </a:pPr>
                <a:r>
                  <a:rPr b="1"/>
                  <a:t>Critère d’Information Bayésien (BIC)</a:t>
                </a:r>
                <a:r>
                  <a:t> :</a:t>
                </a:r>
              </a:p>
              <a:p>
                <a:pPr lvl="1"/>
                <a:r>
                  <a:t>Le Critère d’Information Bayésien (BIC), également connu sous le nom de Critère de Schwarz, a été développé par Gideon Schwarz dans les années 1970. Il est basé sur la théorie bayésienne de la probabilité.</a:t>
                </a:r>
              </a:p>
              <a:p>
                <a:pPr lvl="1"/>
                <a:r>
                  <a:t>Comme l’AIC, le BIC prend en compte à la fois l’ajustement aux données et la complexité du modèle. Cependant, le BIC pénalise la complexité du modèle plus fortement que l’AIC.</a:t>
                </a:r>
              </a:p>
              <a:p>
                <a:pPr lvl="1"/>
                <a:r>
                  <a:t>Le BIC est calculé comme suit :</a:t>
                </a:r>
              </a:p>
              <a:p>
                <a:pPr lvl="1"/>
                <a14:m>
                  <m:oMath xmlns:m="http://schemas.openxmlformats.org/officeDocument/2006/math">
                    <m:r>
                      <m:rPr>
                        <m:nor/>
                      </m:rPr>
                      <a:rPr/>
                      <m:t>BIC</m:t>
                    </m:r>
                    <m:r>
                      <a:rPr>
                        <a:latin typeface="Cambria Math" panose="02040503050406030204" pitchFamily="18" charset="0"/>
                      </a:rPr>
                      <m:t>=−2×</m:t>
                    </m:r>
                    <m:r>
                      <m:rPr>
                        <m:nor/>
                      </m:rPr>
                      <a:rPr/>
                      <m:t>log</m:t>
                    </m:r>
                    <m:r>
                      <m:rPr>
                        <m:nor/>
                      </m:rPr>
                      <a:rPr/>
                      <m:t>−</m:t>
                    </m:r>
                    <m:r>
                      <m:rPr>
                        <m:nor/>
                      </m:rPr>
                      <a:rPr/>
                      <m:t>vraisemblance</m:t>
                    </m:r>
                    <m:r>
                      <m:rPr>
                        <m:nor/>
                      </m:rPr>
                      <a:rPr/>
                      <m:t> </m:t>
                    </m:r>
                    <m:r>
                      <m:rPr>
                        <m:nor/>
                      </m:rPr>
                      <a:rPr/>
                      <m:t>maximis</m:t>
                    </m:r>
                    <m:r>
                      <m:rPr>
                        <m:nor/>
                      </m:rPr>
                      <a:rPr/>
                      <m:t>é</m:t>
                    </m:r>
                    <m:r>
                      <m:rPr>
                        <m:nor/>
                      </m:rPr>
                      <a:rPr/>
                      <m:t>e</m:t>
                    </m:r>
                    <m:r>
                      <a:rPr>
                        <a:latin typeface="Cambria Math" panose="02040503050406030204" pitchFamily="18" charset="0"/>
                      </a:rPr>
                      <m:t>+</m:t>
                    </m:r>
                    <m:r>
                      <m:rPr>
                        <m:sty m:val="p"/>
                      </m:rPr>
                      <a:rPr>
                        <a:latin typeface="Cambria Math" panose="02040503050406030204" pitchFamily="18" charset="0"/>
                      </a:rPr>
                      <m:t>log</m:t>
                    </m:r>
                    <m:d>
                      <m:dPr>
                        <m:ctrlPr>
                          <a:rPr i="1">
                            <a:latin typeface="Cambria Math" panose="02040503050406030204" pitchFamily="18" charset="0"/>
                          </a:rPr>
                        </m:ctrlPr>
                      </m:dPr>
                      <m:e>
                        <m:r>
                          <a:rPr>
                            <a:latin typeface="Cambria Math" panose="02040503050406030204" pitchFamily="18" charset="0"/>
                          </a:rPr>
                          <m:t>𝑛</m:t>
                        </m:r>
                      </m:e>
                    </m:d>
                    <m:r>
                      <a:rPr>
                        <a:latin typeface="Cambria Math" panose="02040503050406030204" pitchFamily="18" charset="0"/>
                      </a:rPr>
                      <m:t>×</m:t>
                    </m:r>
                    <m:r>
                      <m:rPr>
                        <m:nor/>
                      </m:rPr>
                      <a:rPr/>
                      <m:t>nombre</m:t>
                    </m:r>
                    <m:r>
                      <m:rPr>
                        <m:nor/>
                      </m:rPr>
                      <a:rPr/>
                      <m:t> </m:t>
                    </m:r>
                    <m:r>
                      <m:rPr>
                        <m:nor/>
                      </m:rPr>
                      <a:rPr/>
                      <m:t>de</m:t>
                    </m:r>
                    <m:r>
                      <m:rPr>
                        <m:nor/>
                      </m:rPr>
                      <a:rPr/>
                      <m:t> </m:t>
                    </m:r>
                    <m:r>
                      <m:rPr>
                        <m:nor/>
                      </m:rPr>
                      <a:rPr/>
                      <m:t>param</m:t>
                    </m:r>
                    <m:r>
                      <m:rPr>
                        <m:nor/>
                      </m:rPr>
                      <a:rPr/>
                      <m:t>è</m:t>
                    </m:r>
                    <m:r>
                      <m:rPr>
                        <m:nor/>
                      </m:rPr>
                      <a:rPr/>
                      <m:t>tres</m:t>
                    </m:r>
                    <m:r>
                      <m:rPr>
                        <m:nor/>
                      </m:rPr>
                      <a:rPr/>
                      <m:t> </m:t>
                    </m:r>
                    <m:r>
                      <m:rPr>
                        <m:nor/>
                      </m:rPr>
                      <a:rPr/>
                      <m:t>du</m:t>
                    </m:r>
                    <m:r>
                      <m:rPr>
                        <m:nor/>
                      </m:rPr>
                      <a:rPr/>
                      <m:t> </m:t>
                    </m:r>
                    <m:r>
                      <m:rPr>
                        <m:nor/>
                      </m:rPr>
                      <a:rPr/>
                      <m:t>mod</m:t>
                    </m:r>
                    <m:r>
                      <m:rPr>
                        <m:nor/>
                      </m:rPr>
                      <a:rPr/>
                      <m:t>è</m:t>
                    </m:r>
                    <m:r>
                      <m:rPr>
                        <m:nor/>
                      </m:rPr>
                      <a:rPr/>
                      <m:t>le</m:t>
                    </m:r>
                  </m:oMath>
                </a14:m>
                <a:endParaRPr/>
              </a:p>
              <a:p>
                <a:pPr lvl="1"/>
                <a:r>
                  <a:t>où $ n $ est la taille de l’échantillon.</a:t>
                </a:r>
              </a:p>
              <a:p>
                <a:pPr lvl="1"/>
                <a:r>
                  <a:t>Comme pour l’AIC, le modèle avec le plus faible BIC est considéré comme le meilleur ajustement parmi les modèles considérés.</a:t>
                </a:r>
              </a:p>
              <a:p>
                <a:pPr marL="0" lvl="0" indent="0">
                  <a:buNone/>
                </a:pPr>
                <a:r>
                  <a:t>En résumé, les critères d’information, tels que l’AIC et le BIC, fournissent une approche objective pour comparer différents modèles statistiques en tenant compte à la fois de leur ajustement aux données et de leur complexité. Ces critères sont largement utilisés dans la sélection de modèles en statistiques et en apprentissage automatique.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46"/>
                </a:stretch>
              </a:blipFill>
            </p:spPr>
            <p:txBody>
              <a:bodyPr/>
              <a:lstStyle/>
              <a:p>
                <a:r>
                  <a:rPr lang="en-HT">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Max Lag Importation</a:t>
            </a:r>
          </a:p>
        </p:txBody>
      </p:sp>
      <p:pic>
        <p:nvPicPr>
          <p:cNvPr id="3" name="Picture 1" descr="./outputs/optimal_selection_AIC_IT.png"/>
          <p:cNvPicPr>
            <a:picLocks noGrp="1" noChangeAspect="1"/>
          </p:cNvPicPr>
          <p:nvPr/>
        </p:nvPicPr>
        <p:blipFill>
          <a:blip r:embed="rId2"/>
          <a:stretch>
            <a:fillRect/>
          </a:stretch>
        </p:blipFill>
        <p:spPr bwMode="auto">
          <a:xfrm>
            <a:off x="457200" y="1790700"/>
            <a:ext cx="8229600" cy="2197100"/>
          </a:xfrm>
          <a:prstGeom prst="rect">
            <a:avLst/>
          </a:prstGeom>
          <a:noFill/>
          <a:ln w="9525">
            <a:noFill/>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Max Lag Exportation</a:t>
            </a:r>
          </a:p>
        </p:txBody>
      </p:sp>
      <p:pic>
        <p:nvPicPr>
          <p:cNvPr id="3" name="Picture 1" descr="./outputs/optimal_selection_AIC_ET.png"/>
          <p:cNvPicPr>
            <a:picLocks noGrp="1" noChangeAspect="1"/>
          </p:cNvPicPr>
          <p:nvPr/>
        </p:nvPicPr>
        <p:blipFill>
          <a:blip r:embed="rId2"/>
          <a:stretch>
            <a:fillRect/>
          </a:stretch>
        </p:blipFill>
        <p:spPr bwMode="auto">
          <a:xfrm>
            <a:off x="457200" y="1663700"/>
            <a:ext cx="8229600" cy="2451100"/>
          </a:xfrm>
          <a:prstGeom prst="rect">
            <a:avLst/>
          </a:prstGeom>
          <a:noFill/>
          <a:ln w="9525">
            <a:noFill/>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Cointegration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Tableau des metadonnees</a:t>
            </a:r>
          </a:p>
        </p:txBody>
      </p:sp>
      <p:pic>
        <p:nvPicPr>
          <p:cNvPr id="3" name="Picture 1" descr="./outputs/metadata.png"/>
          <p:cNvPicPr>
            <a:picLocks noGrp="1" noChangeAspect="1"/>
          </p:cNvPicPr>
          <p:nvPr/>
        </p:nvPicPr>
        <p:blipFill>
          <a:blip r:embed="rId2"/>
          <a:stretch>
            <a:fillRect/>
          </a:stretch>
        </p:blipFill>
        <p:spPr bwMode="auto">
          <a:xfrm>
            <a:off x="457200" y="1701800"/>
            <a:ext cx="8229600" cy="2374900"/>
          </a:xfrm>
          <a:prstGeom prst="rect">
            <a:avLst/>
          </a:prstGeom>
          <a:noFill/>
          <a:ln w="9525">
            <a:noFill/>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Peasaran cointegration test (Bound test)</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p:txBody>
              <a:bodyPr/>
              <a:lstStyle/>
              <a:p>
                <a:pPr marL="0" lvl="0" indent="0">
                  <a:buNone/>
                </a:pPr>
                <a:r>
                  <a:t>Considérons le modèle ARDL suivant :</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𝑡</m:t>
                          </m:r>
                        </m:sub>
                      </m:sSub>
                      <m:r>
                        <a:rPr>
                          <a:latin typeface="Cambria Math" panose="02040503050406030204" pitchFamily="18" charset="0"/>
                        </a:rPr>
                        <m:t>=</m:t>
                      </m:r>
                      <m:r>
                        <a:rPr>
                          <a:latin typeface="Cambria Math" panose="02040503050406030204" pitchFamily="18" charset="0"/>
                        </a:rPr>
                        <m:t>𝛼</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𝑡</m:t>
                          </m:r>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𝑝</m:t>
                          </m:r>
                        </m:sub>
                      </m:sSub>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𝑝</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𝛾</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𝛾</m:t>
                          </m:r>
                        </m:e>
                        <m:sub>
                          <m:r>
                            <a:rPr>
                              <a:latin typeface="Cambria Math" panose="02040503050406030204" pitchFamily="18" charset="0"/>
                            </a:rPr>
                            <m:t>2</m:t>
                          </m:r>
                        </m:sub>
                      </m:sSub>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𝛾</m:t>
                          </m:r>
                        </m:e>
                        <m:sub>
                          <m:r>
                            <a:rPr>
                              <a:latin typeface="Cambria Math" panose="02040503050406030204" pitchFamily="18" charset="0"/>
                            </a:rPr>
                            <m:t>𝑞</m:t>
                          </m:r>
                        </m:sub>
                      </m:sSub>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𝑞</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𝜖</m:t>
                          </m:r>
                        </m:e>
                        <m:sub>
                          <m:r>
                            <a:rPr>
                              <a:latin typeface="Cambria Math" panose="02040503050406030204" pitchFamily="18" charset="0"/>
                            </a:rPr>
                            <m:t>𝑡</m:t>
                          </m:r>
                        </m:sub>
                      </m:sSub>
                    </m:oMath>
                  </m:oMathPara>
                </a14:m>
                <a:endParaRPr/>
              </a:p>
              <a:p>
                <a:pPr marL="0" lvl="0" indent="0">
                  <a:buNone/>
                </a:pPr>
                <a:r>
                  <a:t>Le ARDL Bound Test implique deux tests de nullité :</a:t>
                </a:r>
              </a:p>
              <a:p>
                <a:pPr marL="342900" lvl="0" indent="-342900">
                  <a:buAutoNum type="arabicPeriod"/>
                </a:pPr>
                <a:r>
                  <a:rPr b="1"/>
                  <a:t>Pratiquement un test de Wald:</a:t>
                </a:r>
              </a:p>
              <a:p>
                <a:pPr lvl="1"/>
                <a:r>
                  <a:t>Nullité :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𝑝</m:t>
                        </m:r>
                      </m:sub>
                    </m:sSub>
                    <m:r>
                      <a:rPr>
                        <a:latin typeface="Cambria Math" panose="02040503050406030204" pitchFamily="18" charset="0"/>
                      </a:rPr>
                      <m:t>=0</m:t>
                    </m:r>
                  </m:oMath>
                </a14:m>
                <a:r>
                  <a:t> (pas de cointégration)</a:t>
                </a:r>
              </a:p>
              <a:p>
                <a:pPr lvl="1"/>
                <a:r>
                  <a:t>Alternative : Au moins un des coefficients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𝑖</m:t>
                        </m:r>
                      </m:sub>
                    </m:sSub>
                  </m:oMath>
                </a14:m>
                <a:r>
                  <a:t> est différent de zéro (cointégration)</a:t>
                </a:r>
              </a:p>
              <a:p>
                <a:pPr lvl="1"/>
                <a:r>
                  <a:t>Test statistique : F-test</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blipFill>
                <a:blip r:embed="rId2"/>
                <a:stretch>
                  <a:fillRect/>
                </a:stretch>
              </a:blipFill>
            </p:spPr>
            <p:txBody>
              <a:bodyPr/>
              <a:lstStyle/>
              <a:p>
                <a:r>
                  <a:rPr lang="en-HT">
                    <a:noFill/>
                  </a:rPr>
                  <a:t> </a:t>
                </a:r>
              </a:p>
            </p:txBody>
          </p:sp>
        </mc:Fallback>
      </mc:AlternateContent>
      <p:pic>
        <p:nvPicPr>
          <p:cNvPr id="3" name="Picture 1" descr="./interpretation_boundtest.png"/>
          <p:cNvPicPr>
            <a:picLocks noGrp="1" noChangeAspect="1"/>
          </p:cNvPicPr>
          <p:nvPr/>
        </p:nvPicPr>
        <p:blipFill>
          <a:blip r:embed="rId3"/>
          <a:stretch>
            <a:fillRect/>
          </a:stretch>
        </p:blipFill>
        <p:spPr bwMode="auto">
          <a:xfrm>
            <a:off x="3568700" y="1612900"/>
            <a:ext cx="5105400" cy="1574800"/>
          </a:xfrm>
          <a:prstGeom prst="rect">
            <a:avLst/>
          </a:prstGeom>
          <a:noFill/>
          <a:ln w="9525">
            <a:noFill/>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test cointegration peasaran (Bound test) IT modele</a:t>
            </a:r>
          </a:p>
        </p:txBody>
      </p:sp>
      <p:sp>
        <p:nvSpPr>
          <p:cNvPr id="4" name="Text Placeholder 3"/>
          <p:cNvSpPr>
            <a:spLocks noGrp="1"/>
          </p:cNvSpPr>
          <p:nvPr>
            <p:ph type="body" sz="half" idx="2"/>
          </p:nvPr>
        </p:nvSpPr>
        <p:spPr/>
        <p:txBody>
          <a:bodyPr/>
          <a:lstStyle/>
          <a:p>
            <a:pPr marL="0" lvl="0" indent="0">
              <a:buNone/>
            </a:pPr>
            <a:r>
              <a:t>Pesaran et al. [12] define five different cases according to the incorporation of intercept (μ0) and trend (μ1) coefficients in the error correction term. Case 1: No intercept and no trend. Case 2: Restricted intercept and no trend. Case 3: Unrestricted intercept and no trend. Case 4: Unrestricted intercept and restricted trend. Case 5: Unrestricted intercept and unrestricted trend.</a:t>
            </a:r>
          </a:p>
          <a:p>
            <a:pPr marL="1270000" lvl="0" indent="0">
              <a:buNone/>
            </a:pPr>
            <a:r>
              <a:rPr sz="2000"/>
              <a:t>4eme cas retenu</a:t>
            </a:r>
          </a:p>
        </p:txBody>
      </p:sp>
      <p:pic>
        <p:nvPicPr>
          <p:cNvPr id="3" name="Picture 1" descr="./peasaran.coint.test_it.png"/>
          <p:cNvPicPr>
            <a:picLocks noGrp="1" noChangeAspect="1"/>
          </p:cNvPicPr>
          <p:nvPr/>
        </p:nvPicPr>
        <p:blipFill>
          <a:blip r:embed="rId2"/>
          <a:stretch>
            <a:fillRect/>
          </a:stretch>
        </p:blipFill>
        <p:spPr bwMode="auto">
          <a:xfrm>
            <a:off x="3708400" y="203200"/>
            <a:ext cx="4826000" cy="4381500"/>
          </a:xfrm>
          <a:prstGeom prst="rect">
            <a:avLst/>
          </a:prstGeom>
          <a:noFill/>
          <a:ln w="9525">
            <a:noFill/>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test cointegration peasaran (Bound test) ET modele</a:t>
            </a:r>
          </a:p>
        </p:txBody>
      </p:sp>
      <p:sp>
        <p:nvSpPr>
          <p:cNvPr id="4" name="Text Placeholder 3"/>
          <p:cNvSpPr>
            <a:spLocks noGrp="1"/>
          </p:cNvSpPr>
          <p:nvPr>
            <p:ph type="body" sz="half" idx="2"/>
          </p:nvPr>
        </p:nvSpPr>
        <p:spPr/>
        <p:txBody>
          <a:bodyPr/>
          <a:lstStyle/>
          <a:p>
            <a:pPr marL="0" lvl="0" indent="0">
              <a:buNone/>
            </a:pPr>
            <a:r>
              <a:t>Pesaran et al. [12] define five different cases according to the incorporation of intercept (μ0) and trend (μ1) coefficients in the error correction term. Case 1: No intercept and no trend. Case 2: Restricted intercept and no trend. Case 3: Unrestricted intercept and no trend. Case 4: Unrestricted intercept and restricted trend. Case 5: Unrestricted intercept and unrestricted trend.</a:t>
            </a:r>
          </a:p>
          <a:p>
            <a:pPr marL="1270000" lvl="0" indent="0">
              <a:buNone/>
            </a:pPr>
            <a:r>
              <a:rPr sz="2000"/>
              <a:t>3eme cas retenu</a:t>
            </a:r>
          </a:p>
        </p:txBody>
      </p:sp>
      <p:pic>
        <p:nvPicPr>
          <p:cNvPr id="3" name="Picture 1" descr="./peasaran.coint.test_et.png"/>
          <p:cNvPicPr>
            <a:picLocks noGrp="1" noChangeAspect="1"/>
          </p:cNvPicPr>
          <p:nvPr/>
        </p:nvPicPr>
        <p:blipFill>
          <a:blip r:embed="rId2"/>
          <a:stretch>
            <a:fillRect/>
          </a:stretch>
        </p:blipFill>
        <p:spPr bwMode="auto">
          <a:xfrm>
            <a:off x="3835400" y="203200"/>
            <a:ext cx="4584700" cy="4381500"/>
          </a:xfrm>
          <a:prstGeom prst="rect">
            <a:avLst/>
          </a:prstGeom>
          <a:noFill/>
          <a:ln w="9525">
            <a:noFill/>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 Cointegration test</a:t>
            </a:r>
          </a:p>
        </p:txBody>
      </p:sp>
      <p:sp>
        <p:nvSpPr>
          <p:cNvPr id="3" name="Content Placeholder 2"/>
          <p:cNvSpPr>
            <a:spLocks noGrp="1"/>
          </p:cNvSpPr>
          <p:nvPr>
            <p:ph idx="1"/>
          </p:nvPr>
        </p:nvSpPr>
        <p:spPr/>
        <p:txBody>
          <a:bodyPr/>
          <a:lstStyle/>
          <a:p>
            <a:pPr marL="342900" lvl="0" indent="-342900">
              <a:buAutoNum type="arabicPeriod"/>
            </a:pPr>
            <a:r>
              <a:t>Modele IT:</a:t>
            </a:r>
          </a:p>
          <a:p>
            <a:pPr lvl="0"/>
            <a:r>
              <a:t>ECM avec intercept non restreint et une tendance restreinte</a:t>
            </a:r>
          </a:p>
          <a:p>
            <a:pPr marL="342900" lvl="0" indent="-342900">
              <a:buAutoNum type="arabicPeriod" startAt="2"/>
            </a:pPr>
            <a:r>
              <a:t>Modele ET: -ECM avec intercept non restreint et sans tendance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Modelisation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modele it</a:t>
            </a:r>
          </a:p>
        </p:txBody>
      </p:sp>
      <p:sp>
        <p:nvSpPr>
          <p:cNvPr id="3" name="Content Placeholder 2"/>
          <p:cNvSpPr>
            <a:spLocks noGrp="1"/>
          </p:cNvSpPr>
          <p:nvPr>
            <p:ph idx="1"/>
          </p:nvPr>
        </p:nvSpPr>
        <p:spPr>
          <a:xfrm>
            <a:off x="457200" y="1063230"/>
            <a:ext cx="8229600" cy="4080270"/>
          </a:xfrm>
        </p:spPr>
        <p:txBody>
          <a:bodyPr>
            <a:normAutofit fontScale="25000" lnSpcReduction="20000"/>
          </a:bodyPr>
          <a:lstStyle/>
          <a:p>
            <a:pPr marL="1270000" lvl="0" indent="0">
              <a:buNone/>
            </a:pPr>
            <a:r>
              <a:rPr sz="2000" dirty="0"/>
              <a:t>Error Correction </a:t>
            </a:r>
            <a:r>
              <a:rPr sz="2000" dirty="0" err="1"/>
              <a:t>terme</a:t>
            </a:r>
            <a:r>
              <a:rPr sz="2000" dirty="0"/>
              <a:t> = -1.2427148</a:t>
            </a:r>
          </a:p>
          <a:p>
            <a:pPr lvl="0" indent="0">
              <a:buNone/>
            </a:pPr>
            <a:r>
              <a:rPr sz="2800" dirty="0">
                <a:latin typeface="Courier"/>
              </a:rPr>
              <a:t>
Time series regression with "</a:t>
            </a:r>
            <a:r>
              <a:rPr sz="2800" dirty="0" err="1">
                <a:latin typeface="Courier"/>
              </a:rPr>
              <a:t>ts</a:t>
            </a:r>
            <a:r>
              <a:rPr sz="2800" dirty="0">
                <a:latin typeface="Courier"/>
              </a:rPr>
              <a:t>" data:
Start = 4, End = 34
Call:
</a:t>
            </a:r>
            <a:r>
              <a:rPr sz="2800" dirty="0" err="1">
                <a:latin typeface="Courier"/>
              </a:rPr>
              <a:t>dynlm</a:t>
            </a:r>
            <a:r>
              <a:rPr sz="2800" dirty="0">
                <a:latin typeface="Courier"/>
              </a:rPr>
              <a:t>(formula = </a:t>
            </a:r>
            <a:r>
              <a:rPr sz="2800" dirty="0" err="1">
                <a:latin typeface="Courier"/>
              </a:rPr>
              <a:t>as.formula</a:t>
            </a:r>
            <a:r>
              <a:rPr sz="2800" dirty="0">
                <a:latin typeface="Courier"/>
              </a:rPr>
              <a:t>(</a:t>
            </a:r>
            <a:r>
              <a:rPr sz="2800" dirty="0" err="1">
                <a:latin typeface="Courier"/>
              </a:rPr>
              <a:t>model.text</a:t>
            </a:r>
            <a:r>
              <a:rPr sz="2800" dirty="0">
                <a:latin typeface="Courier"/>
              </a:rPr>
              <a:t>), data = data)
Residuals:
     Min       1Q   Median       3Q      Max 
-0.07928 -0.04326 -0.01602  0.03196  0.15762 
Coefficients:
               Estimate Std. Error t value </a:t>
            </a:r>
            <a:r>
              <a:rPr sz="2800" dirty="0" err="1">
                <a:latin typeface="Courier"/>
              </a:rPr>
              <a:t>Pr</a:t>
            </a:r>
            <a:r>
              <a:rPr sz="2800" dirty="0">
                <a:latin typeface="Courier"/>
              </a:rPr>
              <a:t>(&gt;|t|)    
(Intercept)    -50.5030     9.9361  -5.083 0.000167 ***
ec.1            -1.2427     0.2446  -5.080 0.000168 ***
</a:t>
            </a:r>
            <a:r>
              <a:rPr sz="2800" dirty="0" err="1">
                <a:latin typeface="Courier"/>
              </a:rPr>
              <a:t>dtaux.change.t</a:t>
            </a:r>
            <a:r>
              <a:rPr sz="2800" dirty="0">
                <a:latin typeface="Courier"/>
              </a:rPr>
              <a:t>  -0.7830     0.2042  -3.834 0.001823 ** 
dtaux.change.1   1.3778     0.2563   5.376 9.78e-05 ***
dtaux.change.2   0.8364     0.3046   2.746 0.015779 *  
dtaux.change.3   1.0723     0.2637   4.066 0.001157 ** 
</a:t>
            </a:r>
            <a:r>
              <a:rPr sz="2800" dirty="0" err="1">
                <a:latin typeface="Courier"/>
              </a:rPr>
              <a:t>dpib.t</a:t>
            </a:r>
            <a:r>
              <a:rPr sz="2800" dirty="0">
                <a:latin typeface="Courier"/>
              </a:rPr>
              <a:t>           1.4397     0.7345   1.960 0.070183 .  
dpib.1           1.0529     0.7377   1.427 0.175441    
</a:t>
            </a:r>
            <a:r>
              <a:rPr sz="2800" dirty="0" err="1">
                <a:latin typeface="Courier"/>
              </a:rPr>
              <a:t>dpib.usa.t</a:t>
            </a:r>
            <a:r>
              <a:rPr sz="2800" dirty="0">
                <a:latin typeface="Courier"/>
              </a:rPr>
              <a:t>       0.8900     1.2399   0.718 0.484697    
dpib.usa.1      -1.3550     1.2806  -1.058 0.307907    
dpib.usa.2      -1.7264     1.4518  -1.189 0.254167    
dpib.usa.3       2.8411     1.5072   1.885 0.080352 .  
</a:t>
            </a:r>
            <a:r>
              <a:rPr sz="2800" dirty="0" err="1">
                <a:latin typeface="Courier"/>
              </a:rPr>
              <a:t>dipc.t</a:t>
            </a:r>
            <a:r>
              <a:rPr sz="2800" dirty="0">
                <a:latin typeface="Courier"/>
              </a:rPr>
              <a:t>           0.8355     0.5814   1.437 0.172700    
dipc.1          -1.5135     0.4612  -3.282 0.005457 ** 
dimportation.1   0.1167     0.1475   0.792 0.441766    
dimportation.2   0.2431     0.1455   1.670 0.117019    
dimportation.3   0.3920     0.1410   2.779 0.014768 *  
---
</a:t>
            </a:r>
            <a:r>
              <a:rPr sz="2800" dirty="0" err="1">
                <a:latin typeface="Courier"/>
              </a:rPr>
              <a:t>Signif</a:t>
            </a:r>
            <a:r>
              <a:rPr sz="2800" dirty="0">
                <a:latin typeface="Courier"/>
              </a:rPr>
              <a:t>. codes:  0 '***' 0.001 '**' 0.01 '*' 0.05 '.' 0.1 ' ' 1
Residual standard error: 0.09251 on 14 degrees of freedom
Multiple R-squared:  0.8298,    Adjusted R-squared:  0.6352 
F-statistic: 4.265 on 16 and 14 DF,  p-value: 0.004646</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00845"/>
          </a:xfrm>
        </p:spPr>
        <p:txBody>
          <a:bodyPr/>
          <a:lstStyle/>
          <a:p>
            <a:pPr marL="0" lvl="0" indent="0">
              <a:buNone/>
            </a:pPr>
            <a:r>
              <a:rPr dirty="0" err="1"/>
              <a:t>modele</a:t>
            </a:r>
            <a:r>
              <a:rPr dirty="0"/>
              <a:t> et</a:t>
            </a:r>
          </a:p>
        </p:txBody>
      </p:sp>
      <p:sp>
        <p:nvSpPr>
          <p:cNvPr id="3" name="Content Placeholder 2"/>
          <p:cNvSpPr>
            <a:spLocks noGrp="1"/>
          </p:cNvSpPr>
          <p:nvPr>
            <p:ph idx="1"/>
          </p:nvPr>
        </p:nvSpPr>
        <p:spPr>
          <a:xfrm>
            <a:off x="457200" y="806824"/>
            <a:ext cx="8229600" cy="4336675"/>
          </a:xfrm>
        </p:spPr>
        <p:txBody>
          <a:bodyPr>
            <a:noAutofit/>
          </a:bodyPr>
          <a:lstStyle/>
          <a:p>
            <a:pPr marL="1270000" lvl="0" indent="0">
              <a:buNone/>
            </a:pPr>
            <a:r>
              <a:rPr sz="600" dirty="0"/>
              <a:t>Error Correction </a:t>
            </a:r>
            <a:r>
              <a:rPr sz="600" dirty="0" err="1"/>
              <a:t>terme</a:t>
            </a:r>
            <a:r>
              <a:rPr sz="600" dirty="0"/>
              <a:t> = -1.6663234</a:t>
            </a:r>
          </a:p>
          <a:p>
            <a:pPr lvl="0" indent="0">
              <a:buNone/>
            </a:pPr>
            <a:r>
              <a:rPr sz="600" dirty="0">
                <a:latin typeface="Courier"/>
              </a:rPr>
              <a:t>
Time series regression with "</a:t>
            </a:r>
            <a:r>
              <a:rPr sz="600" dirty="0" err="1">
                <a:latin typeface="Courier"/>
              </a:rPr>
              <a:t>ts</a:t>
            </a:r>
            <a:r>
              <a:rPr sz="600" dirty="0">
                <a:latin typeface="Courier"/>
              </a:rPr>
              <a:t>" data:
Start = 4, End = 34
Call:
</a:t>
            </a:r>
            <a:r>
              <a:rPr sz="600" dirty="0" err="1">
                <a:latin typeface="Courier"/>
              </a:rPr>
              <a:t>dynlm</a:t>
            </a:r>
            <a:r>
              <a:rPr sz="600" dirty="0">
                <a:latin typeface="Courier"/>
              </a:rPr>
              <a:t>(formula = </a:t>
            </a:r>
            <a:r>
              <a:rPr sz="600" dirty="0" err="1">
                <a:latin typeface="Courier"/>
              </a:rPr>
              <a:t>as.formula</a:t>
            </a:r>
            <a:r>
              <a:rPr sz="600" dirty="0">
                <a:latin typeface="Courier"/>
              </a:rPr>
              <a:t>(</a:t>
            </a:r>
            <a:r>
              <a:rPr sz="600" dirty="0" err="1">
                <a:latin typeface="Courier"/>
              </a:rPr>
              <a:t>model.text</a:t>
            </a:r>
            <a:r>
              <a:rPr sz="600" dirty="0">
                <a:latin typeface="Courier"/>
              </a:rPr>
              <a:t>), data = data)
Residuals:
     Min       1Q   Median       3Q      Max 
-0.31943 -0.09940 -0.00047  0.10247  0.26622 
Coefficients:
                Estimate Std. Error t value </a:t>
            </a:r>
            <a:r>
              <a:rPr sz="600" dirty="0" err="1">
                <a:latin typeface="Courier"/>
              </a:rPr>
              <a:t>Pr</a:t>
            </a:r>
            <a:r>
              <a:rPr sz="600" dirty="0">
                <a:latin typeface="Courier"/>
              </a:rPr>
              <a:t>(&gt;|t|)    
(Intercept)    195.10919   36.07592   5.408 5.80e-05 ***
ec.1            -1.66632    0.30837  -5.404 5.85e-05 ***
</a:t>
            </a:r>
            <a:r>
              <a:rPr sz="600" dirty="0" err="1">
                <a:latin typeface="Courier"/>
              </a:rPr>
              <a:t>dtaux.change.t</a:t>
            </a:r>
            <a:r>
              <a:rPr sz="600" dirty="0">
                <a:latin typeface="Courier"/>
              </a:rPr>
              <a:t>  -1.35114    0.42542  -3.176  0.00587 ** 
dtaux.change.1   1.08878    0.39305   2.770  0.01366 *  
dtaux.change.2   1.56376    0.50138   3.119  0.00661 ** 
</a:t>
            </a:r>
            <a:r>
              <a:rPr sz="600" dirty="0" err="1">
                <a:latin typeface="Courier"/>
              </a:rPr>
              <a:t>dpib.t</a:t>
            </a:r>
            <a:r>
              <a:rPr sz="600" dirty="0">
                <a:latin typeface="Courier"/>
              </a:rPr>
              <a:t>          11.98337    1.64483   7.285 1.83e-06 ***
dpib.1          -1.75655    1.60219  -1.096  0.28916    
</a:t>
            </a:r>
            <a:r>
              <a:rPr sz="600" dirty="0" err="1">
                <a:latin typeface="Courier"/>
              </a:rPr>
              <a:t>dpib.usa.t</a:t>
            </a:r>
            <a:r>
              <a:rPr sz="600" dirty="0">
                <a:latin typeface="Courier"/>
              </a:rPr>
              <a:t>      -1.28438    2.44942  -0.524  0.60722    
dpib.usa.1      11.02158    3.49640   3.152  0.00617 ** 
dpib.usa.2       9.17439    4.36844   2.100  0.05193 .  
dpib.usa.3      -7.47450    3.42940  -2.180  0.04458 *  
</a:t>
            </a:r>
            <a:r>
              <a:rPr sz="600" dirty="0" err="1">
                <a:latin typeface="Courier"/>
              </a:rPr>
              <a:t>dipc.t</a:t>
            </a:r>
            <a:r>
              <a:rPr sz="600" dirty="0">
                <a:latin typeface="Courier"/>
              </a:rPr>
              <a:t>           3.57419    1.07788   3.316  0.00437 ** 
dipc.1          -3.37714    1.03459  -3.264  0.00487 ** 
dexportation.1   0.36064    0.19822   1.819  0.08762 .  
dexportation.2   0.08489    0.12169   0.698  0.49545    
---
</a:t>
            </a:r>
            <a:r>
              <a:rPr sz="600" dirty="0" err="1">
                <a:latin typeface="Courier"/>
              </a:rPr>
              <a:t>Signif</a:t>
            </a:r>
            <a:r>
              <a:rPr sz="600" dirty="0">
                <a:latin typeface="Courier"/>
              </a:rPr>
              <a:t>. codes:  0 '***' 0.001 '**' 0.01 '*' 0.05 '.' 0.1 ' ' 1
Residual standard error: 0.1977 on 16 degrees of freedom
Multiple R-squared:  0.8458,    Adjusted R-squared:  0.7109 
F-statistic: 6.269 on 14 and 16 DF,  p-value: 0.0003983</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Validation des models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Validation modeles it</a:t>
            </a:r>
          </a:p>
        </p:txBody>
      </p:sp>
      <p:pic>
        <p:nvPicPr>
          <p:cNvPr id="3" name="Picture 1" descr="./outputs/VAL.IT.png"/>
          <p:cNvPicPr>
            <a:picLocks noGrp="1" noChangeAspect="1"/>
          </p:cNvPicPr>
          <p:nvPr/>
        </p:nvPicPr>
        <p:blipFill>
          <a:blip r:embed="rId2"/>
          <a:stretch>
            <a:fillRect/>
          </a:stretch>
        </p:blipFill>
        <p:spPr bwMode="auto">
          <a:xfrm>
            <a:off x="457200" y="1447800"/>
            <a:ext cx="8229600" cy="2882900"/>
          </a:xfrm>
          <a:prstGeom prst="rect">
            <a:avLst/>
          </a:prstGeom>
          <a:noFill/>
          <a:ln w="9525">
            <a:noFill/>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Validation modeles et</a:t>
            </a:r>
          </a:p>
        </p:txBody>
      </p:sp>
      <p:pic>
        <p:nvPicPr>
          <p:cNvPr id="3" name="Picture 1" descr="./outputs/VAL.ET.png"/>
          <p:cNvPicPr>
            <a:picLocks noGrp="1" noChangeAspect="1"/>
          </p:cNvPicPr>
          <p:nvPr/>
        </p:nvPicPr>
        <p:blipFill>
          <a:blip r:embed="rId2"/>
          <a:stretch>
            <a:fillRect/>
          </a:stretch>
        </p:blipFill>
        <p:spPr bwMode="auto">
          <a:xfrm>
            <a:off x="457200" y="1447800"/>
            <a:ext cx="8229600" cy="28829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Tableau Presentant les Donnees Brutes</a:t>
            </a:r>
          </a:p>
        </p:txBody>
      </p:sp>
      <p:pic>
        <p:nvPicPr>
          <p:cNvPr id="3" name="Picture 1" descr="./outputs/table_donnee_brute.png"/>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CUSUM it</a:t>
            </a:r>
          </a:p>
        </p:txBody>
      </p:sp>
      <p:pic>
        <p:nvPicPr>
          <p:cNvPr id="3" name="Picture 1" descr="./cusum_it.modele.png"/>
          <p:cNvPicPr>
            <a:picLocks noGrp="1" noChangeAspect="1"/>
          </p:cNvPicPr>
          <p:nvPr/>
        </p:nvPicPr>
        <p:blipFill>
          <a:blip r:embed="rId2"/>
          <a:stretch>
            <a:fillRect/>
          </a:stretch>
        </p:blipFill>
        <p:spPr bwMode="auto">
          <a:xfrm>
            <a:off x="1828800" y="1193800"/>
            <a:ext cx="5499100" cy="3390900"/>
          </a:xfrm>
          <a:prstGeom prst="rect">
            <a:avLst/>
          </a:prstGeom>
          <a:noFill/>
          <a:ln w="9525">
            <a:noFill/>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CUSUM et</a:t>
            </a:r>
          </a:p>
        </p:txBody>
      </p:sp>
      <p:pic>
        <p:nvPicPr>
          <p:cNvPr id="3" name="Picture 1" descr="./cusum_et.modele.png"/>
          <p:cNvPicPr>
            <a:picLocks noGrp="1" noChangeAspect="1"/>
          </p:cNvPicPr>
          <p:nvPr/>
        </p:nvPicPr>
        <p:blipFill>
          <a:blip r:embed="rId2"/>
          <a:stretch>
            <a:fillRect/>
          </a:stretch>
        </p:blipFill>
        <p:spPr bwMode="auto">
          <a:xfrm>
            <a:off x="1828800" y="1193800"/>
            <a:ext cx="5499100" cy="3390900"/>
          </a:xfrm>
          <a:prstGeom prst="rect">
            <a:avLst/>
          </a:prstGeom>
          <a:noFill/>
          <a:ln w="9525">
            <a:noFill/>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Test additionnelle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test de Normalite des series d’interet</a:t>
            </a:r>
          </a:p>
        </p:txBody>
      </p:sp>
      <p:pic>
        <p:nvPicPr>
          <p:cNvPr id="3" name="Picture 1" descr="./outputs/shapiro_series_test.png"/>
          <p:cNvPicPr>
            <a:picLocks noGrp="1" noChangeAspect="1"/>
          </p:cNvPicPr>
          <p:nvPr/>
        </p:nvPicPr>
        <p:blipFill>
          <a:blip r:embed="rId2"/>
          <a:stretch>
            <a:fillRect/>
          </a:stretch>
        </p:blipFill>
        <p:spPr bwMode="auto">
          <a:xfrm>
            <a:off x="457200" y="1333500"/>
            <a:ext cx="8229600" cy="3124200"/>
          </a:xfrm>
          <a:prstGeom prst="rect">
            <a:avLst/>
          </a:prstGeom>
          <a:noFill/>
          <a:ln w="9525">
            <a:noFill/>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Test de Kendall</a:t>
            </a:r>
          </a:p>
        </p:txBody>
      </p:sp>
      <p:sp>
        <p:nvSpPr>
          <p:cNvPr id="4" name="Text Placeholder 3"/>
          <p:cNvSpPr>
            <a:spLocks noGrp="1"/>
          </p:cNvSpPr>
          <p:nvPr>
            <p:ph type="body" sz="half" idx="2"/>
          </p:nvPr>
        </p:nvSpPr>
        <p:spPr/>
        <p:txBody>
          <a:bodyPr/>
          <a:lstStyle/>
          <a:p>
            <a:pPr marL="0" lvl="0" indent="0">
              <a:buNone/>
            </a:pPr>
            <a:r>
              <a:t>Donc on peut proceder a un test de correlation de Kendall.</a:t>
            </a:r>
          </a:p>
        </p:txBody>
      </p:sp>
      <p:pic>
        <p:nvPicPr>
          <p:cNvPr id="3" name="Picture 1" descr="./outputs/kendall_test.png"/>
          <p:cNvPicPr>
            <a:picLocks noGrp="1" noChangeAspect="1"/>
          </p:cNvPicPr>
          <p:nvPr/>
        </p:nvPicPr>
        <p:blipFill>
          <a:blip r:embed="rId2"/>
          <a:stretch>
            <a:fillRect/>
          </a:stretch>
        </p:blipFill>
        <p:spPr bwMode="auto">
          <a:xfrm>
            <a:off x="3568700" y="1714500"/>
            <a:ext cx="5105400" cy="1371600"/>
          </a:xfrm>
          <a:prstGeom prst="rect">
            <a:avLst/>
          </a:prstGeom>
          <a:noFill/>
          <a:ln w="9525">
            <a:noFill/>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Test de Causalite de Ganger</a:t>
            </a:r>
          </a:p>
        </p:txBody>
      </p:sp>
      <p:pic>
        <p:nvPicPr>
          <p:cNvPr id="3" name="Picture 1" descr="./outputs/granger_test.png"/>
          <p:cNvPicPr>
            <a:picLocks noGrp="1" noChangeAspect="1"/>
          </p:cNvPicPr>
          <p:nvPr/>
        </p:nvPicPr>
        <p:blipFill>
          <a:blip r:embed="rId2"/>
          <a:stretch>
            <a:fillRect/>
          </a:stretch>
        </p:blipFill>
        <p:spPr bwMode="auto">
          <a:xfrm>
            <a:off x="1447800" y="1193800"/>
            <a:ext cx="6248400" cy="33909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Tableau Presentant les Donnees en Logarithme Neperien</a:t>
            </a:r>
          </a:p>
        </p:txBody>
      </p:sp>
      <p:pic>
        <p:nvPicPr>
          <p:cNvPr id="3" name="Picture 1" descr="./outputs/table_donnee.png"/>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Analyse graphiques evolution des series allant de 1988 a 2022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Taux de Change</a:t>
            </a:r>
          </a:p>
        </p:txBody>
      </p:sp>
      <p:pic>
        <p:nvPicPr>
          <p:cNvPr id="3" name="Picture 1" descr="modele_presentation_files/figure-pptx/tx.c%20brut%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Importation</a:t>
            </a:r>
          </a:p>
        </p:txBody>
      </p:sp>
      <p:pic>
        <p:nvPicPr>
          <p:cNvPr id="3" name="Picture 1" descr="modele_presentation_files/figure-pptx/Imp%20brut%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TotalTime>
  <Words>2981</Words>
  <Application>Microsoft Macintosh PowerPoint</Application>
  <PresentationFormat>On-screen Show (16:9)</PresentationFormat>
  <Paragraphs>142</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Cambria Math</vt:lpstr>
      <vt:lpstr>Courier</vt:lpstr>
      <vt:lpstr>Office Theme</vt:lpstr>
      <vt:lpstr>Presentation du Modele</vt:lpstr>
      <vt:lpstr>Presentation des Donnees</vt:lpstr>
      <vt:lpstr>Source des Donnees</vt:lpstr>
      <vt:lpstr>Tableau des metadonnees</vt:lpstr>
      <vt:lpstr>Tableau Presentant les Donnees Brutes</vt:lpstr>
      <vt:lpstr>Tableau Presentant les Donnees en Logarithme Neperien</vt:lpstr>
      <vt:lpstr>Analyse graphiques evolution des series allant de 1988 a 2022</vt:lpstr>
      <vt:lpstr>Taux de Change</vt:lpstr>
      <vt:lpstr>Importation</vt:lpstr>
      <vt:lpstr>Exportation</vt:lpstr>
      <vt:lpstr>PIB</vt:lpstr>
      <vt:lpstr>PIB USA</vt:lpstr>
      <vt:lpstr>IPc</vt:lpstr>
      <vt:lpstr>Analyse graphiques evolution des series en Logarithme Neperien allant de 1988 a 2022</vt:lpstr>
      <vt:lpstr>Taux de Change</vt:lpstr>
      <vt:lpstr>Importation</vt:lpstr>
      <vt:lpstr>Exportation</vt:lpstr>
      <vt:lpstr>PIB</vt:lpstr>
      <vt:lpstr>PIB USA</vt:lpstr>
      <vt:lpstr>IPc</vt:lpstr>
      <vt:lpstr>Choix de la Transformation en Log des series</vt:lpstr>
      <vt:lpstr>Litterature des series en Log</vt:lpstr>
      <vt:lpstr>Analyse Descriptive des Series en transformation LN</vt:lpstr>
      <vt:lpstr>Indicateurs statistiques des variables utilisees dans la modelisation econometrique</vt:lpstr>
      <vt:lpstr>Jarque Bera test</vt:lpstr>
      <vt:lpstr>Litterature du Test de Jarque Bera</vt:lpstr>
      <vt:lpstr>Rappel sur la notion de P-Value</vt:lpstr>
      <vt:lpstr>Conclusion du Test de Jarque Bera des series</vt:lpstr>
      <vt:lpstr>La stationarite des Variable (LN)</vt:lpstr>
      <vt:lpstr>Procedure</vt:lpstr>
      <vt:lpstr>Filtre de difference</vt:lpstr>
      <vt:lpstr>Resultats et Hypotheses test Stationarites</vt:lpstr>
      <vt:lpstr>Hypotheses pour les tests de stationnarite</vt:lpstr>
      <vt:lpstr>Tableau Presentant les resultats des tests de stationnarite</vt:lpstr>
      <vt:lpstr>Maximum Lag Analysis</vt:lpstr>
      <vt:lpstr>Information Criterion</vt:lpstr>
      <vt:lpstr>Max Lag Importation</vt:lpstr>
      <vt:lpstr>Max Lag Exportation</vt:lpstr>
      <vt:lpstr>Cointegration</vt:lpstr>
      <vt:lpstr>Peasaran cointegration test (Bound test)</vt:lpstr>
      <vt:lpstr>test cointegration peasaran (Bound test) IT modele</vt:lpstr>
      <vt:lpstr>test cointegration peasaran (Bound test) ET modele</vt:lpstr>
      <vt:lpstr>conclusion Cointegration test</vt:lpstr>
      <vt:lpstr>Modelisation</vt:lpstr>
      <vt:lpstr>modele it</vt:lpstr>
      <vt:lpstr>modele et</vt:lpstr>
      <vt:lpstr>Validation des models</vt:lpstr>
      <vt:lpstr>Validation modeles it</vt:lpstr>
      <vt:lpstr>Validation modeles et</vt:lpstr>
      <vt:lpstr>CUSUM it</vt:lpstr>
      <vt:lpstr>CUSUM et</vt:lpstr>
      <vt:lpstr>Test additionnelle</vt:lpstr>
      <vt:lpstr>test de Normalite des series d’interet</vt:lpstr>
      <vt:lpstr>Test de Kendall</vt:lpstr>
      <vt:lpstr>Test de Causalite de Ganger</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du Modele</dc:title>
  <dc:creator>Benzico Pierre &amp; Alexandro Disla</dc:creator>
  <cp:keywords/>
  <cp:lastModifiedBy>Alexandro_ Disla</cp:lastModifiedBy>
  <cp:revision>2</cp:revision>
  <dcterms:created xsi:type="dcterms:W3CDTF">2024-04-01T14:57:49Z</dcterms:created>
  <dcterms:modified xsi:type="dcterms:W3CDTF">2024-04-01T15:09:47Z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fontsize">
    <vt:lpwstr>1em</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linestretch">
    <vt:lpwstr>1.2</vt:lpwstr>
  </property>
  <property fmtid="{D5CDD505-2E9C-101B-9397-08002B2CF9AE}" pid="11" name="theme">
    <vt:lpwstr>simplex</vt:lpwstr>
  </property>
  <property fmtid="{D5CDD505-2E9C-101B-9397-08002B2CF9AE}" pid="12" name="toc-title">
    <vt:lpwstr>Table of contents</vt:lpwstr>
  </property>
</Properties>
</file>