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Presentation du Modele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Benzico Pierre &amp; Alexandro Disla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brut%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en Logarithme Neperien allant de 1988 a 2022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Exportation</a:t>
            </a:r>
          </a:p>
        </p:txBody>
      </p:sp>
      <p:pic>
        <p:nvPicPr>
          <p:cNvPr descr="modele_presentation_files/figure-pptx/exp%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a:t>
            </a:r>
          </a:p>
        </p:txBody>
      </p:sp>
      <p:pic>
        <p:nvPicPr>
          <p:cNvPr descr="modele_presentation_files/figure-pptx/pib%20LN%20data%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PIB USA</a:t>
            </a:r>
          </a:p>
        </p:txBody>
      </p:sp>
      <p:pic>
        <p:nvPicPr>
          <p:cNvPr descr="modele_presentation_files/figure-pptx/pib.usa%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Presentation des Donnees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IPc</a:t>
            </a:r>
          </a:p>
        </p:txBody>
      </p:sp>
      <p:pic>
        <p:nvPicPr>
          <p:cNvPr descr="modele_presentation_files/figure-pptx/ipc%20LN%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Choix de la Transformation en Log des series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des series en Log</a:t>
            </a:r>
          </a:p>
        </p:txBody>
      </p:sp>
      <p:sp>
        <p:nvSpPr>
          <p:cNvPr id="3" name="Content Placeholder 2"/>
          <p:cNvSpPr>
            <a:spLocks noGrp="1"/>
          </p:cNvSpPr>
          <p:nvPr>
            <p:ph idx="1"/>
          </p:nvPr>
        </p:nvSpPr>
        <p:spPr/>
        <p:txBody>
          <a:bodyPr/>
          <a:lstStyle/>
          <a:p>
            <a:pPr lvl="0" indent="0" marL="0">
              <a:buNone/>
            </a:pPr>
            <a:r>
              <a:rPr/>
              <a:t>Dans la littérature économétrique sur les séries temporelles, la transformation en logarithme naturel (LN) est souvent utilisée pour plusieurs raisons principales :</a:t>
            </a:r>
          </a:p>
          <a:p>
            <a:pPr lvl="0" indent="-342900" marL="342900">
              <a:buAutoNum type="arabicPeriod"/>
            </a:pPr>
            <a:r>
              <a:rPr b="1"/>
              <a:t>Stabilisation de la variance</a:t>
            </a:r>
            <a:r>
              <a:rPr/>
              <a:t> : Les séries temporelles peuvent souvent présenter des variations importantes dans leur variance au fil du temps, ce qui peut rendre difficile l’application de techniques statistiques classiques. En prenant le logarithme des valeurs, on réduit généralement l’amplitude des variations de la série, ce qui peut rendre la variance plus stable et faciliter l’analyse.</a:t>
            </a:r>
          </a:p>
          <a:p>
            <a:pPr lvl="0" indent="-342900" marL="342900">
              <a:buAutoNum type="arabicPeriod"/>
            </a:pPr>
            <a:r>
              <a:rPr b="1"/>
              <a:t>Linéarisation des tendances multiplicatives</a:t>
            </a:r>
            <a:r>
              <a:rPr/>
              <a:t> : Si une série temporelle présente une tendance qui augmente ou diminue de manière exponentielle, prendre le logarithme peut linéariser cette tendance, ce qui permet d’appliquer des modèles linéaires plus simples et plus interprétables. Par exemple, si une série a une croissance exponentielle, la transformation en logarithme peut la transformer en une croissance linéaire.</a:t>
            </a:r>
          </a:p>
          <a:p>
            <a:pPr lvl="0" indent="-342900" marL="342900">
              <a:buAutoNum type="arabicPeriod"/>
            </a:pPr>
            <a:r>
              <a:rPr b="1"/>
              <a:t>Interprétation des variations relatives</a:t>
            </a:r>
            <a:r>
              <a:rPr/>
              <a:t> : En prenant le logarithme des valeurs, les variations absolues dans les séries temporelles sont transformées en variations relatives, ce qui peut être plus pertinent dans certains contextes économiques. Par exemple, une variation de 0,1 sur une série avec une valeur initiale de 1 aura un effet différent de la même variation sur une série avec une valeur initiale de 100. Les transformations en logarithme permettent de rendre ces variations comparables et plus facilement interprétables.</a:t>
            </a:r>
          </a:p>
          <a:p>
            <a:pPr lvl="0" indent="-342900" marL="342900">
              <a:buAutoNum type="arabicPeriod"/>
            </a:pPr>
            <a:r>
              <a:rPr b="1"/>
              <a:t>Normalisation des distributions</a:t>
            </a:r>
            <a:r>
              <a:rPr/>
              <a:t> : Dans certains cas, les données peuvent être fortement asymétriques ou présenter des distributions non normales. La transformation en logarithme peut aider à se rapprocher d’une distribution normale, ce qui peut être utile pour l’application de certaines techniques statistiques qui supposent une distribution normale des données.</a:t>
            </a:r>
          </a:p>
          <a:p>
            <a:pPr lvl="0" indent="0" marL="0">
              <a:buNone/>
            </a:pPr>
            <a:r>
              <a:rPr/>
              <a:t>En résumé, les transformations en logarithme sont largement utilisées dans l’analyse des séries temporelles pour stabiliser la variance, linéariser les tendances, faciliter l’interprétation des variations relatives et normaliser les distributions, ce qui rend l’analyse et la modélisation des données plus robustes et interprétables.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Descriptive des Series en transformation LN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Indicateurs statistiques des variables utilisees dans la modelisation econometrique</a:t>
            </a:r>
          </a:p>
        </p:txBody>
      </p:sp>
      <p:pic>
        <p:nvPicPr>
          <p:cNvPr descr="./outputs/table_description.png" id="0" name="Picture 1"/>
          <p:cNvPicPr>
            <a:picLocks noGrp="1" noChangeAspect="1"/>
          </p:cNvPicPr>
          <p:nvPr/>
        </p:nvPicPr>
        <p:blipFill>
          <a:blip r:embed="rId2"/>
          <a:stretch>
            <a:fillRect/>
          </a:stretch>
        </p:blipFill>
        <p:spPr bwMode="auto">
          <a:xfrm>
            <a:off x="457200" y="1549400"/>
            <a:ext cx="8229600" cy="26797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Jarque Bera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Test d’Hypothèse de Jarque-Bera :</a:t>
                </a:r>
              </a:p>
              <a:p>
                <a:pPr lvl="0" indent="0" marL="0">
                  <a:buNone/>
                </a:pPr>
                <a:r>
                  <a:rPr/>
                  <a:t>Hypothèse Nulle (H₀) : Les données proviennent d’une distribution normale.</a:t>
                </a:r>
              </a:p>
              <a:p>
                <a:pPr lvl="0" indent="0" marL="0">
                  <a:buNone/>
                </a:pPr>
                <a:r>
                  <a:rPr/>
                  <a:t>Hypothèse Alternative (H₁) : Les données ne proviennent pas d’une distribution normale.</a:t>
                </a:r>
              </a:p>
              <a:p>
                <a:pPr lvl="0" indent="0" marL="0">
                  <a:buNone/>
                </a:pPr>
                <a:r>
                  <a:rPr b="1"/>
                  <a:t>Statistique de Jarque-Bera :</a:t>
                </a:r>
              </a:p>
              <a:p>
                <a:pPr lvl="0" indent="0" marL="0">
                  <a:buNone/>
                </a:pPr>
                <a:r>
                  <a:rPr/>
                  <a:t>La statistique de Jarque-Bera (JB) est définie comme suit :</a:t>
                </a:r>
              </a:p>
              <a:p>
                <a:pPr lvl="0" indent="0" marL="0">
                  <a:buNone/>
                </a:pPr>
                <a14:m>
                  <m:oMathPara xmlns:m="http://schemas.openxmlformats.org/officeDocument/2006/math">
                    <m:oMathParaPr>
                      <m:jc m:val="center"/>
                    </m:oMathParaPr>
                    <m:oMath>
                      <m:r>
                        <m:t>J</m:t>
                      </m:r>
                      <m:r>
                        <m:t>B</m:t>
                      </m:r>
                      <m:r>
                        <m:rPr>
                          <m:sty m:val="p"/>
                        </m:rPr>
                        <m:t>=</m:t>
                      </m:r>
                      <m:f>
                        <m:fPr>
                          <m:type m:val="bar"/>
                        </m:fPr>
                        <m:num>
                          <m:r>
                            <m:t>n</m:t>
                          </m:r>
                        </m:num>
                        <m:den>
                          <m:r>
                            <m:t>6</m:t>
                          </m:r>
                        </m:den>
                      </m:f>
                      <m:d>
                        <m:dPr>
                          <m:begChr m:val="("/>
                          <m:endChr m:val=")"/>
                          <m:sepChr m:val=""/>
                          <m:grow/>
                        </m:dPr>
                        <m:e>
                          <m:sSup>
                            <m:e>
                              <m:r>
                                <m:t>S</m:t>
                              </m:r>
                            </m:e>
                            <m:sup>
                              <m:r>
                                <m:t>2</m:t>
                              </m:r>
                            </m:sup>
                          </m:sSup>
                          <m:r>
                            <m:rPr>
                              <m:sty m:val="p"/>
                            </m:rPr>
                            <m:t>+</m:t>
                          </m:r>
                          <m:f>
                            <m:fPr>
                              <m:type m:val="bar"/>
                            </m:fPr>
                            <m:num>
                              <m:sSup>
                                <m:e>
                                  <m:d>
                                    <m:dPr>
                                      <m:begChr m:val="("/>
                                      <m:endChr m:val=")"/>
                                      <m:sepChr m:val=""/>
                                      <m:grow/>
                                    </m:dPr>
                                    <m:e>
                                      <m:r>
                                        <m:t>K</m:t>
                                      </m:r>
                                      <m:r>
                                        <m:rPr>
                                          <m:sty m:val="p"/>
                                        </m:rPr>
                                        <m:t>−</m:t>
                                      </m:r>
                                      <m:r>
                                        <m:t>3</m:t>
                                      </m:r>
                                    </m:e>
                                  </m:d>
                                </m:e>
                                <m:sup>
                                  <m:r>
                                    <m:t>2</m:t>
                                  </m:r>
                                </m:sup>
                              </m:sSup>
                            </m:num>
                            <m:den>
                              <m:r>
                                <m:t>4</m:t>
                              </m:r>
                            </m:den>
                          </m:f>
                        </m:e>
                      </m:d>
                    </m:oMath>
                  </m:oMathPara>
                </a14:m>
              </a:p>
              <a:p>
                <a:pPr lvl="0" indent="0" marL="0">
                  <a:buNone/>
                </a:pPr>
                <a:r>
                  <a:rPr b="1"/>
                  <a:t>Où :</a:t>
                </a:r>
              </a:p>
              <a:p>
                <a:pPr lvl="0"/>
                <a:r>
                  <a:rPr b="1"/>
                  <a:t>n</a:t>
                </a:r>
                <a:r>
                  <a:rPr/>
                  <a:t> est la taille de l’échantillon.</a:t>
                </a:r>
              </a:p>
              <a:p>
                <a:pPr lvl="0"/>
                <a:r>
                  <a:rPr b="1"/>
                  <a:t>S</a:t>
                </a:r>
                <a:r>
                  <a:rPr/>
                  <a:t> est le coefficient d’asymétrie de l’échantillon.</a:t>
                </a:r>
              </a:p>
              <a:p>
                <a:pPr lvl="0"/>
                <a:r>
                  <a:rPr b="1"/>
                  <a:t>K</a:t>
                </a:r>
                <a:r>
                  <a:rPr/>
                  <a:t> est le coefficient d’aplatissement de l’échantillon.</a:t>
                </a:r>
              </a:p>
              <a:p>
                <a:pPr lvl="0" indent="0" marL="0">
                  <a:buNone/>
                </a:pPr>
                <a:r>
                  <a:rPr/>
                  <a:t>Cette statistique suit une distribution du chi carré avec 2 degrés de liberté sous l’hypothèse nulle (H₀).</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Litterature du Test de Jarque Bera</a:t>
            </a:r>
          </a:p>
        </p:txBody>
      </p:sp>
      <p:sp>
        <p:nvSpPr>
          <p:cNvPr id="3" name="Content Placeholder 2"/>
          <p:cNvSpPr>
            <a:spLocks noGrp="1"/>
          </p:cNvSpPr>
          <p:nvPr>
            <p:ph idx="1"/>
          </p:nvPr>
        </p:nvSpPr>
        <p:spPr/>
        <p:txBody>
          <a:bodyPr/>
          <a:lstStyle/>
          <a:p>
            <a:pPr lvl="0" indent="0" marL="0">
              <a:buNone/>
            </a:pPr>
            <a:r>
              <a:rPr/>
              <a:t>Le test de Jarque-Bera est un test statistique utilisé pour évaluer si un échantillon de données donné présente un coefficient d’asymétrie et un coefficient d’aplatissement qui sont approximativement distribués selon une loi normale, ce qui est une hypothèse courante dans de nombreuses techniques statistiques.</a:t>
            </a:r>
          </a:p>
          <a:p>
            <a:pPr lvl="0" indent="-342900" marL="342900">
              <a:buAutoNum type="arabicPeriod"/>
            </a:pPr>
            <a:r>
              <a:rPr/>
              <a:t>Comparaison de la statistique de test à la valeur critique :</a:t>
            </a:r>
          </a:p>
          <a:p>
            <a:pPr lvl="0" indent="0" marL="0">
              <a:buNone/>
            </a:pPr>
            <a:r>
              <a:rPr/>
              <a:t>La statistique de test de Jarque-Bera suit une distribution du chi carré avec 2 degrés de liberté sous l’hypothèse nulle. Par conséquent, vous comparez la statistique de test calculée à la valeur critique de la distribution du chi carré avec 2 degrés de liberté à votre niveau de signification choisi (par exemple, 0,05 ou 0,01).</a:t>
            </a:r>
          </a:p>
          <a:p>
            <a:pPr lvl="0" indent="-342900" marL="342900">
              <a:buAutoNum startAt="2" type="arabicPeriod"/>
            </a:pPr>
            <a:r>
              <a:rPr/>
              <a:t>Prise de décision :</a:t>
            </a:r>
          </a:p>
          <a:p>
            <a:pPr lvl="0"/>
            <a:r>
              <a:rPr/>
              <a:t>Si la statistique de test calculée est supérieure à la valeur critique, vous rejetez l’hypothèse nulle, concluant que les données ne proviennent pas d’une distribution normale.</a:t>
            </a:r>
          </a:p>
          <a:p>
            <a:pPr lvl="0"/>
            <a:r>
              <a:rPr/>
              <a:t>Si la statistique de test calculée est inférieure ou égale à la valeur critique, vous ne rejetez pas l’hypothèse nulle, ce qui indique qu’il n’y a pas suffisamment de preuves pour conclure que les données ne proviennent pas d’une distribution normale.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Rappel sur la notion de P-Value</a:t>
            </a:r>
          </a:p>
        </p:txBody>
      </p:sp>
      <p:sp>
        <p:nvSpPr>
          <p:cNvPr id="3" name="Content Placeholder 2"/>
          <p:cNvSpPr>
            <a:spLocks noGrp="1"/>
          </p:cNvSpPr>
          <p:nvPr>
            <p:ph idx="1"/>
          </p:nvPr>
        </p:nvSpPr>
        <p:spPr/>
        <p:txBody>
          <a:bodyPr/>
          <a:lstStyle/>
          <a:p>
            <a:pPr lvl="0" indent="0" marL="0">
              <a:buNone/>
            </a:pPr>
            <a:r>
              <a:rPr/>
              <a:t>Dans le cadre du test de Jarque-Bera, la p-valeur est une mesure cruciale pour interpréter les résultats du test. Voici comment interpréter la p-valeur :</a:t>
            </a:r>
          </a:p>
          <a:p>
            <a:pPr lvl="0" indent="0" marL="0">
              <a:buNone/>
            </a:pPr>
            <a:r>
              <a:rPr/>
              <a:t>Si la p-valeur est inférieure au seuil de signification (α) :</a:t>
            </a:r>
          </a:p>
          <a:p>
            <a:pPr lvl="0" indent="0" marL="0">
              <a:buNone/>
            </a:pPr>
            <a:r>
              <a:rPr/>
              <a:t>Cela signifie que la probabilité d’observer les données (ou des données encore plus extrêmes) sous l’hypothèse nulle (que les données proviennent d’une distribution normale) est faible. Vous rejetez alors l’hypothèse nulle au niveau de signification α. En d’autres termes, vous avez suffisamment de preuves pour conclure que les données ne suivent pas une distribution normale en termes d’asymétrie et/ou d’aplatissement. Si la p-valeur est supérieure au seuil de signification (α) :</a:t>
            </a:r>
          </a:p>
          <a:p>
            <a:pPr lvl="0" indent="0" marL="0">
              <a:buNone/>
            </a:pPr>
            <a:r>
              <a:rPr/>
              <a:t>Cela signifie que la probabilité d’observer les données (ou des données encore plus extrêmes) sous l’hypothèse nulle est élevée. Vous ne rejetez pas l’hypothèse nulle au niveau de signification α. En d’autres termes, vous ne disposez pas de suffisamment de preuves pour conclure que les données ne suivent pas une distribution normale en termes d’asymétrie et/ou d’aplatissement. En résumé :</a:t>
            </a:r>
          </a:p>
          <a:p>
            <a:pPr lvl="0" indent="0" marL="0">
              <a:buNone/>
            </a:pPr>
            <a:r>
              <a:rPr/>
              <a:t>Une p-valeur faible suggère des preuves en faveur du rejet de l’hypothèse nulle, indiquant que les données ne suivent probablement pas une distribution normale. Une p-valeur élevée suggère un manque de preuves pour rejeter l’hypothèse nulle, ce qui signifie que les données pourraient suivre une distribution normale. Il est important de choisir un seuil de signification approprié (α) avant d’interpréter la p-valeur. Les valeurs typiques pour α sont 0,05 ou 0,01, mais cela dépend souvent du contexte de l’analyse et des normes de l’industrie.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 du Test de Jarque Bera des series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a:t>On ne peut rejeter l’hypothese nulle pour aucune des series parce que </a:t>
                </a:r>
                <a14:m>
                  <m:oMath xmlns:m="http://schemas.openxmlformats.org/officeDocument/2006/math">
                    <m:r>
                      <m:t>p</m:t>
                    </m:r>
                    <m:r>
                      <m:rPr>
                        <m:sty m:val="p"/>
                      </m:rPr>
                      <m:t>≥</m:t>
                    </m:r>
                    <m:r>
                      <m:t>α</m:t>
                    </m:r>
                    <m:r>
                      <m:rPr>
                        <m:sty m:val="p"/>
                      </m:rPr>
                      <m:t>,</m:t>
                    </m:r>
                    <m:r>
                      <m:t>α</m:t>
                    </m:r>
                    <m:r>
                      <m:rPr>
                        <m:sty m:val="p"/>
                      </m:rPr>
                      <m:t>=</m:t>
                    </m:r>
                    <m:r>
                      <m:t>0.05</m:t>
                    </m:r>
                  </m:oMath>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La stationarite des Variable (LN)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Source des Donnees</a:t>
            </a:r>
          </a:p>
        </p:txBody>
      </p:sp>
      <p:sp>
        <p:nvSpPr>
          <p:cNvPr id="3" name="Content Placeholder 2"/>
          <p:cNvSpPr>
            <a:spLocks noGrp="1"/>
          </p:cNvSpPr>
          <p:nvPr>
            <p:ph idx="1"/>
          </p:nvPr>
        </p:nvSpPr>
        <p:spPr/>
        <p:txBody>
          <a:bodyPr/>
          <a:lstStyle/>
          <a:p>
            <a:pPr lvl="0"/>
            <a:r>
              <a:rPr/>
              <a:t>tx.change : Taux de Change Reel</a:t>
            </a:r>
          </a:p>
          <a:p>
            <a:pPr lvl="0"/>
            <a:r>
              <a:rPr/>
              <a:t>imp: Importation Haitienne</a:t>
            </a:r>
          </a:p>
          <a:p>
            <a:pPr lvl="0"/>
            <a:r>
              <a:rPr/>
              <a:t>exp: Exportation Haitienne</a:t>
            </a:r>
          </a:p>
          <a:p>
            <a:pPr lvl="0"/>
            <a:r>
              <a:rPr/>
              <a:t>pib: Produit Interieur Brute Haitienne</a:t>
            </a:r>
          </a:p>
          <a:p>
            <a:pPr lvl="0"/>
            <a:r>
              <a:rPr/>
              <a:t>pib.usa: Produit Interieur Brute des Etats Unis</a:t>
            </a:r>
          </a:p>
          <a:p>
            <a:pPr lvl="0"/>
            <a:r>
              <a:rPr/>
              <a:t>ipc: L’indice des prix a la Consommation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Procedure</a:t>
            </a:r>
          </a:p>
        </p:txBody>
      </p:sp>
      <p:sp>
        <p:nvSpPr>
          <p:cNvPr id="3" name="Content Placeholder 2"/>
          <p:cNvSpPr>
            <a:spLocks noGrp="1"/>
          </p:cNvSpPr>
          <p:nvPr>
            <p:ph idx="1"/>
          </p:nvPr>
        </p:nvSpPr>
        <p:spPr/>
        <p:txBody>
          <a:bodyPr/>
          <a:lstStyle/>
          <a:p>
            <a:pPr lvl="0" indent="0" marL="0">
              <a:buNone/>
            </a:pPr>
            <a:r>
              <a:rPr/>
              <a:t>La procedure d’etude de la stationarite demande que l’on procede de stationarite pour les series en niveau. Ensuite on passe le filtre de difference sur les series et on recommence les tests.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Filtre de difference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Le filtre de différence est une opération couramment utilisée dans l’analyse des séries chronologiques pour transformer une série en une série stationnaire en différenciant les observations. La différenciation implique de soustraire chaque observation de la série par son observation précédente. Cette opération aide à éliminer les tendances et les structures temporelles de la série, rendant ainsi la série stationnaire. Voici comment le filtre de différence est mathématiquement représenté :</a:t>
                </a:r>
              </a:p>
              <a:p>
                <a:pPr lvl="0" indent="0" marL="0">
                  <a:buNone/>
                </a:pPr>
                <a:r>
                  <a:rPr/>
                  <a:t>Si nous avons une série chronologique </a:t>
                </a:r>
                <a14:m>
                  <m:oMath xmlns:m="http://schemas.openxmlformats.org/officeDocument/2006/math">
                    <m:sSub>
                      <m:e>
                        <m:r>
                          <m:t>y</m:t>
                        </m:r>
                      </m:e>
                      <m:sub>
                        <m:r>
                          <m:t>t</m:t>
                        </m:r>
                      </m:sub>
                    </m:sSub>
                  </m:oMath>
                </a14:m>
                <a:r>
                  <a:rPr/>
                  <a:t> pour </a:t>
                </a:r>
                <a14:m>
                  <m:oMath xmlns:m="http://schemas.openxmlformats.org/officeDocument/2006/math">
                    <m:r>
                      <m:t>t</m:t>
                    </m:r>
                    <m:r>
                      <m:rPr>
                        <m:sty m:val="p"/>
                      </m:rPr>
                      <m:t>=</m:t>
                    </m:r>
                    <m:r>
                      <m:t>1</m:t>
                    </m:r>
                    <m:r>
                      <m:rPr>
                        <m:sty m:val="p"/>
                      </m:rPr>
                      <m:t>,</m:t>
                    </m:r>
                    <m:r>
                      <m:t>2</m:t>
                    </m:r>
                    <m:r>
                      <m:rPr>
                        <m:sty m:val="p"/>
                      </m:rPr>
                      <m:t>,</m:t>
                    </m:r>
                    <m:r>
                      <m:rPr>
                        <m:sty m:val="p"/>
                      </m:rPr>
                      <m:t>.</m:t>
                    </m:r>
                    <m:r>
                      <m:rPr>
                        <m:sty m:val="p"/>
                      </m:rPr>
                      <m:t>.</m:t>
                    </m:r>
                    <m:r>
                      <m:rPr>
                        <m:sty m:val="p"/>
                      </m:rPr>
                      <m:t>.</m:t>
                    </m:r>
                    <m:r>
                      <m:rPr>
                        <m:sty m:val="p"/>
                      </m:rPr>
                      <m:t>,</m:t>
                    </m:r>
                    <m:r>
                      <m:t>T</m:t>
                    </m:r>
                  </m:oMath>
                </a14:m>
                <a:r>
                  <a:rPr/>
                  <a:t>, alors la série de différences premières, notée </a:t>
                </a:r>
                <a14:m>
                  <m:oMath xmlns:m="http://schemas.openxmlformats.org/officeDocument/2006/math">
                    <m:r>
                      <m:t>Δ</m:t>
                    </m:r>
                    <m:sSub>
                      <m:e>
                        <m:r>
                          <m:t>y</m:t>
                        </m:r>
                      </m:e>
                      <m:sub>
                        <m:r>
                          <m:t>t</m:t>
                        </m:r>
                      </m:sub>
                    </m:sSub>
                  </m:oMath>
                </a14:m>
                <a:r>
                  <a:rPr/>
                  <a:t>, est définie comme :</a:t>
                </a:r>
              </a:p>
              <a:p>
                <a:pPr lvl="0" indent="0" marL="0">
                  <a:buNone/>
                </a:pPr>
                <a14:m>
                  <m:oMathPara xmlns:m="http://schemas.openxmlformats.org/officeDocument/2006/math">
                    <m:oMathParaPr>
                      <m:jc m:val="center"/>
                    </m:oMathParaPr>
                    <m:oMath>
                      <m:r>
                        <m:t>Δ</m:t>
                      </m:r>
                      <m:sSub>
                        <m:e>
                          <m:r>
                            <m:t>y</m:t>
                          </m:r>
                        </m:e>
                        <m:sub>
                          <m:r>
                            <m:t>t</m:t>
                          </m:r>
                        </m:sub>
                      </m:sSub>
                      <m:r>
                        <m:rPr>
                          <m:sty m:val="p"/>
                        </m:rPr>
                        <m:t>=</m:t>
                      </m:r>
                      <m:sSub>
                        <m:e>
                          <m:r>
                            <m:t>y</m:t>
                          </m:r>
                        </m:e>
                        <m:sub>
                          <m:r>
                            <m:t>t</m:t>
                          </m:r>
                        </m:sub>
                      </m:sSub>
                      <m:r>
                        <m:rPr>
                          <m:sty m:val="p"/>
                        </m:rPr>
                        <m:t>−</m:t>
                      </m:r>
                      <m:sSub>
                        <m:e>
                          <m:r>
                            <m:t>y</m:t>
                          </m:r>
                        </m:e>
                        <m:sub>
                          <m:r>
                            <m:t>t</m:t>
                          </m:r>
                          <m:r>
                            <m:rPr>
                              <m:sty m:val="p"/>
                            </m:rPr>
                            <m:t>−</m:t>
                          </m:r>
                          <m:r>
                            <m:t>1</m:t>
                          </m:r>
                        </m:sub>
                      </m:sSub>
                    </m:oMath>
                  </m:oMathPara>
                </a14:m>
              </a:p>
              <a:p>
                <a:pPr lvl="0" indent="0" marL="0">
                  <a:buNone/>
                </a:pPr>
                <a:r>
                  <a:rPr/>
                  <a:t>Cette équation montre que chaque observation </a:t>
                </a:r>
                <a14:m>
                  <m:oMath xmlns:m="http://schemas.openxmlformats.org/officeDocument/2006/math">
                    <m:sSub>
                      <m:e>
                        <m:r>
                          <m:t>y</m:t>
                        </m:r>
                      </m:e>
                      <m:sub>
                        <m:r>
                          <m:t>t</m:t>
                        </m:r>
                      </m:sub>
                    </m:sSub>
                  </m:oMath>
                </a14:m>
                <a:r>
                  <a:rPr/>
                  <a:t>est soustraite de son observation précédente </a:t>
                </a:r>
                <a14:m>
                  <m:oMath xmlns:m="http://schemas.openxmlformats.org/officeDocument/2006/math">
                    <m:sSub>
                      <m:e>
                        <m:r>
                          <m:t>y</m:t>
                        </m:r>
                      </m:e>
                      <m:sub>
                        <m:r>
                          <m:t>t</m:t>
                        </m:r>
                        <m:r>
                          <m:rPr>
                            <m:sty m:val="p"/>
                          </m:rPr>
                          <m:t>−</m:t>
                        </m:r>
                        <m:r>
                          <m:t>1</m:t>
                        </m:r>
                      </m:sub>
                    </m:sSub>
                  </m:oMath>
                </a14:m>
                <a:r>
                  <a:rPr/>
                  <a:t> pour obtenir la différence première </a:t>
                </a:r>
                <a14:m>
                  <m:oMath xmlns:m="http://schemas.openxmlformats.org/officeDocument/2006/math">
                    <m:r>
                      <m:t>Δ</m:t>
                    </m:r>
                    <m:sSub>
                      <m:e>
                        <m:r>
                          <m:t>y</m:t>
                        </m:r>
                      </m:e>
                      <m:sub>
                        <m:r>
                          <m:t>t</m:t>
                        </m:r>
                      </m:sub>
                    </m:sSub>
                  </m:oMath>
                </a14:m>
                <a:r>
                  <a:rPr/>
                  <a:t>. Cela peut être répété pour chaque observation dans la série, créant ainsi une nouvelle série de différences premières avec une longueur de </a:t>
                </a:r>
                <a14:m>
                  <m:oMath xmlns:m="http://schemas.openxmlformats.org/officeDocument/2006/math">
                    <m:r>
                      <m:t>T</m:t>
                    </m:r>
                    <m:r>
                      <m:rPr>
                        <m:sty m:val="p"/>
                      </m:rPr>
                      <m:t>−</m:t>
                    </m:r>
                    <m:r>
                      <m:t>1</m:t>
                    </m:r>
                  </m:oMath>
                </a14:m>
                <a:r>
                  <a:rPr/>
                  <a:t>, car la première observation n’a pas de valeur précédente à soustraire.</a:t>
                </a:r>
              </a:p>
              <a:p>
                <a:pPr lvl="0" indent="0" marL="0">
                  <a:buNone/>
                </a:pPr>
                <a:r>
                  <a:rPr/>
                  <a:t>L’opération de différenciation peut être répétée plusieurs fois si nécessaire pour obtenir une série encore plus stationnaire, en soustrayant chaque observation par son observation précédente dans la série de différences premières. La série résultante est appelée série de différences d’ordre </a:t>
                </a:r>
                <a14:m>
                  <m:oMath xmlns:m="http://schemas.openxmlformats.org/officeDocument/2006/math">
                    <m:r>
                      <m:t>d</m:t>
                    </m:r>
                  </m:oMath>
                </a14:m>
                <a:r>
                  <a:rPr/>
                  <a:t>, où </a:t>
                </a:r>
                <a14:m>
                  <m:oMath xmlns:m="http://schemas.openxmlformats.org/officeDocument/2006/math">
                    <m:r>
                      <m:t>d</m:t>
                    </m:r>
                  </m:oMath>
                </a14:m>
                <a:r>
                  <a:rPr/>
                  <a:t> représente le nombre de différences effectuées.</a:t>
                </a:r>
              </a:p>
              <a:p>
                <a:pPr lvl="0" indent="0" marL="0">
                  <a:buNone/>
                </a:pPr>
                <a:r>
                  <a:rPr/>
                  <a:t>Voici un exemple d’équation LaTeX pour représenter la série de différences premières : Cette équation peut être utilisée dans les documents LaTeX pour représenter mathématiquement le concept de différenciation dans l’analyse des séries chronologiques.</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Resultats et Hypotheses test Stationarites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Hypotheses pour les tests de stationnarite</a:t>
            </a:r>
          </a:p>
        </p:txBody>
      </p:sp>
      <p:sp>
        <p:nvSpPr>
          <p:cNvPr id="3" name="Content Placeholder 2"/>
          <p:cNvSpPr>
            <a:spLocks noGrp="1"/>
          </p:cNvSpPr>
          <p:nvPr>
            <p:ph idx="1"/>
          </p:nvPr>
        </p:nvSpPr>
        <p:spPr/>
        <p:txBody>
          <a:bodyPr/>
          <a:lstStyle/>
          <a:p>
            <a:pPr lvl="0" indent="0" marL="0">
              <a:buNone/>
            </a:pPr>
            <a:r>
              <a:rPr/>
              <a:t>Bien sûr, voici les hypothèses nulles et alternatives pour les tests ADF, KPSS et Phillips-Perron :</a:t>
            </a:r>
          </a:p>
          <a:p>
            <a:pPr lvl="0" indent="-342900" marL="342900">
              <a:buAutoNum type="arabicPeriod"/>
            </a:pPr>
            <a:r>
              <a:rPr b="1"/>
              <a:t>Test de Dickey-Fuller Augmenté (ADF)</a:t>
            </a:r>
            <a:r>
              <a:rPr/>
              <a:t> :</a:t>
            </a:r>
          </a:p>
          <a:p>
            <a:pPr lvl="1"/>
            <a:r>
              <a:rPr/>
              <a:t>Hypothèse Nulle (H0) : La série chronologique possède une racine unitaire, ce qui signifie qu’elle n’est pas stationnaire.</a:t>
            </a:r>
          </a:p>
          <a:p>
            <a:pPr lvl="1"/>
            <a:r>
              <a:rPr/>
              <a:t>Hypothèse Alternative (H1) : La série chronologique ne possède pas de racine unitaire, ce qui signifie qu’elle est stationnaire.</a:t>
            </a:r>
          </a:p>
          <a:p>
            <a:pPr lvl="0" indent="-342900" marL="342900">
              <a:buAutoNum type="arabicPeriod"/>
            </a:pPr>
            <a:r>
              <a:rPr b="1"/>
              <a:t>Test KPSS (Kwiatkowski-Phillips-Schmidt-Shin)</a:t>
            </a:r>
            <a:r>
              <a:rPr/>
              <a:t> :</a:t>
            </a:r>
          </a:p>
          <a:p>
            <a:pPr lvl="1"/>
            <a:r>
              <a:rPr/>
              <a:t>Hypothèse Nulle (H0) : La série chronologique est stationnaire.</a:t>
            </a:r>
          </a:p>
          <a:p>
            <a:pPr lvl="1"/>
            <a:r>
              <a:rPr/>
              <a:t>Hypothèse Alternative (H1) : La série chronologique n’est pas stationnaire.</a:t>
            </a:r>
          </a:p>
          <a:p>
            <a:pPr lvl="0" indent="-342900" marL="342900">
              <a:buAutoNum type="arabicPeriod"/>
            </a:pPr>
            <a:r>
              <a:rPr b="1"/>
              <a:t>Test Phillips-Perron</a:t>
            </a:r>
            <a:r>
              <a:rPr/>
              <a:t> :</a:t>
            </a:r>
          </a:p>
          <a:p>
            <a:pPr lvl="1"/>
            <a:r>
              <a:rPr/>
              <a:t>Hypothèse Nulle (H0) : La série chronologique possède une racine unitaire, ce qui signifie qu’elle n’est pas stationnaire.</a:t>
            </a:r>
          </a:p>
          <a:p>
            <a:pPr lvl="1"/>
            <a:r>
              <a:rPr/>
              <a:t>Hypothèse Alternative (H1) : La série chronologique ne possède pas de racine unitaire, ce qui signifie qu’elle est stationnaire.</a:t>
            </a:r>
          </a:p>
          <a:p>
            <a:pPr lvl="0" indent="0" marL="0">
              <a:buNone/>
            </a:pPr>
            <a:r>
              <a:rPr/>
              <a:t>Il est important de noter que les conclusions des tests dépendent de la p-value associée. Si la p-value est inférieure à un certain seuil (généralement 0,05), on rejette l’hypothèse nulle au profit de l’hypothèse alternative, ce qui signifie que la série est considérée comme stationnaire. Sinon, si la p-value est supérieure au seuil, on ne peut pas rejeter l’hypothèse nulle, ce qui indique que la série n’est pas stationnaire.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resultats des tests de stationnarite</a:t>
            </a:r>
          </a:p>
        </p:txBody>
      </p:sp>
      <p:pic>
        <p:nvPicPr>
          <p:cNvPr descr="./outputs/res_stationarity.png" id="0" name="Picture 1"/>
          <p:cNvPicPr>
            <a:picLocks noGrp="1" noChangeAspect="1"/>
          </p:cNvPicPr>
          <p:nvPr/>
        </p:nvPicPr>
        <p:blipFill>
          <a:blip r:embed="rId2"/>
          <a:stretch>
            <a:fillRect/>
          </a:stretch>
        </p:blipFill>
        <p:spPr bwMode="auto">
          <a:xfrm>
            <a:off x="1003300" y="1193800"/>
            <a:ext cx="71247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Maximum Lag Analysis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Information Criterion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Les critères d’information sont des outils utilisés en statistiques pour sélectionner un modèle parmi un ensemble de modèles candidats. L’objectif est de choisir le modèle qui offre un bon équilibre entre l’ajustement aux données et la complexité du modèle. Les deux critères d’information les plus couramment utilisés sont le Critère d’Information Akaike (AIC) et le Critère d’Information Bayésien (BIC). Voici une explication de ces deux critères :</a:t>
                </a:r>
              </a:p>
              <a:p>
                <a:pPr lvl="0" indent="-342900" marL="342900">
                  <a:buAutoNum type="arabicPeriod"/>
                </a:pPr>
                <a:r>
                  <a:rPr b="1"/>
                  <a:t>Critère d’Information Akaike (AIC)</a:t>
                </a:r>
                <a:r>
                  <a:rPr/>
                  <a:t> :</a:t>
                </a:r>
              </a:p>
              <a:p>
                <a:pPr lvl="1"/>
                <a:r>
                  <a:rPr/>
                  <a:t>Le Critère d’Information Akaike (AIC) a été développé par Hirotugu Akaike dans les années 1970. Il est basé sur la théorie de l’information et est largement utilisé pour comparer des modèles statistiques.</a:t>
                </a:r>
              </a:p>
              <a:p>
                <a:pPr lvl="1"/>
                <a:r>
                  <a:rPr/>
                  <a:t>L’AIC est calculé à partir de la fonction de vraisemblance du modèle et de sa complexité, mesurée par le nombre de paramètres du modèle. L’AIC est défini comme :</a:t>
                </a:r>
              </a:p>
              <a:p>
                <a:pPr lvl="1"/>
                <a14:m>
                  <m:oMathPara xmlns:m="http://schemas.openxmlformats.org/officeDocument/2006/math">
                    <m:oMathParaPr>
                      <m:jc m:val="center"/>
                    </m:oMathParaPr>
                    <m:oMath>
                      <m:r>
                        <m:rPr>
                          <m:nor/>
                          <m:sty m:val="p"/>
                        </m:rPr>
                        <m:t>AIC</m:t>
                      </m:r>
                      <m:r>
                        <m:rPr>
                          <m:sty m:val="p"/>
                        </m:rPr>
                        <m:t>=</m:t>
                      </m:r>
                      <m:r>
                        <m:rPr>
                          <m:sty m:val="p"/>
                        </m:rPr>
                        <m:t>−</m:t>
                      </m:r>
                      <m:r>
                        <m:t>2</m:t>
                      </m:r>
                      <m:r>
                        <m:rPr>
                          <m:sty m:val="p"/>
                        </m:rPr>
                        <m:t>×</m:t>
                      </m:r>
                      <m:r>
                        <m:rPr>
                          <m:nor/>
                          <m:sty m:val="p"/>
                        </m:rPr>
                        <m:t>log-vraisemblance maximisée</m:t>
                      </m:r>
                      <m:r>
                        <m:rPr>
                          <m:sty m:val="p"/>
                        </m:rPr>
                        <m:t>+</m:t>
                      </m:r>
                      <m:r>
                        <m:t>2</m:t>
                      </m:r>
                      <m:r>
                        <m:rPr>
                          <m:sty m:val="p"/>
                        </m:rPr>
                        <m:t>×</m:t>
                      </m:r>
                      <m:r>
                        <m:rPr>
                          <m:nor/>
                          <m:sty m:val="p"/>
                        </m:rPr>
                        <m:t>nombre de paramètres du modèle</m:t>
                      </m:r>
                    </m:oMath>
                  </m:oMathPara>
                </a14:m>
              </a:p>
              <a:p>
                <a:pPr lvl="1"/>
                <a:r>
                  <a:rPr/>
                  <a:t>Le modèle avec le plus faible AIC est considéré comme le meilleur ajustement parmi les modèles considérés.</a:t>
                </a:r>
              </a:p>
              <a:p>
                <a:pPr lvl="0" indent="-342900" marL="342900">
                  <a:buAutoNum type="arabicPeriod"/>
                </a:pPr>
                <a:r>
                  <a:rPr b="1"/>
                  <a:t>Critère d’Information Bayésien (BIC)</a:t>
                </a:r>
                <a:r>
                  <a:rPr/>
                  <a:t> :</a:t>
                </a:r>
              </a:p>
              <a:p>
                <a:pPr lvl="1"/>
                <a:r>
                  <a:rPr/>
                  <a:t>Le Critère d’Information Bayésien (BIC), également connu sous le nom de Critère de Schwarz, a été développé par Gideon Schwarz dans les années 1970. Il est basé sur la théorie bayésienne de la probabilité.</a:t>
                </a:r>
              </a:p>
              <a:p>
                <a:pPr lvl="1"/>
                <a:r>
                  <a:rPr/>
                  <a:t>Comme l’AIC, le BIC prend en compte à la fois l’ajustement aux données et la complexité du modèle. Cependant, le BIC pénalise la complexité du modèle plus fortement que l’AIC.</a:t>
                </a:r>
              </a:p>
              <a:p>
                <a:pPr lvl="1"/>
                <a:r>
                  <a:rPr/>
                  <a:t>Le BIC est calculé comme suit :</a:t>
                </a:r>
              </a:p>
              <a:p>
                <a:pPr lvl="1"/>
                <a14:m>
                  <m:oMathPara xmlns:m="http://schemas.openxmlformats.org/officeDocument/2006/math">
                    <m:oMathParaPr>
                      <m:jc m:val="center"/>
                    </m:oMathParaPr>
                    <m:oMath>
                      <m:r>
                        <m:rPr>
                          <m:nor/>
                          <m:sty m:val="p"/>
                        </m:rPr>
                        <m:t>BIC</m:t>
                      </m:r>
                      <m:r>
                        <m:rPr>
                          <m:sty m:val="p"/>
                        </m:rPr>
                        <m:t>=</m:t>
                      </m:r>
                      <m:r>
                        <m:rPr>
                          <m:sty m:val="p"/>
                        </m:rPr>
                        <m:t>−</m:t>
                      </m:r>
                      <m:r>
                        <m:t>2</m:t>
                      </m:r>
                      <m:r>
                        <m:rPr>
                          <m:sty m:val="p"/>
                        </m:rPr>
                        <m:t>×</m:t>
                      </m:r>
                      <m:r>
                        <m:rPr>
                          <m:nor/>
                          <m:sty m:val="p"/>
                        </m:rPr>
                        <m:t>log-vraisemblance maximisée</m:t>
                      </m:r>
                      <m:r>
                        <m:rPr>
                          <m:sty m:val="p"/>
                        </m:rPr>
                        <m:t>+</m:t>
                      </m:r>
                      <m:r>
                        <m:rPr>
                          <m:sty m:val="p"/>
                        </m:rPr>
                        <m:t>log</m:t>
                      </m:r>
                      <m:d>
                        <m:dPr>
                          <m:begChr m:val="("/>
                          <m:endChr m:val=")"/>
                          <m:sepChr m:val=""/>
                          <m:grow/>
                        </m:dPr>
                        <m:e>
                          <m:r>
                            <m:t>n</m:t>
                          </m:r>
                        </m:e>
                      </m:d>
                      <m:r>
                        <m:rPr>
                          <m:sty m:val="p"/>
                        </m:rPr>
                        <m:t>×</m:t>
                      </m:r>
                      <m:r>
                        <m:rPr>
                          <m:nor/>
                          <m:sty m:val="p"/>
                        </m:rPr>
                        <m:t>nombre de paramètres du modèle</m:t>
                      </m:r>
                    </m:oMath>
                  </m:oMathPara>
                </a14:m>
              </a:p>
              <a:p>
                <a:pPr lvl="1"/>
                <a:r>
                  <a:rPr/>
                  <a:t>où $ n $ est la taille de l’échantillon.</a:t>
                </a:r>
              </a:p>
              <a:p>
                <a:pPr lvl="1"/>
                <a:r>
                  <a:rPr/>
                  <a:t>Comme pour l’AIC, le modèle avec le plus faible BIC est considéré comme le meilleur ajustement parmi les modèles considérés.</a:t>
                </a:r>
              </a:p>
              <a:p>
                <a:pPr lvl="0" indent="0" marL="0">
                  <a:buNone/>
                </a:pPr>
                <a:r>
                  <a:rPr/>
                  <a:t>En résumé, les critères d’information, tels que l’AIC et le BIC, fournissent une approche objective pour comparer différents modèles statistiques en tenant compte à la fois de leur ajustement aux données et de leur complexité. Ces critères sont largement utilisés dans la sélection de modèles en statistiques et en apprentissage automatique.</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Max Lag Importation</a:t>
            </a:r>
          </a:p>
        </p:txBody>
      </p:sp>
      <p:pic>
        <p:nvPicPr>
          <p:cNvPr descr="./outputs/optimal_selection_AIC_IT.png" id="0" name="Picture 1"/>
          <p:cNvPicPr>
            <a:picLocks noGrp="1" noChangeAspect="1"/>
          </p:cNvPicPr>
          <p:nvPr/>
        </p:nvPicPr>
        <p:blipFill>
          <a:blip r:embed="rId2"/>
          <a:stretch>
            <a:fillRect/>
          </a:stretch>
        </p:blipFill>
        <p:spPr bwMode="auto">
          <a:xfrm>
            <a:off x="3479800" y="1193800"/>
            <a:ext cx="21717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Max Lag Expportation</a:t>
            </a:r>
          </a:p>
        </p:txBody>
      </p:sp>
      <p:pic>
        <p:nvPicPr>
          <p:cNvPr descr="./outputs/optimal_selection_AIC_ET.png" id="0" name="Picture 1"/>
          <p:cNvPicPr>
            <a:picLocks noGrp="1" noChangeAspect="1"/>
          </p:cNvPicPr>
          <p:nvPr/>
        </p:nvPicPr>
        <p:blipFill>
          <a:blip r:embed="rId2"/>
          <a:stretch>
            <a:fillRect/>
          </a:stretch>
        </p:blipFill>
        <p:spPr bwMode="auto">
          <a:xfrm>
            <a:off x="3479800" y="1193800"/>
            <a:ext cx="21717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des metadonnees</a:t>
            </a:r>
          </a:p>
        </p:txBody>
      </p:sp>
      <p:pic>
        <p:nvPicPr>
          <p:cNvPr descr="./outputs/metadata.png" id="0" name="Picture 1"/>
          <p:cNvPicPr>
            <a:picLocks noGrp="1" noChangeAspect="1"/>
          </p:cNvPicPr>
          <p:nvPr/>
        </p:nvPicPr>
        <p:blipFill>
          <a:blip r:embed="rId2"/>
          <a:stretch>
            <a:fillRect/>
          </a:stretch>
        </p:blipFill>
        <p:spPr bwMode="auto">
          <a:xfrm>
            <a:off x="457200" y="1701800"/>
            <a:ext cx="8229600" cy="2374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Brutes</a:t>
            </a:r>
          </a:p>
        </p:txBody>
      </p:sp>
      <p:pic>
        <p:nvPicPr>
          <p:cNvPr descr="./outputs/table_donnee_brute.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Tableau Presentant les Donnees en Logarithme Neperien</a:t>
            </a:r>
          </a:p>
        </p:txBody>
      </p:sp>
      <p:pic>
        <p:nvPicPr>
          <p:cNvPr descr="./outputs/table_donnee.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Analyse graphiques evolution des series allant de 1988 a 2022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Taux de Change</a:t>
            </a:r>
          </a:p>
        </p:txBody>
      </p:sp>
      <p:pic>
        <p:nvPicPr>
          <p:cNvPr descr="modele_presentation_files/figure-pptx/tx.c%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Importation</a:t>
            </a:r>
          </a:p>
        </p:txBody>
      </p:sp>
      <p:pic>
        <p:nvPicPr>
          <p:cNvPr descr="modele_presentation_files/figure-pptx/Imp%20brut%20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dcterms:created xsi:type="dcterms:W3CDTF">2024-03-18T04:59:51Z</dcterms:created>
  <dcterms:modified xsi:type="dcterms:W3CDTF">2024-03-18T04:59:51Z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fontsize">
    <vt:lpwstr>1em</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linestretch">
    <vt:lpwstr>1.2</vt:lpwstr>
  </property>
  <property fmtid="{D5CDD505-2E9C-101B-9397-08002B2CF9AE}" pid="11" name="theme">
    <vt:lpwstr>simplex</vt:lpwstr>
  </property>
  <property fmtid="{D5CDD505-2E9C-101B-9397-08002B2CF9AE}" pid="12" name="toc-title">
    <vt:lpwstr>Table of contents</vt:lpwstr>
  </property>
</Properties>
</file>