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96" r:id="rId2"/>
    <p:sldId id="2540" r:id="rId3"/>
    <p:sldId id="2565" r:id="rId4"/>
    <p:sldId id="2597" r:id="rId5"/>
    <p:sldId id="2598" r:id="rId6"/>
    <p:sldId id="2567" r:id="rId7"/>
    <p:sldId id="2600" r:id="rId8"/>
    <p:sldId id="2584" r:id="rId9"/>
    <p:sldId id="2601" r:id="rId10"/>
    <p:sldId id="2603" r:id="rId11"/>
    <p:sldId id="2602" r:id="rId12"/>
    <p:sldId id="2604" r:id="rId13"/>
    <p:sldId id="2605" r:id="rId14"/>
    <p:sldId id="2606" r:id="rId15"/>
    <p:sldId id="2607" r:id="rId16"/>
    <p:sldId id="2560" r:id="rId17"/>
    <p:sldId id="2608" r:id="rId18"/>
    <p:sldId id="2610" r:id="rId19"/>
    <p:sldId id="2611" r:id="rId20"/>
    <p:sldId id="2612" r:id="rId21"/>
    <p:sldId id="2613" r:id="rId22"/>
    <p:sldId id="2615" r:id="rId23"/>
    <p:sldId id="2614" r:id="rId24"/>
    <p:sldId id="25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80" autoAdjust="0"/>
  </p:normalViewPr>
  <p:slideViewPr>
    <p:cSldViewPr snapToGrid="0" snapToObjects="1" showGuides="1">
      <p:cViewPr>
        <p:scale>
          <a:sx n="79" d="100"/>
          <a:sy n="79" d="100"/>
        </p:scale>
        <p:origin x="773" y="7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8/14/2020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hyperlink" Target="mailto:gregpinchy@gmail.com" TargetMode="External"/><Relationship Id="rId2" Type="http://schemas.openxmlformats.org/officeDocument/2006/relationships/image" Target="../media/image22.jpg"/><Relationship Id="rId1" Type="http://schemas.openxmlformats.org/officeDocument/2006/relationships/slideLayout" Target="../slideLayouts/slideLayout43.xml"/><Relationship Id="rId4" Type="http://schemas.openxmlformats.org/officeDocument/2006/relationships/hyperlink" Target="https://github.com/gregpinchy/creative-capstone-AA.g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 y="3429001"/>
            <a:ext cx="12200112" cy="3429000"/>
          </a:xfrm>
          <a:prstGeom prst="rect">
            <a:avLst/>
          </a:prstGeom>
          <a:solidFill>
            <a:srgbClr val="FF0000"/>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Grégory PINCHINAT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August 14, 2020 </a:t>
            </a:r>
          </a:p>
        </p:txBody>
      </p:sp>
      <p:sp>
        <p:nvSpPr>
          <p:cNvPr id="7" name="Rectangle 6">
            <a:extLst>
              <a:ext uri="{FF2B5EF4-FFF2-40B4-BE49-F238E27FC236}">
                <a16:creationId xmlns:a16="http://schemas.microsoft.com/office/drawing/2014/main" id="{DCEABC85-DD9F-4324-A41D-E18E27098D32}"/>
              </a:ext>
            </a:extLst>
          </p:cNvPr>
          <p:cNvSpPr/>
          <p:nvPr/>
        </p:nvSpPr>
        <p:spPr>
          <a:xfrm>
            <a:off x="0" y="0"/>
            <a:ext cx="12192000" cy="3429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pic>
        <p:nvPicPr>
          <p:cNvPr id="5" name="Picture 4">
            <a:extLst>
              <a:ext uri="{FF2B5EF4-FFF2-40B4-BE49-F238E27FC236}">
                <a16:creationId xmlns:a16="http://schemas.microsoft.com/office/drawing/2014/main" id="{59A5D366-BDCD-4761-A29B-21881A691F59}"/>
              </a:ext>
            </a:extLst>
          </p:cNvPr>
          <p:cNvPicPr>
            <a:picLocks noChangeAspect="1"/>
          </p:cNvPicPr>
          <p:nvPr/>
        </p:nvPicPr>
        <p:blipFill>
          <a:blip r:embed="rId2"/>
          <a:srcRect/>
          <a:stretch/>
        </p:blipFill>
        <p:spPr>
          <a:xfrm>
            <a:off x="2179020" y="1352009"/>
            <a:ext cx="7801562" cy="436112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US-HTG </a:t>
            </a:r>
            <a:br>
              <a:rPr lang="en-US" sz="3200" dirty="0"/>
            </a:br>
            <a:r>
              <a:rPr lang="en-US" sz="3200" dirty="0"/>
              <a:t>EXCHANGE RATE IN HAITI</a:t>
            </a:r>
          </a:p>
        </p:txBody>
      </p:sp>
    </p:spTree>
    <p:extLst>
      <p:ext uri="{BB962C8B-B14F-4D97-AF65-F5344CB8AC3E}">
        <p14:creationId xmlns:p14="http://schemas.microsoft.com/office/powerpoint/2010/main" val="79592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464982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solidFill>
                  <a:schemeClr val="tx1"/>
                </a:solidFill>
              </a:rPr>
              <a:t>Exports bring dollars in the economy, but as Graph 3.3 shows, </a:t>
            </a:r>
            <a:r>
              <a:rPr lang="en-US" b="1" dirty="0">
                <a:solidFill>
                  <a:srgbClr val="FF0000"/>
                </a:solidFill>
              </a:rPr>
              <a:t>they are seasonal: </a:t>
            </a:r>
            <a:r>
              <a:rPr lang="en-US" dirty="0"/>
              <a:t>The Americans always buy way less Haitian products in January than in any other month of the year.</a:t>
            </a:r>
          </a:p>
          <a:p>
            <a:pPr>
              <a:lnSpc>
                <a:spcPct val="120000"/>
              </a:lnSpc>
            </a:pPr>
            <a:r>
              <a:rPr lang="en-US" dirty="0">
                <a:solidFill>
                  <a:schemeClr val="tx1"/>
                </a:solidFill>
              </a:rPr>
              <a:t>Dollars earned from exporting to the USA might be mainly financing imports from the USA, instead of financing National Production. </a:t>
            </a:r>
          </a:p>
          <a:p>
            <a:pPr>
              <a:lnSpc>
                <a:spcPct val="120000"/>
              </a:lnSpc>
            </a:pPr>
            <a:endParaRPr lang="en-US" dirty="0"/>
          </a:p>
        </p:txBody>
      </p:sp>
      <p:pic>
        <p:nvPicPr>
          <p:cNvPr id="4" name="Picture 3">
            <a:extLst>
              <a:ext uri="{FF2B5EF4-FFF2-40B4-BE49-F238E27FC236}">
                <a16:creationId xmlns:a16="http://schemas.microsoft.com/office/drawing/2014/main" id="{0468FD44-CA01-4D3F-9828-391ABBC4DF86}"/>
              </a:ext>
            </a:extLst>
          </p:cNvPr>
          <p:cNvPicPr>
            <a:picLocks noChangeAspect="1"/>
          </p:cNvPicPr>
          <p:nvPr/>
        </p:nvPicPr>
        <p:blipFill>
          <a:blip r:embed="rId2"/>
          <a:stretch>
            <a:fillRect/>
          </a:stretch>
        </p:blipFill>
        <p:spPr>
          <a:xfrm>
            <a:off x="0" y="0"/>
            <a:ext cx="8220466" cy="6858000"/>
          </a:xfrm>
          <a:prstGeom prst="rect">
            <a:avLst/>
          </a:prstGeom>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185BA6-D5DC-41B2-AB5D-757C63137635}"/>
              </a:ext>
            </a:extLst>
          </p:cNvPr>
          <p:cNvPicPr>
            <a:picLocks noChangeAspect="1"/>
          </p:cNvPicPr>
          <p:nvPr/>
        </p:nvPicPr>
        <p:blipFill>
          <a:blip r:embed="rId2"/>
          <a:stretch>
            <a:fillRect/>
          </a:stretch>
        </p:blipFill>
        <p:spPr>
          <a:xfrm>
            <a:off x="0" y="-19455"/>
            <a:ext cx="8348208" cy="6877455"/>
          </a:xfrm>
          <a:prstGeom prst="rect">
            <a:avLst/>
          </a:prstGeom>
        </p:spPr>
      </p:pic>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692610"/>
            <a:ext cx="3373623" cy="436771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Exchange Rate did not increase accordingly in the preceding months. </a:t>
            </a:r>
          </a:p>
          <a:p>
            <a:pPr>
              <a:lnSpc>
                <a:spcPct val="120000"/>
              </a:lnSpc>
            </a:pPr>
            <a:r>
              <a:rPr lang="en-US" dirty="0">
                <a:solidFill>
                  <a:schemeClr val="tx1"/>
                </a:solidFill>
              </a:rPr>
              <a:t>The Exchange rate behaving so weirdly may give the economists </a:t>
            </a:r>
            <a:r>
              <a:rPr lang="en-US" dirty="0">
                <a:solidFill>
                  <a:srgbClr val="FF0000"/>
                </a:solidFill>
              </a:rPr>
              <a:t>reasons to believe that some major agents</a:t>
            </a:r>
            <a:r>
              <a:rPr lang="en-US" dirty="0">
                <a:solidFill>
                  <a:schemeClr val="tx1"/>
                </a:solidFill>
              </a:rPr>
              <a:t> in the economy might be </a:t>
            </a:r>
            <a:r>
              <a:rPr lang="en-US" b="1" dirty="0">
                <a:solidFill>
                  <a:schemeClr val="accent2">
                    <a:lumMod val="75000"/>
                    <a:lumOff val="25000"/>
                  </a:schemeClr>
                </a:solidFill>
              </a:rPr>
              <a:t>massively</a:t>
            </a:r>
            <a:r>
              <a:rPr lang="en-US" dirty="0">
                <a:solidFill>
                  <a:schemeClr val="tx1"/>
                </a:solidFill>
              </a:rPr>
              <a:t> </a:t>
            </a:r>
            <a:r>
              <a:rPr lang="en-US" b="1" dirty="0">
                <a:solidFill>
                  <a:schemeClr val="accent2">
                    <a:lumMod val="75000"/>
                    <a:lumOff val="25000"/>
                  </a:schemeClr>
                </a:solidFill>
              </a:rPr>
              <a:t>hoarding</a:t>
            </a:r>
            <a:r>
              <a:rPr lang="en-US" dirty="0">
                <a:solidFill>
                  <a:schemeClr val="tx1"/>
                </a:solidFill>
              </a:rPr>
              <a:t> the US currency, or using </a:t>
            </a:r>
            <a:r>
              <a:rPr lang="en-US" b="1" dirty="0">
                <a:solidFill>
                  <a:schemeClr val="accent2">
                    <a:lumMod val="75000"/>
                    <a:lumOff val="25000"/>
                  </a:schemeClr>
                </a:solidFill>
              </a:rPr>
              <a:t>other artificial strategies</a:t>
            </a:r>
            <a:r>
              <a:rPr lang="en-US" dirty="0">
                <a:solidFill>
                  <a:schemeClr val="tx1"/>
                </a:solidFill>
              </a:rPr>
              <a:t> </a:t>
            </a:r>
            <a:r>
              <a:rPr lang="en-US" dirty="0">
                <a:solidFill>
                  <a:srgbClr val="FF0000"/>
                </a:solidFill>
              </a:rPr>
              <a:t>to override the market forces.</a:t>
            </a:r>
            <a:r>
              <a:rPr lang="en-US" dirty="0"/>
              <a:t> </a:t>
            </a:r>
          </a:p>
        </p:txBody>
      </p:sp>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REMITTANCES FROM ABROAD</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10335" y="1799618"/>
            <a:ext cx="2734839" cy="472764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Remittances are seasonal:</a:t>
            </a:r>
          </a:p>
          <a:p>
            <a:r>
              <a:rPr lang="en-US" dirty="0">
                <a:solidFill>
                  <a:schemeClr val="tx1"/>
                </a:solidFill>
              </a:rPr>
              <a:t>They may spike up around </a:t>
            </a:r>
            <a:r>
              <a:rPr lang="en-US" b="1" dirty="0">
                <a:solidFill>
                  <a:srgbClr val="0070C0"/>
                </a:solidFill>
              </a:rPr>
              <a:t>U$ 260M in March</a:t>
            </a:r>
            <a:r>
              <a:rPr lang="en-US" dirty="0">
                <a:solidFill>
                  <a:schemeClr val="tx1"/>
                </a:solidFill>
              </a:rPr>
              <a:t> and around </a:t>
            </a:r>
            <a:r>
              <a:rPr lang="en-US" b="1" dirty="0">
                <a:solidFill>
                  <a:srgbClr val="0070C0"/>
                </a:solidFill>
              </a:rPr>
              <a:t>U$ 275M in December</a:t>
            </a:r>
            <a:r>
              <a:rPr lang="en-US" b="1" dirty="0">
                <a:solidFill>
                  <a:schemeClr val="tx1"/>
                </a:solidFill>
              </a:rPr>
              <a:t>;</a:t>
            </a:r>
            <a:endParaRPr lang="en-US" dirty="0">
              <a:solidFill>
                <a:schemeClr val="tx1"/>
              </a:solidFill>
            </a:endParaRPr>
          </a:p>
          <a:p>
            <a:r>
              <a:rPr lang="en-US" dirty="0">
                <a:solidFill>
                  <a:schemeClr val="tx1"/>
                </a:solidFill>
              </a:rPr>
              <a:t>And brutally drop around </a:t>
            </a:r>
            <a:r>
              <a:rPr lang="en-US" b="1" dirty="0">
                <a:solidFill>
                  <a:srgbClr val="0070C0"/>
                </a:solidFill>
              </a:rPr>
              <a:t>179M in January</a:t>
            </a:r>
            <a:r>
              <a:rPr lang="en-US" dirty="0">
                <a:solidFill>
                  <a:schemeClr val="tx1"/>
                </a:solidFill>
              </a:rPr>
              <a:t>, </a:t>
            </a:r>
            <a:r>
              <a:rPr lang="en-US" b="1" dirty="0">
                <a:solidFill>
                  <a:srgbClr val="0070C0"/>
                </a:solidFill>
              </a:rPr>
              <a:t>192M in November</a:t>
            </a:r>
            <a:r>
              <a:rPr lang="en-US" dirty="0">
                <a:solidFill>
                  <a:schemeClr val="tx1"/>
                </a:solidFill>
              </a:rPr>
              <a:t>.</a:t>
            </a:r>
          </a:p>
          <a:p>
            <a:r>
              <a:rPr lang="en-US" b="1" dirty="0">
                <a:solidFill>
                  <a:srgbClr val="FF0000"/>
                </a:solidFill>
              </a:rPr>
              <a:t>Graph 4.2 </a:t>
            </a:r>
            <a:r>
              <a:rPr lang="en-US" dirty="0">
                <a:solidFill>
                  <a:schemeClr val="tx1"/>
                </a:solidFill>
              </a:rPr>
              <a:t>suggest they might be helping fight against inflation, but they tend to evolve like the inflation and the exchange rates on the long run.</a:t>
            </a:r>
          </a:p>
        </p:txBody>
      </p:sp>
      <p:pic>
        <p:nvPicPr>
          <p:cNvPr id="5" name="Picture 4">
            <a:extLst>
              <a:ext uri="{FF2B5EF4-FFF2-40B4-BE49-F238E27FC236}">
                <a16:creationId xmlns:a16="http://schemas.microsoft.com/office/drawing/2014/main" id="{52E6CF9E-D606-4410-B32B-C3518A812408}"/>
              </a:ext>
            </a:extLst>
          </p:cNvPr>
          <p:cNvPicPr>
            <a:picLocks noChangeAspect="1"/>
          </p:cNvPicPr>
          <p:nvPr/>
        </p:nvPicPr>
        <p:blipFill>
          <a:blip r:embed="rId2"/>
          <a:stretch>
            <a:fillRect/>
          </a:stretch>
        </p:blipFill>
        <p:spPr>
          <a:xfrm>
            <a:off x="1491" y="0"/>
            <a:ext cx="8278477" cy="6858000"/>
          </a:xfrm>
          <a:prstGeom prst="rect">
            <a:avLst/>
          </a:prstGeom>
        </p:spPr>
      </p:pic>
    </p:spTree>
    <p:extLst>
      <p:ext uri="{BB962C8B-B14F-4D97-AF65-F5344CB8AC3E}">
        <p14:creationId xmlns:p14="http://schemas.microsoft.com/office/powerpoint/2010/main" val="258808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a:bodyPr>
          <a:lstStyle/>
          <a:p>
            <a:pPr algn="ctr"/>
            <a:r>
              <a:rPr lang="en-US" sz="3600" dirty="0"/>
              <a:t>DEBARKMENTS</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68701" y="1678021"/>
            <a:ext cx="3114218" cy="47422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solidFill>
                  <a:schemeClr val="tx1"/>
                </a:solidFill>
              </a:rPr>
              <a:t>Graph 5.2 shows a spike </a:t>
            </a:r>
            <a:r>
              <a:rPr lang="en-US" sz="1800" dirty="0">
                <a:solidFill>
                  <a:srgbClr val="FF0000"/>
                </a:solidFill>
              </a:rPr>
              <a:t>every year in July, with around </a:t>
            </a:r>
            <a:r>
              <a:rPr lang="en-US" sz="1800" b="1" dirty="0">
                <a:solidFill>
                  <a:srgbClr val="0070C0"/>
                </a:solidFill>
              </a:rPr>
              <a:t>72k passengers </a:t>
            </a:r>
            <a:r>
              <a:rPr lang="en-US" sz="1800" dirty="0">
                <a:solidFill>
                  <a:srgbClr val="FF0000"/>
                </a:solidFill>
              </a:rPr>
              <a:t>debarking </a:t>
            </a:r>
            <a:r>
              <a:rPr lang="en-US" sz="1800" dirty="0">
                <a:solidFill>
                  <a:schemeClr val="tx1"/>
                </a:solidFill>
              </a:rPr>
              <a:t>from regular international flights. </a:t>
            </a:r>
          </a:p>
          <a:p>
            <a:pPr>
              <a:lnSpc>
                <a:spcPct val="100000"/>
              </a:lnSpc>
            </a:pPr>
            <a:r>
              <a:rPr lang="en-US" sz="1800" dirty="0">
                <a:solidFill>
                  <a:schemeClr val="tx1"/>
                </a:solidFill>
              </a:rPr>
              <a:t>In comparison, </a:t>
            </a:r>
            <a:r>
              <a:rPr lang="en-US" sz="1800" b="1" dirty="0">
                <a:solidFill>
                  <a:srgbClr val="FF0000"/>
                </a:solidFill>
              </a:rPr>
              <a:t>the average over the whole period under study is of </a:t>
            </a:r>
            <a:r>
              <a:rPr lang="en-US" sz="1800" b="1" dirty="0">
                <a:solidFill>
                  <a:srgbClr val="0070C0"/>
                </a:solidFill>
              </a:rPr>
              <a:t>50k</a:t>
            </a:r>
            <a:r>
              <a:rPr lang="en-US" sz="1800" dirty="0">
                <a:solidFill>
                  <a:schemeClr val="tx1"/>
                </a:solidFill>
              </a:rPr>
              <a:t>. </a:t>
            </a:r>
          </a:p>
          <a:p>
            <a:pPr>
              <a:lnSpc>
                <a:spcPct val="100000"/>
              </a:lnSpc>
            </a:pPr>
            <a:r>
              <a:rPr lang="en-US" sz="1800" dirty="0">
                <a:solidFill>
                  <a:schemeClr val="tx1"/>
                </a:solidFill>
              </a:rPr>
              <a:t>Every time the Rates spike, there are less and less passengers landing in the Toussaint Louverture International airport. </a:t>
            </a:r>
          </a:p>
        </p:txBody>
      </p:sp>
      <p:pic>
        <p:nvPicPr>
          <p:cNvPr id="4" name="Picture 3">
            <a:extLst>
              <a:ext uri="{FF2B5EF4-FFF2-40B4-BE49-F238E27FC236}">
                <a16:creationId xmlns:a16="http://schemas.microsoft.com/office/drawing/2014/main" id="{1A855D10-9C76-4892-AAA0-E60C5C4F75C8}"/>
              </a:ext>
            </a:extLst>
          </p:cNvPr>
          <p:cNvPicPr>
            <a:picLocks noChangeAspect="1"/>
          </p:cNvPicPr>
          <p:nvPr/>
        </p:nvPicPr>
        <p:blipFill>
          <a:blip r:embed="rId2"/>
          <a:stretch>
            <a:fillRect/>
          </a:stretch>
        </p:blipFill>
        <p:spPr>
          <a:xfrm>
            <a:off x="-17644" y="0"/>
            <a:ext cx="8375120" cy="6858000"/>
          </a:xfrm>
          <a:prstGeom prst="rect">
            <a:avLst/>
          </a:prstGeom>
        </p:spPr>
      </p:pic>
    </p:spTree>
    <p:extLst>
      <p:ext uri="{BB962C8B-B14F-4D97-AF65-F5344CB8AC3E}">
        <p14:creationId xmlns:p14="http://schemas.microsoft.com/office/powerpoint/2010/main" val="410953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a:bodyPr>
          <a:lstStyle/>
          <a:p>
            <a:pPr algn="ctr"/>
            <a:r>
              <a:rPr lang="en-US" sz="3600" dirty="0"/>
              <a:t>EMBARKMENTS</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608979" y="1575881"/>
            <a:ext cx="2976664" cy="53113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solidFill>
                  <a:schemeClr val="tx1"/>
                </a:solidFill>
              </a:rPr>
              <a:t>Graph 5.3 shows a spike </a:t>
            </a:r>
            <a:r>
              <a:rPr lang="en-US" sz="1600" dirty="0">
                <a:solidFill>
                  <a:srgbClr val="FF0000"/>
                </a:solidFill>
              </a:rPr>
              <a:t>every year in August, with around </a:t>
            </a:r>
            <a:r>
              <a:rPr lang="en-US" sz="1600" b="1" dirty="0">
                <a:solidFill>
                  <a:srgbClr val="0070C0"/>
                </a:solidFill>
              </a:rPr>
              <a:t>76k passengers </a:t>
            </a:r>
            <a:r>
              <a:rPr lang="en-US" sz="1600" dirty="0">
                <a:solidFill>
                  <a:srgbClr val="FF0000"/>
                </a:solidFill>
              </a:rPr>
              <a:t>leaving the country</a:t>
            </a:r>
            <a:r>
              <a:rPr lang="en-US" sz="1600" b="1" dirty="0">
                <a:solidFill>
                  <a:srgbClr val="FF0000"/>
                </a:solidFill>
              </a:rPr>
              <a:t> </a:t>
            </a:r>
            <a:r>
              <a:rPr lang="en-US" sz="1600" dirty="0">
                <a:solidFill>
                  <a:schemeClr val="accent5"/>
                </a:solidFill>
              </a:rPr>
              <a:t>in average</a:t>
            </a:r>
            <a:r>
              <a:rPr lang="en-US" sz="1600" dirty="0">
                <a:solidFill>
                  <a:srgbClr val="FF0000"/>
                </a:solidFill>
              </a:rPr>
              <a:t> </a:t>
            </a:r>
            <a:r>
              <a:rPr lang="en-US" sz="1600" dirty="0" err="1">
                <a:solidFill>
                  <a:schemeClr val="tx1"/>
                </a:solidFill>
              </a:rPr>
              <a:t>froaboard</a:t>
            </a:r>
            <a:r>
              <a:rPr lang="en-US" sz="1600" dirty="0">
                <a:solidFill>
                  <a:schemeClr val="tx1"/>
                </a:solidFill>
              </a:rPr>
              <a:t> regular international flights. In comparison, </a:t>
            </a:r>
            <a:r>
              <a:rPr lang="en-US" sz="1600" b="1" dirty="0">
                <a:solidFill>
                  <a:srgbClr val="FF0000"/>
                </a:solidFill>
              </a:rPr>
              <a:t>the average over the whole period of study is </a:t>
            </a:r>
            <a:r>
              <a:rPr lang="en-US" sz="1600" b="1" dirty="0">
                <a:solidFill>
                  <a:srgbClr val="0070C0"/>
                </a:solidFill>
              </a:rPr>
              <a:t>54k</a:t>
            </a:r>
            <a:r>
              <a:rPr lang="en-US" sz="1600" dirty="0">
                <a:solidFill>
                  <a:schemeClr val="tx1"/>
                </a:solidFill>
              </a:rPr>
              <a:t>. </a:t>
            </a:r>
          </a:p>
          <a:p>
            <a:pPr>
              <a:lnSpc>
                <a:spcPct val="100000"/>
              </a:lnSpc>
            </a:pPr>
            <a:r>
              <a:rPr lang="en-US" sz="1600" dirty="0">
                <a:solidFill>
                  <a:schemeClr val="tx1"/>
                </a:solidFill>
              </a:rPr>
              <a:t>The above also means most of those passengers might be those who came in July who actually leave in August. </a:t>
            </a:r>
          </a:p>
        </p:txBody>
      </p:sp>
      <p:pic>
        <p:nvPicPr>
          <p:cNvPr id="5" name="Picture 4">
            <a:extLst>
              <a:ext uri="{FF2B5EF4-FFF2-40B4-BE49-F238E27FC236}">
                <a16:creationId xmlns:a16="http://schemas.microsoft.com/office/drawing/2014/main" id="{8D3B021C-9B41-4924-BB66-97630E959E8E}"/>
              </a:ext>
            </a:extLst>
          </p:cNvPr>
          <p:cNvPicPr>
            <a:picLocks noChangeAspect="1"/>
          </p:cNvPicPr>
          <p:nvPr/>
        </p:nvPicPr>
        <p:blipFill>
          <a:blip r:embed="rId2"/>
          <a:stretch>
            <a:fillRect/>
          </a:stretch>
        </p:blipFill>
        <p:spPr>
          <a:xfrm>
            <a:off x="9703" y="0"/>
            <a:ext cx="8320424" cy="6858000"/>
          </a:xfrm>
          <a:prstGeom prst="rect">
            <a:avLst/>
          </a:prstGeom>
        </p:spPr>
      </p:pic>
    </p:spTree>
    <p:extLst>
      <p:ext uri="{BB962C8B-B14F-4D97-AF65-F5344CB8AC3E}">
        <p14:creationId xmlns:p14="http://schemas.microsoft.com/office/powerpoint/2010/main" val="164656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EXCHANGE RATES!</a:t>
            </a:r>
          </a:p>
        </p:txBody>
      </p:sp>
    </p:spTree>
    <p:extLst>
      <p:ext uri="{BB962C8B-B14F-4D97-AF65-F5344CB8AC3E}">
        <p14:creationId xmlns:p14="http://schemas.microsoft.com/office/powerpoint/2010/main" val="331800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p:txBody>
          <a:bodyPr>
            <a:normAutofit fontScale="90000"/>
          </a:bodyPr>
          <a:lstStyle/>
          <a:p>
            <a:r>
              <a:rPr lang="en-US" dirty="0"/>
              <a:t>TWO MODELS HAVE BEEN ESTIMATED</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89" y="2684837"/>
            <a:ext cx="2955208" cy="3784440"/>
          </a:xfrm>
        </p:spPr>
        <p:txBody>
          <a:bodyPr>
            <a:normAutofit/>
          </a:bodyPr>
          <a:lstStyle/>
          <a:p>
            <a:r>
              <a:rPr lang="en-US" sz="1800" dirty="0">
                <a:solidFill>
                  <a:srgbClr val="FFFF00"/>
                </a:solidFill>
              </a:rPr>
              <a:t>Model 1 </a:t>
            </a:r>
            <a:r>
              <a:rPr lang="en-US" sz="1800" dirty="0"/>
              <a:t>accounts for all the factors analyzed before, and studies their evolution from January 2014 thru </a:t>
            </a:r>
            <a:r>
              <a:rPr lang="en-US" sz="1800" dirty="0" err="1"/>
              <a:t>Feburary</a:t>
            </a:r>
            <a:r>
              <a:rPr lang="en-US" sz="1800" dirty="0"/>
              <a:t> 2019, whereas in Model 2, the Flights Data have been dropped.</a:t>
            </a:r>
          </a:p>
          <a:p>
            <a:r>
              <a:rPr lang="en-US" sz="1800" dirty="0">
                <a:solidFill>
                  <a:srgbClr val="FFFF00"/>
                </a:solidFill>
              </a:rPr>
              <a:t>With Model 2</a:t>
            </a:r>
            <a:r>
              <a:rPr lang="en-US" sz="1800" dirty="0"/>
              <a:t>, we wanted to try another model with less factors but more recent observations to see how well it fares compared to Model 1. </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2178995"/>
            <a:ext cx="3920248" cy="4537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The matrix of variables account for up to 4 lags:  </a:t>
            </a:r>
            <a:r>
              <a:rPr lang="en-US" sz="1600" b="0" i="0" u="none" strike="noStrike" baseline="0" dirty="0">
                <a:solidFill>
                  <a:srgbClr val="000000"/>
                </a:solidFill>
              </a:rPr>
              <a:t>the value of each factor during the last 4 months are being used by the machine in order to learn how the Exchange Rate has been evolving and predict what value it would more likely be expected to have in the next month.</a:t>
            </a:r>
            <a:endParaRPr lang="en-US" sz="1600" dirty="0">
              <a:solidFill>
                <a:schemeClr val="tx1"/>
              </a:solidFill>
            </a:endParaRPr>
          </a:p>
          <a:p>
            <a:pPr>
              <a:lnSpc>
                <a:spcPct val="100000"/>
              </a:lnSpc>
            </a:pPr>
            <a:r>
              <a:rPr lang="en-US" sz="1600" dirty="0">
                <a:solidFill>
                  <a:schemeClr val="tx1"/>
                </a:solidFill>
              </a:rPr>
              <a:t>When tested over March thru May 2019, Model 1 gives precise prediction on the first two months for the Exchange Rate, and fails at predicting the other factors. </a:t>
            </a:r>
          </a:p>
          <a:p>
            <a:pPr>
              <a:lnSpc>
                <a:spcPct val="100000"/>
              </a:lnSpc>
            </a:pPr>
            <a:r>
              <a:rPr lang="en-US" sz="1600" dirty="0">
                <a:solidFill>
                  <a:schemeClr val="tx1"/>
                </a:solidFill>
              </a:rPr>
              <a:t>Mean absolute percent error: 6.35%, root mean square error: 6.43.</a:t>
            </a:r>
          </a:p>
        </p:txBody>
      </p:sp>
      <p:pic>
        <p:nvPicPr>
          <p:cNvPr id="7" name="Picture 6">
            <a:extLst>
              <a:ext uri="{FF2B5EF4-FFF2-40B4-BE49-F238E27FC236}">
                <a16:creationId xmlns:a16="http://schemas.microsoft.com/office/drawing/2014/main" id="{AB32C243-204D-44CB-9390-5CC2568AC1BB}"/>
              </a:ext>
            </a:extLst>
          </p:cNvPr>
          <p:cNvPicPr>
            <a:picLocks noChangeAspect="1"/>
          </p:cNvPicPr>
          <p:nvPr/>
        </p:nvPicPr>
        <p:blipFill rotWithShape="1">
          <a:blip r:embed="rId2"/>
          <a:srcRect r="49945" b="49515"/>
          <a:stretch/>
        </p:blipFill>
        <p:spPr>
          <a:xfrm>
            <a:off x="730645" y="2178995"/>
            <a:ext cx="6234359" cy="4095342"/>
          </a:xfrm>
          <a:prstGeom prst="rect">
            <a:avLst/>
          </a:prstGeom>
        </p:spPr>
      </p:pic>
    </p:spTree>
    <p:extLst>
      <p:ext uri="{BB962C8B-B14F-4D97-AF65-F5344CB8AC3E}">
        <p14:creationId xmlns:p14="http://schemas.microsoft.com/office/powerpoint/2010/main" val="153658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5" y="2178995"/>
            <a:ext cx="3727314" cy="381324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The matrix of variables account for up to 12 lags. </a:t>
            </a:r>
          </a:p>
          <a:p>
            <a:pPr>
              <a:lnSpc>
                <a:spcPct val="110000"/>
              </a:lnSpc>
              <a:spcAft>
                <a:spcPts val="600"/>
              </a:spcAft>
            </a:pPr>
            <a:r>
              <a:rPr lang="en-US" sz="1800" dirty="0">
                <a:solidFill>
                  <a:schemeClr val="tx1"/>
                </a:solidFill>
              </a:rPr>
              <a:t>When tested over January thru March 2019, Model 2 gives slightly better and more precise prediction for the Exchange Rate, and doesn’t fare any better than Model 1 at predicting the other factors. </a:t>
            </a:r>
          </a:p>
          <a:p>
            <a:pPr>
              <a:lnSpc>
                <a:spcPct val="110000"/>
              </a:lnSpc>
              <a:spcAft>
                <a:spcPts val="600"/>
              </a:spcAft>
            </a:pPr>
            <a:r>
              <a:rPr lang="en-US" sz="1800" dirty="0">
                <a:solidFill>
                  <a:schemeClr val="tx1"/>
                </a:solidFill>
              </a:rPr>
              <a:t>Mean absolute percent error: 1.40% ; root mean square error: 1.57. The lesser the error, the better the model predicts. </a:t>
            </a:r>
          </a:p>
        </p:txBody>
      </p:sp>
      <p:pic>
        <p:nvPicPr>
          <p:cNvPr id="4" name="Picture 3">
            <a:extLst>
              <a:ext uri="{FF2B5EF4-FFF2-40B4-BE49-F238E27FC236}">
                <a16:creationId xmlns:a16="http://schemas.microsoft.com/office/drawing/2014/main" id="{E9228CED-18A7-4881-93D2-250B412494C0}"/>
              </a:ext>
            </a:extLst>
          </p:cNvPr>
          <p:cNvPicPr>
            <a:picLocks noChangeAspect="1"/>
          </p:cNvPicPr>
          <p:nvPr/>
        </p:nvPicPr>
        <p:blipFill rotWithShape="1">
          <a:blip r:embed="rId2"/>
          <a:srcRect r="50003" b="49606"/>
          <a:stretch/>
        </p:blipFill>
        <p:spPr>
          <a:xfrm>
            <a:off x="877681" y="2178995"/>
            <a:ext cx="6009502" cy="3966459"/>
          </a:xfrm>
          <a:prstGeom prst="rect">
            <a:avLst/>
          </a:prstGeom>
        </p:spPr>
      </p:pic>
    </p:spTree>
    <p:extLst>
      <p:ext uri="{BB962C8B-B14F-4D97-AF65-F5344CB8AC3E}">
        <p14:creationId xmlns:p14="http://schemas.microsoft.com/office/powerpoint/2010/main" val="329001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COMPARISON OF THE EXCHANGE RATE MODELS </a:t>
            </a:r>
          </a:p>
          <a:p>
            <a:pPr algn="ctr"/>
            <a:r>
              <a:rPr lang="en-US" sz="3600" dirty="0"/>
              <a:t>OVER THEIR RESPECTIVE SPAN OF PREDICTION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1964987"/>
            <a:ext cx="3471153" cy="41634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Both models systematically predict Exchange Rates lesser than the actual values. Which, again would sustain the hypothesis that other factors, probably under the control of a group of economic agents, might be influencing the Exchange rates out of the economic sphere.</a:t>
            </a:r>
          </a:p>
          <a:p>
            <a:r>
              <a:rPr lang="en-US" dirty="0"/>
              <a:t>However the curve of the second model tends to be closer to the actual values than that of the first model. Which would make us </a:t>
            </a:r>
            <a:r>
              <a:rPr lang="en-US" b="1" dirty="0">
                <a:solidFill>
                  <a:srgbClr val="FF0000"/>
                </a:solidFill>
              </a:rPr>
              <a:t>trust the second model more than the first.</a:t>
            </a:r>
          </a:p>
          <a:p>
            <a:pPr marL="0" indent="0">
              <a:buNone/>
            </a:pPr>
            <a:endParaRPr lang="en-US" b="1" dirty="0">
              <a:solidFill>
                <a:srgbClr val="FF0000"/>
              </a:solidFill>
            </a:endParaRPr>
          </a:p>
          <a:p>
            <a:endParaRPr lang="en-US" dirty="0"/>
          </a:p>
        </p:txBody>
      </p:sp>
      <p:pic>
        <p:nvPicPr>
          <p:cNvPr id="5" name="Picture 4">
            <a:extLst>
              <a:ext uri="{FF2B5EF4-FFF2-40B4-BE49-F238E27FC236}">
                <a16:creationId xmlns:a16="http://schemas.microsoft.com/office/drawing/2014/main" id="{0822C878-E846-4846-AD8A-03D7AEE4B995}"/>
              </a:ext>
            </a:extLst>
          </p:cNvPr>
          <p:cNvPicPr>
            <a:picLocks noChangeAspect="1"/>
          </p:cNvPicPr>
          <p:nvPr/>
        </p:nvPicPr>
        <p:blipFill>
          <a:blip r:embed="rId2"/>
          <a:stretch>
            <a:fillRect/>
          </a:stretch>
        </p:blipFill>
        <p:spPr>
          <a:xfrm>
            <a:off x="9826" y="1783100"/>
            <a:ext cx="7629525" cy="4848225"/>
          </a:xfrm>
          <a:prstGeom prst="rect">
            <a:avLst/>
          </a:prstGeom>
        </p:spPr>
      </p:pic>
    </p:spTree>
    <p:extLst>
      <p:ext uri="{BB962C8B-B14F-4D97-AF65-F5344CB8AC3E}">
        <p14:creationId xmlns:p14="http://schemas.microsoft.com/office/powerpoint/2010/main" val="31957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1956155"/>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4155313" y="3012248"/>
            <a:ext cx="4294206" cy="755650"/>
          </a:xfrm>
        </p:spPr>
        <p:txBody>
          <a:bodyPr/>
          <a:lstStyle/>
          <a:p>
            <a:r>
              <a:rPr lang="en-US" b="1" dirty="0"/>
              <a:t>EFFECT OF PUBLIC &amp; ECONOMIC POLICIES?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3542473"/>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4072698"/>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EXCHANGE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4590569"/>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TWO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5133148"/>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67079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17" name="Picture 16">
            <a:extLst>
              <a:ext uri="{FF2B5EF4-FFF2-40B4-BE49-F238E27FC236}">
                <a16:creationId xmlns:a16="http://schemas.microsoft.com/office/drawing/2014/main" id="{157E9C2B-6493-4FEC-80A0-BF49A2F8DBC3}"/>
              </a:ext>
            </a:extLst>
          </p:cNvPr>
          <p:cNvPicPr>
            <a:picLocks noChangeAspect="1"/>
          </p:cNvPicPr>
          <p:nvPr/>
        </p:nvPicPr>
        <p:blipFill>
          <a:blip r:embed="rId2"/>
          <a:stretch>
            <a:fillRect/>
          </a:stretch>
        </p:blipFill>
        <p:spPr>
          <a:xfrm>
            <a:off x="8629775" y="997627"/>
            <a:ext cx="3557586" cy="5228104"/>
          </a:xfrm>
          <a:prstGeom prst="rect">
            <a:avLst/>
          </a:prstGeom>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Exchange Rate fluctuating uncontrollably</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r>
              <a:rPr lang="en-US" b="1" dirty="0">
                <a:solidFill>
                  <a:srgbClr val="FF0000"/>
                </a:solidFill>
                <a:sym typeface="Wingdings" panose="05000000000000000000" pitchFamily="2" charset="2"/>
              </a:rPr>
              <a:t>Not good!</a:t>
            </a:r>
          </a:p>
          <a:p>
            <a:pPr marL="0" indent="0">
              <a:lnSpc>
                <a:spcPct val="100000"/>
              </a:lnSpc>
              <a:spcAft>
                <a:spcPts val="1200"/>
              </a:spcAft>
              <a:buNone/>
            </a:pPr>
            <a:r>
              <a:rPr lang="en-US" dirty="0"/>
              <a:t>The fact that even with all the economic information, both models are not faring as well as expected might be an indication that some major economic agents might be interfering with the market forces in order to influence the dollars prices in order to maximize their personal advantages or their own corporate profit.</a:t>
            </a:r>
          </a:p>
        </p:txBody>
      </p:sp>
    </p:spTree>
    <p:extLst>
      <p:ext uri="{BB962C8B-B14F-4D97-AF65-F5344CB8AC3E}">
        <p14:creationId xmlns:p14="http://schemas.microsoft.com/office/powerpoint/2010/main" val="3802726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PRIVATE SECTOR</a:t>
            </a:r>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2208179"/>
            <a:ext cx="10321046" cy="39299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b="1" dirty="0">
                <a:solidFill>
                  <a:srgbClr val="FF0000"/>
                </a:solidFill>
              </a:rPr>
              <a:t>Acknowledge they are part of </a:t>
            </a:r>
            <a:r>
              <a:rPr lang="en-US" b="1" dirty="0">
                <a:solidFill>
                  <a:srgbClr val="0070C0"/>
                </a:solidFill>
              </a:rPr>
              <a:t>a system (“The Haitian Economy”) </a:t>
            </a:r>
            <a:r>
              <a:rPr lang="en-US" b="1" dirty="0">
                <a:solidFill>
                  <a:srgbClr val="FF0000"/>
                </a:solidFill>
              </a:rPr>
              <a:t>which, on the long run, is bound to fail and bring them bankruptcy</a:t>
            </a:r>
            <a:r>
              <a:rPr lang="en-US" dirty="0"/>
              <a:t> if they’re not interested in understanding its flaws properly in order to fix it.</a:t>
            </a:r>
          </a:p>
          <a:p>
            <a:pPr marL="457200" indent="-457200">
              <a:buFont typeface="+mj-lt"/>
              <a:buAutoNum type="arabicPeriod"/>
            </a:pPr>
            <a:r>
              <a:rPr lang="en-US" dirty="0"/>
              <a:t>Data Scientists, Statisticians and Economists have all the tools to help you understand your business and your eco-system better than you think you already do. So you guys </a:t>
            </a:r>
            <a:r>
              <a:rPr lang="en-US" b="1" dirty="0">
                <a:solidFill>
                  <a:srgbClr val="FF0000"/>
                </a:solidFill>
              </a:rPr>
              <a:t>should be definitely </a:t>
            </a:r>
            <a:r>
              <a:rPr lang="en-US" b="1" dirty="0">
                <a:solidFill>
                  <a:srgbClr val="0070C0"/>
                </a:solidFill>
              </a:rPr>
              <a:t>more open and transparent when it comes to sharing your data </a:t>
            </a:r>
            <a:r>
              <a:rPr lang="en-US" b="1" dirty="0">
                <a:solidFill>
                  <a:srgbClr val="FF0000"/>
                </a:solidFill>
              </a:rPr>
              <a:t>with the public, namely with independent Data Scientist and/or Statistician </a:t>
            </a:r>
            <a:r>
              <a:rPr lang="en-US" dirty="0"/>
              <a:t>willing to study them thoroughly. </a:t>
            </a:r>
          </a:p>
          <a:p>
            <a:pPr marL="457200" indent="-457200">
              <a:buFont typeface="+mj-lt"/>
              <a:buAutoNum type="arabicPeriod"/>
            </a:pPr>
            <a:r>
              <a:rPr lang="en-US" dirty="0"/>
              <a:t>What if Haitian businesses </a:t>
            </a:r>
            <a:r>
              <a:rPr lang="en-US" b="1" dirty="0">
                <a:solidFill>
                  <a:srgbClr val="FF0000"/>
                </a:solidFill>
              </a:rPr>
              <a:t>displayed </a:t>
            </a:r>
            <a:r>
              <a:rPr lang="en-US" b="1" dirty="0">
                <a:solidFill>
                  <a:srgbClr val="0070C0"/>
                </a:solidFill>
              </a:rPr>
              <a:t>their updated prices and updated product information </a:t>
            </a:r>
            <a:r>
              <a:rPr lang="en-US" b="1" dirty="0">
                <a:solidFill>
                  <a:srgbClr val="FF0000"/>
                </a:solidFill>
              </a:rPr>
              <a:t>on their website </a:t>
            </a:r>
            <a:r>
              <a:rPr lang="en-US" dirty="0"/>
              <a:t>like Amazon, or any other serious company does? It would only attract more customers, allow them to make quick price comparisons and rush to buy your products provided they’re better! All you have to do is make sure they’re of good quality.</a:t>
            </a:r>
          </a:p>
          <a:p>
            <a:pPr marL="457200" indent="-457200">
              <a:buFont typeface="+mj-lt"/>
              <a:buAutoNum type="arabicPeriod"/>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HAITIAN  GOVERNMENT</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622149" y="1857981"/>
            <a:ext cx="4739758" cy="471791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b="1" dirty="0">
                <a:solidFill>
                  <a:srgbClr val="FF0000"/>
                </a:solidFill>
              </a:rPr>
              <a:t>We’re </a:t>
            </a:r>
            <a:r>
              <a:rPr lang="en-US" b="1" u="sng" dirty="0">
                <a:solidFill>
                  <a:srgbClr val="0070C0"/>
                </a:solidFill>
              </a:rPr>
              <a:t>expecting</a:t>
            </a:r>
            <a:r>
              <a:rPr lang="en-US" b="1" dirty="0">
                <a:solidFill>
                  <a:srgbClr val="FF0000"/>
                </a:solidFill>
              </a:rPr>
              <a:t> a drop in the rates at the end of August 2020, according to Model 2</a:t>
            </a:r>
            <a:r>
              <a:rPr lang="en-US" b="1" dirty="0">
                <a:solidFill>
                  <a:schemeClr val="tx1">
                    <a:lumMod val="50000"/>
                  </a:schemeClr>
                </a:solidFill>
              </a:rPr>
              <a:t>, </a:t>
            </a:r>
            <a:r>
              <a:rPr lang="en-US" dirty="0">
                <a:solidFill>
                  <a:schemeClr val="tx1">
                    <a:lumMod val="50000"/>
                  </a:schemeClr>
                </a:solidFill>
              </a:rPr>
              <a:t>but the actual rate might still keep on its exponential trend instead, if non-economic factors are still having a significant influence. </a:t>
            </a:r>
          </a:p>
          <a:p>
            <a:pPr>
              <a:lnSpc>
                <a:spcPct val="110000"/>
              </a:lnSpc>
              <a:spcAft>
                <a:spcPts val="600"/>
              </a:spcAft>
            </a:pPr>
            <a:r>
              <a:rPr lang="en-US" dirty="0">
                <a:solidFill>
                  <a:schemeClr val="tx1">
                    <a:lumMod val="50000"/>
                  </a:schemeClr>
                </a:solidFill>
              </a:rPr>
              <a:t>Also, the State, namely the BRH, the </a:t>
            </a:r>
            <a:r>
              <a:rPr lang="en-US" dirty="0" err="1">
                <a:solidFill>
                  <a:schemeClr val="tx1">
                    <a:lumMod val="50000"/>
                  </a:schemeClr>
                </a:solidFill>
              </a:rPr>
              <a:t>Ministère</a:t>
            </a:r>
            <a:r>
              <a:rPr lang="en-US" dirty="0">
                <a:solidFill>
                  <a:schemeClr val="tx1">
                    <a:lumMod val="50000"/>
                  </a:schemeClr>
                </a:solidFill>
              </a:rPr>
              <a:t> du Commerce, the </a:t>
            </a:r>
            <a:r>
              <a:rPr lang="en-US" dirty="0" err="1">
                <a:solidFill>
                  <a:schemeClr val="tx1">
                    <a:lumMod val="50000"/>
                  </a:schemeClr>
                </a:solidFill>
              </a:rPr>
              <a:t>Ministère</a:t>
            </a:r>
            <a:r>
              <a:rPr lang="en-US" dirty="0">
                <a:solidFill>
                  <a:schemeClr val="tx1">
                    <a:lumMod val="50000"/>
                  </a:schemeClr>
                </a:solidFill>
              </a:rPr>
              <a:t> des Finances, the IHSI, the public administration as a whole, could start </a:t>
            </a:r>
            <a:r>
              <a:rPr lang="en-US" b="1" dirty="0">
                <a:solidFill>
                  <a:srgbClr val="FF0000"/>
                </a:solidFill>
              </a:rPr>
              <a:t>monitoring </a:t>
            </a:r>
            <a:r>
              <a:rPr lang="en-US" b="1" dirty="0">
                <a:solidFill>
                  <a:srgbClr val="0070C0"/>
                </a:solidFill>
              </a:rPr>
              <a:t>social and commercial variables </a:t>
            </a:r>
            <a:r>
              <a:rPr lang="en-US" b="1" dirty="0">
                <a:solidFill>
                  <a:srgbClr val="FF0000"/>
                </a:solidFill>
              </a:rPr>
              <a:t>more closely, and accordingly implement more strict regulations </a:t>
            </a:r>
            <a:r>
              <a:rPr lang="en-US" dirty="0">
                <a:solidFill>
                  <a:schemeClr val="tx1">
                    <a:lumMod val="50000"/>
                  </a:schemeClr>
                </a:solidFill>
              </a:rPr>
              <a:t>on the banks, the Money Transfer companies and the International Trade in Haiti. </a:t>
            </a:r>
          </a:p>
          <a:p>
            <a:pPr>
              <a:lnSpc>
                <a:spcPct val="110000"/>
              </a:lnSpc>
              <a:spcAft>
                <a:spcPts val="600"/>
              </a:spcAft>
            </a:pPr>
            <a:r>
              <a:rPr lang="en-US" dirty="0">
                <a:solidFill>
                  <a:schemeClr val="tx1">
                    <a:lumMod val="50000"/>
                  </a:schemeClr>
                </a:solidFill>
              </a:rPr>
              <a:t>We’re living in a capitalist country, but complete </a:t>
            </a:r>
            <a:r>
              <a:rPr lang="en-US" b="1" dirty="0">
                <a:solidFill>
                  <a:srgbClr val="FF0000"/>
                </a:solidFill>
              </a:rPr>
              <a:t>laissez-faire won’t be advantageous to any of us</a:t>
            </a:r>
            <a:r>
              <a:rPr lang="en-US" dirty="0">
                <a:solidFill>
                  <a:schemeClr val="tx1">
                    <a:lumMod val="50000"/>
                  </a:schemeClr>
                </a:solidFill>
              </a:rPr>
              <a:t>, it could completely collapse our economy and generate civil conflicts, which are not optimal for investing or making profits. </a:t>
            </a:r>
            <a:r>
              <a:rPr lang="en-US" b="1" dirty="0">
                <a:solidFill>
                  <a:srgbClr val="0070C0"/>
                </a:solidFill>
              </a:rPr>
              <a:t>The State should at least send strong signals that give good reasons to cooperate on this issue.</a:t>
            </a:r>
          </a:p>
        </p:txBody>
      </p:sp>
      <p:pic>
        <p:nvPicPr>
          <p:cNvPr id="4" name="Picture 3">
            <a:extLst>
              <a:ext uri="{FF2B5EF4-FFF2-40B4-BE49-F238E27FC236}">
                <a16:creationId xmlns:a16="http://schemas.microsoft.com/office/drawing/2014/main" id="{216DEA01-D2E1-45BD-8CD8-44F59522EDAF}"/>
              </a:ext>
            </a:extLst>
          </p:cNvPr>
          <p:cNvPicPr>
            <a:picLocks noChangeAspect="1"/>
          </p:cNvPicPr>
          <p:nvPr/>
        </p:nvPicPr>
        <p:blipFill>
          <a:blip r:embed="rId2"/>
          <a:stretch>
            <a:fillRect/>
          </a:stretch>
        </p:blipFill>
        <p:spPr>
          <a:xfrm>
            <a:off x="13560" y="1556424"/>
            <a:ext cx="6381019" cy="5301575"/>
          </a:xfrm>
          <a:prstGeom prst="rect">
            <a:avLst/>
          </a:prstGeom>
        </p:spPr>
      </p:pic>
    </p:spTree>
    <p:extLst>
      <p:ext uri="{BB962C8B-B14F-4D97-AF65-F5344CB8AC3E}">
        <p14:creationId xmlns:p14="http://schemas.microsoft.com/office/powerpoint/2010/main" val="369556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AVERAGE  CONSUMERS,  YOUNG ENTREPRENEURS &amp; SMEs</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91447"/>
            <a:ext cx="10963072" cy="4348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dirty="0"/>
              <a:t>These recommendations are meant to be </a:t>
            </a:r>
            <a:r>
              <a:rPr lang="en-US" b="1" u="sng" dirty="0">
                <a:solidFill>
                  <a:srgbClr val="0070C0"/>
                </a:solidFill>
              </a:rPr>
              <a:t>provisory and palliative</a:t>
            </a:r>
            <a:r>
              <a:rPr lang="en-US" b="1" dirty="0">
                <a:solidFill>
                  <a:srgbClr val="FF0000"/>
                </a:solidFill>
              </a:rPr>
              <a:t>, until better alternatives are proposed by major economic agents</a:t>
            </a:r>
            <a:r>
              <a:rPr lang="en-US" dirty="0"/>
              <a:t> such as the Government, namely the BRH, and the commercial banks:</a:t>
            </a:r>
          </a:p>
          <a:p>
            <a:pPr>
              <a:lnSpc>
                <a:spcPct val="100000"/>
              </a:lnSpc>
              <a:spcAft>
                <a:spcPts val="600"/>
              </a:spcAft>
            </a:pPr>
            <a:r>
              <a:rPr lang="en-US" b="1" dirty="0">
                <a:solidFill>
                  <a:srgbClr val="0070C0"/>
                </a:solidFill>
              </a:rPr>
              <a:t>Instead of saving</a:t>
            </a:r>
            <a:r>
              <a:rPr lang="en-US" b="1" dirty="0">
                <a:solidFill>
                  <a:srgbClr val="FF0000"/>
                </a:solidFill>
              </a:rPr>
              <a:t>, start hoarding</a:t>
            </a:r>
            <a:r>
              <a:rPr lang="en-US" dirty="0"/>
              <a:t>: This might create inflation on the long run, and might be dangerous if anybody knows how much you are hoarding, but this is the only way your assets won’t lose value over time. </a:t>
            </a:r>
          </a:p>
          <a:p>
            <a:pPr>
              <a:lnSpc>
                <a:spcPct val="100000"/>
              </a:lnSpc>
              <a:spcAft>
                <a:spcPts val="600"/>
              </a:spcAft>
            </a:pPr>
            <a:r>
              <a:rPr lang="en-US" dirty="0"/>
              <a:t>You may </a:t>
            </a:r>
            <a:r>
              <a:rPr lang="en-US" b="1" dirty="0">
                <a:solidFill>
                  <a:srgbClr val="FF0000"/>
                </a:solidFill>
              </a:rPr>
              <a:t>acquire </a:t>
            </a:r>
            <a:r>
              <a:rPr lang="en-US" b="1" dirty="0">
                <a:solidFill>
                  <a:srgbClr val="0070C0"/>
                </a:solidFill>
              </a:rPr>
              <a:t>bonds</a:t>
            </a:r>
            <a:r>
              <a:rPr lang="en-US" b="1" dirty="0">
                <a:solidFill>
                  <a:srgbClr val="FF0000"/>
                </a:solidFill>
              </a:rPr>
              <a:t> from the BRH as well, but we wouldn’t advise it</a:t>
            </a:r>
            <a:r>
              <a:rPr lang="en-US" dirty="0"/>
              <a:t>: given the exponential trend the actual Exchange Rates are spiking on, if nothing is done to fix this, your profits in terms of interest rate might lose value over time quite quickly. </a:t>
            </a:r>
          </a:p>
          <a:p>
            <a:pPr>
              <a:lnSpc>
                <a:spcPct val="100000"/>
              </a:lnSpc>
              <a:spcAft>
                <a:spcPts val="600"/>
              </a:spcAft>
            </a:pPr>
            <a:r>
              <a:rPr lang="en-US" dirty="0"/>
              <a:t>Since the lower-classes, namely the Masses and the Middle-Class evolve mostly in the informal sector, why not </a:t>
            </a:r>
            <a:r>
              <a:rPr lang="en-US" b="1" dirty="0">
                <a:solidFill>
                  <a:srgbClr val="FF0000"/>
                </a:solidFill>
              </a:rPr>
              <a:t>get into the Exchange rate business by </a:t>
            </a:r>
            <a:r>
              <a:rPr lang="en-US" b="1" dirty="0">
                <a:solidFill>
                  <a:srgbClr val="0070C0"/>
                </a:solidFill>
              </a:rPr>
              <a:t>selling or lending dollars </a:t>
            </a:r>
            <a:r>
              <a:rPr lang="en-US" b="1" dirty="0">
                <a:solidFill>
                  <a:srgbClr val="FF0000"/>
                </a:solidFill>
              </a:rPr>
              <a:t>a bit lesser than the price of the commercial banks</a:t>
            </a:r>
            <a:r>
              <a:rPr lang="en-US" dirty="0"/>
              <a:t>? New Money Transfer businesses might as well compete those that already exist. </a:t>
            </a:r>
          </a:p>
        </p:txBody>
      </p:sp>
    </p:spTree>
    <p:extLst>
      <p:ext uri="{BB962C8B-B14F-4D97-AF65-F5344CB8AC3E}">
        <p14:creationId xmlns:p14="http://schemas.microsoft.com/office/powerpoint/2010/main" val="241867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1</a:t>
            </a:r>
          </a:p>
        </p:txBody>
      </p:sp>
      <p:pic>
        <p:nvPicPr>
          <p:cNvPr id="3" name="Picture 2">
            <a:extLst>
              <a:ext uri="{FF2B5EF4-FFF2-40B4-BE49-F238E27FC236}">
                <a16:creationId xmlns:a16="http://schemas.microsoft.com/office/drawing/2014/main" id="{D52C066B-5304-411F-8D2C-1AEE44E61E1C}"/>
              </a:ext>
            </a:extLst>
          </p:cNvPr>
          <p:cNvPicPr>
            <a:picLocks noChangeAspect="1"/>
          </p:cNvPicPr>
          <p:nvPr/>
        </p:nvPicPr>
        <p:blipFill>
          <a:blip r:embed="rId2"/>
          <a:stretch>
            <a:fillRect/>
          </a:stretch>
        </p:blipFill>
        <p:spPr>
          <a:xfrm>
            <a:off x="6134100" y="0"/>
            <a:ext cx="6057900" cy="6858000"/>
          </a:xfrm>
          <a:prstGeom prst="rect">
            <a:avLst/>
          </a:prstGeom>
        </p:spPr>
      </p:pic>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a:t>Grégory PINCHINAT</a:t>
            </a:r>
          </a:p>
          <a:p>
            <a:pPr algn="r"/>
            <a:r>
              <a:rPr lang="en-US" sz="2900" dirty="0"/>
              <a:t>Data Scientist </a:t>
            </a:r>
          </a:p>
          <a:p>
            <a:pPr algn="r"/>
            <a:r>
              <a:rPr lang="en-US" sz="2900" dirty="0"/>
              <a:t>Statistician / Economist</a:t>
            </a:r>
          </a:p>
          <a:p>
            <a:pPr algn="r"/>
            <a:endParaRPr lang="en-US" sz="2900" dirty="0"/>
          </a:p>
          <a:p>
            <a:pPr algn="r"/>
            <a:r>
              <a:rPr lang="en-US" sz="2900" dirty="0">
                <a:highlight>
                  <a:srgbClr val="FFFF00"/>
                </a:highlight>
                <a:hlinkClick r:id="rId3"/>
              </a:rPr>
              <a:t>gregpinchy@gmail.com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highlight>
                  <a:srgbClr val="FFFF00"/>
                </a:highlight>
                <a:hlinkClick r:id="rId4"/>
              </a:rPr>
              <a:t>https://github.com/gregpinchy/creative-capstone-AA.git</a:t>
            </a:r>
            <a:endParaRPr lang="en-US" sz="2900" dirty="0">
              <a:highlight>
                <a:srgbClr val="FFFF00"/>
              </a:highlight>
            </a:endParaRP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D’AVOIR </a:t>
            </a:r>
          </a:p>
          <a:p>
            <a:pPr algn="ctr"/>
            <a:r>
              <a:rPr lang="en-US" sz="4400" dirty="0">
                <a:solidFill>
                  <a:schemeClr val="tx1"/>
                </a:solidFill>
              </a:rPr>
              <a:t>SUIVI!</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MERCI</a:t>
            </a:r>
          </a:p>
        </p:txBody>
      </p:sp>
    </p:spTree>
    <p:extLst>
      <p:ext uri="{BB962C8B-B14F-4D97-AF65-F5344CB8AC3E}">
        <p14:creationId xmlns:p14="http://schemas.microsoft.com/office/powerpoint/2010/main" val="66019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p:spPr>
        <p:txBody>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a:t>
            </a:r>
            <a:r>
              <a:rPr lang="en-US" sz="1800" dirty="0">
                <a:solidFill>
                  <a:srgbClr val="FFFF00"/>
                </a:solidFill>
              </a:rPr>
              <a:t>Exchange Rate </a:t>
            </a:r>
            <a:r>
              <a:rPr lang="en-US" sz="1800" dirty="0"/>
              <a:t>is unstable. </a:t>
            </a:r>
          </a:p>
          <a:p>
            <a:pPr marL="285750" indent="-285750">
              <a:buFont typeface="Arial" panose="020B0604020202020204" pitchFamily="34" charset="0"/>
              <a:buChar char="•"/>
            </a:pPr>
            <a:r>
              <a:rPr lang="en-US" sz="1800" dirty="0"/>
              <a:t>Constant </a:t>
            </a:r>
            <a:r>
              <a:rPr lang="en-US" sz="1800" dirty="0">
                <a:solidFill>
                  <a:srgbClr val="FFFF00"/>
                </a:solidFill>
              </a:rPr>
              <a:t>worries</a:t>
            </a:r>
            <a:r>
              <a:rPr lang="en-US" sz="1800" dirty="0"/>
              <a:t> about date of next spike and its amplitude. </a:t>
            </a:r>
          </a:p>
          <a:p>
            <a:pPr marL="285750" indent="-285750">
              <a:buFont typeface="Arial" panose="020B0604020202020204" pitchFamily="34" charset="0"/>
              <a:buChar char="•"/>
            </a:pPr>
            <a:r>
              <a:rPr lang="en-US" sz="1800" dirty="0"/>
              <a:t>First and major step to implement a solution: analyze time series and inform rational anticipations.</a:t>
            </a:r>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11" name="Picture 10">
            <a:extLst>
              <a:ext uri="{FF2B5EF4-FFF2-40B4-BE49-F238E27FC236}">
                <a16:creationId xmlns:a16="http://schemas.microsoft.com/office/drawing/2014/main" id="{969A29EF-FE5D-4277-A24E-BD0EDEF957EF}"/>
              </a:ext>
            </a:extLst>
          </p:cNvPr>
          <p:cNvPicPr>
            <a:picLocks noChangeAspect="1"/>
          </p:cNvPicPr>
          <p:nvPr/>
        </p:nvPicPr>
        <p:blipFill rotWithShape="1">
          <a:blip r:embed="rId2"/>
          <a:srcRect l="35" r="1"/>
          <a:stretch/>
        </p:blipFill>
        <p:spPr>
          <a:xfrm>
            <a:off x="3" y="2052536"/>
            <a:ext cx="6952034" cy="4805464"/>
          </a:xfrm>
          <a:prstGeom prst="rect">
            <a:avLst/>
          </a:prstGeom>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pPr marL="285750" indent="-285750">
              <a:buFont typeface="Arial" panose="020B0604020202020204" pitchFamily="34" charset="0"/>
              <a:buChar char="•"/>
            </a:pPr>
            <a:r>
              <a:rPr lang="en-US" sz="1800" dirty="0"/>
              <a:t>Exchange Rate and most related factors are economic </a:t>
            </a:r>
            <a:r>
              <a:rPr lang="en-US" sz="1800" dirty="0">
                <a:sym typeface="Wingdings" panose="05000000000000000000" pitchFamily="2" charset="2"/>
              </a:rPr>
              <a:t> E</a:t>
            </a:r>
            <a:r>
              <a:rPr lang="en-US" sz="1800" dirty="0"/>
              <a:t>conomics-based methodology </a:t>
            </a:r>
          </a:p>
          <a:p>
            <a:pPr marL="285750" indent="-285750">
              <a:buFont typeface="Arial" panose="020B0604020202020204" pitchFamily="34" charset="0"/>
              <a:buChar char="•"/>
            </a:pPr>
            <a:r>
              <a:rPr lang="en-US" sz="1800" dirty="0"/>
              <a:t>However a Data Science approach is used to implement a popular economic-type model of prediction known as </a:t>
            </a:r>
            <a:r>
              <a:rPr lang="en-US" sz="1800" b="1" u="sng" dirty="0">
                <a:solidFill>
                  <a:srgbClr val="FFFF00"/>
                </a:solidFill>
              </a:rPr>
              <a:t>VAR</a:t>
            </a:r>
            <a:r>
              <a:rPr lang="en-US" sz="1800" dirty="0"/>
              <a:t>.</a:t>
            </a:r>
          </a:p>
          <a:p>
            <a:pPr marL="285750" indent="-285750">
              <a:buFont typeface="Arial" panose="020B0604020202020204" pitchFamily="34" charset="0"/>
              <a:buChar char="•"/>
            </a:pPr>
            <a:r>
              <a:rPr lang="en-US" sz="1800" dirty="0"/>
              <a:t>A similar study </a:t>
            </a:r>
            <a:r>
              <a:rPr lang="en-US" sz="1800" dirty="0">
                <a:solidFill>
                  <a:srgbClr val="FFFF00"/>
                </a:solidFill>
              </a:rPr>
              <a:t>(Haiti: Selected Issues and Statistical Appendix, IMF, 2007) </a:t>
            </a:r>
            <a:r>
              <a:rPr lang="en-US" sz="1800" dirty="0"/>
              <a:t>helped select traditional features that could explain the fluctuations of the Exchange Rate.</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11" name="Picture 10">
            <a:extLst>
              <a:ext uri="{FF2B5EF4-FFF2-40B4-BE49-F238E27FC236}">
                <a16:creationId xmlns:a16="http://schemas.microsoft.com/office/drawing/2014/main" id="{6F7A396E-BC43-420E-8AD9-91C9D7C9F238}"/>
              </a:ext>
            </a:extLst>
          </p:cNvPr>
          <p:cNvPicPr>
            <a:picLocks noChangeAspect="1"/>
          </p:cNvPicPr>
          <p:nvPr/>
        </p:nvPicPr>
        <p:blipFill rotWithShape="1">
          <a:blip r:embed="rId2"/>
          <a:srcRect l="6285"/>
          <a:stretch/>
        </p:blipFill>
        <p:spPr>
          <a:xfrm>
            <a:off x="0" y="1926076"/>
            <a:ext cx="6962654" cy="4931923"/>
          </a:xfrm>
          <a:prstGeom prst="rect">
            <a:avLst/>
          </a:prstGeom>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869660"/>
            <a:ext cx="12192000"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website, the </a:t>
            </a:r>
            <a:r>
              <a:rPr lang="en-US" sz="1800" dirty="0">
                <a:solidFill>
                  <a:srgbClr val="FFFF00"/>
                </a:solidFill>
              </a:rPr>
              <a:t>IMF</a:t>
            </a:r>
            <a:r>
              <a:rPr lang="en-US" sz="1800" dirty="0"/>
              <a:t>, the </a:t>
            </a:r>
            <a:r>
              <a:rPr lang="en-US" sz="1800" dirty="0">
                <a:solidFill>
                  <a:srgbClr val="FFFF00"/>
                </a:solidFill>
              </a:rPr>
              <a:t>World Bank</a:t>
            </a:r>
            <a:r>
              <a:rPr lang="en-US" sz="1800" dirty="0"/>
              <a:t>, Haiti’s Central Bank (</a:t>
            </a:r>
            <a:r>
              <a:rPr lang="en-US" sz="1800" dirty="0">
                <a:solidFill>
                  <a:srgbClr val="FFFF00"/>
                </a:solidFill>
              </a:rPr>
              <a:t>BRH</a:t>
            </a:r>
            <a:r>
              <a:rPr lang="en-US" sz="1800" dirty="0"/>
              <a:t>), Haiti’s Airport Administration (</a:t>
            </a:r>
            <a:r>
              <a:rPr lang="en-US" sz="1800" dirty="0">
                <a:solidFill>
                  <a:srgbClr val="FFFF00"/>
                </a:solidFill>
              </a:rPr>
              <a:t>AAN</a:t>
            </a:r>
            <a:r>
              <a:rPr lang="en-US" sz="1800" dirty="0"/>
              <a:t>) and the </a:t>
            </a:r>
            <a:r>
              <a:rPr lang="en-US" sz="1800" dirty="0">
                <a:solidFill>
                  <a:srgbClr val="FFFF00"/>
                </a:solidFill>
              </a:rPr>
              <a:t>Census Bureau of the USA</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end_rate</a:t>
            </a:r>
            <a:r>
              <a:rPr lang="en-US" sz="1800" dirty="0"/>
              <a:t>’), Inflation Rates (‘</a:t>
            </a:r>
            <a:r>
              <a:rPr lang="en-US" sz="1800" dirty="0">
                <a:solidFill>
                  <a:srgbClr val="00B0F0"/>
                </a:solidFill>
              </a:rPr>
              <a:t>inf</a:t>
            </a:r>
            <a:r>
              <a:rPr lang="en-US" sz="1800" dirty="0"/>
              <a:t>’), Received Remittances (‘</a:t>
            </a:r>
            <a:r>
              <a:rPr lang="en-US" sz="1800" dirty="0" err="1">
                <a:solidFill>
                  <a:srgbClr val="00B0F0"/>
                </a:solidFill>
              </a:rPr>
              <a:t>rec_rem</a:t>
            </a:r>
            <a:r>
              <a:rPr lang="en-US" sz="1800" dirty="0"/>
              <a:t>’), Haiti’s Exports (‘</a:t>
            </a:r>
            <a:r>
              <a:rPr lang="en-US" sz="1800" dirty="0" err="1">
                <a:solidFill>
                  <a:srgbClr val="00B0F0"/>
                </a:solidFill>
              </a:rPr>
              <a:t>us_imp_ht</a:t>
            </a:r>
            <a:r>
              <a:rPr lang="en-US" sz="1800" dirty="0"/>
              <a:t>’), Haiti’s imports (‘</a:t>
            </a:r>
            <a:r>
              <a:rPr lang="en-US" sz="1800" dirty="0" err="1">
                <a:solidFill>
                  <a:srgbClr val="00B0F0"/>
                </a:solidFill>
              </a:rPr>
              <a:t>us_exp_ht</a:t>
            </a:r>
            <a:r>
              <a:rPr lang="en-US" sz="1800" dirty="0"/>
              <a:t>’), </a:t>
            </a:r>
            <a:r>
              <a:rPr lang="en-US" sz="1800" dirty="0" err="1"/>
              <a:t>Debarkments</a:t>
            </a:r>
            <a:r>
              <a:rPr lang="en-US" sz="1800" dirty="0"/>
              <a:t> from incoming Regular International Flights (‘</a:t>
            </a:r>
            <a:r>
              <a:rPr lang="en-US" sz="1800" dirty="0" err="1">
                <a:solidFill>
                  <a:srgbClr val="00B0F0"/>
                </a:solidFill>
              </a:rPr>
              <a:t>int_reg_deb</a:t>
            </a:r>
            <a:r>
              <a:rPr lang="en-US" sz="1800" dirty="0"/>
              <a:t>’), Embarkments onboard outgoing Flights (‘</a:t>
            </a:r>
            <a:r>
              <a:rPr lang="en-US" sz="1800" dirty="0" err="1">
                <a:solidFill>
                  <a:srgbClr val="00B0F0"/>
                </a:solidFill>
              </a:rPr>
              <a:t>int_reg_emb</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858799"/>
            <a:ext cx="6435524" cy="1113595"/>
          </a:xfrm>
        </p:spPr>
        <p:txBody>
          <a:bodyPr>
            <a:normAutofit/>
          </a:bodyPr>
          <a:lstStyle/>
          <a:p>
            <a:r>
              <a:rPr lang="en-US" dirty="0"/>
              <a:t>DATA</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spTree>
    <p:extLst>
      <p:ext uri="{BB962C8B-B14F-4D97-AF65-F5344CB8AC3E}">
        <p14:creationId xmlns:p14="http://schemas.microsoft.com/office/powerpoint/2010/main" val="2687958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53" r="53"/>
          <a:stretch/>
        </p:blipFill>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28017" y="359924"/>
            <a:ext cx="4046706" cy="1546891"/>
          </a:xfrm>
        </p:spPr>
        <p:txBody>
          <a:bodyPr>
            <a:normAutofit fontScale="90000"/>
          </a:bodyPr>
          <a:lstStyle/>
          <a:p>
            <a:r>
              <a:rPr lang="en-US" dirty="0"/>
              <a:t>THE EXCHANGE RATE HAS WORSENED DURING THE LAST THREE YEARS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232078" y="625807"/>
            <a:ext cx="6121722" cy="382749"/>
          </a:xfrm>
        </p:spPr>
        <p:txBody>
          <a:bodyPr>
            <a:normAutofit/>
          </a:bodyPr>
          <a:lstStyle/>
          <a:p>
            <a:r>
              <a:rPr lang="en-US" sz="2400" dirty="0"/>
              <a:t>The Effect of Public and Economic Policies?</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232078" y="1293779"/>
            <a:ext cx="6248722" cy="2023353"/>
          </a:xfrm>
        </p:spPr>
        <p:txBody>
          <a:bodyPr>
            <a:normAutofit/>
          </a:bodyPr>
          <a:lstStyle/>
          <a:p>
            <a:pPr marL="285750" indent="-285750">
              <a:buFont typeface="Arial" panose="020B0604020202020204" pitchFamily="34" charset="0"/>
              <a:buChar char="•"/>
            </a:pPr>
            <a:r>
              <a:rPr lang="en-US" sz="1500" dirty="0"/>
              <a:t>Under </a:t>
            </a:r>
            <a:r>
              <a:rPr lang="en-US" sz="1500" dirty="0" err="1"/>
              <a:t>Martelly</a:t>
            </a:r>
            <a:r>
              <a:rPr lang="en-US" sz="1500" dirty="0"/>
              <a:t> and Evans Paul, Exchange Rate increased by 28.57% from April to December 2015 (8 months)</a:t>
            </a:r>
          </a:p>
          <a:p>
            <a:pPr marL="285750" indent="-285750">
              <a:buFont typeface="Arial" panose="020B0604020202020204" pitchFamily="34" charset="0"/>
              <a:buChar char="•"/>
            </a:pPr>
            <a:r>
              <a:rPr lang="en-US" sz="1500" dirty="0"/>
              <a:t>2 years later, the increase was of 6.35% only, from the period of elections to Pres. </a:t>
            </a:r>
            <a:r>
              <a:rPr lang="en-US" sz="1500" dirty="0" err="1"/>
              <a:t>Jovenel</a:t>
            </a:r>
            <a:r>
              <a:rPr lang="en-US" sz="1500" dirty="0"/>
              <a:t> Moise’s first 10 months in power.</a:t>
            </a:r>
          </a:p>
          <a:p>
            <a:pPr marL="285750" indent="-285750">
              <a:buFont typeface="Arial" panose="020B0604020202020204" pitchFamily="34" charset="0"/>
              <a:buChar char="•"/>
            </a:pPr>
            <a:r>
              <a:rPr lang="en-US" sz="1500" dirty="0"/>
              <a:t>From January 2018 to today, the exchange rates increased by 79%  (2.5 years).</a:t>
            </a:r>
          </a:p>
          <a:p>
            <a:pPr marL="285750" indent="-285750">
              <a:buFont typeface="Arial" panose="020B0604020202020204" pitchFamily="34" charset="0"/>
              <a:buChar char="•"/>
            </a:pPr>
            <a:endParaRPr lang="en-US" dirty="0"/>
          </a:p>
        </p:txBody>
      </p:sp>
      <p:sp>
        <p:nvSpPr>
          <p:cNvPr id="9" name="Text Placeholder 8"/>
          <p:cNvSpPr>
            <a:spLocks noGrp="1"/>
          </p:cNvSpPr>
          <p:nvPr>
            <p:ph type="body" sz="quarter" idx="16"/>
          </p:nvPr>
        </p:nvSpPr>
        <p:spPr>
          <a:xfrm>
            <a:off x="838200" y="3803515"/>
            <a:ext cx="3085618" cy="2782112"/>
          </a:xfrm>
        </p:spPr>
        <p:txBody>
          <a:bodyPr>
            <a:normAutofit fontScale="92500" lnSpcReduction="10000"/>
          </a:bodyPr>
          <a:lstStyle/>
          <a:p>
            <a:pPr marL="342900" indent="-342900">
              <a:buFont typeface="Wingdings" panose="05000000000000000000" pitchFamily="2" charset="2"/>
              <a:buChar char="ü"/>
            </a:pPr>
            <a:r>
              <a:rPr lang="en-US" b="1" dirty="0"/>
              <a:t>Jan 2014 – Apr 2015 : </a:t>
            </a:r>
            <a:r>
              <a:rPr lang="en-US" dirty="0"/>
              <a:t>Exchange Rate </a:t>
            </a:r>
            <a:r>
              <a:rPr lang="en-US" dirty="0">
                <a:solidFill>
                  <a:srgbClr val="FF0000"/>
                </a:solidFill>
              </a:rPr>
              <a:t>-49G/1U$</a:t>
            </a:r>
          </a:p>
          <a:p>
            <a:pPr marL="342900" indent="-342900">
              <a:buFont typeface="Wingdings" panose="05000000000000000000" pitchFamily="2" charset="2"/>
              <a:buChar char="ü"/>
            </a:pPr>
            <a:r>
              <a:rPr lang="en-US" b="1" dirty="0"/>
              <a:t>Before December 2015 :</a:t>
            </a:r>
            <a:r>
              <a:rPr lang="en-US" dirty="0"/>
              <a:t> Exchange Rate </a:t>
            </a:r>
            <a:r>
              <a:rPr lang="en-US" dirty="0">
                <a:solidFill>
                  <a:srgbClr val="FF0000"/>
                </a:solidFill>
              </a:rPr>
              <a:t>-63G/1U$</a:t>
            </a:r>
          </a:p>
          <a:p>
            <a:pPr marL="342900" indent="-342900">
              <a:spcAft>
                <a:spcPts val="1200"/>
              </a:spcAft>
              <a:buFont typeface="Wingdings" panose="05000000000000000000" pitchFamily="2" charset="2"/>
              <a:buChar char="ü"/>
            </a:pPr>
            <a:r>
              <a:rPr lang="en-US" b="1" dirty="0"/>
              <a:t>Before December 2017: </a:t>
            </a:r>
            <a:r>
              <a:rPr lang="en-US" dirty="0"/>
              <a:t>Exchange Rate </a:t>
            </a:r>
            <a:r>
              <a:rPr lang="en-US" dirty="0">
                <a:solidFill>
                  <a:srgbClr val="FF0000"/>
                </a:solidFill>
              </a:rPr>
              <a:t>-67G/1U$</a:t>
            </a:r>
            <a:endParaRPr lang="en-US" dirty="0"/>
          </a:p>
          <a:p>
            <a:pPr marL="342900" indent="-342900">
              <a:spcAft>
                <a:spcPts val="1200"/>
              </a:spcAft>
              <a:buFont typeface="Wingdings" panose="05000000000000000000" pitchFamily="2" charset="2"/>
              <a:buChar char="ü"/>
            </a:pPr>
            <a:r>
              <a:rPr lang="en-US" b="1" dirty="0"/>
              <a:t>Jan 2018 – Nowadays: </a:t>
            </a:r>
            <a:r>
              <a:rPr lang="en-US" dirty="0"/>
              <a:t>from</a:t>
            </a:r>
            <a:r>
              <a:rPr lang="en-US" b="1" dirty="0"/>
              <a:t> </a:t>
            </a:r>
            <a:r>
              <a:rPr lang="en-US" dirty="0">
                <a:solidFill>
                  <a:srgbClr val="FF0000"/>
                </a:solidFill>
              </a:rPr>
              <a:t>67+</a:t>
            </a:r>
            <a:r>
              <a:rPr lang="en-US" dirty="0"/>
              <a:t> G to </a:t>
            </a:r>
            <a:r>
              <a:rPr lang="en-US" dirty="0">
                <a:solidFill>
                  <a:srgbClr val="FF0000"/>
                </a:solidFill>
              </a:rPr>
              <a:t>120+ G/1U$</a:t>
            </a:r>
          </a:p>
        </p:txBody>
      </p:sp>
    </p:spTree>
    <p:extLst>
      <p:ext uri="{BB962C8B-B14F-4D97-AF65-F5344CB8AC3E}">
        <p14:creationId xmlns:p14="http://schemas.microsoft.com/office/powerpoint/2010/main" val="143482008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nSpc>
                <a:spcPct val="100000"/>
              </a:lnSpc>
            </a:pPr>
            <a:r>
              <a:rPr lang="en-US" sz="2800" b="0" dirty="0"/>
              <a:t>Now, let’s see how some </a:t>
            </a:r>
            <a:r>
              <a:rPr lang="en-US" sz="2800" dirty="0">
                <a:solidFill>
                  <a:srgbClr val="FF0000"/>
                </a:solidFill>
              </a:rPr>
              <a:t>FACTORS</a:t>
            </a:r>
            <a:r>
              <a:rPr lang="en-US" sz="2800" b="0" dirty="0"/>
              <a:t> of the </a:t>
            </a:r>
            <a:r>
              <a:rPr lang="en-US" sz="2800" dirty="0">
                <a:solidFill>
                  <a:srgbClr val="FF0000"/>
                </a:solidFill>
              </a:rPr>
              <a:t>ECONOMY</a:t>
            </a:r>
            <a:r>
              <a:rPr lang="en-US" sz="2800" b="0" dirty="0"/>
              <a:t> and other factors capturing </a:t>
            </a:r>
            <a:r>
              <a:rPr lang="en-US" sz="2800" dirty="0">
                <a:solidFill>
                  <a:srgbClr val="FF0000"/>
                </a:solidFill>
              </a:rPr>
              <a:t>HUMAN</a:t>
            </a:r>
            <a:r>
              <a:rPr lang="en-US" sz="2800" b="0" u="sng" dirty="0"/>
              <a:t> </a:t>
            </a:r>
            <a:r>
              <a:rPr lang="en-US" sz="2800" dirty="0">
                <a:solidFill>
                  <a:srgbClr val="FF0000"/>
                </a:solidFill>
              </a:rPr>
              <a:t>ACTIVITY</a:t>
            </a:r>
            <a:r>
              <a:rPr lang="en-US" sz="2800" b="0" dirty="0"/>
              <a:t> happen to influence the </a:t>
            </a:r>
            <a:r>
              <a:rPr lang="en-US" sz="2800" b="0" dirty="0">
                <a:solidFill>
                  <a:srgbClr val="FFFF00"/>
                </a:solidFill>
              </a:rPr>
              <a:t>Exchange Rates!</a:t>
            </a:r>
          </a:p>
        </p:txBody>
      </p:sp>
    </p:spTree>
    <p:extLst>
      <p:ext uri="{BB962C8B-B14F-4D97-AF65-F5344CB8AC3E}">
        <p14:creationId xmlns:p14="http://schemas.microsoft.com/office/powerpoint/2010/main" val="141592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pic>
        <p:nvPicPr>
          <p:cNvPr id="2" name="Picture 1">
            <a:extLst>
              <a:ext uri="{FF2B5EF4-FFF2-40B4-BE49-F238E27FC236}">
                <a16:creationId xmlns:a16="http://schemas.microsoft.com/office/drawing/2014/main" id="{AA241F05-F778-46D4-A43B-31FD943FE37D}"/>
              </a:ext>
            </a:extLst>
          </p:cNvPr>
          <p:cNvPicPr>
            <a:picLocks noChangeAspect="1"/>
          </p:cNvPicPr>
          <p:nvPr/>
        </p:nvPicPr>
        <p:blipFill>
          <a:blip r:embed="rId2"/>
          <a:stretch>
            <a:fillRect/>
          </a:stretch>
        </p:blipFill>
        <p:spPr>
          <a:xfrm>
            <a:off x="0" y="2123319"/>
            <a:ext cx="7850221" cy="4462306"/>
          </a:xfrm>
          <a:prstGeom prst="rect">
            <a:avLst/>
          </a:prstGeom>
        </p:spPr>
      </p:pic>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dirty="0">
                <a:solidFill>
                  <a:schemeClr val="tx1"/>
                </a:solidFill>
              </a:rPr>
              <a:t> </a:t>
            </a:r>
            <a:r>
              <a:rPr lang="en-US" dirty="0">
                <a:solidFill>
                  <a:srgbClr val="FF0000"/>
                </a:solidFill>
              </a:rPr>
              <a:t>An increase in the Exchange rate is almost always accompanied with a similar increase in the Inflation Rates, and vice versa.</a:t>
            </a:r>
          </a:p>
          <a:p>
            <a:endParaRPr lang="en-US" b="1" dirty="0">
              <a:solidFill>
                <a:srgbClr val="FF0000"/>
              </a:solidFill>
            </a:endParaRPr>
          </a:p>
          <a:p>
            <a:endParaRPr lang="en-US" dirty="0"/>
          </a:p>
        </p:txBody>
      </p:sp>
    </p:spTree>
    <p:extLst>
      <p:ext uri="{BB962C8B-B14F-4D97-AF65-F5344CB8AC3E}">
        <p14:creationId xmlns:p14="http://schemas.microsoft.com/office/powerpoint/2010/main" val="46397658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1864</TotalTime>
  <Words>1843</Words>
  <Application>Microsoft Office PowerPoint</Application>
  <PresentationFormat>Widescreen</PresentationFormat>
  <Paragraphs>115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Constantia</vt:lpstr>
      <vt:lpstr>Corbel</vt:lpstr>
      <vt:lpstr>Helvetica Light</vt:lpstr>
      <vt:lpstr>Raleway</vt:lpstr>
      <vt:lpstr>Times New Roman</vt:lpstr>
      <vt:lpstr>Wingdings</vt:lpstr>
      <vt:lpstr>Office Theme</vt:lpstr>
      <vt:lpstr>FORECASTING US-HTG  EXCHANGE RATE IN HAITI</vt:lpstr>
      <vt:lpstr>PLAN </vt:lpstr>
      <vt:lpstr>INTRODUCTION</vt:lpstr>
      <vt:lpstr>METHODOLOGY</vt:lpstr>
      <vt:lpstr>DATA</vt:lpstr>
      <vt:lpstr>SOME QUICK FACTS &amp; FIGURES</vt:lpstr>
      <vt:lpstr>THE EXCHANGE RATE HAS WORSENED DURING THE LAST THREE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MODELS HAVE BEEN ESTIMATED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Grégory PINCHINAT</cp:lastModifiedBy>
  <cp:revision>77</cp:revision>
  <dcterms:created xsi:type="dcterms:W3CDTF">2020-08-12T21:31:57Z</dcterms:created>
  <dcterms:modified xsi:type="dcterms:W3CDTF">2020-08-15T22:44:24Z</dcterms:modified>
</cp:coreProperties>
</file>