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handoutMasterIdLst>
    <p:handoutMasterId r:id="rId25"/>
  </p:handoutMasterIdLst>
  <p:sldIdLst>
    <p:sldId id="2596" r:id="rId2"/>
    <p:sldId id="2540" r:id="rId3"/>
    <p:sldId id="2565" r:id="rId4"/>
    <p:sldId id="2597" r:id="rId5"/>
    <p:sldId id="2598" r:id="rId6"/>
    <p:sldId id="2567" r:id="rId7"/>
    <p:sldId id="2600" r:id="rId8"/>
    <p:sldId id="2584" r:id="rId9"/>
    <p:sldId id="2601" r:id="rId10"/>
    <p:sldId id="2602" r:id="rId11"/>
    <p:sldId id="2603" r:id="rId12"/>
    <p:sldId id="2604" r:id="rId13"/>
    <p:sldId id="2605" r:id="rId14"/>
    <p:sldId id="2606" r:id="rId15"/>
    <p:sldId id="2607" r:id="rId16"/>
    <p:sldId id="2560" r:id="rId17"/>
    <p:sldId id="2608" r:id="rId18"/>
    <p:sldId id="2609" r:id="rId19"/>
    <p:sldId id="2610" r:id="rId20"/>
    <p:sldId id="2611" r:id="rId21"/>
    <p:sldId id="2612" r:id="rId22"/>
    <p:sldId id="255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5DAAB0"/>
    <a:srgbClr val="3B7579"/>
    <a:srgbClr val="AAD3D6"/>
    <a:srgbClr val="418287"/>
    <a:srgbClr val="DFE3E9"/>
    <a:srgbClr val="1F1F26"/>
    <a:srgbClr val="D6DBE2"/>
    <a:srgbClr val="CCD2DA"/>
    <a:srgbClr val="BBC3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5280" autoAdjust="0"/>
  </p:normalViewPr>
  <p:slideViewPr>
    <p:cSldViewPr snapToGrid="0" snapToObjects="1" showGuides="1">
      <p:cViewPr>
        <p:scale>
          <a:sx n="79" d="100"/>
          <a:sy n="79" d="100"/>
        </p:scale>
        <p:origin x="773" y="72"/>
      </p:cViewPr>
      <p:guideLst>
        <p:guide pos="3840"/>
        <p:guide orient="horz" pos="2160"/>
      </p:guideLst>
    </p:cSldViewPr>
  </p:slideViewPr>
  <p:outlineViewPr>
    <p:cViewPr>
      <p:scale>
        <a:sx n="33" d="100"/>
        <a:sy n="33" d="100"/>
      </p:scale>
      <p:origin x="0" y="-44142"/>
    </p:cViewPr>
  </p:outlineViewPr>
  <p:notesTextViewPr>
    <p:cViewPr>
      <p:scale>
        <a:sx n="1" d="1"/>
        <a:sy n="1" d="1"/>
      </p:scale>
      <p:origin x="0" y="0"/>
    </p:cViewPr>
  </p:notesTextViewPr>
  <p:sorterViewPr>
    <p:cViewPr>
      <p:scale>
        <a:sx n="66" d="100"/>
        <a:sy n="66" d="100"/>
      </p:scale>
      <p:origin x="0" y="-5136"/>
    </p:cViewPr>
  </p:sorterViewPr>
  <p:notesViewPr>
    <p:cSldViewPr snapToGrid="0" snapToObjects="1">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8/12/2020</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8/12/2020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0" y="4288"/>
            <a:ext cx="12192000" cy="4618512"/>
          </a:xfrm>
          <a:solidFill>
            <a:schemeClr val="bg1">
              <a:lumMod val="95000"/>
            </a:schemeClr>
          </a:solidFill>
        </p:spPr>
        <p:txBody>
          <a:bodyPr/>
          <a:lstStyle/>
          <a:p>
            <a:r>
              <a:rPr lang="en-US"/>
              <a:t>Click icon to add picture</a:t>
            </a:r>
            <a:endParaRPr lang="en-US" dirty="0"/>
          </a:p>
        </p:txBody>
      </p:sp>
      <p:sp>
        <p:nvSpPr>
          <p:cNvPr id="2" name="Rectangle 1">
            <a:extLst>
              <a:ext uri="{FF2B5EF4-FFF2-40B4-BE49-F238E27FC236}">
                <a16:creationId xmlns:a16="http://schemas.microsoft.com/office/drawing/2014/main" id="{BB940F57-02B1-4B56-8BA7-24557BFCBB01}"/>
              </a:ext>
            </a:extLst>
          </p:cNvPr>
          <p:cNvSpPr/>
          <p:nvPr userDrawn="1"/>
        </p:nvSpPr>
        <p:spPr>
          <a:xfrm>
            <a:off x="0" y="4622800"/>
            <a:ext cx="12192000" cy="2230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037721"/>
            <a:ext cx="9575801"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6125744"/>
            <a:ext cx="9575800"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2079137" y="4855144"/>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4769712" y="3138616"/>
            <a:ext cx="7422288" cy="32127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5114413" y="4304207"/>
            <a:ext cx="6439156"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5114413" y="5505120"/>
            <a:ext cx="6439155"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rot="16200000" flipV="1">
            <a:off x="6208815" y="4226947"/>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6"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0" y="4387695"/>
            <a:ext cx="12192000" cy="219678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510821" y="4395670"/>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12"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337164" y="4387695"/>
            <a:ext cx="4527458" cy="2196780"/>
          </a:xfrm>
          <a:no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3" name="Shape 62" title="Decorative">
            <a:extLst>
              <a:ext uri="{FF2B5EF4-FFF2-40B4-BE49-F238E27FC236}">
                <a16:creationId xmlns:a16="http://schemas.microsoft.com/office/drawing/2014/main" id="{E1A23DB6-E067-4A30-8C4B-98B452428518}"/>
              </a:ext>
            </a:extLst>
          </p:cNvPr>
          <p:cNvSpPr/>
          <p:nvPr userDrawn="1"/>
        </p:nvSpPr>
        <p:spPr>
          <a:xfrm flipV="1">
            <a:off x="7337163" y="4742580"/>
            <a:ext cx="1" cy="1494984"/>
          </a:xfrm>
          <a:prstGeom prst="line">
            <a:avLst/>
          </a:prstGeom>
          <a:ln w="762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3727361"/>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title="Decorative">
            <a:extLst>
              <a:ext uri="{FF2B5EF4-FFF2-40B4-BE49-F238E27FC236}">
                <a16:creationId xmlns:a16="http://schemas.microsoft.com/office/drawing/2014/main" id="{2683CBB0-468F-4DD2-853B-FBFFA91B662E}"/>
              </a:ext>
            </a:extLst>
          </p:cNvPr>
          <p:cNvSpPr/>
          <p:nvPr userDrawn="1"/>
        </p:nvSpPr>
        <p:spPr>
          <a:xfrm rot="16200000" flipV="1">
            <a:off x="1791782" y="3899540"/>
            <a:ext cx="0" cy="1930310"/>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361244" y="2225040"/>
            <a:ext cx="4536079" cy="463296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5121031"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5121031"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5121031"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5121031"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5121031"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 name="Rectangle 2" title="Decorative">
            <a:extLst>
              <a:ext uri="{FF2B5EF4-FFF2-40B4-BE49-F238E27FC236}">
                <a16:creationId xmlns:a16="http://schemas.microsoft.com/office/drawing/2014/main" id="{E2F3CED5-D6C7-4A0B-B731-FDB78F4E3341}"/>
              </a:ext>
            </a:extLst>
          </p:cNvPr>
          <p:cNvSpPr/>
          <p:nvPr userDrawn="1"/>
        </p:nvSpPr>
        <p:spPr>
          <a:xfrm>
            <a:off x="353385" y="0"/>
            <a:ext cx="4572513" cy="2059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hape 62" title="Decorative">
            <a:extLst>
              <a:ext uri="{FF2B5EF4-FFF2-40B4-BE49-F238E27FC236}">
                <a16:creationId xmlns:a16="http://schemas.microsoft.com/office/drawing/2014/main" id="{2683CBB0-468F-4DD2-853B-FBFFA91B662E}"/>
              </a:ext>
            </a:extLst>
          </p:cNvPr>
          <p:cNvSpPr/>
          <p:nvPr userDrawn="1"/>
        </p:nvSpPr>
        <p:spPr>
          <a:xfrm rot="16200000" flipV="1">
            <a:off x="1560255" y="445140"/>
            <a:ext cx="0" cy="1930310"/>
          </a:xfrm>
          <a:prstGeom prst="line">
            <a:avLst/>
          </a:prstGeom>
          <a:ln w="76200">
            <a:solidFill>
              <a:schemeClr val="accent2">
                <a:lumMod val="75000"/>
                <a:lumOff val="25000"/>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595100" y="192385"/>
            <a:ext cx="2275389" cy="1025525"/>
          </a:xfrm>
          <a:noFill/>
        </p:spPr>
        <p:txBody>
          <a:bodyPr vert="horz" lIns="0" tIns="45720" rIns="91440" bIns="0" rtlCol="0" anchor="b">
            <a:noAutofit/>
          </a:bodyPr>
          <a:lstStyle>
            <a:lvl1pPr>
              <a:defRPr lang="en-US" sz="5000" b="1">
                <a:solidFill>
                  <a:schemeClr val="bg1"/>
                </a:solidFill>
                <a:latin typeface="+mj-lt"/>
              </a:defRPr>
            </a:lvl1pPr>
          </a:lstStyle>
          <a:p>
            <a:pPr marL="0" lvl="0"/>
            <a:r>
              <a:rPr lang="en-US" dirty="0"/>
              <a:t>Agenda</a:t>
            </a:r>
          </a:p>
        </p:txBody>
      </p:sp>
    </p:spTree>
    <p:extLst>
      <p:ext uri="{BB962C8B-B14F-4D97-AF65-F5344CB8AC3E}">
        <p14:creationId xmlns:p14="http://schemas.microsoft.com/office/powerpoint/2010/main" val="2595043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1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6264877" y="0"/>
            <a:ext cx="5927124" cy="685800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71529" y="2348736"/>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71529" y="3075850"/>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71529" y="464582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71529" y="386083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71529" y="5430816"/>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 name="Rectangle 2" title="Decorative">
            <a:extLst>
              <a:ext uri="{FF2B5EF4-FFF2-40B4-BE49-F238E27FC236}">
                <a16:creationId xmlns:a16="http://schemas.microsoft.com/office/drawing/2014/main" id="{E2F3CED5-D6C7-4A0B-B731-FDB78F4E3341}"/>
              </a:ext>
            </a:extLst>
          </p:cNvPr>
          <p:cNvSpPr/>
          <p:nvPr userDrawn="1"/>
        </p:nvSpPr>
        <p:spPr>
          <a:xfrm>
            <a:off x="353385" y="0"/>
            <a:ext cx="4572513"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hape 62" title="Decorative">
            <a:extLst>
              <a:ext uri="{FF2B5EF4-FFF2-40B4-BE49-F238E27FC236}">
                <a16:creationId xmlns:a16="http://schemas.microsoft.com/office/drawing/2014/main" id="{2683CBB0-468F-4DD2-853B-FBFFA91B662E}"/>
              </a:ext>
            </a:extLst>
          </p:cNvPr>
          <p:cNvSpPr/>
          <p:nvPr userDrawn="1"/>
        </p:nvSpPr>
        <p:spPr>
          <a:xfrm rot="16200000" flipV="1">
            <a:off x="1560255" y="445140"/>
            <a:ext cx="0" cy="1930310"/>
          </a:xfrm>
          <a:prstGeom prst="line">
            <a:avLst/>
          </a:prstGeom>
          <a:ln w="76200">
            <a:solidFill>
              <a:schemeClr val="accent1">
                <a:lumMod val="60000"/>
                <a:lumOff val="40000"/>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595100" y="192385"/>
            <a:ext cx="2275389" cy="1025525"/>
          </a:xfrm>
          <a:noFill/>
        </p:spPr>
        <p:txBody>
          <a:bodyPr vert="horz" lIns="0" tIns="45720" rIns="91440" bIns="0" rtlCol="0" anchor="b">
            <a:noAutofit/>
          </a:bodyPr>
          <a:lstStyle>
            <a:lvl1pPr>
              <a:defRPr lang="en-US" sz="5000" b="1">
                <a:solidFill>
                  <a:schemeClr val="bg1"/>
                </a:solidFill>
                <a:latin typeface="+mj-lt"/>
              </a:defRPr>
            </a:lvl1pPr>
          </a:lstStyle>
          <a:p>
            <a:pPr marL="0" lvl="0"/>
            <a:r>
              <a:rPr lang="en-US" dirty="0"/>
              <a:t>Agenda</a:t>
            </a:r>
          </a:p>
        </p:txBody>
      </p:sp>
    </p:spTree>
    <p:extLst>
      <p:ext uri="{BB962C8B-B14F-4D97-AF65-F5344CB8AC3E}">
        <p14:creationId xmlns:p14="http://schemas.microsoft.com/office/powerpoint/2010/main" val="2573412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1" y="0"/>
            <a:ext cx="4910666" cy="6858000"/>
          </a:xfrm>
        </p:spPr>
        <p:txBody>
          <a:bodyPr/>
          <a:lstStyle/>
          <a:p>
            <a:r>
              <a:rPr lang="en-US" noProof="0"/>
              <a:t>Click icon to add picture</a:t>
            </a:r>
            <a:endParaRPr lang="en-US" noProof="0" dirty="0"/>
          </a:p>
        </p:txBody>
      </p:sp>
      <p:sp>
        <p:nvSpPr>
          <p:cNvPr id="3" name="Rectangle 2" title="Decorative"/>
          <p:cNvSpPr/>
          <p:nvPr userDrawn="1"/>
        </p:nvSpPr>
        <p:spPr>
          <a:xfrm>
            <a:off x="4910667" y="0"/>
            <a:ext cx="11740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6295131" y="879710"/>
            <a:ext cx="4801847"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6295131" y="1956155"/>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6295131" y="3032600"/>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6295131" y="4109045"/>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6295131" y="5185490"/>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5084074" y="87971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5084074" y="1956155"/>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5084074" y="303260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5084074" y="4109045"/>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5084074" y="518549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5</a:t>
            </a:r>
          </a:p>
        </p:txBody>
      </p:sp>
      <p:sp>
        <p:nvSpPr>
          <p:cNvPr id="15"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3727361"/>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Tree>
    <p:extLst>
      <p:ext uri="{BB962C8B-B14F-4D97-AF65-F5344CB8AC3E}">
        <p14:creationId xmlns:p14="http://schemas.microsoft.com/office/powerpoint/2010/main" val="4283145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769354" y="2596916"/>
            <a:ext cx="4385841" cy="1325563"/>
          </a:xfrm>
        </p:spPr>
        <p:txBody>
          <a:bodyPr anchor="b"/>
          <a:lstStyle>
            <a:lvl1pPr algn="l">
              <a:defRPr>
                <a:latin typeface="+mj-lt"/>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6096000" y="1"/>
            <a:ext cx="6096000" cy="6858000"/>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69353" y="4628132"/>
            <a:ext cx="4385841" cy="1325562"/>
          </a:xfrm>
        </p:spPr>
        <p:txBody>
          <a:bodyPr>
            <a:noAutofit/>
          </a:bodyPr>
          <a:lstStyle>
            <a:lvl1pPr marL="0" indent="0" algn="l">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69353" y="4165142"/>
            <a:ext cx="4385841" cy="382749"/>
          </a:xfrm>
        </p:spPr>
        <p:txBody>
          <a:bodyPr anchor="b">
            <a:normAutofit/>
          </a:bodyPr>
          <a:lstStyle>
            <a:lvl1pPr marL="0" indent="0" algn="l">
              <a:buNone/>
              <a:defRPr sz="1600" b="1">
                <a:latin typeface="+mj-lt"/>
                <a:cs typeface="Arial" panose="020B0604020202020204" pitchFamily="34" charset="0"/>
              </a:defRPr>
            </a:lvl1pPr>
          </a:lstStyle>
          <a:p>
            <a:pPr lvl="0"/>
            <a:r>
              <a:rPr lang="en-US"/>
              <a:t>Click to edit Master text styles</a:t>
            </a:r>
          </a:p>
        </p:txBody>
      </p:sp>
      <p:sp>
        <p:nvSpPr>
          <p:cNvPr id="6" name="Shape 62" title="Decorative">
            <a:extLst>
              <a:ext uri="{FF2B5EF4-FFF2-40B4-BE49-F238E27FC236}">
                <a16:creationId xmlns:a16="http://schemas.microsoft.com/office/drawing/2014/main" id="{2683CBB0-468F-4DD2-853B-FBFFA91B662E}"/>
              </a:ext>
            </a:extLst>
          </p:cNvPr>
          <p:cNvSpPr/>
          <p:nvPr userDrawn="1"/>
        </p:nvSpPr>
        <p:spPr>
          <a:xfrm flipV="1">
            <a:off x="527427" y="1631760"/>
            <a:ext cx="0" cy="4321933"/>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9" name="Picture Placeholder 5" title="Decorative">
            <a:extLst>
              <a:ext uri="{FF2B5EF4-FFF2-40B4-BE49-F238E27FC236}">
                <a16:creationId xmlns:a16="http://schemas.microsoft.com/office/drawing/2014/main" id="{EADDC907-00BA-437D-8631-DCDAA19616AC}"/>
              </a:ext>
            </a:extLst>
          </p:cNvPr>
          <p:cNvSpPr>
            <a:spLocks noGrp="1"/>
          </p:cNvSpPr>
          <p:nvPr>
            <p:ph type="pic" sz="quarter" idx="13"/>
          </p:nvPr>
        </p:nvSpPr>
        <p:spPr>
          <a:xfrm>
            <a:off x="769354" y="1631760"/>
            <a:ext cx="804759" cy="804759"/>
          </a:xfrm>
          <a:prstGeom prst="rect">
            <a:avLst/>
          </a:prstGeom>
          <a:solidFill>
            <a:schemeClr val="bg1"/>
          </a:solidFill>
          <a:ln w="19050">
            <a:noFill/>
          </a:ln>
        </p:spPr>
        <p:txBody>
          <a:bodyPr>
            <a:normAutofit/>
          </a:bodyPr>
          <a:lstStyle>
            <a:lvl1pPr>
              <a:defRPr sz="800"/>
            </a:lvl1pPr>
          </a:lstStyle>
          <a:p>
            <a:r>
              <a:rPr lang="en-US"/>
              <a:t>Click icon to add picture</a:t>
            </a:r>
            <a:endParaRPr lang="en-US" dirty="0"/>
          </a:p>
        </p:txBody>
      </p:sp>
    </p:spTree>
    <p:extLst>
      <p:ext uri="{BB962C8B-B14F-4D97-AF65-F5344CB8AC3E}">
        <p14:creationId xmlns:p14="http://schemas.microsoft.com/office/powerpoint/2010/main" val="1984934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1" y="2808079"/>
            <a:ext cx="6096000" cy="404992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571465"/>
            <a:ext cx="525780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87825" y="2808079"/>
            <a:ext cx="4312353" cy="382749"/>
          </a:xfrm>
        </p:spPr>
        <p:txBody>
          <a:bodyPr vert="horz" lIns="0" tIns="45720" rIns="91440" bIns="45720" rtlCol="0" anchor="b">
            <a:normAutofit/>
          </a:bodyPr>
          <a:lstStyle>
            <a:lvl1pPr>
              <a:defRPr lang="en-US" sz="1600" b="1" dirty="0">
                <a:latin typeface="+mj-lt"/>
              </a:defRPr>
            </a:lvl1pPr>
          </a:lstStyle>
          <a:p>
            <a:pPr marL="0" lvl="0" indent="0">
              <a:buNone/>
            </a:pPr>
            <a:r>
              <a:rPr lang="en-US" dirty="0"/>
              <a:t>Click to add title here</a:t>
            </a:r>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87825" y="3212363"/>
            <a:ext cx="4312353" cy="2962659"/>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hape 62" title="Decorative">
            <a:extLst>
              <a:ext uri="{FF2B5EF4-FFF2-40B4-BE49-F238E27FC236}">
                <a16:creationId xmlns:a16="http://schemas.microsoft.com/office/drawing/2014/main" id="{2683CBB0-468F-4DD2-853B-FBFFA91B662E}"/>
              </a:ext>
            </a:extLst>
          </p:cNvPr>
          <p:cNvSpPr/>
          <p:nvPr userDrawn="1"/>
        </p:nvSpPr>
        <p:spPr>
          <a:xfrm rot="16200000" flipV="1">
            <a:off x="5130846" y="1256529"/>
            <a:ext cx="0" cy="1930310"/>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114414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E5DCEB-1CC8-4AEE-9DEC-6C62AD4FB42C}"/>
              </a:ext>
            </a:extLst>
          </p:cNvPr>
          <p:cNvSpPr/>
          <p:nvPr userDrawn="1"/>
        </p:nvSpPr>
        <p:spPr>
          <a:xfrm>
            <a:off x="0" y="3429000"/>
            <a:ext cx="6096001"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1" y="0"/>
            <a:ext cx="6096000" cy="3429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6987825" y="1190909"/>
            <a:ext cx="4554008"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97253" y="2516138"/>
            <a:ext cx="4544580" cy="382749"/>
          </a:xfrm>
        </p:spPr>
        <p:txBody>
          <a:bodyPr vert="horz" lIns="0" tIns="45720" rIns="91440" bIns="45720" rtlCol="0" anchor="b">
            <a:normAutofit/>
          </a:bodyPr>
          <a:lstStyle>
            <a:lvl1pPr>
              <a:defRPr lang="en-US" sz="1600" b="1" dirty="0">
                <a:latin typeface="+mj-lt"/>
              </a:defRPr>
            </a:lvl1pPr>
          </a:lstStyle>
          <a:p>
            <a:pPr marL="0" lvl="0" indent="0">
              <a:buNone/>
            </a:pPr>
            <a:r>
              <a:rPr lang="en-US" dirty="0"/>
              <a:t>Click to add title here</a:t>
            </a:r>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97253" y="2920422"/>
            <a:ext cx="4544580" cy="3226378"/>
          </a:xfrm>
        </p:spPr>
        <p:txBody>
          <a:bodyPr lIns="0" tIns="72000">
            <a:normAutofit/>
          </a:bodyPr>
          <a:lstStyle>
            <a:lvl1pPr>
              <a:defRPr sz="1400"/>
            </a:lvl1pPr>
            <a:lvl2pPr>
              <a:defRPr sz="1200"/>
            </a:lvl2pPr>
            <a:lvl3pPr>
              <a:defRPr sz="11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38199" y="3606800"/>
            <a:ext cx="4927601" cy="2540000"/>
          </a:xfrm>
        </p:spPr>
        <p:txBody>
          <a:bodyPr lIns="0" tIns="72000">
            <a:normAutofit/>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6"/>
          </p:nvPr>
        </p:nvSpPr>
        <p:spPr>
          <a:xfrm>
            <a:off x="0" y="0"/>
            <a:ext cx="3708400" cy="6853712"/>
          </a:xfrm>
          <a:solidFill>
            <a:schemeClr val="bg1">
              <a:lumMod val="95000"/>
            </a:schemeClr>
          </a:solidFill>
        </p:spPr>
        <p:txBody>
          <a:bodyPr/>
          <a:lstStyle/>
          <a:p>
            <a:r>
              <a:rPr lang="en-US"/>
              <a:t>Click icon to add picture</a:t>
            </a:r>
            <a:endParaRPr lang="en-US" dirty="0"/>
          </a:p>
        </p:txBody>
      </p:sp>
      <p:sp>
        <p:nvSpPr>
          <p:cNvPr id="11" name="Rectangle 10" title="Decorative"/>
          <p:cNvSpPr/>
          <p:nvPr userDrawn="1"/>
        </p:nvSpPr>
        <p:spPr>
          <a:xfrm>
            <a:off x="3708400" y="0"/>
            <a:ext cx="4775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4252921" y="936980"/>
            <a:ext cx="3686159" cy="1466055"/>
          </a:xfrm>
        </p:spPr>
        <p:txBody>
          <a:bodyPr lIns="0" anchor="t">
            <a:normAutofit/>
          </a:bodyPr>
          <a:lstStyle>
            <a:lvl1pPr algn="l">
              <a:defRPr sz="4000">
                <a:solidFill>
                  <a:schemeClr val="bg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252988" y="2407322"/>
            <a:ext cx="368602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252921" y="2811606"/>
            <a:ext cx="3686159"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7"/>
          </p:nvPr>
        </p:nvSpPr>
        <p:spPr>
          <a:xfrm>
            <a:off x="8483600" y="0"/>
            <a:ext cx="3708400" cy="6853712"/>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with Image">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0" y="4288"/>
            <a:ext cx="12192000" cy="6853712"/>
          </a:xfrm>
          <a:solidFill>
            <a:schemeClr val="bg1">
              <a:lumMod val="95000"/>
            </a:schemeClr>
          </a:solidFill>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1819845"/>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6047623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12" name="Rectangle 11" title="Decorative">
            <a:extLst>
              <a:ext uri="{FF2B5EF4-FFF2-40B4-BE49-F238E27FC236}">
                <a16:creationId xmlns:a16="http://schemas.microsoft.com/office/drawing/2014/main" id="{60EEF041-4EFF-410A-AFB4-25A65B462B2D}"/>
              </a:ext>
            </a:extLst>
          </p:cNvPr>
          <p:cNvSpPr/>
          <p:nvPr userDrawn="1"/>
        </p:nvSpPr>
        <p:spPr>
          <a:xfrm>
            <a:off x="8181847" y="0"/>
            <a:ext cx="401015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title="Decorative">
            <a:extLst>
              <a:ext uri="{FF2B5EF4-FFF2-40B4-BE49-F238E27FC236}">
                <a16:creationId xmlns:a16="http://schemas.microsoft.com/office/drawing/2014/main" id="{60EEF041-4EFF-410A-AFB4-25A65B462B2D}"/>
              </a:ext>
            </a:extLst>
          </p:cNvPr>
          <p:cNvSpPr/>
          <p:nvPr userDrawn="1"/>
        </p:nvSpPr>
        <p:spPr>
          <a:xfrm>
            <a:off x="4171694" y="0"/>
            <a:ext cx="40101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333757" y="1680547"/>
            <a:ext cx="368602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375228" y="1680547"/>
            <a:ext cx="3658010"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333454" y="2084831"/>
            <a:ext cx="3686159"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375228" y="2084831"/>
            <a:ext cx="3658010"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a:extLst>
              <a:ext uri="{FF2B5EF4-FFF2-40B4-BE49-F238E27FC236}">
                <a16:creationId xmlns:a16="http://schemas.microsoft.com/office/drawing/2014/main" id="{110731EC-67BA-493B-B1C7-6258DD2B6042}"/>
              </a:ext>
            </a:extLst>
          </p:cNvPr>
          <p:cNvSpPr>
            <a:spLocks noGrp="1"/>
          </p:cNvSpPr>
          <p:nvPr>
            <p:ph type="title"/>
          </p:nvPr>
        </p:nvSpPr>
        <p:spPr>
          <a:xfrm>
            <a:off x="403410" y="1670007"/>
            <a:ext cx="3686159" cy="1466055"/>
          </a:xfrm>
        </p:spPr>
        <p:txBody>
          <a:bodyPr lIns="0" anchor="t">
            <a:normAutofit/>
          </a:bodyPr>
          <a:lstStyle>
            <a:lvl1pPr algn="l">
              <a:defRPr sz="4000">
                <a:solidFill>
                  <a:schemeClr val="tx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9044906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6" name="Picture Placeholder 5" title="Decorative">
            <a:extLst>
              <a:ext uri="{FF2B5EF4-FFF2-40B4-BE49-F238E27FC236}">
                <a16:creationId xmlns:a16="http://schemas.microsoft.com/office/drawing/2014/main" id="{09156155-C47D-47A0-A08D-DCAC4D742D3F}"/>
              </a:ext>
            </a:extLst>
          </p:cNvPr>
          <p:cNvSpPr>
            <a:spLocks noGrp="1"/>
          </p:cNvSpPr>
          <p:nvPr>
            <p:ph type="pic" sz="quarter" idx="17"/>
          </p:nvPr>
        </p:nvSpPr>
        <p:spPr>
          <a:xfrm>
            <a:off x="0" y="0"/>
            <a:ext cx="12192000" cy="3408892"/>
          </a:xfrm>
        </p:spPr>
        <p:txBody>
          <a:bodyPr/>
          <a:lstStyle/>
          <a:p>
            <a:r>
              <a:rPr lang="en-US"/>
              <a:t>Click icon to add picture</a:t>
            </a:r>
            <a:endParaRPr lang="en-US" dirty="0"/>
          </a:p>
        </p:txBody>
      </p:sp>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1"/>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838200" y="4049104"/>
            <a:ext cx="3136900" cy="2168682"/>
          </a:xfrm>
        </p:spPr>
        <p:txBody>
          <a:bodyPr lIns="0" anchor="ctr">
            <a:normAutofit/>
          </a:bodyPr>
          <a:lstStyle>
            <a:lvl1pPr algn="l">
              <a:defRPr sz="40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2360141"/>
            <a:ext cx="6096001" cy="4497859"/>
          </a:xfrm>
          <a:prstGeom prst="rect">
            <a:avLst/>
          </a:prstGeom>
          <a:solidFill>
            <a:schemeClr val="accent1"/>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12" name="Title 1" title="Decorative">
            <a:extLst>
              <a:ext uri="{FF2B5EF4-FFF2-40B4-BE49-F238E27FC236}">
                <a16:creationId xmlns:a16="http://schemas.microsoft.com/office/drawing/2014/main" id="{FC8F08DC-8736-4BFE-8B72-8DD4184DEBE1}"/>
              </a:ext>
            </a:extLst>
          </p:cNvPr>
          <p:cNvSpPr txBox="1">
            <a:spLocks/>
          </p:cNvSpPr>
          <p:nvPr userDrawn="1"/>
        </p:nvSpPr>
        <p:spPr>
          <a:xfrm>
            <a:off x="6095999" y="2360141"/>
            <a:ext cx="6096001" cy="4497859"/>
          </a:xfrm>
          <a:prstGeom prst="rect">
            <a:avLst/>
          </a:prstGeom>
          <a:solidFill>
            <a:schemeClr val="accent1">
              <a:lumMod val="60000"/>
              <a:lumOff val="40000"/>
            </a:schemeClr>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877607" y="2962016"/>
            <a:ext cx="434078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72685" y="2962016"/>
            <a:ext cx="4342629"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77607" y="3366301"/>
            <a:ext cx="434078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72685" y="3366301"/>
            <a:ext cx="4342629"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2528215" y="358610"/>
            <a:ext cx="7135570" cy="822240"/>
          </a:xfrm>
        </p:spPr>
        <p:txBody>
          <a:bodyPr lIns="0" anchor="t">
            <a:normAutofit/>
          </a:bodyPr>
          <a:lstStyle>
            <a:lvl1pPr algn="ctr">
              <a:defRPr sz="4000">
                <a:solidFill>
                  <a:schemeClr val="tx1"/>
                </a:solidFill>
                <a:latin typeface="+mj-lt"/>
              </a:defRPr>
            </a:lvl1pPr>
          </a:lstStyle>
          <a:p>
            <a:r>
              <a:rPr lang="en-US"/>
              <a:t>Click to edit Master title style</a:t>
            </a:r>
            <a:endParaRPr lang="en-US" dirty="0"/>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1">
                <a:lumMod val="40000"/>
                <a:lumOff val="6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7234858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2360141"/>
            <a:ext cx="6096001" cy="449785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12" name="Title 1" title="Decorative">
            <a:extLst>
              <a:ext uri="{FF2B5EF4-FFF2-40B4-BE49-F238E27FC236}">
                <a16:creationId xmlns:a16="http://schemas.microsoft.com/office/drawing/2014/main" id="{FC8F08DC-8736-4BFE-8B72-8DD4184DEBE1}"/>
              </a:ext>
            </a:extLst>
          </p:cNvPr>
          <p:cNvSpPr txBox="1">
            <a:spLocks/>
          </p:cNvSpPr>
          <p:nvPr userDrawn="1"/>
        </p:nvSpPr>
        <p:spPr>
          <a:xfrm>
            <a:off x="6095999" y="2360141"/>
            <a:ext cx="6096001" cy="4497859"/>
          </a:xfrm>
          <a:prstGeom prst="rect">
            <a:avLst/>
          </a:prstGeom>
          <a:solidFill>
            <a:schemeClr val="accent2">
              <a:lumMod val="75000"/>
              <a:lumOff val="25000"/>
            </a:schemeClr>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877607" y="2962016"/>
            <a:ext cx="434078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72685" y="2962016"/>
            <a:ext cx="4342629"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77607" y="3366301"/>
            <a:ext cx="434078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72685" y="3366301"/>
            <a:ext cx="4342629"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2528215" y="358610"/>
            <a:ext cx="7135570" cy="822240"/>
          </a:xfrm>
        </p:spPr>
        <p:txBody>
          <a:bodyPr lIns="0" anchor="t">
            <a:normAutofit/>
          </a:bodyPr>
          <a:lstStyle>
            <a:lvl1pPr algn="ctr">
              <a:defRPr sz="4000">
                <a:solidFill>
                  <a:schemeClr val="tx1"/>
                </a:solidFill>
                <a:latin typeface="+mj-lt"/>
              </a:defRPr>
            </a:lvl1pPr>
          </a:lstStyle>
          <a:p>
            <a:r>
              <a:rPr lang="en-US"/>
              <a:t>Click to edit Master title style</a:t>
            </a:r>
            <a:endParaRPr lang="en-US" dirty="0"/>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2">
                <a:lumMod val="50000"/>
                <a:lumOff val="5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8496472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878814" y="2632337"/>
            <a:ext cx="4385841" cy="3357563"/>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6182016" y="1598619"/>
            <a:ext cx="4869806" cy="189643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6182016" y="1194294"/>
            <a:ext cx="4869806" cy="382749"/>
          </a:xfrm>
        </p:spPr>
        <p:txBody>
          <a:bodyPr lIns="0" anchor="b">
            <a:noAutofit/>
          </a:bodyPr>
          <a:lstStyle>
            <a:lvl1pPr marL="0" indent="0">
              <a:buNone/>
              <a:defRPr sz="1600" b="1">
                <a:latin typeface="+mj-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6182018" y="4093464"/>
            <a:ext cx="4869806" cy="189643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182017" y="3689139"/>
            <a:ext cx="4832794" cy="382749"/>
          </a:xfrm>
        </p:spPr>
        <p:txBody>
          <a:bodyPr lIns="0" anchor="b">
            <a:noAutofit/>
          </a:bodyPr>
          <a:lstStyle>
            <a:lvl1pPr marL="0" indent="0">
              <a:buNone/>
              <a:defRPr sz="1600" b="1">
                <a:latin typeface="+mj-lt"/>
                <a:cs typeface="Arial" panose="020B0604020202020204" pitchFamily="34" charset="0"/>
              </a:defRPr>
            </a:lvl1pPr>
          </a:lstStyle>
          <a:p>
            <a:pPr lvl="0"/>
            <a:r>
              <a:rPr lang="en-US" dirty="0"/>
              <a:t>Click to add title here</a:t>
            </a:r>
          </a:p>
        </p:txBody>
      </p:sp>
      <p:sp>
        <p:nvSpPr>
          <p:cNvPr id="10" name="Shape 62" title="Decorative">
            <a:extLst>
              <a:ext uri="{FF2B5EF4-FFF2-40B4-BE49-F238E27FC236}">
                <a16:creationId xmlns:a16="http://schemas.microsoft.com/office/drawing/2014/main" id="{2683CBB0-468F-4DD2-853B-FBFFA91B662E}"/>
              </a:ext>
            </a:extLst>
          </p:cNvPr>
          <p:cNvSpPr/>
          <p:nvPr userDrawn="1"/>
        </p:nvSpPr>
        <p:spPr>
          <a:xfrm flipV="1">
            <a:off x="830507" y="1194294"/>
            <a:ext cx="0" cy="4795606"/>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9708105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p>
            <a:r>
              <a:rPr lang="en-US"/>
              <a:t>Click icon to add picture</a:t>
            </a:r>
            <a:endParaRPr lang="en-US" dirty="0"/>
          </a:p>
        </p:txBody>
      </p:sp>
      <p:sp>
        <p:nvSpPr>
          <p:cNvPr id="7" name="Text Placeholder 6" title="Decorative">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1"/>
          </a:solidFill>
        </p:spPr>
        <p:txBody>
          <a:bodyPr lIns="252000" tIns="144000" rIns="14400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l">
              <a:defRPr>
                <a:latin typeface="+mj-lt"/>
              </a:defRPr>
            </a:lvl1pPr>
          </a:lstStyle>
          <a:p>
            <a:r>
              <a:rPr lang="en-US" dirty="0"/>
              <a:t>Click to </a:t>
            </a:r>
            <a:br>
              <a:rPr lang="en-US" dirty="0"/>
            </a:br>
            <a:r>
              <a:rPr lang="en-US" dirty="0"/>
              <a:t>Add Title</a:t>
            </a:r>
          </a:p>
        </p:txBody>
      </p:sp>
      <p:sp>
        <p:nvSpPr>
          <p:cNvPr id="9" name="Shape 62" title="Decorative">
            <a:extLst>
              <a:ext uri="{FF2B5EF4-FFF2-40B4-BE49-F238E27FC236}">
                <a16:creationId xmlns:a16="http://schemas.microsoft.com/office/drawing/2014/main" id="{E1A23DB6-E067-4A30-8C4B-98B452428518}"/>
              </a:ext>
            </a:extLst>
          </p:cNvPr>
          <p:cNvSpPr/>
          <p:nvPr userDrawn="1"/>
        </p:nvSpPr>
        <p:spPr>
          <a:xfrm rot="16200000" flipV="1">
            <a:off x="1756506" y="1915220"/>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title="Decorative">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1"/>
            <a:ext cx="3523423" cy="3206186"/>
          </a:xfrm>
          <a:solidFill>
            <a:schemeClr val="bg1">
              <a:lumMod val="95000"/>
            </a:schemeClr>
          </a:solidFill>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2"/>
          </p:nvPr>
        </p:nvSpPr>
        <p:spPr>
          <a:xfrm>
            <a:off x="971836" y="3358587"/>
            <a:ext cx="3523423" cy="3206186"/>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838199" y="4586456"/>
            <a:ext cx="10349090" cy="1577281"/>
          </a:xfrm>
          <a:noFill/>
          <a:ln>
            <a:noFill/>
          </a:ln>
        </p:spPr>
        <p:txBody>
          <a:bodyPr lIns="0" tIns="216000" rIns="0">
            <a:noAutofit/>
          </a:bodyPr>
          <a:lstStyle>
            <a:lvl1pPr marL="0" indent="0" algn="ctr">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199" y="3717212"/>
            <a:ext cx="10349089" cy="854791"/>
          </a:xfrm>
        </p:spPr>
        <p:txBody>
          <a:bodyPr lIns="0" rIns="0" anchor="b"/>
          <a:lstStyle>
            <a:lvl1pPr algn="ctr">
              <a:defRPr>
                <a:latin typeface="+mj-lt"/>
              </a:defRPr>
            </a:lvl1pPr>
          </a:lstStyle>
          <a:p>
            <a:r>
              <a:rPr lang="en-US" dirty="0"/>
              <a:t>Click to Add Title</a:t>
            </a: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10349089" cy="251652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3" name="Rectangle 2" title="Decorative">
            <a:extLst>
              <a:ext uri="{FF2B5EF4-FFF2-40B4-BE49-F238E27FC236}">
                <a16:creationId xmlns:a16="http://schemas.microsoft.com/office/drawing/2014/main" id="{9DF8596F-E730-47C4-86C3-F4A9B3F78268}"/>
              </a:ext>
            </a:extLst>
          </p:cNvPr>
          <p:cNvSpPr/>
          <p:nvPr userDrawn="1"/>
        </p:nvSpPr>
        <p:spPr>
          <a:xfrm>
            <a:off x="0" y="0"/>
            <a:ext cx="474562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Arial" panose="020B0604020202020204" pitchFamily="34" charset="0"/>
              <a:cs typeface="Arial" panose="020B0604020202020204" pitchFamily="34" charset="0"/>
            </a:endParaRP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solidFill>
                  <a:schemeClr val="bg1"/>
                </a:solidFill>
                <a:latin typeface="+mj-lt"/>
              </a:defRPr>
            </a:lvl1pPr>
          </a:lstStyle>
          <a:p>
            <a:r>
              <a:rPr lang="en-US" dirty="0"/>
              <a:t>Click to </a:t>
            </a:r>
            <a:br>
              <a:rPr lang="en-US" dirty="0"/>
            </a:br>
            <a:r>
              <a:rPr lang="en-US" dirty="0"/>
              <a:t>Add Title</a:t>
            </a: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1197273"/>
            <a:ext cx="6121722" cy="382749"/>
          </a:xfrm>
        </p:spPr>
        <p:txBody>
          <a:bodyPr lIns="0" tIns="0" anchor="t">
            <a:normAutofit/>
          </a:bodyPr>
          <a:lstStyle>
            <a:lvl1pPr marL="0" indent="0">
              <a:buNone/>
              <a:defRPr sz="1600" b="1">
                <a:solidFill>
                  <a:schemeClr val="tx1"/>
                </a:solidFill>
                <a:latin typeface="+mj-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5359078" y="1588155"/>
            <a:ext cx="6121722" cy="1397178"/>
          </a:xfrm>
        </p:spPr>
        <p:txBody>
          <a:bodyPr lIns="0" tIns="0">
            <a:normAutofit/>
          </a:bodyPr>
          <a:lstStyle>
            <a:lvl1pPr marL="0" indent="0">
              <a:lnSpc>
                <a:spcPct val="100000"/>
              </a:lnSpc>
              <a:buNone/>
              <a:defRPr sz="1400">
                <a:solidFill>
                  <a:schemeClr val="tx1"/>
                </a:solidFill>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
        <p:nvSpPr>
          <p:cNvPr id="10" name="Text Placeholder 3">
            <a:extLst>
              <a:ext uri="{FF2B5EF4-FFF2-40B4-BE49-F238E27FC236}">
                <a16:creationId xmlns:a16="http://schemas.microsoft.com/office/drawing/2014/main" id="{0E3F0CD0-D764-45BB-9798-E9046593B3AC}"/>
              </a:ext>
            </a:extLst>
          </p:cNvPr>
          <p:cNvSpPr>
            <a:spLocks noGrp="1"/>
          </p:cNvSpPr>
          <p:nvPr>
            <p:ph type="body" sz="quarter" idx="16"/>
          </p:nvPr>
        </p:nvSpPr>
        <p:spPr>
          <a:xfrm>
            <a:off x="838200" y="3737092"/>
            <a:ext cx="3085618" cy="2663707"/>
          </a:xfrm>
        </p:spPr>
        <p:txBody>
          <a:bodyPr lIns="0" tIns="0">
            <a:normAutofit/>
          </a:bodyPr>
          <a:lstStyle>
            <a:lvl1pPr marL="0" indent="0">
              <a:lnSpc>
                <a:spcPct val="100000"/>
              </a:lnSpc>
              <a:buNone/>
              <a:defRPr sz="2000">
                <a:solidFill>
                  <a:schemeClr val="tx1"/>
                </a:solidFill>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9B9B3BD2-24FF-4E30-B0DA-4DCD6E57D9FC}"/>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2282502" y="4973519"/>
            <a:ext cx="7299618" cy="1440000"/>
          </a:xfrm>
          <a:solidFill>
            <a:schemeClr val="accent1"/>
          </a:solidFill>
        </p:spPr>
        <p:txBody>
          <a:bodyPr lIns="216000">
            <a:normAutofit/>
          </a:bodyPr>
          <a:lstStyle>
            <a:lvl1pPr algn="ctr">
              <a:defRPr sz="4000">
                <a:solidFill>
                  <a:schemeClr val="bg1"/>
                </a:solidFill>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5295899" y="4288"/>
            <a:ext cx="6896100" cy="6853712"/>
          </a:xfrm>
          <a:solidFill>
            <a:schemeClr val="bg1">
              <a:lumMod val="95000"/>
            </a:schemeClr>
          </a:solidFill>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title="Decorative"/>
          <p:cNvSpPr/>
          <p:nvPr userDrawn="1"/>
        </p:nvSpPr>
        <p:spPr>
          <a:xfrm>
            <a:off x="0" y="0"/>
            <a:ext cx="5295899" cy="6858000"/>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798690" y="2040520"/>
            <a:ext cx="4120444" cy="1818655"/>
          </a:xfrm>
        </p:spPr>
        <p:txBody>
          <a:bodyPr anchor="b">
            <a:noAutofit/>
          </a:bodyPr>
          <a:lstStyle>
            <a:lvl1pPr algn="l">
              <a:defRPr sz="5000" b="1">
                <a:solidFill>
                  <a:schemeClr val="bg1"/>
                </a:solidFill>
                <a:latin typeface="+mj-lt"/>
              </a:defRPr>
            </a:lvl1pPr>
          </a:lstStyle>
          <a:p>
            <a:r>
              <a:rPr lang="en-US" dirty="0"/>
              <a:t>CLICK TO ADD TITLE</a:t>
            </a:r>
          </a:p>
        </p:txBody>
      </p:sp>
      <p:sp>
        <p:nvSpPr>
          <p:cNvPr id="10" name="Text Placeholder 12">
            <a:extLst>
              <a:ext uri="{FF2B5EF4-FFF2-40B4-BE49-F238E27FC236}">
                <a16:creationId xmlns:a16="http://schemas.microsoft.com/office/drawing/2014/main" id="{1221857D-ECFA-4D4D-91DF-E36500791501}"/>
              </a:ext>
            </a:extLst>
          </p:cNvPr>
          <p:cNvSpPr>
            <a:spLocks noGrp="1"/>
          </p:cNvSpPr>
          <p:nvPr>
            <p:ph type="body" sz="quarter" idx="15" hasCustomPrompt="1"/>
          </p:nvPr>
        </p:nvSpPr>
        <p:spPr>
          <a:xfrm>
            <a:off x="798690" y="4031658"/>
            <a:ext cx="4120443"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1" name="Shape 62" title="Decorative">
            <a:extLst>
              <a:ext uri="{FF2B5EF4-FFF2-40B4-BE49-F238E27FC236}">
                <a16:creationId xmlns:a16="http://schemas.microsoft.com/office/drawing/2014/main" id="{E1A23DB6-E067-4A30-8C4B-98B452428518}"/>
              </a:ext>
            </a:extLst>
          </p:cNvPr>
          <p:cNvSpPr/>
          <p:nvPr userDrawn="1"/>
        </p:nvSpPr>
        <p:spPr>
          <a:xfrm rot="16200000" flipV="1">
            <a:off x="1893092" y="2764774"/>
            <a:ext cx="0" cy="2188806"/>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9B9B3BD2-24FF-4E30-B0DA-4DCD6E57D9FC}"/>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val="26320271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5" name="Text Placeholder 12">
            <a:extLst>
              <a:ext uri="{FF2B5EF4-FFF2-40B4-BE49-F238E27FC236}">
                <a16:creationId xmlns:a16="http://schemas.microsoft.com/office/drawing/2014/main" id="{89A80859-BDA6-44AA-A750-4E06108B9B2B}"/>
              </a:ext>
            </a:extLst>
          </p:cNvPr>
          <p:cNvSpPr>
            <a:spLocks noGrp="1"/>
          </p:cNvSpPr>
          <p:nvPr>
            <p:ph type="body" sz="quarter" idx="14"/>
          </p:nvPr>
        </p:nvSpPr>
        <p:spPr>
          <a:xfrm>
            <a:off x="4887474" y="3665204"/>
            <a:ext cx="7304526" cy="2196780"/>
          </a:xfrm>
          <a:solidFill>
            <a:schemeClr val="accent1"/>
          </a:solidFill>
        </p:spPr>
        <p:txBody>
          <a:bodyPr lIns="274320" tIns="182880" rIns="182880" bIns="182880" anchor="ctr">
            <a:normAutofit/>
          </a:bodyPr>
          <a:lstStyle>
            <a:lvl1pPr marL="0" indent="0" algn="l" defTabSz="914400" rtl="0" eaLnBrk="1" latinLnBrk="0" hangingPunct="1">
              <a:lnSpc>
                <a:spcPct val="90000"/>
              </a:lnSpc>
              <a:spcBef>
                <a:spcPct val="0"/>
              </a:spcBef>
              <a:buNone/>
              <a:defRPr lang="en-US" sz="4000" b="1" i="0" kern="1200" spc="-150" dirty="0">
                <a:solidFill>
                  <a:schemeClr val="bg1"/>
                </a:solidFill>
                <a:latin typeface="+mj-lt"/>
                <a:ea typeface="+mj-ea"/>
                <a:cs typeface="Gill Sans" panose="020B0502020104020203" pitchFamily="34" charset="-79"/>
              </a:defRPr>
            </a:lvl1pPr>
          </a:lstStyle>
          <a:p>
            <a:pPr lvl="0"/>
            <a:r>
              <a:rPr lang="en-US"/>
              <a:t>Click to edit Master text styles</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4887473" y="3665204"/>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597402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ext Placeholder 12">
            <a:extLst>
              <a:ext uri="{FF2B5EF4-FFF2-40B4-BE49-F238E27FC236}">
                <a16:creationId xmlns:a16="http://schemas.microsoft.com/office/drawing/2014/main" id="{89A80859-BDA6-44AA-A750-4E06108B9B2B}"/>
              </a:ext>
            </a:extLst>
          </p:cNvPr>
          <p:cNvSpPr>
            <a:spLocks noGrp="1"/>
          </p:cNvSpPr>
          <p:nvPr>
            <p:ph type="body" sz="quarter" idx="14"/>
          </p:nvPr>
        </p:nvSpPr>
        <p:spPr>
          <a:xfrm>
            <a:off x="4887474" y="3665204"/>
            <a:ext cx="7304526" cy="2196780"/>
          </a:xfrm>
          <a:solidFill>
            <a:schemeClr val="accent2"/>
          </a:solidFill>
        </p:spPr>
        <p:txBody>
          <a:bodyPr lIns="274320" tIns="182880" rIns="182880" bIns="182880" anchor="ctr">
            <a:normAutofit/>
          </a:bodyPr>
          <a:lstStyle>
            <a:lvl1pPr marL="0" indent="0" algn="l" defTabSz="914400" rtl="0" eaLnBrk="1" latinLnBrk="0" hangingPunct="1">
              <a:lnSpc>
                <a:spcPct val="90000"/>
              </a:lnSpc>
              <a:spcBef>
                <a:spcPct val="0"/>
              </a:spcBef>
              <a:buNone/>
              <a:defRPr lang="en-US" sz="4000" b="1" i="0" kern="1200" spc="-150" dirty="0">
                <a:solidFill>
                  <a:schemeClr val="bg1"/>
                </a:solidFill>
                <a:latin typeface="+mj-lt"/>
                <a:ea typeface="+mj-ea"/>
                <a:cs typeface="Gill Sans" panose="020B0502020104020203" pitchFamily="34" charset="-79"/>
              </a:defRPr>
            </a:lvl1pPr>
          </a:lstStyle>
          <a:p>
            <a:pPr lvl="0"/>
            <a:r>
              <a:rPr lang="en-US"/>
              <a:t>Click to edit Master text styles</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flipV="1">
            <a:off x="4887473" y="3665204"/>
            <a:ext cx="1"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29559417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0_Custom Layout">
    <p:bg>
      <p:bgPr>
        <a:solidFill>
          <a:schemeClr val="accent1"/>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0_Custom Layout">
    <p:bg>
      <p:bgPr>
        <a:solidFill>
          <a:schemeClr val="accent1"/>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680013"/>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3_Custom Layout">
    <p:bg>
      <p:bgPr>
        <a:solidFill>
          <a:schemeClr val="accent2"/>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0843891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4_Custom Layout">
    <p:bg>
      <p:bgPr>
        <a:solidFill>
          <a:schemeClr val="accent2"/>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680013"/>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3382582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p:cNvSpPr/>
          <p:nvPr userDrawn="1"/>
        </p:nvSpPr>
        <p:spPr>
          <a:xfrm>
            <a:off x="0" y="4735870"/>
            <a:ext cx="12192000" cy="150043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title="Decorative"/>
          <p:cNvSpPr/>
          <p:nvPr userDrawn="1"/>
        </p:nvSpPr>
        <p:spPr>
          <a:xfrm>
            <a:off x="0" y="4735870"/>
            <a:ext cx="12192000" cy="1500431"/>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0017970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title="Decorative"/>
          <p:cNvSpPr/>
          <p:nvPr userDrawn="1"/>
        </p:nvSpPr>
        <p:spPr>
          <a:xfrm>
            <a:off x="0" y="4735870"/>
            <a:ext cx="12192000" cy="150043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8263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8"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3872090" y="2905535"/>
            <a:ext cx="4120444" cy="891250"/>
          </a:xfrm>
        </p:spPr>
        <p:txBody>
          <a:bodyPr anchor="t">
            <a:noAutofit/>
          </a:bodyPr>
          <a:lstStyle>
            <a:lvl1pPr algn="ct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3872090" y="3993558"/>
            <a:ext cx="4120443"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5932310" y="272667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 name="Rectangle 1" title="Decorative"/>
          <p:cNvSpPr/>
          <p:nvPr userDrawn="1"/>
        </p:nvSpPr>
        <p:spPr>
          <a:xfrm>
            <a:off x="3872089" y="860778"/>
            <a:ext cx="4120444" cy="5136445"/>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916583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2"/>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2">
                    <a:lumMod val="75000"/>
                    <a:lumOff val="25000"/>
                    <a:alpha val="20000"/>
                  </a:schemeClr>
                </a:solidFill>
                <a:latin typeface="+mj-lt"/>
                <a:cs typeface="Arial" panose="020B0604020202020204" pitchFamily="34" charset="0"/>
              </a:defRPr>
            </a:lvl1pPr>
          </a:lstStyle>
          <a:p>
            <a:pPr lvl="0"/>
            <a:r>
              <a:rPr lang="en-US" dirty="0"/>
              <a:t>1</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2948043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7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1"/>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1">
                    <a:lumMod val="60000"/>
                    <a:lumOff val="40000"/>
                    <a:alpha val="20000"/>
                  </a:schemeClr>
                </a:solidFill>
                <a:latin typeface="+mj-lt"/>
                <a:cs typeface="Arial" panose="020B0604020202020204" pitchFamily="34" charset="0"/>
              </a:defRPr>
            </a:lvl1pPr>
          </a:lstStyle>
          <a:p>
            <a:pPr lvl="0"/>
            <a:r>
              <a:rPr lang="en-US" dirty="0"/>
              <a:t>2</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26495172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8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4"/>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4">
                    <a:lumMod val="40000"/>
                    <a:lumOff val="60000"/>
                    <a:alpha val="20000"/>
                  </a:schemeClr>
                </a:solidFill>
                <a:latin typeface="+mj-lt"/>
                <a:cs typeface="Arial" panose="020B0604020202020204" pitchFamily="34" charset="0"/>
              </a:defRPr>
            </a:lvl1pPr>
          </a:lstStyle>
          <a:p>
            <a:pPr lvl="0"/>
            <a:r>
              <a:rPr lang="en-US" dirty="0"/>
              <a:t>3</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36834422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9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2">
              <a:lumMod val="75000"/>
              <a:lumOff val="25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40552306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1">
              <a:lumMod val="60000"/>
              <a:lumOff val="40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0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4">
              <a:lumMod val="40000"/>
              <a:lumOff val="60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27217497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title="Decorative">
            <a:extLst>
              <a:ext uri="{FF2B5EF4-FFF2-40B4-BE49-F238E27FC236}">
                <a16:creationId xmlns:a16="http://schemas.microsoft.com/office/drawing/2014/main" id="{EADDC907-00BA-437D-8631-DCDAA19616AC}"/>
              </a:ext>
            </a:extLst>
          </p:cNvPr>
          <p:cNvSpPr>
            <a:spLocks noGrp="1"/>
          </p:cNvSpPr>
          <p:nvPr>
            <p:ph type="pic" sz="quarter" idx="13"/>
          </p:nvPr>
        </p:nvSpPr>
        <p:spPr>
          <a:xfrm>
            <a:off x="6749917" y="1002146"/>
            <a:ext cx="885235" cy="885235"/>
          </a:xfrm>
          <a:prstGeom prst="ellipse">
            <a:avLst/>
          </a:prstGeom>
          <a:solidFill>
            <a:schemeClr val="bg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title="Decorative">
            <a:extLst>
              <a:ext uri="{FF2B5EF4-FFF2-40B4-BE49-F238E27FC236}">
                <a16:creationId xmlns:a16="http://schemas.microsoft.com/office/drawing/2014/main" id="{44A0EDB5-B80A-4225-9741-99690ADBCE8D}"/>
              </a:ext>
            </a:extLst>
          </p:cNvPr>
          <p:cNvSpPr>
            <a:spLocks noGrp="1"/>
          </p:cNvSpPr>
          <p:nvPr>
            <p:ph type="pic" sz="quarter" idx="14"/>
          </p:nvPr>
        </p:nvSpPr>
        <p:spPr>
          <a:xfrm>
            <a:off x="6749917" y="2291505"/>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title="Decorative">
            <a:extLst>
              <a:ext uri="{FF2B5EF4-FFF2-40B4-BE49-F238E27FC236}">
                <a16:creationId xmlns:a16="http://schemas.microsoft.com/office/drawing/2014/main" id="{E5C18081-A6EE-421D-96AC-0A7FA46F744A}"/>
              </a:ext>
            </a:extLst>
          </p:cNvPr>
          <p:cNvSpPr>
            <a:spLocks noGrp="1"/>
          </p:cNvSpPr>
          <p:nvPr>
            <p:ph type="pic" sz="quarter" idx="15"/>
          </p:nvPr>
        </p:nvSpPr>
        <p:spPr>
          <a:xfrm>
            <a:off x="6749917" y="3580864"/>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title="Decorative">
            <a:extLst>
              <a:ext uri="{FF2B5EF4-FFF2-40B4-BE49-F238E27FC236}">
                <a16:creationId xmlns:a16="http://schemas.microsoft.com/office/drawing/2014/main" id="{1D21CB0A-3210-4B51-85A0-5111AEBA214F}"/>
              </a:ext>
            </a:extLst>
          </p:cNvPr>
          <p:cNvSpPr>
            <a:spLocks noGrp="1"/>
          </p:cNvSpPr>
          <p:nvPr>
            <p:ph type="pic" sz="quarter" idx="16"/>
          </p:nvPr>
        </p:nvSpPr>
        <p:spPr>
          <a:xfrm>
            <a:off x="6749917" y="4870223"/>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4"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solidFill>
                  <a:schemeClr val="bg1"/>
                </a:solidFill>
              </a:defRPr>
            </a:lvl1pPr>
          </a:lstStyle>
          <a:p>
            <a:r>
              <a:rPr lang="en-US" noProof="0"/>
              <a:t>Click to Add Slide Title Here</a:t>
            </a:r>
          </a:p>
        </p:txBody>
      </p:sp>
      <p:sp>
        <p:nvSpPr>
          <p:cNvPr id="25"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bg1"/>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26"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498661"/>
            <a:ext cx="4008438" cy="2560899"/>
          </a:xfrm>
        </p:spPr>
        <p:txBody>
          <a:bodyPr lIns="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noProof="0"/>
              <a:t>Click to edit Master text styles</a:t>
            </a:r>
          </a:p>
        </p:txBody>
      </p:sp>
      <p:sp>
        <p:nvSpPr>
          <p:cNvPr id="27"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2124643"/>
            <a:ext cx="0" cy="2188806"/>
          </a:xfrm>
          <a:prstGeom prst="line">
            <a:avLst/>
          </a:prstGeom>
          <a:ln w="76200">
            <a:solidFill>
              <a:schemeClr val="accent2">
                <a:lumMod val="50000"/>
                <a:lumOff val="5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solidFill>
                <a:schemeClr val="bg1"/>
              </a:solidFill>
            </a:endParaRPr>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58980"/>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4"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vl1pPr>
          </a:lstStyle>
          <a:p>
            <a:r>
              <a:rPr lang="en-US" noProof="0"/>
              <a:t>Click to Add Slide Title Here</a:t>
            </a:r>
          </a:p>
        </p:txBody>
      </p:sp>
      <p:sp>
        <p:nvSpPr>
          <p:cNvPr id="20"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24"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498661"/>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2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2124643"/>
            <a:ext cx="0" cy="2188806"/>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2" name="Oval 1">
            <a:extLst>
              <a:ext uri="{FF2B5EF4-FFF2-40B4-BE49-F238E27FC236}">
                <a16:creationId xmlns:a16="http://schemas.microsoft.com/office/drawing/2014/main" id="{7E5B409A-28A1-4F13-9C1C-E15291930DF1}"/>
              </a:ext>
            </a:extLst>
          </p:cNvPr>
          <p:cNvSpPr/>
          <p:nvPr userDrawn="1"/>
        </p:nvSpPr>
        <p:spPr>
          <a:xfrm>
            <a:off x="6721671" y="1047456"/>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B0A9508C-D302-4643-AFFA-37BE20A4CF91}"/>
              </a:ext>
            </a:extLst>
          </p:cNvPr>
          <p:cNvSpPr/>
          <p:nvPr userDrawn="1"/>
        </p:nvSpPr>
        <p:spPr>
          <a:xfrm>
            <a:off x="6721671" y="2342488"/>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3C430BF1-F654-4C13-9094-97AE78B80696}"/>
              </a:ext>
            </a:extLst>
          </p:cNvPr>
          <p:cNvSpPr/>
          <p:nvPr userDrawn="1"/>
        </p:nvSpPr>
        <p:spPr>
          <a:xfrm>
            <a:off x="6721671" y="3644740"/>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a16="http://schemas.microsoft.com/office/drawing/2014/main" id="{94F3E6A2-CCB8-4870-9797-40002216D2B3}"/>
              </a:ext>
            </a:extLst>
          </p:cNvPr>
          <p:cNvSpPr/>
          <p:nvPr userDrawn="1"/>
        </p:nvSpPr>
        <p:spPr>
          <a:xfrm>
            <a:off x="6721671" y="4935469"/>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83725AD6-E3CC-4FAC-94F3-1F4CB56D222F}"/>
              </a:ext>
            </a:extLst>
          </p:cNvPr>
          <p:cNvSpPr>
            <a:spLocks noGrp="1"/>
          </p:cNvSpPr>
          <p:nvPr>
            <p:ph type="pic" sz="quarter" idx="21"/>
          </p:nvPr>
        </p:nvSpPr>
        <p:spPr>
          <a:xfrm>
            <a:off x="6874411" y="1200196"/>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28" name="Picture Placeholder 3">
            <a:extLst>
              <a:ext uri="{FF2B5EF4-FFF2-40B4-BE49-F238E27FC236}">
                <a16:creationId xmlns:a16="http://schemas.microsoft.com/office/drawing/2014/main" id="{C80D4B49-1275-4A83-A987-EC233FB6CC38}"/>
              </a:ext>
            </a:extLst>
          </p:cNvPr>
          <p:cNvSpPr>
            <a:spLocks noGrp="1"/>
          </p:cNvSpPr>
          <p:nvPr>
            <p:ph type="pic" sz="quarter" idx="22"/>
          </p:nvPr>
        </p:nvSpPr>
        <p:spPr>
          <a:xfrm>
            <a:off x="6874411" y="2506752"/>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29" name="Picture Placeholder 3">
            <a:extLst>
              <a:ext uri="{FF2B5EF4-FFF2-40B4-BE49-F238E27FC236}">
                <a16:creationId xmlns:a16="http://schemas.microsoft.com/office/drawing/2014/main" id="{7B475AE2-C1A9-4191-A31B-5D6893397E23}"/>
              </a:ext>
            </a:extLst>
          </p:cNvPr>
          <p:cNvSpPr>
            <a:spLocks noGrp="1"/>
          </p:cNvSpPr>
          <p:nvPr>
            <p:ph type="pic" sz="quarter" idx="23"/>
          </p:nvPr>
        </p:nvSpPr>
        <p:spPr>
          <a:xfrm>
            <a:off x="6874411" y="3797479"/>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30" name="Picture Placeholder 3">
            <a:extLst>
              <a:ext uri="{FF2B5EF4-FFF2-40B4-BE49-F238E27FC236}">
                <a16:creationId xmlns:a16="http://schemas.microsoft.com/office/drawing/2014/main" id="{C29F28E2-C28B-447C-818F-8676A82EEAA9}"/>
              </a:ext>
            </a:extLst>
          </p:cNvPr>
          <p:cNvSpPr>
            <a:spLocks noGrp="1"/>
          </p:cNvSpPr>
          <p:nvPr>
            <p:ph type="pic" sz="quarter" idx="24"/>
          </p:nvPr>
        </p:nvSpPr>
        <p:spPr>
          <a:xfrm>
            <a:off x="6874411" y="5088208"/>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vl1pPr>
          </a:lstStyle>
          <a:p>
            <a:r>
              <a:rPr lang="en-US" noProof="0"/>
              <a:t>Click to Add Slide Title Here</a:t>
            </a:r>
          </a:p>
        </p:txBody>
      </p:sp>
      <p:sp>
        <p:nvSpPr>
          <p:cNvPr id="6" name="Picture Placeholder 5" title="Decorative">
            <a:extLst>
              <a:ext uri="{FF2B5EF4-FFF2-40B4-BE49-F238E27FC236}">
                <a16:creationId xmlns:a16="http://schemas.microsoft.com/office/drawing/2014/main" id="{8C7AA169-6546-4620-BD7B-7B36553C28F7}"/>
              </a:ext>
            </a:extLst>
          </p:cNvPr>
          <p:cNvSpPr>
            <a:spLocks noGrp="1"/>
          </p:cNvSpPr>
          <p:nvPr>
            <p:ph type="pic" sz="quarter" idx="13"/>
          </p:nvPr>
        </p:nvSpPr>
        <p:spPr>
          <a:xfrm>
            <a:off x="1378803" y="2592710"/>
            <a:ext cx="973759" cy="973759"/>
          </a:xfrm>
          <a:prstGeom prst="ellipse">
            <a:avLst/>
          </a:prstGeom>
          <a:solidFill>
            <a:schemeClr val="bg1"/>
          </a:solidFill>
          <a:ln w="19050">
            <a:noFill/>
          </a:ln>
        </p:spPr>
        <p:txBody>
          <a:bodyPr>
            <a:normAutofit/>
          </a:bodyPr>
          <a:lstStyle>
            <a:lvl1pPr>
              <a:defRPr sz="800"/>
            </a:lvl1pPr>
          </a:lstStyle>
          <a:p>
            <a:r>
              <a:rPr lang="en-US" noProof="0"/>
              <a:t>Click icon to add picture</a:t>
            </a:r>
            <a:endParaRPr lang="en-US" noProof="0" dirty="0"/>
          </a:p>
        </p:txBody>
      </p:sp>
      <p:sp>
        <p:nvSpPr>
          <p:cNvPr id="11" name="Picture Placeholder 5" title="Decorative">
            <a:extLst>
              <a:ext uri="{FF2B5EF4-FFF2-40B4-BE49-F238E27FC236}">
                <a16:creationId xmlns:a16="http://schemas.microsoft.com/office/drawing/2014/main" id="{CE9C16DA-A24B-4516-BCC8-C747730478D8}"/>
              </a:ext>
            </a:extLst>
          </p:cNvPr>
          <p:cNvSpPr>
            <a:spLocks noGrp="1"/>
          </p:cNvSpPr>
          <p:nvPr>
            <p:ph type="pic" sz="quarter" idx="14"/>
          </p:nvPr>
        </p:nvSpPr>
        <p:spPr>
          <a:xfrm>
            <a:off x="4226108"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title="Decorative">
            <a:extLst>
              <a:ext uri="{FF2B5EF4-FFF2-40B4-BE49-F238E27FC236}">
                <a16:creationId xmlns:a16="http://schemas.microsoft.com/office/drawing/2014/main" id="{A498122E-BB6F-4765-B85E-6410B9CE17AC}"/>
              </a:ext>
            </a:extLst>
          </p:cNvPr>
          <p:cNvSpPr>
            <a:spLocks noGrp="1"/>
          </p:cNvSpPr>
          <p:nvPr>
            <p:ph type="pic" sz="quarter" idx="15"/>
          </p:nvPr>
        </p:nvSpPr>
        <p:spPr>
          <a:xfrm>
            <a:off x="7073413"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title="Decorative">
            <a:extLst>
              <a:ext uri="{FF2B5EF4-FFF2-40B4-BE49-F238E27FC236}">
                <a16:creationId xmlns:a16="http://schemas.microsoft.com/office/drawing/2014/main" id="{D19B2F25-5E98-4166-8476-BE599D16121D}"/>
              </a:ext>
            </a:extLst>
          </p:cNvPr>
          <p:cNvSpPr>
            <a:spLocks noGrp="1"/>
          </p:cNvSpPr>
          <p:nvPr>
            <p:ph type="pic" sz="quarter" idx="16"/>
          </p:nvPr>
        </p:nvSpPr>
        <p:spPr>
          <a:xfrm>
            <a:off x="9920718"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668544" y="1489701"/>
            <a:ext cx="10854914" cy="541483"/>
          </a:xfrm>
        </p:spPr>
        <p:txBody>
          <a:bodyPr lIns="0">
            <a:noAutofit/>
          </a:bodyPr>
          <a:lstStyle>
            <a:lvl1pPr marL="0" indent="0" algn="ctr">
              <a:lnSpc>
                <a:spcPct val="100000"/>
              </a:lnSpc>
              <a:buNone/>
              <a:defRPr sz="1400">
                <a:latin typeface="+mj-lt"/>
                <a:cs typeface="Arial" panose="020B0604020202020204" pitchFamily="34" charset="0"/>
              </a:defRPr>
            </a:lvl1pPr>
          </a:lstStyle>
          <a:p>
            <a:pPr lvl="0"/>
            <a:r>
              <a:rPr lang="en-US" noProof="0"/>
              <a:t>Click to edit Master text styles</a:t>
            </a:r>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2"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vl1pPr>
          </a:lstStyle>
          <a:p>
            <a:r>
              <a:rPr lang="en-US" noProof="0"/>
              <a:t>Click to Add Slide Title Here</a:t>
            </a:r>
          </a:p>
        </p:txBody>
      </p:sp>
      <p:sp>
        <p:nvSpPr>
          <p:cNvPr id="15"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668544" y="1489701"/>
            <a:ext cx="10854914" cy="731691"/>
          </a:xfrm>
        </p:spPr>
        <p:txBody>
          <a:bodyPr lIns="0">
            <a:noAutofit/>
          </a:bodyPr>
          <a:lstStyle>
            <a:lvl1pPr marL="0" indent="0" algn="ctr">
              <a:lnSpc>
                <a:spcPct val="100000"/>
              </a:lnSpc>
              <a:buNone/>
              <a:defRPr sz="1400">
                <a:latin typeface="+mj-lt"/>
                <a:cs typeface="Arial" panose="020B0604020202020204" pitchFamily="34" charset="0"/>
              </a:defRPr>
            </a:lvl1pPr>
          </a:lstStyle>
          <a:p>
            <a:pPr lvl="0"/>
            <a:r>
              <a:rPr lang="en-US" noProof="0"/>
              <a:t>Click to edit Master text styles</a:t>
            </a:r>
          </a:p>
        </p:txBody>
      </p:sp>
      <p:sp>
        <p:nvSpPr>
          <p:cNvPr id="17"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20" name="Oval 19">
            <a:extLst>
              <a:ext uri="{FF2B5EF4-FFF2-40B4-BE49-F238E27FC236}">
                <a16:creationId xmlns:a16="http://schemas.microsoft.com/office/drawing/2014/main" id="{7D7457D0-C252-49A3-9635-C29B38A49BDC}"/>
              </a:ext>
            </a:extLst>
          </p:cNvPr>
          <p:cNvSpPr/>
          <p:nvPr userDrawn="1"/>
        </p:nvSpPr>
        <p:spPr>
          <a:xfrm>
            <a:off x="1179625"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566715FF-568E-4151-A75B-79EC2EC52AED}"/>
              </a:ext>
            </a:extLst>
          </p:cNvPr>
          <p:cNvSpPr/>
          <p:nvPr userDrawn="1"/>
        </p:nvSpPr>
        <p:spPr>
          <a:xfrm>
            <a:off x="4025670"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E41CAAB-44C4-48D7-80E1-3BF0D8006A5A}"/>
              </a:ext>
            </a:extLst>
          </p:cNvPr>
          <p:cNvSpPr/>
          <p:nvPr userDrawn="1"/>
        </p:nvSpPr>
        <p:spPr>
          <a:xfrm>
            <a:off x="6871715"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3251A171-181E-416A-9BB8-F6DBEB470707}"/>
              </a:ext>
            </a:extLst>
          </p:cNvPr>
          <p:cNvSpPr/>
          <p:nvPr userDrawn="1"/>
        </p:nvSpPr>
        <p:spPr>
          <a:xfrm>
            <a:off x="9717761"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3">
            <a:extLst>
              <a:ext uri="{FF2B5EF4-FFF2-40B4-BE49-F238E27FC236}">
                <a16:creationId xmlns:a16="http://schemas.microsoft.com/office/drawing/2014/main" id="{FE6EF7CF-2190-49FE-8BAE-D2863ECD5CAD}"/>
              </a:ext>
            </a:extLst>
          </p:cNvPr>
          <p:cNvSpPr>
            <a:spLocks noGrp="1"/>
          </p:cNvSpPr>
          <p:nvPr>
            <p:ph type="pic" sz="quarter" idx="21"/>
          </p:nvPr>
        </p:nvSpPr>
        <p:spPr>
          <a:xfrm>
            <a:off x="13955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5" name="Picture Placeholder 3">
            <a:extLst>
              <a:ext uri="{FF2B5EF4-FFF2-40B4-BE49-F238E27FC236}">
                <a16:creationId xmlns:a16="http://schemas.microsoft.com/office/drawing/2014/main" id="{47D99824-ECF4-4A44-A7CE-84F3AC262C34}"/>
              </a:ext>
            </a:extLst>
          </p:cNvPr>
          <p:cNvSpPr>
            <a:spLocks noGrp="1"/>
          </p:cNvSpPr>
          <p:nvPr>
            <p:ph type="pic" sz="quarter" idx="22"/>
          </p:nvPr>
        </p:nvSpPr>
        <p:spPr>
          <a:xfrm>
            <a:off x="42149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6" name="Picture Placeholder 3">
            <a:extLst>
              <a:ext uri="{FF2B5EF4-FFF2-40B4-BE49-F238E27FC236}">
                <a16:creationId xmlns:a16="http://schemas.microsoft.com/office/drawing/2014/main" id="{F1AE9D02-1431-4CC3-8919-5D21732C45C5}"/>
              </a:ext>
            </a:extLst>
          </p:cNvPr>
          <p:cNvSpPr>
            <a:spLocks noGrp="1"/>
          </p:cNvSpPr>
          <p:nvPr>
            <p:ph type="pic" sz="quarter" idx="23"/>
          </p:nvPr>
        </p:nvSpPr>
        <p:spPr>
          <a:xfrm>
            <a:off x="70978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7" name="Picture Placeholder 3">
            <a:extLst>
              <a:ext uri="{FF2B5EF4-FFF2-40B4-BE49-F238E27FC236}">
                <a16:creationId xmlns:a16="http://schemas.microsoft.com/office/drawing/2014/main" id="{69207058-4EB8-4D3C-B236-53DC24F30D93}"/>
              </a:ext>
            </a:extLst>
          </p:cNvPr>
          <p:cNvSpPr>
            <a:spLocks noGrp="1"/>
          </p:cNvSpPr>
          <p:nvPr>
            <p:ph type="pic" sz="quarter" idx="24"/>
          </p:nvPr>
        </p:nvSpPr>
        <p:spPr>
          <a:xfrm>
            <a:off x="99553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6" name="Picture Placeholder 5" title="Decorative">
            <a:extLst>
              <a:ext uri="{FF2B5EF4-FFF2-40B4-BE49-F238E27FC236}">
                <a16:creationId xmlns:a16="http://schemas.microsoft.com/office/drawing/2014/main" id="{8C7AA169-6546-4620-BD7B-7B36553C28F7}"/>
              </a:ext>
            </a:extLst>
          </p:cNvPr>
          <p:cNvSpPr>
            <a:spLocks noGrp="1"/>
          </p:cNvSpPr>
          <p:nvPr>
            <p:ph type="pic" sz="quarter" idx="13"/>
          </p:nvPr>
        </p:nvSpPr>
        <p:spPr>
          <a:xfrm>
            <a:off x="6602922" y="954224"/>
            <a:ext cx="973759" cy="973759"/>
          </a:xfrm>
          <a:prstGeom prst="ellipse">
            <a:avLst/>
          </a:prstGeom>
          <a:noFill/>
          <a:ln w="38100">
            <a:noFill/>
          </a:ln>
        </p:spPr>
        <p:txBody>
          <a:bodyPr>
            <a:normAutofit/>
          </a:bodyPr>
          <a:lstStyle>
            <a:lvl1pPr>
              <a:defRPr sz="800"/>
            </a:lvl1pPr>
          </a:lstStyle>
          <a:p>
            <a:r>
              <a:rPr lang="en-US" noProof="0"/>
              <a:t>Click icon to add picture</a:t>
            </a:r>
            <a:endParaRPr lang="en-US" noProof="0" dirty="0"/>
          </a:p>
        </p:txBody>
      </p:sp>
      <p:sp>
        <p:nvSpPr>
          <p:cNvPr id="11" name="Picture Placeholder 5" title="Decorative">
            <a:extLst>
              <a:ext uri="{FF2B5EF4-FFF2-40B4-BE49-F238E27FC236}">
                <a16:creationId xmlns:a16="http://schemas.microsoft.com/office/drawing/2014/main" id="{CE9C16DA-A24B-4516-BCC8-C747730478D8}"/>
              </a:ext>
            </a:extLst>
          </p:cNvPr>
          <p:cNvSpPr>
            <a:spLocks noGrp="1"/>
          </p:cNvSpPr>
          <p:nvPr>
            <p:ph type="pic" sz="quarter" idx="14"/>
          </p:nvPr>
        </p:nvSpPr>
        <p:spPr>
          <a:xfrm>
            <a:off x="6602922" y="2245735"/>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title="Decorative">
            <a:extLst>
              <a:ext uri="{FF2B5EF4-FFF2-40B4-BE49-F238E27FC236}">
                <a16:creationId xmlns:a16="http://schemas.microsoft.com/office/drawing/2014/main" id="{A498122E-BB6F-4765-B85E-6410B9CE17AC}"/>
              </a:ext>
            </a:extLst>
          </p:cNvPr>
          <p:cNvSpPr>
            <a:spLocks noGrp="1"/>
          </p:cNvSpPr>
          <p:nvPr>
            <p:ph type="pic" sz="quarter" idx="15"/>
          </p:nvPr>
        </p:nvSpPr>
        <p:spPr>
          <a:xfrm>
            <a:off x="6602922" y="3537246"/>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title="Decorative">
            <a:extLst>
              <a:ext uri="{FF2B5EF4-FFF2-40B4-BE49-F238E27FC236}">
                <a16:creationId xmlns:a16="http://schemas.microsoft.com/office/drawing/2014/main" id="{D19B2F25-5E98-4166-8476-BE599D16121D}"/>
              </a:ext>
            </a:extLst>
          </p:cNvPr>
          <p:cNvSpPr>
            <a:spLocks noGrp="1"/>
          </p:cNvSpPr>
          <p:nvPr>
            <p:ph type="pic" sz="quarter" idx="16"/>
          </p:nvPr>
        </p:nvSpPr>
        <p:spPr>
          <a:xfrm>
            <a:off x="6602922" y="4828757"/>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3276108"/>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3" name="Rectangle 2" title="Decorative"/>
          <p:cNvSpPr/>
          <p:nvPr userDrawn="1"/>
        </p:nvSpPr>
        <p:spPr>
          <a:xfrm>
            <a:off x="0" y="0"/>
            <a:ext cx="12192000" cy="28096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1513581" y="597067"/>
            <a:ext cx="8768625" cy="1149325"/>
          </a:xfrm>
        </p:spPr>
        <p:txBody>
          <a:bodyPr lIns="0"/>
          <a:lstStyle>
            <a:lvl1pPr algn="ctr">
              <a:defRPr>
                <a:solidFill>
                  <a:schemeClr val="bg1"/>
                </a:solidFill>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0D8C8A61-C19F-4EF6-A991-5B6EFC5F7AFB}"/>
              </a:ext>
            </a:extLst>
          </p:cNvPr>
          <p:cNvSpPr>
            <a:spLocks noGrp="1"/>
          </p:cNvSpPr>
          <p:nvPr>
            <p:ph type="pic" sz="quarter" idx="11"/>
          </p:nvPr>
        </p:nvSpPr>
        <p:spPr>
          <a:xfrm>
            <a:off x="1038871" y="3050995"/>
            <a:ext cx="1643384" cy="1643384"/>
          </a:xfrm>
          <a:prstGeom prst="rect">
            <a:avLst/>
          </a:prstGeom>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FB28CC40-CBF3-4E1C-841D-45C7739F95EE}"/>
              </a:ext>
            </a:extLst>
          </p:cNvPr>
          <p:cNvSpPr>
            <a:spLocks noGrp="1"/>
          </p:cNvSpPr>
          <p:nvPr>
            <p:ph type="pic" sz="quarter" idx="12"/>
          </p:nvPr>
        </p:nvSpPr>
        <p:spPr>
          <a:xfrm>
            <a:off x="3842264" y="3050995"/>
            <a:ext cx="1643384" cy="1643384"/>
          </a:xfrm>
          <a:prstGeom prst="rect">
            <a:avLst/>
          </a:prstGeom>
        </p:spPr>
        <p:txBody>
          <a:bodyPr/>
          <a:lstStyle/>
          <a:p>
            <a:r>
              <a:rPr lang="en-US"/>
              <a:t>Click icon to add picture</a:t>
            </a:r>
            <a:endParaRPr lang="en-US" dirty="0"/>
          </a:p>
        </p:txBody>
      </p:sp>
      <p:sp>
        <p:nvSpPr>
          <p:cNvPr id="7" name="Picture Placeholder 4" title="Decorative">
            <a:extLst>
              <a:ext uri="{FF2B5EF4-FFF2-40B4-BE49-F238E27FC236}">
                <a16:creationId xmlns:a16="http://schemas.microsoft.com/office/drawing/2014/main" id="{12606688-9042-46BE-82EA-2A9034C21250}"/>
              </a:ext>
            </a:extLst>
          </p:cNvPr>
          <p:cNvSpPr>
            <a:spLocks noGrp="1"/>
          </p:cNvSpPr>
          <p:nvPr>
            <p:ph type="pic" sz="quarter" idx="13"/>
          </p:nvPr>
        </p:nvSpPr>
        <p:spPr>
          <a:xfrm>
            <a:off x="6645657" y="3061267"/>
            <a:ext cx="1643384" cy="1643384"/>
          </a:xfrm>
          <a:prstGeom prst="rect">
            <a:avLst/>
          </a:prstGeom>
        </p:spPr>
        <p:txBody>
          <a:bodyPr/>
          <a:lstStyle/>
          <a:p>
            <a:r>
              <a:rPr lang="en-US"/>
              <a:t>Click icon to add picture</a:t>
            </a:r>
            <a:endParaRPr lang="en-US" dirty="0"/>
          </a:p>
        </p:txBody>
      </p:sp>
      <p:sp>
        <p:nvSpPr>
          <p:cNvPr id="8" name="Picture Placeholder 4" title="Decorative">
            <a:extLst>
              <a:ext uri="{FF2B5EF4-FFF2-40B4-BE49-F238E27FC236}">
                <a16:creationId xmlns:a16="http://schemas.microsoft.com/office/drawing/2014/main" id="{94A72397-DF36-48ED-9888-0827D143B9BE}"/>
              </a:ext>
            </a:extLst>
          </p:cNvPr>
          <p:cNvSpPr>
            <a:spLocks noGrp="1"/>
          </p:cNvSpPr>
          <p:nvPr>
            <p:ph type="pic" sz="quarter" idx="14"/>
          </p:nvPr>
        </p:nvSpPr>
        <p:spPr>
          <a:xfrm>
            <a:off x="9449049" y="3061267"/>
            <a:ext cx="1643384" cy="1643384"/>
          </a:xfrm>
          <a:prstGeom prst="rect">
            <a:avLst/>
          </a:prstGeom>
        </p:spPr>
        <p:txBody>
          <a:body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604711" y="527200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604711" y="479147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3410942" y="527200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3410942" y="479147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6217173" y="528227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6217173" y="480174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9023403" y="528227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9023403" y="480174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21"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759266"/>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solidFill>
                <a:schemeClr val="bg1"/>
              </a:solidFill>
            </a:endParaRPr>
          </a:p>
        </p:txBody>
      </p:sp>
    </p:spTree>
    <p:extLst>
      <p:ext uri="{BB962C8B-B14F-4D97-AF65-F5344CB8AC3E}">
        <p14:creationId xmlns:p14="http://schemas.microsoft.com/office/powerpoint/2010/main" val="6877645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4" name="Rectangle 3" title="Decorative"/>
          <p:cNvSpPr/>
          <p:nvPr userDrawn="1"/>
        </p:nvSpPr>
        <p:spPr>
          <a:xfrm>
            <a:off x="0" y="1964267"/>
            <a:ext cx="3052729" cy="24435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title="Decorative"/>
          <p:cNvSpPr/>
          <p:nvPr userDrawn="1"/>
        </p:nvSpPr>
        <p:spPr>
          <a:xfrm>
            <a:off x="6092848" y="1964267"/>
            <a:ext cx="3052729" cy="24435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title="Decorative"/>
          <p:cNvSpPr/>
          <p:nvPr userDrawn="1"/>
        </p:nvSpPr>
        <p:spPr>
          <a:xfrm>
            <a:off x="9139272" y="4414498"/>
            <a:ext cx="3052729" cy="2443502"/>
          </a:xfrm>
          <a:prstGeom prst="rect">
            <a:avLst/>
          </a:prstGeom>
          <a:solidFill>
            <a:schemeClr val="accent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FBBE79-9A2D-485C-A5FF-D6F6AFD2AFC3}"/>
              </a:ext>
            </a:extLst>
          </p:cNvPr>
          <p:cNvSpPr>
            <a:spLocks noGrp="1"/>
          </p:cNvSpPr>
          <p:nvPr userDrawn="1">
            <p:ph type="title"/>
          </p:nvPr>
        </p:nvSpPr>
        <p:spPr>
          <a:xfrm>
            <a:off x="2106887" y="616350"/>
            <a:ext cx="7978227" cy="1062602"/>
          </a:xfrm>
        </p:spPr>
        <p:txBody>
          <a:bodyPr lIns="0"/>
          <a:lstStyle>
            <a:lvl1pPr algn="ctr">
              <a:defRPr>
                <a:solidFill>
                  <a:schemeClr val="tx2"/>
                </a:solidFill>
              </a:defRPr>
            </a:lvl1pPr>
          </a:lstStyle>
          <a:p>
            <a:r>
              <a:rPr lang="en-US"/>
              <a:t>Click to edit Master title style</a:t>
            </a:r>
            <a:endParaRPr lang="en-US" dirty="0"/>
          </a:p>
        </p:txBody>
      </p:sp>
      <p:sp>
        <p:nvSpPr>
          <p:cNvPr id="30" name="Picture Placeholder 4" title="Decorative">
            <a:extLst>
              <a:ext uri="{FF2B5EF4-FFF2-40B4-BE49-F238E27FC236}">
                <a16:creationId xmlns:a16="http://schemas.microsoft.com/office/drawing/2014/main" id="{0D8C8A61-C19F-4EF6-A991-5B6EFC5F7AFB}"/>
              </a:ext>
            </a:extLst>
          </p:cNvPr>
          <p:cNvSpPr>
            <a:spLocks noGrp="1"/>
          </p:cNvSpPr>
          <p:nvPr>
            <p:ph type="pic" sz="quarter" idx="11"/>
          </p:nvPr>
        </p:nvSpPr>
        <p:spPr>
          <a:xfrm>
            <a:off x="0" y="4416552"/>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32" name="Picture Placeholder 4" title="Decorative">
            <a:extLst>
              <a:ext uri="{FF2B5EF4-FFF2-40B4-BE49-F238E27FC236}">
                <a16:creationId xmlns:a16="http://schemas.microsoft.com/office/drawing/2014/main" id="{12606688-9042-46BE-82EA-2A9034C21250}"/>
              </a:ext>
            </a:extLst>
          </p:cNvPr>
          <p:cNvSpPr>
            <a:spLocks noGrp="1"/>
          </p:cNvSpPr>
          <p:nvPr>
            <p:ph type="pic" sz="quarter" idx="13"/>
          </p:nvPr>
        </p:nvSpPr>
        <p:spPr>
          <a:xfrm>
            <a:off x="3046424" y="1964267"/>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33" name="Picture Placeholder 4" title="Decorative">
            <a:extLst>
              <a:ext uri="{FF2B5EF4-FFF2-40B4-BE49-F238E27FC236}">
                <a16:creationId xmlns:a16="http://schemas.microsoft.com/office/drawing/2014/main" id="{94A72397-DF36-48ED-9888-0827D143B9BE}"/>
              </a:ext>
            </a:extLst>
          </p:cNvPr>
          <p:cNvSpPr>
            <a:spLocks noGrp="1"/>
          </p:cNvSpPr>
          <p:nvPr>
            <p:ph type="pic" sz="quarter" idx="14"/>
          </p:nvPr>
        </p:nvSpPr>
        <p:spPr>
          <a:xfrm>
            <a:off x="9137904" y="1964267"/>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26" name="Rectangle 25" title="Decorative"/>
          <p:cNvSpPr/>
          <p:nvPr userDrawn="1"/>
        </p:nvSpPr>
        <p:spPr>
          <a:xfrm>
            <a:off x="3046424" y="4414498"/>
            <a:ext cx="3052729" cy="24435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userDrawn="1">
            <p:ph type="body" sz="quarter" idx="15"/>
          </p:nvPr>
        </p:nvSpPr>
        <p:spPr>
          <a:xfrm>
            <a:off x="264410" y="3652861"/>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userDrawn="1">
            <p:ph type="body" sz="quarter" idx="16" hasCustomPrompt="1"/>
          </p:nvPr>
        </p:nvSpPr>
        <p:spPr>
          <a:xfrm>
            <a:off x="264410" y="3248535"/>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userDrawn="1">
            <p:ph type="body" sz="quarter" idx="17"/>
          </p:nvPr>
        </p:nvSpPr>
        <p:spPr>
          <a:xfrm>
            <a:off x="6359042" y="3652861"/>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userDrawn="1">
            <p:ph type="body" sz="quarter" idx="18" hasCustomPrompt="1"/>
          </p:nvPr>
        </p:nvSpPr>
        <p:spPr>
          <a:xfrm>
            <a:off x="6359042" y="3248535"/>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userDrawn="1">
            <p:ph type="body" sz="quarter" idx="19"/>
          </p:nvPr>
        </p:nvSpPr>
        <p:spPr>
          <a:xfrm>
            <a:off x="3288925" y="5167572"/>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userDrawn="1">
            <p:ph type="body" sz="quarter" idx="20" hasCustomPrompt="1"/>
          </p:nvPr>
        </p:nvSpPr>
        <p:spPr>
          <a:xfrm>
            <a:off x="3288925" y="4763246"/>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userDrawn="1">
            <p:ph type="body" sz="quarter" idx="21"/>
          </p:nvPr>
        </p:nvSpPr>
        <p:spPr>
          <a:xfrm>
            <a:off x="9412281" y="5167572"/>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userDrawn="1">
            <p:ph type="body" sz="quarter" idx="22" hasCustomPrompt="1"/>
          </p:nvPr>
        </p:nvSpPr>
        <p:spPr>
          <a:xfrm>
            <a:off x="9412281" y="4763246"/>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31" name="Picture Placeholder 4" title="Decorative">
            <a:extLst>
              <a:ext uri="{FF2B5EF4-FFF2-40B4-BE49-F238E27FC236}">
                <a16:creationId xmlns:a16="http://schemas.microsoft.com/office/drawing/2014/main" id="{FB28CC40-CBF3-4E1C-841D-45C7739F95EE}"/>
              </a:ext>
            </a:extLst>
          </p:cNvPr>
          <p:cNvSpPr>
            <a:spLocks noGrp="1"/>
          </p:cNvSpPr>
          <p:nvPr>
            <p:ph type="pic" sz="quarter" idx="12"/>
          </p:nvPr>
        </p:nvSpPr>
        <p:spPr>
          <a:xfrm>
            <a:off x="6092848" y="4416552"/>
            <a:ext cx="3054096" cy="2441448"/>
          </a:xfrm>
          <a:prstGeom prst="rect">
            <a:avLst/>
          </a:prstGeom>
        </p:spPr>
        <p:txBody>
          <a:bodyPr>
            <a:normAutofit/>
          </a:bodyPr>
          <a:lstStyle>
            <a:lvl1pPr algn="ctr">
              <a:defRPr sz="1600"/>
            </a:lvl1pPr>
          </a:lstStyle>
          <a:p>
            <a:r>
              <a:rPr lang="en-US"/>
              <a:t>Click icon to add picture</a:t>
            </a:r>
            <a:endParaRPr lang="en-US" dirty="0"/>
          </a:p>
        </p:txBody>
      </p:sp>
    </p:spTree>
    <p:extLst>
      <p:ext uri="{BB962C8B-B14F-4D97-AF65-F5344CB8AC3E}">
        <p14:creationId xmlns:p14="http://schemas.microsoft.com/office/powerpoint/2010/main" val="333117509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accent1"/>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2247900"/>
            <a:ext cx="5620473" cy="3870325"/>
          </a:xfrm>
        </p:spPr>
        <p:txBody>
          <a:bodyPr/>
          <a:lstStyle/>
          <a:p>
            <a:r>
              <a:rPr lang="en-US" noProof="0"/>
              <a:t>Click icon to add chart</a:t>
            </a:r>
            <a:endParaRPr lang="en-US" noProof="0" dirty="0"/>
          </a:p>
        </p:txBody>
      </p:sp>
      <p:sp>
        <p:nvSpPr>
          <p:cNvPr id="2" name="Rectangle 1">
            <a:extLst>
              <a:ext uri="{FF2B5EF4-FFF2-40B4-BE49-F238E27FC236}">
                <a16:creationId xmlns:a16="http://schemas.microsoft.com/office/drawing/2014/main" id="{2B5F4DF3-3822-4AC9-9C82-C8D284E443EB}"/>
              </a:ext>
            </a:extLst>
          </p:cNvPr>
          <p:cNvSpPr/>
          <p:nvPr userDrawn="1"/>
        </p:nvSpPr>
        <p:spPr>
          <a:xfrm>
            <a:off x="5937569" y="2082800"/>
            <a:ext cx="5620473" cy="10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0096353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p>
            <a:r>
              <a:rPr lang="en-US" noProof="0"/>
              <a:t>Click icon to add chart</a:t>
            </a:r>
            <a:endParaRPr lang="en-US" noProof="0" dirty="0"/>
          </a:p>
        </p:txBody>
      </p:sp>
      <p:sp>
        <p:nvSpPr>
          <p:cNvPr id="7" name="Shape 62" title="Decorative">
            <a:extLst>
              <a:ext uri="{FF2B5EF4-FFF2-40B4-BE49-F238E27FC236}">
                <a16:creationId xmlns:a16="http://schemas.microsoft.com/office/drawing/2014/main" id="{5C48ADE8-5D65-4FF2-93E1-D504137454D1}"/>
              </a:ext>
            </a:extLst>
          </p:cNvPr>
          <p:cNvSpPr/>
          <p:nvPr userDrawn="1"/>
        </p:nvSpPr>
        <p:spPr>
          <a:xfrm flipV="1">
            <a:off x="5770807" y="839972"/>
            <a:ext cx="0" cy="5370328"/>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3101273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_Blank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EE74C1-9E1A-46A4-9261-8F389FEAB7F4}"/>
              </a:ext>
            </a:extLst>
          </p:cNvPr>
          <p:cNvSpPr/>
          <p:nvPr userDrawn="1"/>
        </p:nvSpPr>
        <p:spPr>
          <a:xfrm>
            <a:off x="5727700" y="0"/>
            <a:ext cx="64643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lvl1pPr>
              <a:defRPr>
                <a:solidFill>
                  <a:schemeClr val="bg1"/>
                </a:solidFill>
              </a:defRPr>
            </a:lvl1pPr>
          </a:lstStyle>
          <a:p>
            <a:r>
              <a:rPr lang="en-US" noProof="0"/>
              <a:t>Click icon to add chart</a:t>
            </a:r>
            <a:endParaRPr lang="en-US" noProof="0" dirty="0"/>
          </a:p>
        </p:txBody>
      </p:sp>
    </p:spTree>
    <p:extLst>
      <p:ext uri="{BB962C8B-B14F-4D97-AF65-F5344CB8AC3E}">
        <p14:creationId xmlns:p14="http://schemas.microsoft.com/office/powerpoint/2010/main" val="191476893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6_Blank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EE74C1-9E1A-46A4-9261-8F389FEAB7F4}"/>
              </a:ext>
            </a:extLst>
          </p:cNvPr>
          <p:cNvSpPr/>
          <p:nvPr userDrawn="1"/>
        </p:nvSpPr>
        <p:spPr>
          <a:xfrm>
            <a:off x="5727700" y="0"/>
            <a:ext cx="6464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lvl1pPr>
              <a:defRPr>
                <a:solidFill>
                  <a:schemeClr val="bg1"/>
                </a:solidFill>
              </a:defRPr>
            </a:lvl1pPr>
          </a:lstStyle>
          <a:p>
            <a:r>
              <a:rPr lang="en-US" noProof="0"/>
              <a:t>Click icon to add chart</a:t>
            </a:r>
            <a:endParaRPr lang="en-US" noProof="0" dirty="0"/>
          </a:p>
        </p:txBody>
      </p:sp>
    </p:spTree>
    <p:extLst>
      <p:ext uri="{BB962C8B-B14F-4D97-AF65-F5344CB8AC3E}">
        <p14:creationId xmlns:p14="http://schemas.microsoft.com/office/powerpoint/2010/main" val="211542580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title="Decorative">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with Image">
    <p:bg>
      <p:bgPr>
        <a:solidFill>
          <a:schemeClr val="accent4"/>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7876062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title="Decorative">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title="Decorative">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title="Decorative">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title="Decorative">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450030"/>
            <a:ext cx="2578099" cy="2508588"/>
          </a:xfrm>
        </p:spPr>
        <p:txBody>
          <a:bodyPr lIns="0" anchor="b">
            <a:normAutofit/>
          </a:bodyPr>
          <a:lstStyle>
            <a:lvl1pPr algn="l">
              <a:defRPr sz="4000"/>
            </a:lvl1pPr>
          </a:lstStyle>
          <a:p>
            <a:r>
              <a:rPr lang="en-US" noProof="0"/>
              <a:t>Click to Add </a:t>
            </a:r>
            <a:br>
              <a:rPr lang="en-US" noProof="0"/>
            </a:br>
            <a:r>
              <a:rPr lang="en-US" noProof="0"/>
              <a:t>Slide Title Here</a:t>
            </a:r>
          </a:p>
        </p:txBody>
      </p:sp>
      <p:sp>
        <p:nvSpPr>
          <p:cNvPr id="10" name="Shape 62" title="Decorative">
            <a:extLst>
              <a:ext uri="{FF2B5EF4-FFF2-40B4-BE49-F238E27FC236}">
                <a16:creationId xmlns:a16="http://schemas.microsoft.com/office/drawing/2014/main" id="{E1A23DB6-E067-4A30-8C4B-98B452428518}"/>
              </a:ext>
            </a:extLst>
          </p:cNvPr>
          <p:cNvSpPr/>
          <p:nvPr userDrawn="1"/>
        </p:nvSpPr>
        <p:spPr>
          <a:xfrm rot="16200000" flipV="1">
            <a:off x="1612562" y="1959892"/>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4" name="Picture Placeholder 6" title="Decorative">
            <a:extLst>
              <a:ext uri="{FF2B5EF4-FFF2-40B4-BE49-F238E27FC236}">
                <a16:creationId xmlns:a16="http://schemas.microsoft.com/office/drawing/2014/main" id="{18957288-25D1-4D25-BECD-5A2E6A888185}"/>
              </a:ext>
            </a:extLst>
          </p:cNvPr>
          <p:cNvSpPr>
            <a:spLocks noGrp="1"/>
          </p:cNvSpPr>
          <p:nvPr>
            <p:ph type="pic" sz="quarter" idx="13"/>
          </p:nvPr>
        </p:nvSpPr>
        <p:spPr>
          <a:xfrm>
            <a:off x="2315" y="1497808"/>
            <a:ext cx="3129335" cy="536019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title="Decorative">
            <a:extLst>
              <a:ext uri="{FF2B5EF4-FFF2-40B4-BE49-F238E27FC236}">
                <a16:creationId xmlns:a16="http://schemas.microsoft.com/office/drawing/2014/main" id="{3F6FD22A-5FDA-45EC-BE49-3C0E30A397B0}"/>
              </a:ext>
            </a:extLst>
          </p:cNvPr>
          <p:cNvSpPr>
            <a:spLocks noGrp="1"/>
          </p:cNvSpPr>
          <p:nvPr>
            <p:ph type="pic" sz="quarter" idx="15"/>
          </p:nvPr>
        </p:nvSpPr>
        <p:spPr>
          <a:xfrm>
            <a:off x="3366714" y="-20671"/>
            <a:ext cx="3129336" cy="53970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7461446" y="2718684"/>
            <a:ext cx="3415560" cy="2508588"/>
          </a:xfrm>
        </p:spPr>
        <p:txBody>
          <a:bodyPr lIns="0" anchor="b">
            <a:normAutofit/>
          </a:bodyPr>
          <a:lstStyle>
            <a:lvl1pPr algn="l">
              <a:defRPr sz="4000"/>
            </a:lvl1pPr>
          </a:lstStyle>
          <a:p>
            <a:r>
              <a:rPr lang="en-US" noProof="0"/>
              <a:t>Click to Add </a:t>
            </a:r>
            <a:br>
              <a:rPr lang="en-US" noProof="0"/>
            </a:br>
            <a:r>
              <a:rPr lang="en-US" noProof="0"/>
              <a:t>Slide Title Here</a:t>
            </a:r>
          </a:p>
        </p:txBody>
      </p:sp>
      <p:sp>
        <p:nvSpPr>
          <p:cNvPr id="10" name="Shape 62" title="Decorative">
            <a:extLst>
              <a:ext uri="{FF2B5EF4-FFF2-40B4-BE49-F238E27FC236}">
                <a16:creationId xmlns:a16="http://schemas.microsoft.com/office/drawing/2014/main" id="{E1A23DB6-E067-4A30-8C4B-98B452428518}"/>
              </a:ext>
            </a:extLst>
          </p:cNvPr>
          <p:cNvSpPr/>
          <p:nvPr userDrawn="1"/>
        </p:nvSpPr>
        <p:spPr>
          <a:xfrm rot="16200000" flipV="1">
            <a:off x="8555848" y="4281994"/>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09676180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title="Decorative">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260389"/>
            <a:ext cx="2816352" cy="3173816"/>
          </a:xfrm>
          <a:solidFill>
            <a:schemeClr val="bg1">
              <a:lumMod val="95000"/>
            </a:schemeClr>
          </a:solidFill>
        </p:spPr>
        <p:txBody>
          <a:bodyPr/>
          <a:lstStyle/>
          <a:p>
            <a:r>
              <a:rPr lang="en-US"/>
              <a:t>Click icon to add picture</a:t>
            </a:r>
            <a:endParaRPr lang="en-US" dirty="0"/>
          </a:p>
        </p:txBody>
      </p:sp>
      <p:sp>
        <p:nvSpPr>
          <p:cNvPr id="4"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1"/>
          </p:nvPr>
        </p:nvSpPr>
        <p:spPr>
          <a:xfrm>
            <a:off x="3194701" y="0"/>
            <a:ext cx="2817564" cy="3175686"/>
          </a:xfrm>
          <a:solidFill>
            <a:schemeClr val="bg1">
              <a:lumMod val="95000"/>
            </a:schemeClr>
          </a:solidFill>
        </p:spPr>
        <p:txBody>
          <a:bodyPr/>
          <a:lstStyle/>
          <a:p>
            <a:r>
              <a:rPr lang="en-US"/>
              <a:t>Click icon to add picture</a:t>
            </a:r>
            <a:endParaRPr lang="en-US" dirty="0"/>
          </a:p>
        </p:txBody>
      </p:sp>
      <p:sp>
        <p:nvSpPr>
          <p:cNvPr id="5" name="Picture Placeholder 4" title="Decorative">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586414"/>
            <a:ext cx="5798904" cy="2271585"/>
          </a:xfrm>
          <a:solidFill>
            <a:schemeClr val="bg1">
              <a:lumMod val="95000"/>
            </a:schemeClr>
          </a:solidFill>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75694821-2A94-40B8-8AAD-3E3762AFD388}"/>
              </a:ext>
            </a:extLst>
          </p:cNvPr>
          <p:cNvSpPr>
            <a:spLocks noGrp="1"/>
          </p:cNvSpPr>
          <p:nvPr>
            <p:ph type="pic" sz="quarter" idx="13"/>
          </p:nvPr>
        </p:nvSpPr>
        <p:spPr>
          <a:xfrm>
            <a:off x="6179737" y="4586414"/>
            <a:ext cx="2817564" cy="2271585"/>
          </a:xfrm>
          <a:solidFill>
            <a:schemeClr val="bg1">
              <a:lumMod val="95000"/>
            </a:schemeClr>
          </a:solidFill>
        </p:spPr>
        <p:txBody>
          <a:bodyPr/>
          <a:lstStyle/>
          <a:p>
            <a:r>
              <a:rPr lang="en-US"/>
              <a:t>Click icon to add picture</a:t>
            </a:r>
            <a:endParaRPr lang="en-US" dirty="0"/>
          </a:p>
        </p:txBody>
      </p:sp>
      <p:sp>
        <p:nvSpPr>
          <p:cNvPr id="7"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4"/>
          </p:nvPr>
        </p:nvSpPr>
        <p:spPr>
          <a:xfrm>
            <a:off x="6177889" y="2030436"/>
            <a:ext cx="2817564" cy="2403769"/>
          </a:xfrm>
          <a:solidFill>
            <a:schemeClr val="bg1">
              <a:lumMod val="95000"/>
            </a:schemeClr>
          </a:solidFill>
        </p:spPr>
        <p:txBody>
          <a:bodyPr/>
          <a:lstStyle/>
          <a:p>
            <a:r>
              <a:rPr lang="en-US"/>
              <a:t>Click icon to add picture</a:t>
            </a:r>
            <a:endParaRPr lang="en-US" dirty="0"/>
          </a:p>
        </p:txBody>
      </p:sp>
      <p:sp>
        <p:nvSpPr>
          <p:cNvPr id="8"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5"/>
          </p:nvPr>
        </p:nvSpPr>
        <p:spPr>
          <a:xfrm>
            <a:off x="9161076" y="0"/>
            <a:ext cx="2817564" cy="4434205"/>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213361" y="0"/>
            <a:ext cx="2815716" cy="10997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title="Decorative"/>
          <p:cNvSpPr/>
          <p:nvPr userDrawn="1"/>
        </p:nvSpPr>
        <p:spPr>
          <a:xfrm>
            <a:off x="3196549" y="3334454"/>
            <a:ext cx="2815716" cy="10997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title="Decorative"/>
          <p:cNvSpPr/>
          <p:nvPr userDrawn="1"/>
        </p:nvSpPr>
        <p:spPr>
          <a:xfrm>
            <a:off x="6179737" y="0"/>
            <a:ext cx="2815716" cy="1878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title="Decorative"/>
          <p:cNvSpPr/>
          <p:nvPr userDrawn="1"/>
        </p:nvSpPr>
        <p:spPr>
          <a:xfrm>
            <a:off x="9162924" y="4598770"/>
            <a:ext cx="2815716" cy="2259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Slide with Image">
    <p:bg>
      <p:bgPr>
        <a:solidFill>
          <a:schemeClr val="accent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accent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02895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3673179"/>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9" name="Text Placeholder 12" title="Decorative">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664542" y="3665204"/>
            <a:ext cx="4527458" cy="2196780"/>
          </a:xfrm>
          <a:solidFill>
            <a:schemeClr val="accent1"/>
          </a:solid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7664541" y="3673179"/>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132737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3673179"/>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9" name="Text Placeholder 12" title="Decorative">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664542" y="3665204"/>
            <a:ext cx="4527458" cy="2196780"/>
          </a:xfrm>
          <a:solidFill>
            <a:schemeClr val="accent2"/>
          </a:solid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7664541" y="3673179"/>
            <a:ext cx="1"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14206617"/>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6" r:id="rId2"/>
    <p:sldLayoutId id="2147483689" r:id="rId3"/>
    <p:sldLayoutId id="2147483735" r:id="rId4"/>
    <p:sldLayoutId id="2147483684" r:id="rId5"/>
    <p:sldLayoutId id="2147483752" r:id="rId6"/>
    <p:sldLayoutId id="2147483737" r:id="rId7"/>
    <p:sldLayoutId id="2147483651" r:id="rId8"/>
    <p:sldLayoutId id="2147483738" r:id="rId9"/>
    <p:sldLayoutId id="2147483685" r:id="rId10"/>
    <p:sldLayoutId id="2147483674" r:id="rId11"/>
    <p:sldLayoutId id="2147483690" r:id="rId12"/>
    <p:sldLayoutId id="2147483694" r:id="rId13"/>
    <p:sldLayoutId id="2147483748" r:id="rId14"/>
    <p:sldLayoutId id="2147483693" r:id="rId15"/>
    <p:sldLayoutId id="2147483686" r:id="rId16"/>
    <p:sldLayoutId id="2147483703" r:id="rId17"/>
    <p:sldLayoutId id="2147483709" r:id="rId18"/>
    <p:sldLayoutId id="2147483710" r:id="rId19"/>
    <p:sldLayoutId id="2147483711" r:id="rId20"/>
    <p:sldLayoutId id="2147483712" r:id="rId21"/>
    <p:sldLayoutId id="2147483749" r:id="rId22"/>
    <p:sldLayoutId id="2147483751" r:id="rId23"/>
    <p:sldLayoutId id="2147483704" r:id="rId24"/>
    <p:sldLayoutId id="2147483702" r:id="rId25"/>
    <p:sldLayoutId id="2147483713" r:id="rId26"/>
    <p:sldLayoutId id="2147483714" r:id="rId27"/>
    <p:sldLayoutId id="2147483715" r:id="rId28"/>
    <p:sldLayoutId id="2147483695" r:id="rId29"/>
    <p:sldLayoutId id="2147483730" r:id="rId30"/>
    <p:sldLayoutId id="2147483698" r:id="rId31"/>
    <p:sldLayoutId id="2147483731" r:id="rId32"/>
    <p:sldLayoutId id="2147483699" r:id="rId33"/>
    <p:sldLayoutId id="2147483732" r:id="rId34"/>
    <p:sldLayoutId id="2147483739" r:id="rId35"/>
    <p:sldLayoutId id="2147483740" r:id="rId36"/>
    <p:sldLayoutId id="2147483700" r:id="rId37"/>
    <p:sldLayoutId id="2147483741" r:id="rId38"/>
    <p:sldLayoutId id="2147483742" r:id="rId39"/>
    <p:sldLayoutId id="2147483696" r:id="rId40"/>
    <p:sldLayoutId id="2147483743" r:id="rId41"/>
    <p:sldLayoutId id="2147483744" r:id="rId42"/>
    <p:sldLayoutId id="2147483745" r:id="rId43"/>
    <p:sldLayoutId id="2147483705" r:id="rId44"/>
    <p:sldLayoutId id="2147483746" r:id="rId45"/>
    <p:sldLayoutId id="2147483687" r:id="rId46"/>
    <p:sldLayoutId id="2147483719" r:id="rId47"/>
    <p:sldLayoutId id="2147483720" r:id="rId48"/>
    <p:sldLayoutId id="2147483718" r:id="rId49"/>
    <p:sldLayoutId id="2147483721" r:id="rId50"/>
    <p:sldLayoutId id="2147483716" r:id="rId51"/>
    <p:sldLayoutId id="2147483722" r:id="rId52"/>
    <p:sldLayoutId id="2147483723" r:id="rId53"/>
    <p:sldLayoutId id="2147483753" r:id="rId54"/>
    <p:sldLayoutId id="2147483754" r:id="rId55"/>
    <p:sldLayoutId id="2147483755" r:id="rId56"/>
    <p:sldLayoutId id="2147483756" r:id="rId57"/>
    <p:sldLayoutId id="2147483725" r:id="rId58"/>
    <p:sldLayoutId id="2147483726" r:id="rId59"/>
    <p:sldLayoutId id="2147483675" r:id="rId60"/>
    <p:sldLayoutId id="2147483677" r:id="rId61"/>
    <p:sldLayoutId id="2147483729" r:id="rId62"/>
    <p:sldLayoutId id="2147483747" r:id="rId63"/>
    <p:sldLayoutId id="2147483728" r:id="rId64"/>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p15:clr>
            <a:srgbClr val="F26B43"/>
          </p15:clr>
        </p15:guide>
        <p15:guide id="2" orient="horz" pos="404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3" Type="http://schemas.openxmlformats.org/officeDocument/2006/relationships/hyperlink" Target="mailto:gregpinchy@gmail.com" TargetMode="External"/><Relationship Id="rId2" Type="http://schemas.openxmlformats.org/officeDocument/2006/relationships/image" Target="../media/image24.jpg"/><Relationship Id="rId1" Type="http://schemas.openxmlformats.org/officeDocument/2006/relationships/slideLayout" Target="../slideLayouts/slideLayout43.xml"/><Relationship Id="rId4" Type="http://schemas.openxmlformats.org/officeDocument/2006/relationships/hyperlink" Target="https://github.com/gregpinchy/creative-capstone-AA.git"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35F5C4-2DBC-4F97-B949-45C25BCBE5FB}"/>
              </a:ext>
            </a:extLst>
          </p:cNvPr>
          <p:cNvSpPr/>
          <p:nvPr/>
        </p:nvSpPr>
        <p:spPr>
          <a:xfrm>
            <a:off x="-16199" y="4631320"/>
            <a:ext cx="12192000" cy="2226680"/>
          </a:xfrm>
          <a:prstGeom prst="rect">
            <a:avLst/>
          </a:prstGeom>
          <a:solidFill>
            <a:srgbClr val="FF0000"/>
          </a:solidFill>
          <a:effectLst>
            <a:outerShdw blurRad="50800" dist="38100" dir="18900000" algn="b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fr-CA"/>
          </a:p>
        </p:txBody>
      </p:sp>
      <p:sp>
        <p:nvSpPr>
          <p:cNvPr id="3" name="Text Placeholder 2">
            <a:extLst>
              <a:ext uri="{FF2B5EF4-FFF2-40B4-BE49-F238E27FC236}">
                <a16:creationId xmlns:a16="http://schemas.microsoft.com/office/drawing/2014/main" id="{7555E40E-3256-4272-A29D-F2438D5C136F}"/>
              </a:ext>
            </a:extLst>
          </p:cNvPr>
          <p:cNvSpPr>
            <a:spLocks noGrp="1"/>
          </p:cNvSpPr>
          <p:nvPr>
            <p:ph type="body" sz="quarter" idx="14"/>
          </p:nvPr>
        </p:nvSpPr>
        <p:spPr>
          <a:xfrm>
            <a:off x="1308100" y="5962416"/>
            <a:ext cx="9575800" cy="338549"/>
          </a:xfrm>
          <a:prstGeom prst="rect">
            <a:avLst/>
          </a:prstGeom>
        </p:spPr>
        <p:txBody>
          <a:bodyPr>
            <a:normAutofit/>
          </a:bodyPr>
          <a:lstStyle/>
          <a:p>
            <a:pPr algn="ctr"/>
            <a:r>
              <a:rPr lang="en-US" dirty="0">
                <a:solidFill>
                  <a:schemeClr val="bg2">
                    <a:lumMod val="40000"/>
                    <a:lumOff val="60000"/>
                  </a:schemeClr>
                </a:solidFill>
              </a:rPr>
              <a:t>A MACHINE LEARNING APPROACH</a:t>
            </a:r>
          </a:p>
          <a:p>
            <a:pPr algn="ctr"/>
            <a:endParaRPr lang="en-US" dirty="0"/>
          </a:p>
        </p:txBody>
      </p:sp>
      <p:sp>
        <p:nvSpPr>
          <p:cNvPr id="4" name="Text Placeholder 2">
            <a:extLst>
              <a:ext uri="{FF2B5EF4-FFF2-40B4-BE49-F238E27FC236}">
                <a16:creationId xmlns:a16="http://schemas.microsoft.com/office/drawing/2014/main" id="{67C19F0E-694A-4DE0-BADB-09F0560F39FA}"/>
              </a:ext>
            </a:extLst>
          </p:cNvPr>
          <p:cNvSpPr txBox="1">
            <a:spLocks/>
          </p:cNvSpPr>
          <p:nvPr/>
        </p:nvSpPr>
        <p:spPr>
          <a:xfrm>
            <a:off x="1291901" y="6271011"/>
            <a:ext cx="9575800" cy="33854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spc="30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solidFill>
                  <a:srgbClr val="FFC000"/>
                </a:solidFill>
              </a:rPr>
              <a:t>By Grégory PINCHINAT</a:t>
            </a:r>
          </a:p>
        </p:txBody>
      </p:sp>
      <p:sp>
        <p:nvSpPr>
          <p:cNvPr id="7" name="Rectangle 6">
            <a:extLst>
              <a:ext uri="{FF2B5EF4-FFF2-40B4-BE49-F238E27FC236}">
                <a16:creationId xmlns:a16="http://schemas.microsoft.com/office/drawing/2014/main" id="{DCEABC85-DD9F-4324-A41D-E18E27098D32}"/>
              </a:ext>
            </a:extLst>
          </p:cNvPr>
          <p:cNvSpPr/>
          <p:nvPr/>
        </p:nvSpPr>
        <p:spPr>
          <a:xfrm>
            <a:off x="0" y="0"/>
            <a:ext cx="12192000" cy="222668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CA"/>
          </a:p>
        </p:txBody>
      </p:sp>
      <p:pic>
        <p:nvPicPr>
          <p:cNvPr id="5" name="Picture 4">
            <a:extLst>
              <a:ext uri="{FF2B5EF4-FFF2-40B4-BE49-F238E27FC236}">
                <a16:creationId xmlns:a16="http://schemas.microsoft.com/office/drawing/2014/main" id="{59A5D366-BDCD-4761-A29B-21881A691F59}"/>
              </a:ext>
            </a:extLst>
          </p:cNvPr>
          <p:cNvPicPr>
            <a:picLocks noChangeAspect="1"/>
          </p:cNvPicPr>
          <p:nvPr/>
        </p:nvPicPr>
        <p:blipFill>
          <a:blip r:embed="rId2"/>
          <a:srcRect/>
          <a:stretch/>
        </p:blipFill>
        <p:spPr>
          <a:xfrm>
            <a:off x="2179020" y="1352009"/>
            <a:ext cx="7801562" cy="4361122"/>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2" name="Title 1">
            <a:extLst>
              <a:ext uri="{FF2B5EF4-FFF2-40B4-BE49-F238E27FC236}">
                <a16:creationId xmlns:a16="http://schemas.microsoft.com/office/drawing/2014/main" id="{83823991-6F5F-45D3-883F-8179BE10396D}"/>
              </a:ext>
            </a:extLst>
          </p:cNvPr>
          <p:cNvSpPr>
            <a:spLocks noGrp="1"/>
          </p:cNvSpPr>
          <p:nvPr>
            <p:ph type="title"/>
          </p:nvPr>
        </p:nvSpPr>
        <p:spPr>
          <a:xfrm>
            <a:off x="-8111" y="248746"/>
            <a:ext cx="12191999" cy="1103263"/>
          </a:xfrm>
          <a:prstGeom prst="rect">
            <a:avLst/>
          </a:prstGeom>
        </p:spPr>
        <p:txBody>
          <a:bodyPr anchor="t">
            <a:normAutofit/>
          </a:bodyPr>
          <a:lstStyle/>
          <a:p>
            <a:pPr algn="ctr"/>
            <a:r>
              <a:rPr lang="en-US" sz="3200" dirty="0"/>
              <a:t>FORECASTING US-HTG </a:t>
            </a:r>
            <a:br>
              <a:rPr lang="en-US" sz="3200" dirty="0"/>
            </a:br>
            <a:r>
              <a:rPr lang="en-US" sz="3200" dirty="0"/>
              <a:t>EXCHANGE RATE IN HAITI</a:t>
            </a:r>
          </a:p>
        </p:txBody>
      </p:sp>
    </p:spTree>
    <p:extLst>
      <p:ext uri="{BB962C8B-B14F-4D97-AF65-F5344CB8AC3E}">
        <p14:creationId xmlns:p14="http://schemas.microsoft.com/office/powerpoint/2010/main" val="79592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185BA6-D5DC-41B2-AB5D-757C63137635}"/>
              </a:ext>
            </a:extLst>
          </p:cNvPr>
          <p:cNvPicPr>
            <a:picLocks noChangeAspect="1"/>
          </p:cNvPicPr>
          <p:nvPr/>
        </p:nvPicPr>
        <p:blipFill>
          <a:blip r:embed="rId2"/>
          <a:stretch>
            <a:fillRect/>
          </a:stretch>
        </p:blipFill>
        <p:spPr>
          <a:xfrm>
            <a:off x="0" y="-19455"/>
            <a:ext cx="8348208" cy="6877455"/>
          </a:xfrm>
          <a:prstGeom prst="rect">
            <a:avLst/>
          </a:prstGeom>
        </p:spPr>
      </p:pic>
      <p:sp>
        <p:nvSpPr>
          <p:cNvPr id="3" name="Text Placeholder 2"/>
          <p:cNvSpPr>
            <a:spLocks noGrp="1"/>
          </p:cNvSpPr>
          <p:nvPr>
            <p:ph type="body" sz="quarter" idx="14"/>
          </p:nvPr>
        </p:nvSpPr>
        <p:spPr>
          <a:xfrm>
            <a:off x="8348208" y="0"/>
            <a:ext cx="3843792" cy="1264596"/>
          </a:xfrm>
        </p:spPr>
        <p:txBody>
          <a:bodyPr>
            <a:normAutofit lnSpcReduction="10000"/>
          </a:bodyPr>
          <a:lstStyle/>
          <a:p>
            <a:pPr algn="ctr"/>
            <a:r>
              <a:rPr lang="en-US" sz="3600" dirty="0"/>
              <a:t>IMPORTS </a:t>
            </a:r>
          </a:p>
          <a:p>
            <a:pPr algn="ctr"/>
            <a:r>
              <a:rPr lang="en-US" sz="3600" dirty="0"/>
              <a:t>FROM THE USA</a:t>
            </a:r>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8383874" y="1605064"/>
            <a:ext cx="3675179" cy="5262664"/>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dollar is the currency that is used by Haitian importers to pay for goods the USA export into Haiti. The Haitian imports increasing in one month should mean Haitian importers needed more dollars in October thru December. </a:t>
            </a:r>
          </a:p>
          <a:p>
            <a:r>
              <a:rPr lang="en-US" dirty="0"/>
              <a:t>The need for dollars normally makes the dollar scarce and expensive. Since gourdes are needed to acquire dollars, then the price of U$ 1 should increase proportionally.</a:t>
            </a:r>
          </a:p>
          <a:p>
            <a:r>
              <a:rPr lang="en-US" dirty="0"/>
              <a:t>But this is not what has been observed. For example in December 2017, the Imports hit a historical high (U$ 160M), but the </a:t>
            </a:r>
            <a:r>
              <a:rPr lang="en-US" dirty="0" err="1"/>
              <a:t>ExchangeRate</a:t>
            </a:r>
            <a:r>
              <a:rPr lang="en-US" dirty="0"/>
              <a:t> did not dramatically increase as expected. </a:t>
            </a:r>
          </a:p>
          <a:p>
            <a:r>
              <a:rPr lang="en-US" dirty="0">
                <a:solidFill>
                  <a:schemeClr val="tx1"/>
                </a:solidFill>
              </a:rPr>
              <a:t>The Exchange rate behaving so weirdly may give the economists </a:t>
            </a:r>
            <a:r>
              <a:rPr lang="en-US" dirty="0">
                <a:solidFill>
                  <a:srgbClr val="FF0000"/>
                </a:solidFill>
              </a:rPr>
              <a:t>reasons to believe that some major agents</a:t>
            </a:r>
            <a:r>
              <a:rPr lang="en-US" dirty="0">
                <a:solidFill>
                  <a:schemeClr val="tx1"/>
                </a:solidFill>
              </a:rPr>
              <a:t> in the economy might be </a:t>
            </a:r>
            <a:r>
              <a:rPr lang="en-US" b="1" dirty="0">
                <a:solidFill>
                  <a:schemeClr val="accent2">
                    <a:lumMod val="75000"/>
                    <a:lumOff val="25000"/>
                  </a:schemeClr>
                </a:solidFill>
              </a:rPr>
              <a:t>hoarding</a:t>
            </a:r>
            <a:r>
              <a:rPr lang="en-US" dirty="0">
                <a:solidFill>
                  <a:schemeClr val="tx1"/>
                </a:solidFill>
              </a:rPr>
              <a:t> the dollar, or using </a:t>
            </a:r>
            <a:r>
              <a:rPr lang="en-US" b="1" dirty="0">
                <a:solidFill>
                  <a:schemeClr val="accent2">
                    <a:lumMod val="75000"/>
                    <a:lumOff val="25000"/>
                  </a:schemeClr>
                </a:solidFill>
              </a:rPr>
              <a:t>other artificial strategies</a:t>
            </a:r>
            <a:r>
              <a:rPr lang="en-US" dirty="0">
                <a:solidFill>
                  <a:schemeClr val="tx1"/>
                </a:solidFill>
              </a:rPr>
              <a:t> </a:t>
            </a:r>
            <a:r>
              <a:rPr lang="en-US" dirty="0">
                <a:solidFill>
                  <a:srgbClr val="FF0000"/>
                </a:solidFill>
              </a:rPr>
              <a:t>to override the market forces.</a:t>
            </a:r>
          </a:p>
        </p:txBody>
      </p:sp>
    </p:spTree>
    <p:extLst>
      <p:ext uri="{BB962C8B-B14F-4D97-AF65-F5344CB8AC3E}">
        <p14:creationId xmlns:p14="http://schemas.microsoft.com/office/powerpoint/2010/main" val="3786709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8348208" y="0"/>
            <a:ext cx="3843792" cy="1264596"/>
          </a:xfrm>
        </p:spPr>
        <p:txBody>
          <a:bodyPr>
            <a:normAutofit lnSpcReduction="10000"/>
          </a:bodyPr>
          <a:lstStyle/>
          <a:p>
            <a:pPr algn="ctr"/>
            <a:r>
              <a:rPr lang="en-US" sz="3600" dirty="0"/>
              <a:t>EXPORTS </a:t>
            </a:r>
          </a:p>
          <a:p>
            <a:pPr algn="ctr"/>
            <a:r>
              <a:rPr lang="en-US" sz="3600" dirty="0"/>
              <a:t>TO THE USA</a:t>
            </a:r>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8383874" y="1692613"/>
            <a:ext cx="3675179" cy="5175115"/>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dollar is the currency that enters the Haitian economy when Haitian Exporters sell goods to the USA. </a:t>
            </a:r>
          </a:p>
          <a:p>
            <a:r>
              <a:rPr lang="en-US" dirty="0"/>
              <a:t>We can use the money we get for exporting to create more goods and export more. But visibly, the State and the economic elite have chosen to live on a service-and-imports-based market economy. </a:t>
            </a:r>
          </a:p>
          <a:p>
            <a:r>
              <a:rPr lang="en-US" dirty="0">
                <a:solidFill>
                  <a:srgbClr val="FF0000"/>
                </a:solidFill>
              </a:rPr>
              <a:t>Actually dollars earned from exporting to the USA might be mainly used to finance imports from the USA. </a:t>
            </a:r>
            <a:r>
              <a:rPr lang="en-US" dirty="0"/>
              <a:t>For example in December 2017, the Exports dropped to </a:t>
            </a:r>
            <a:r>
              <a:rPr lang="en-US" b="1" dirty="0">
                <a:solidFill>
                  <a:schemeClr val="accent2">
                    <a:lumMod val="90000"/>
                    <a:lumOff val="10000"/>
                  </a:schemeClr>
                </a:solidFill>
              </a:rPr>
              <a:t>$ 60M</a:t>
            </a:r>
            <a:r>
              <a:rPr lang="en-US" dirty="0"/>
              <a:t>. As graph 3.2 can testify, the imports also dropped </a:t>
            </a:r>
            <a:r>
              <a:rPr lang="en-US" b="1" dirty="0">
                <a:solidFill>
                  <a:schemeClr val="accent2">
                    <a:lumMod val="90000"/>
                    <a:lumOff val="10000"/>
                  </a:schemeClr>
                </a:solidFill>
              </a:rPr>
              <a:t>(</a:t>
            </a:r>
            <a:r>
              <a:rPr lang="en-US" b="1" dirty="0"/>
              <a:t>from</a:t>
            </a:r>
            <a:r>
              <a:rPr lang="en-US" b="1" dirty="0">
                <a:solidFill>
                  <a:schemeClr val="accent2">
                    <a:lumMod val="90000"/>
                    <a:lumOff val="10000"/>
                  </a:schemeClr>
                </a:solidFill>
              </a:rPr>
              <a:t> 160M </a:t>
            </a:r>
            <a:r>
              <a:rPr lang="en-US" b="1" dirty="0"/>
              <a:t>in December 2017 to </a:t>
            </a:r>
            <a:r>
              <a:rPr lang="en-US" b="1" dirty="0">
                <a:solidFill>
                  <a:schemeClr val="accent2">
                    <a:lumMod val="90000"/>
                    <a:lumOff val="10000"/>
                  </a:schemeClr>
                </a:solidFill>
              </a:rPr>
              <a:t>U$ 110M </a:t>
            </a:r>
            <a:r>
              <a:rPr lang="en-US" b="1" dirty="0"/>
              <a:t>in January 2018</a:t>
            </a:r>
            <a:r>
              <a:rPr lang="en-US" b="1" dirty="0">
                <a:solidFill>
                  <a:schemeClr val="accent2">
                    <a:lumMod val="90000"/>
                    <a:lumOff val="10000"/>
                  </a:schemeClr>
                </a:solidFill>
              </a:rPr>
              <a:t>).</a:t>
            </a:r>
          </a:p>
          <a:p>
            <a:r>
              <a:rPr lang="en-US" dirty="0"/>
              <a:t>The last but not the least thing to notice is that the US Demand for Haitian products is seasonal: they always drop low in January of every year.</a:t>
            </a:r>
          </a:p>
        </p:txBody>
      </p:sp>
      <p:pic>
        <p:nvPicPr>
          <p:cNvPr id="4" name="Picture 3">
            <a:extLst>
              <a:ext uri="{FF2B5EF4-FFF2-40B4-BE49-F238E27FC236}">
                <a16:creationId xmlns:a16="http://schemas.microsoft.com/office/drawing/2014/main" id="{0468FD44-CA01-4D3F-9828-391ABBC4DF86}"/>
              </a:ext>
            </a:extLst>
          </p:cNvPr>
          <p:cNvPicPr>
            <a:picLocks noChangeAspect="1"/>
          </p:cNvPicPr>
          <p:nvPr/>
        </p:nvPicPr>
        <p:blipFill>
          <a:blip r:embed="rId2"/>
          <a:stretch>
            <a:fillRect/>
          </a:stretch>
        </p:blipFill>
        <p:spPr>
          <a:xfrm>
            <a:off x="0" y="0"/>
            <a:ext cx="8220466" cy="6858000"/>
          </a:xfrm>
          <a:prstGeom prst="rect">
            <a:avLst/>
          </a:prstGeom>
        </p:spPr>
      </p:pic>
    </p:spTree>
    <p:extLst>
      <p:ext uri="{BB962C8B-B14F-4D97-AF65-F5344CB8AC3E}">
        <p14:creationId xmlns:p14="http://schemas.microsoft.com/office/powerpoint/2010/main" val="3227403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8348208" y="0"/>
            <a:ext cx="3843792" cy="1264596"/>
          </a:xfrm>
        </p:spPr>
        <p:txBody>
          <a:bodyPr>
            <a:normAutofit lnSpcReduction="10000"/>
          </a:bodyPr>
          <a:lstStyle/>
          <a:p>
            <a:pPr algn="ctr"/>
            <a:r>
              <a:rPr lang="en-US" sz="3600" dirty="0"/>
              <a:t>REMITTANCES FROM ABROAD</a:t>
            </a:r>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8383875" y="1692613"/>
            <a:ext cx="3396322" cy="5175115"/>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FF0000"/>
                </a:solidFill>
              </a:rPr>
              <a:t>Remittances</a:t>
            </a:r>
            <a:r>
              <a:rPr lang="en-US" dirty="0"/>
              <a:t> are a factor that helps Haitian consumers in fighting against Inflation on the short term </a:t>
            </a:r>
            <a:r>
              <a:rPr lang="en-US" sz="2000" dirty="0">
                <a:solidFill>
                  <a:schemeClr val="accent2">
                    <a:lumMod val="75000"/>
                    <a:lumOff val="25000"/>
                  </a:schemeClr>
                </a:solidFill>
              </a:rPr>
              <a:t>(Haiti: Selected Issues and Statistical Appendix, IMF, 2007)</a:t>
            </a:r>
            <a:r>
              <a:rPr lang="en-US" dirty="0">
                <a:solidFill>
                  <a:schemeClr val="accent2">
                    <a:lumMod val="75000"/>
                    <a:lumOff val="25000"/>
                  </a:schemeClr>
                </a:solidFill>
              </a:rPr>
              <a:t>, </a:t>
            </a:r>
            <a:r>
              <a:rPr lang="en-US" dirty="0"/>
              <a:t>but it actually becomes a source of inflation in the long run. </a:t>
            </a:r>
          </a:p>
          <a:p>
            <a:r>
              <a:rPr lang="en-US" dirty="0"/>
              <a:t>Like the Inflation, the Remittances tend to have the exact same trend as the Inflation. However, on the contrary of the Inflation, they are </a:t>
            </a:r>
            <a:r>
              <a:rPr lang="en-US" b="1" dirty="0">
                <a:solidFill>
                  <a:srgbClr val="FF0000"/>
                </a:solidFill>
              </a:rPr>
              <a:t>seasonal</a:t>
            </a:r>
            <a:r>
              <a:rPr lang="en-US" dirty="0"/>
              <a:t>. </a:t>
            </a:r>
          </a:p>
          <a:p>
            <a:r>
              <a:rPr lang="en-US" dirty="0">
                <a:solidFill>
                  <a:schemeClr val="tx1"/>
                </a:solidFill>
              </a:rPr>
              <a:t>This means Remittances may spike up around </a:t>
            </a:r>
            <a:r>
              <a:rPr lang="en-US" b="1" dirty="0">
                <a:solidFill>
                  <a:srgbClr val="0070C0"/>
                </a:solidFill>
              </a:rPr>
              <a:t>U$ 260M in March</a:t>
            </a:r>
            <a:r>
              <a:rPr lang="en-US" dirty="0">
                <a:solidFill>
                  <a:schemeClr val="tx1"/>
                </a:solidFill>
              </a:rPr>
              <a:t> and around </a:t>
            </a:r>
            <a:r>
              <a:rPr lang="en-US" b="1" dirty="0">
                <a:solidFill>
                  <a:srgbClr val="0070C0"/>
                </a:solidFill>
              </a:rPr>
              <a:t>U$ 275M in December</a:t>
            </a:r>
            <a:r>
              <a:rPr lang="en-US" dirty="0">
                <a:solidFill>
                  <a:schemeClr val="tx1"/>
                </a:solidFill>
              </a:rPr>
              <a:t>. And brutally drop around </a:t>
            </a:r>
            <a:r>
              <a:rPr lang="en-US" b="1" dirty="0">
                <a:solidFill>
                  <a:srgbClr val="0070C0"/>
                </a:solidFill>
              </a:rPr>
              <a:t>179M in January</a:t>
            </a:r>
            <a:r>
              <a:rPr lang="en-US" dirty="0">
                <a:solidFill>
                  <a:schemeClr val="tx1"/>
                </a:solidFill>
              </a:rPr>
              <a:t>, </a:t>
            </a:r>
            <a:r>
              <a:rPr lang="en-US" b="1" dirty="0">
                <a:solidFill>
                  <a:srgbClr val="0070C0"/>
                </a:solidFill>
              </a:rPr>
              <a:t>192M in November</a:t>
            </a:r>
            <a:r>
              <a:rPr lang="en-US" dirty="0">
                <a:solidFill>
                  <a:schemeClr val="tx1"/>
                </a:solidFill>
              </a:rPr>
              <a:t>.</a:t>
            </a:r>
            <a:endParaRPr lang="en-US" b="1" dirty="0">
              <a:solidFill>
                <a:schemeClr val="tx1"/>
              </a:solidFill>
            </a:endParaRPr>
          </a:p>
        </p:txBody>
      </p:sp>
      <p:pic>
        <p:nvPicPr>
          <p:cNvPr id="5" name="Picture 4">
            <a:extLst>
              <a:ext uri="{FF2B5EF4-FFF2-40B4-BE49-F238E27FC236}">
                <a16:creationId xmlns:a16="http://schemas.microsoft.com/office/drawing/2014/main" id="{52E6CF9E-D606-4410-B32B-C3518A812408}"/>
              </a:ext>
            </a:extLst>
          </p:cNvPr>
          <p:cNvPicPr>
            <a:picLocks noChangeAspect="1"/>
          </p:cNvPicPr>
          <p:nvPr/>
        </p:nvPicPr>
        <p:blipFill>
          <a:blip r:embed="rId2"/>
          <a:stretch>
            <a:fillRect/>
          </a:stretch>
        </p:blipFill>
        <p:spPr>
          <a:xfrm>
            <a:off x="1491" y="0"/>
            <a:ext cx="8278477" cy="6858000"/>
          </a:xfrm>
          <a:prstGeom prst="rect">
            <a:avLst/>
          </a:prstGeom>
        </p:spPr>
      </p:pic>
    </p:spTree>
    <p:extLst>
      <p:ext uri="{BB962C8B-B14F-4D97-AF65-F5344CB8AC3E}">
        <p14:creationId xmlns:p14="http://schemas.microsoft.com/office/powerpoint/2010/main" val="2588084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8348208" y="0"/>
            <a:ext cx="3843792" cy="1264596"/>
          </a:xfrm>
        </p:spPr>
        <p:txBody>
          <a:bodyPr>
            <a:normAutofit/>
          </a:bodyPr>
          <a:lstStyle/>
          <a:p>
            <a:pPr algn="ctr"/>
            <a:r>
              <a:rPr lang="en-US" sz="3600" dirty="0"/>
              <a:t>DEBARKMENTS</a:t>
            </a:r>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8451968" y="1405647"/>
            <a:ext cx="3357411" cy="5311302"/>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chemeClr val="tx1"/>
                </a:solidFill>
              </a:rPr>
              <a:t>Passengers land in the Toussaint Louverture International Airport seasonally. Graph 5.2 shows a spike </a:t>
            </a:r>
            <a:r>
              <a:rPr lang="en-US" sz="1600" dirty="0">
                <a:solidFill>
                  <a:srgbClr val="FF0000"/>
                </a:solidFill>
              </a:rPr>
              <a:t>every year in July, with around </a:t>
            </a:r>
            <a:r>
              <a:rPr lang="en-US" sz="1600" b="1" dirty="0">
                <a:solidFill>
                  <a:srgbClr val="0070C0"/>
                </a:solidFill>
              </a:rPr>
              <a:t>72k passengers </a:t>
            </a:r>
            <a:r>
              <a:rPr lang="en-US" sz="1600" dirty="0">
                <a:solidFill>
                  <a:srgbClr val="FF0000"/>
                </a:solidFill>
              </a:rPr>
              <a:t>debarking </a:t>
            </a:r>
            <a:r>
              <a:rPr lang="en-US" sz="1600" dirty="0">
                <a:solidFill>
                  <a:schemeClr val="tx1"/>
                </a:solidFill>
              </a:rPr>
              <a:t>from regular international flights. In comparison, </a:t>
            </a:r>
            <a:r>
              <a:rPr lang="en-US" sz="1600" b="1" dirty="0">
                <a:solidFill>
                  <a:srgbClr val="FF0000"/>
                </a:solidFill>
              </a:rPr>
              <a:t>the average over the whole period under study is of </a:t>
            </a:r>
            <a:r>
              <a:rPr lang="en-US" sz="1600" b="1" dirty="0">
                <a:solidFill>
                  <a:srgbClr val="0070C0"/>
                </a:solidFill>
              </a:rPr>
              <a:t>50k</a:t>
            </a:r>
            <a:r>
              <a:rPr lang="en-US" sz="1600" dirty="0">
                <a:solidFill>
                  <a:schemeClr val="tx1"/>
                </a:solidFill>
              </a:rPr>
              <a:t>. </a:t>
            </a:r>
          </a:p>
          <a:p>
            <a:r>
              <a:rPr lang="en-US" sz="1600" dirty="0">
                <a:solidFill>
                  <a:schemeClr val="tx1"/>
                </a:solidFill>
              </a:rPr>
              <a:t>The number of </a:t>
            </a:r>
            <a:r>
              <a:rPr lang="en-US" sz="1600" b="1" dirty="0">
                <a:solidFill>
                  <a:schemeClr val="accent5"/>
                </a:solidFill>
              </a:rPr>
              <a:t>Passengers</a:t>
            </a:r>
            <a:r>
              <a:rPr lang="en-US" sz="1600" dirty="0">
                <a:solidFill>
                  <a:schemeClr val="accent5"/>
                </a:solidFill>
              </a:rPr>
              <a:t> debarking </a:t>
            </a:r>
            <a:r>
              <a:rPr lang="en-US" sz="1600" dirty="0">
                <a:solidFill>
                  <a:schemeClr val="tx1"/>
                </a:solidFill>
              </a:rPr>
              <a:t>tends to evolve reciprocally to the Exchange rate’s trend. This means also that every time the Rates spike, there are less and less passengers landing in the Toussaint Louverture International airport. </a:t>
            </a:r>
          </a:p>
          <a:p>
            <a:r>
              <a:rPr lang="en-US" sz="1600" dirty="0"/>
              <a:t>So the Exchange rates spiking is bad for </a:t>
            </a:r>
            <a:r>
              <a:rPr lang="en-US" sz="1600" i="0" dirty="0">
                <a:solidFill>
                  <a:srgbClr val="000000"/>
                </a:solidFill>
                <a:effectLst/>
              </a:rPr>
              <a:t>industries such as Tourism, Airlines companies and also for families expecting their relatives to come in and see them.</a:t>
            </a:r>
            <a:endParaRPr lang="en-US" sz="1600" dirty="0"/>
          </a:p>
          <a:p>
            <a:r>
              <a:rPr lang="en-US" sz="1600" dirty="0">
                <a:solidFill>
                  <a:schemeClr val="tx1"/>
                </a:solidFill>
              </a:rPr>
              <a:t>On the other hand, </a:t>
            </a:r>
            <a:r>
              <a:rPr lang="en-US" sz="1600" dirty="0">
                <a:solidFill>
                  <a:srgbClr val="000000"/>
                </a:solidFill>
              </a:rPr>
              <a:t>the exchange rates spiking</a:t>
            </a:r>
            <a:r>
              <a:rPr lang="en-US" sz="1600" b="0" i="0" dirty="0">
                <a:solidFill>
                  <a:srgbClr val="000000"/>
                </a:solidFill>
                <a:effectLst/>
              </a:rPr>
              <a:t> is a great thing for any particular, major economic agent or business that has chosen to venture on the US Money Market of Services in Haiti.</a:t>
            </a:r>
            <a:endParaRPr lang="en-US" sz="1600" b="1" dirty="0">
              <a:solidFill>
                <a:schemeClr val="tx1"/>
              </a:solidFill>
            </a:endParaRPr>
          </a:p>
        </p:txBody>
      </p:sp>
      <p:pic>
        <p:nvPicPr>
          <p:cNvPr id="4" name="Picture 3">
            <a:extLst>
              <a:ext uri="{FF2B5EF4-FFF2-40B4-BE49-F238E27FC236}">
                <a16:creationId xmlns:a16="http://schemas.microsoft.com/office/drawing/2014/main" id="{1A855D10-9C76-4892-AAA0-E60C5C4F75C8}"/>
              </a:ext>
            </a:extLst>
          </p:cNvPr>
          <p:cNvPicPr>
            <a:picLocks noChangeAspect="1"/>
          </p:cNvPicPr>
          <p:nvPr/>
        </p:nvPicPr>
        <p:blipFill>
          <a:blip r:embed="rId2"/>
          <a:stretch>
            <a:fillRect/>
          </a:stretch>
        </p:blipFill>
        <p:spPr>
          <a:xfrm>
            <a:off x="-17644" y="0"/>
            <a:ext cx="8375120" cy="6858000"/>
          </a:xfrm>
          <a:prstGeom prst="rect">
            <a:avLst/>
          </a:prstGeom>
        </p:spPr>
      </p:pic>
    </p:spTree>
    <p:extLst>
      <p:ext uri="{BB962C8B-B14F-4D97-AF65-F5344CB8AC3E}">
        <p14:creationId xmlns:p14="http://schemas.microsoft.com/office/powerpoint/2010/main" val="4109538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8348208" y="0"/>
            <a:ext cx="3843792" cy="1264596"/>
          </a:xfrm>
        </p:spPr>
        <p:txBody>
          <a:bodyPr>
            <a:normAutofit/>
          </a:bodyPr>
          <a:lstStyle/>
          <a:p>
            <a:pPr algn="ctr"/>
            <a:r>
              <a:rPr lang="en-US" sz="3600" dirty="0"/>
              <a:t>EMBARKMENTS</a:t>
            </a:r>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8451968" y="1405647"/>
            <a:ext cx="3357411" cy="531130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chemeClr val="tx1"/>
                </a:solidFill>
              </a:rPr>
              <a:t>Passengers take off from Toussaint Louverture International Airport seasonally, too. Graph 5.3 shows a spike </a:t>
            </a:r>
            <a:r>
              <a:rPr lang="en-US" sz="1600" dirty="0">
                <a:solidFill>
                  <a:srgbClr val="FF0000"/>
                </a:solidFill>
              </a:rPr>
              <a:t>every year in August, with around </a:t>
            </a:r>
            <a:r>
              <a:rPr lang="en-US" sz="1600" b="1" dirty="0">
                <a:solidFill>
                  <a:srgbClr val="0070C0"/>
                </a:solidFill>
              </a:rPr>
              <a:t>76k passengers </a:t>
            </a:r>
            <a:r>
              <a:rPr lang="en-US" sz="1600" dirty="0">
                <a:solidFill>
                  <a:srgbClr val="FF0000"/>
                </a:solidFill>
              </a:rPr>
              <a:t>leaving the country</a:t>
            </a:r>
            <a:r>
              <a:rPr lang="en-US" sz="1600" b="1" dirty="0">
                <a:solidFill>
                  <a:srgbClr val="FF0000"/>
                </a:solidFill>
              </a:rPr>
              <a:t> </a:t>
            </a:r>
            <a:r>
              <a:rPr lang="en-US" sz="1600" dirty="0">
                <a:solidFill>
                  <a:schemeClr val="accent5"/>
                </a:solidFill>
              </a:rPr>
              <a:t>in average</a:t>
            </a:r>
            <a:r>
              <a:rPr lang="en-US" sz="1600" dirty="0">
                <a:solidFill>
                  <a:srgbClr val="FF0000"/>
                </a:solidFill>
              </a:rPr>
              <a:t> </a:t>
            </a:r>
            <a:r>
              <a:rPr lang="en-US" sz="1600" dirty="0" err="1">
                <a:solidFill>
                  <a:schemeClr val="tx1"/>
                </a:solidFill>
              </a:rPr>
              <a:t>froaboard</a:t>
            </a:r>
            <a:r>
              <a:rPr lang="en-US" sz="1600" dirty="0">
                <a:solidFill>
                  <a:schemeClr val="tx1"/>
                </a:solidFill>
              </a:rPr>
              <a:t> regular international flights. In comparison, </a:t>
            </a:r>
            <a:r>
              <a:rPr lang="en-US" sz="1600" b="1" dirty="0">
                <a:solidFill>
                  <a:srgbClr val="FF0000"/>
                </a:solidFill>
              </a:rPr>
              <a:t>the average over the whole period of study is </a:t>
            </a:r>
            <a:r>
              <a:rPr lang="en-US" sz="1600" b="1" dirty="0">
                <a:solidFill>
                  <a:srgbClr val="0070C0"/>
                </a:solidFill>
              </a:rPr>
              <a:t>54k</a:t>
            </a:r>
            <a:r>
              <a:rPr lang="en-US" sz="1600" dirty="0">
                <a:solidFill>
                  <a:schemeClr val="tx1"/>
                </a:solidFill>
              </a:rPr>
              <a:t>. </a:t>
            </a:r>
          </a:p>
          <a:p>
            <a:r>
              <a:rPr lang="en-US" sz="1600" dirty="0">
                <a:solidFill>
                  <a:schemeClr val="tx1"/>
                </a:solidFill>
              </a:rPr>
              <a:t>The above also means most of those passengers might be those who came in July who actually leave in August. </a:t>
            </a:r>
          </a:p>
          <a:p>
            <a:r>
              <a:rPr lang="en-US" sz="1600" dirty="0">
                <a:solidFill>
                  <a:schemeClr val="tx1"/>
                </a:solidFill>
              </a:rPr>
              <a:t>The number of </a:t>
            </a:r>
            <a:r>
              <a:rPr lang="en-US" sz="1600" b="1" dirty="0">
                <a:solidFill>
                  <a:schemeClr val="accent5"/>
                </a:solidFill>
              </a:rPr>
              <a:t>Passengers</a:t>
            </a:r>
            <a:r>
              <a:rPr lang="en-US" sz="1600" dirty="0">
                <a:solidFill>
                  <a:schemeClr val="accent5"/>
                </a:solidFill>
              </a:rPr>
              <a:t> embarking also </a:t>
            </a:r>
            <a:r>
              <a:rPr lang="en-US" sz="1600" dirty="0">
                <a:solidFill>
                  <a:schemeClr val="tx1"/>
                </a:solidFill>
              </a:rPr>
              <a:t>tends to evolve reciprocally to the Exchange rate’s trend, but less steeply than those debarking. This means also that every time the Rates spike, there are less and less passengers landing in the Toussaint Louverture International airport. </a:t>
            </a:r>
          </a:p>
        </p:txBody>
      </p:sp>
      <p:pic>
        <p:nvPicPr>
          <p:cNvPr id="5" name="Picture 4">
            <a:extLst>
              <a:ext uri="{FF2B5EF4-FFF2-40B4-BE49-F238E27FC236}">
                <a16:creationId xmlns:a16="http://schemas.microsoft.com/office/drawing/2014/main" id="{8D3B021C-9B41-4924-BB66-97630E959E8E}"/>
              </a:ext>
            </a:extLst>
          </p:cNvPr>
          <p:cNvPicPr>
            <a:picLocks noChangeAspect="1"/>
          </p:cNvPicPr>
          <p:nvPr/>
        </p:nvPicPr>
        <p:blipFill>
          <a:blip r:embed="rId2"/>
          <a:stretch>
            <a:fillRect/>
          </a:stretch>
        </p:blipFill>
        <p:spPr>
          <a:xfrm>
            <a:off x="9703" y="0"/>
            <a:ext cx="8320424" cy="6858000"/>
          </a:xfrm>
          <a:prstGeom prst="rect">
            <a:avLst/>
          </a:prstGeom>
        </p:spPr>
      </p:pic>
    </p:spTree>
    <p:extLst>
      <p:ext uri="{BB962C8B-B14F-4D97-AF65-F5344CB8AC3E}">
        <p14:creationId xmlns:p14="http://schemas.microsoft.com/office/powerpoint/2010/main" val="1646561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title="Decorative"/>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a:xfrm flipH="1">
            <a:off x="0" y="0"/>
            <a:ext cx="12192000" cy="6858000"/>
          </a:xfrm>
        </p:spPr>
      </p:pic>
      <p:sp>
        <p:nvSpPr>
          <p:cNvPr id="3" name="Text Placeholder 2"/>
          <p:cNvSpPr>
            <a:spLocks noGrp="1"/>
          </p:cNvSpPr>
          <p:nvPr>
            <p:ph type="body" sz="quarter" idx="14"/>
          </p:nvPr>
        </p:nvSpPr>
        <p:spPr>
          <a:xfrm>
            <a:off x="4887474" y="3665204"/>
            <a:ext cx="7304526" cy="2735596"/>
          </a:xfrm>
        </p:spPr>
        <p:txBody>
          <a:bodyPr>
            <a:normAutofit/>
          </a:bodyPr>
          <a:lstStyle/>
          <a:p>
            <a:pPr algn="ctr">
              <a:lnSpc>
                <a:spcPct val="100000"/>
              </a:lnSpc>
            </a:pPr>
            <a:r>
              <a:rPr lang="en-US" sz="4400" dirty="0">
                <a:solidFill>
                  <a:srgbClr val="FF0000"/>
                </a:solidFill>
              </a:rPr>
              <a:t>FORECASTING</a:t>
            </a:r>
            <a:r>
              <a:rPr lang="en-US" sz="4400" b="0" dirty="0"/>
              <a:t> THE </a:t>
            </a:r>
            <a:r>
              <a:rPr lang="en-US" sz="4400" b="0" dirty="0">
                <a:solidFill>
                  <a:srgbClr val="FFFF00"/>
                </a:solidFill>
              </a:rPr>
              <a:t>EXCHANGE RATES!</a:t>
            </a:r>
          </a:p>
        </p:txBody>
      </p:sp>
    </p:spTree>
    <p:extLst>
      <p:ext uri="{BB962C8B-B14F-4D97-AF65-F5344CB8AC3E}">
        <p14:creationId xmlns:p14="http://schemas.microsoft.com/office/powerpoint/2010/main" val="3318007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F0240E2-270B-47F4-97C1-065A42CC2737}"/>
              </a:ext>
            </a:extLst>
          </p:cNvPr>
          <p:cNvSpPr>
            <a:spLocks noGrp="1"/>
          </p:cNvSpPr>
          <p:nvPr>
            <p:ph type="title"/>
          </p:nvPr>
        </p:nvSpPr>
        <p:spPr/>
        <p:txBody>
          <a:bodyPr>
            <a:normAutofit fontScale="90000"/>
          </a:bodyPr>
          <a:lstStyle/>
          <a:p>
            <a:r>
              <a:rPr lang="en-US" dirty="0"/>
              <a:t>TWO MODELS HAVE BEEN ESTIMATED</a:t>
            </a:r>
          </a:p>
        </p:txBody>
      </p:sp>
      <p:sp>
        <p:nvSpPr>
          <p:cNvPr id="9" name="Text Placeholder 8">
            <a:extLst>
              <a:ext uri="{FF2B5EF4-FFF2-40B4-BE49-F238E27FC236}">
                <a16:creationId xmlns:a16="http://schemas.microsoft.com/office/drawing/2014/main" id="{06A574E0-4F1C-4569-ABD3-9707A8CD1831}"/>
              </a:ext>
            </a:extLst>
          </p:cNvPr>
          <p:cNvSpPr>
            <a:spLocks noGrp="1"/>
          </p:cNvSpPr>
          <p:nvPr>
            <p:ph type="body" sz="quarter" idx="12"/>
          </p:nvPr>
        </p:nvSpPr>
        <p:spPr>
          <a:xfrm>
            <a:off x="4253122" y="2793557"/>
            <a:ext cx="3686025" cy="382749"/>
          </a:xfrm>
        </p:spPr>
        <p:txBody>
          <a:bodyPr>
            <a:normAutofit fontScale="92500" lnSpcReduction="10000"/>
          </a:bodyPr>
          <a:lstStyle/>
          <a:p>
            <a:r>
              <a:rPr lang="en-US" sz="2400" dirty="0"/>
              <a:t>Model 1</a:t>
            </a:r>
          </a:p>
        </p:txBody>
      </p:sp>
      <p:sp>
        <p:nvSpPr>
          <p:cNvPr id="11" name="Text Placeholder 10">
            <a:extLst>
              <a:ext uri="{FF2B5EF4-FFF2-40B4-BE49-F238E27FC236}">
                <a16:creationId xmlns:a16="http://schemas.microsoft.com/office/drawing/2014/main" id="{C752924E-B022-4FF4-B161-31F5531EC8DA}"/>
              </a:ext>
            </a:extLst>
          </p:cNvPr>
          <p:cNvSpPr>
            <a:spLocks noGrp="1"/>
          </p:cNvSpPr>
          <p:nvPr>
            <p:ph type="body" sz="quarter" idx="15"/>
          </p:nvPr>
        </p:nvSpPr>
        <p:spPr>
          <a:xfrm>
            <a:off x="4252988" y="3356355"/>
            <a:ext cx="3686159" cy="3044825"/>
          </a:xfrm>
        </p:spPr>
        <p:txBody>
          <a:bodyPr>
            <a:normAutofit fontScale="92500"/>
          </a:bodyPr>
          <a:lstStyle/>
          <a:p>
            <a:r>
              <a:rPr lang="en-US" sz="1800" dirty="0"/>
              <a:t>Model 1 accounts for all the factors analyzed before, and studies their evolution from January 2014 thru </a:t>
            </a:r>
            <a:r>
              <a:rPr lang="en-US" sz="1800" dirty="0" err="1"/>
              <a:t>Feburary</a:t>
            </a:r>
            <a:r>
              <a:rPr lang="en-US" sz="1800" dirty="0"/>
              <a:t> 2019.</a:t>
            </a:r>
          </a:p>
          <a:p>
            <a:r>
              <a:rPr lang="en-US" sz="1800" dirty="0"/>
              <a:t>The vector of those variables accounts for up to 4 lags. This means, the value of each factor during the last 4 months are being used by the machine in order to learn how the factors have been evolving and predict how they are more likely to evolve in the next month.</a:t>
            </a:r>
          </a:p>
        </p:txBody>
      </p:sp>
      <p:pic>
        <p:nvPicPr>
          <p:cNvPr id="19" name="Picture Placeholder 18" title="Decorative"/>
          <p:cNvPicPr>
            <a:picLocks noGrp="1" noChangeAspect="1"/>
          </p:cNvPicPr>
          <p:nvPr>
            <p:ph type="pic" sz="quarter" idx="16"/>
          </p:nvPr>
        </p:nvPicPr>
        <p:blipFill>
          <a:blip r:embed="rId2" cstate="email">
            <a:extLst>
              <a:ext uri="{28A0092B-C50C-407E-A947-70E740481C1C}">
                <a14:useLocalDpi xmlns:a14="http://schemas.microsoft.com/office/drawing/2010/main"/>
              </a:ext>
            </a:extLst>
          </a:blip>
          <a:srcRect/>
          <a:stretch>
            <a:fillRect/>
          </a:stretch>
        </p:blipFill>
        <p:spPr/>
      </p:pic>
      <p:pic>
        <p:nvPicPr>
          <p:cNvPr id="18" name="Picture Placeholder 15" title="Decorative"/>
          <p:cNvPicPr>
            <a:picLocks noGrp="1" noChangeAspect="1"/>
          </p:cNvPicPr>
          <p:nvPr>
            <p:ph type="pic" sz="quarter" idx="17"/>
          </p:nvPr>
        </p:nvPicPr>
        <p:blipFill>
          <a:blip r:embed="rId3"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2885941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6887183" y="0"/>
            <a:ext cx="5304817" cy="1264596"/>
          </a:xfrm>
        </p:spPr>
        <p:txBody>
          <a:bodyPr>
            <a:normAutofit/>
          </a:bodyPr>
          <a:lstStyle/>
          <a:p>
            <a:pPr algn="ctr"/>
            <a:r>
              <a:rPr lang="en-US" sz="3600" dirty="0"/>
              <a:t>TESTING MODEL 1</a:t>
            </a:r>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7890753" y="2178995"/>
            <a:ext cx="3297676" cy="453795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chemeClr val="tx1"/>
                </a:solidFill>
              </a:rPr>
              <a:t>When tested over March thru May 2019, Model 1 gives precise prediction on the first two months for the Exchange Rate, and fails at predicting the other factors. </a:t>
            </a:r>
          </a:p>
          <a:p>
            <a:r>
              <a:rPr lang="en-US" sz="1600" dirty="0">
                <a:solidFill>
                  <a:schemeClr val="tx1"/>
                </a:solidFill>
              </a:rPr>
              <a:t>This corresponds to a mean absolute percent error of 6.35% and a root mean square error of 6.43. </a:t>
            </a:r>
          </a:p>
          <a:p>
            <a:r>
              <a:rPr lang="en-US" sz="1600" dirty="0">
                <a:solidFill>
                  <a:schemeClr val="tx1"/>
                </a:solidFill>
              </a:rPr>
              <a:t>The lesser the error, the better the model predicts. The other factors have root mean squared error of the order of tens to thousands and millions. </a:t>
            </a:r>
          </a:p>
        </p:txBody>
      </p:sp>
      <p:pic>
        <p:nvPicPr>
          <p:cNvPr id="7" name="Picture 6">
            <a:extLst>
              <a:ext uri="{FF2B5EF4-FFF2-40B4-BE49-F238E27FC236}">
                <a16:creationId xmlns:a16="http://schemas.microsoft.com/office/drawing/2014/main" id="{AB32C243-204D-44CB-9390-5CC2568AC1BB}"/>
              </a:ext>
            </a:extLst>
          </p:cNvPr>
          <p:cNvPicPr>
            <a:picLocks noChangeAspect="1"/>
          </p:cNvPicPr>
          <p:nvPr/>
        </p:nvPicPr>
        <p:blipFill>
          <a:blip r:embed="rId2"/>
          <a:stretch>
            <a:fillRect/>
          </a:stretch>
        </p:blipFill>
        <p:spPr>
          <a:xfrm>
            <a:off x="258077" y="330742"/>
            <a:ext cx="6422300" cy="4182893"/>
          </a:xfrm>
          <a:prstGeom prst="rect">
            <a:avLst/>
          </a:prstGeom>
        </p:spPr>
      </p:pic>
      <p:pic>
        <p:nvPicPr>
          <p:cNvPr id="10" name="Picture 9">
            <a:extLst>
              <a:ext uri="{FF2B5EF4-FFF2-40B4-BE49-F238E27FC236}">
                <a16:creationId xmlns:a16="http://schemas.microsoft.com/office/drawing/2014/main" id="{205EA03A-60FB-45FF-9ACF-4FF62EB4D488}"/>
              </a:ext>
            </a:extLst>
          </p:cNvPr>
          <p:cNvPicPr>
            <a:picLocks noChangeAspect="1"/>
          </p:cNvPicPr>
          <p:nvPr/>
        </p:nvPicPr>
        <p:blipFill>
          <a:blip r:embed="rId3"/>
          <a:stretch>
            <a:fillRect/>
          </a:stretch>
        </p:blipFill>
        <p:spPr>
          <a:xfrm>
            <a:off x="273386" y="4511491"/>
            <a:ext cx="6351148" cy="2111730"/>
          </a:xfrm>
          <a:prstGeom prst="rect">
            <a:avLst/>
          </a:prstGeom>
        </p:spPr>
      </p:pic>
    </p:spTree>
    <p:extLst>
      <p:ext uri="{BB962C8B-B14F-4D97-AF65-F5344CB8AC3E}">
        <p14:creationId xmlns:p14="http://schemas.microsoft.com/office/powerpoint/2010/main" val="1536589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F0240E2-270B-47F4-97C1-065A42CC2737}"/>
              </a:ext>
            </a:extLst>
          </p:cNvPr>
          <p:cNvSpPr>
            <a:spLocks noGrp="1"/>
          </p:cNvSpPr>
          <p:nvPr>
            <p:ph type="title"/>
          </p:nvPr>
        </p:nvSpPr>
        <p:spPr/>
        <p:txBody>
          <a:bodyPr>
            <a:normAutofit fontScale="90000"/>
          </a:bodyPr>
          <a:lstStyle/>
          <a:p>
            <a:r>
              <a:rPr lang="en-US" dirty="0"/>
              <a:t>TWO MODELS HAVE BEEN ESTIMATED</a:t>
            </a:r>
          </a:p>
        </p:txBody>
      </p:sp>
      <p:sp>
        <p:nvSpPr>
          <p:cNvPr id="9" name="Text Placeholder 8">
            <a:extLst>
              <a:ext uri="{FF2B5EF4-FFF2-40B4-BE49-F238E27FC236}">
                <a16:creationId xmlns:a16="http://schemas.microsoft.com/office/drawing/2014/main" id="{06A574E0-4F1C-4569-ABD3-9707A8CD1831}"/>
              </a:ext>
            </a:extLst>
          </p:cNvPr>
          <p:cNvSpPr>
            <a:spLocks noGrp="1"/>
          </p:cNvSpPr>
          <p:nvPr>
            <p:ph type="body" sz="quarter" idx="12"/>
          </p:nvPr>
        </p:nvSpPr>
        <p:spPr>
          <a:xfrm>
            <a:off x="4253122" y="2602182"/>
            <a:ext cx="3686025" cy="382749"/>
          </a:xfrm>
        </p:spPr>
        <p:txBody>
          <a:bodyPr>
            <a:normAutofit fontScale="92500" lnSpcReduction="10000"/>
          </a:bodyPr>
          <a:lstStyle/>
          <a:p>
            <a:r>
              <a:rPr lang="en-US" sz="2400" dirty="0"/>
              <a:t>Model 2</a:t>
            </a:r>
          </a:p>
        </p:txBody>
      </p:sp>
      <p:sp>
        <p:nvSpPr>
          <p:cNvPr id="11" name="Text Placeholder 10">
            <a:extLst>
              <a:ext uri="{FF2B5EF4-FFF2-40B4-BE49-F238E27FC236}">
                <a16:creationId xmlns:a16="http://schemas.microsoft.com/office/drawing/2014/main" id="{C752924E-B022-4FF4-B161-31F5531EC8DA}"/>
              </a:ext>
            </a:extLst>
          </p:cNvPr>
          <p:cNvSpPr>
            <a:spLocks noGrp="1"/>
          </p:cNvSpPr>
          <p:nvPr>
            <p:ph type="body" sz="quarter" idx="15"/>
          </p:nvPr>
        </p:nvSpPr>
        <p:spPr>
          <a:xfrm>
            <a:off x="4252988" y="3184079"/>
            <a:ext cx="3686159" cy="3489096"/>
          </a:xfrm>
        </p:spPr>
        <p:txBody>
          <a:bodyPr>
            <a:normAutofit fontScale="85000" lnSpcReduction="10000"/>
          </a:bodyPr>
          <a:lstStyle/>
          <a:p>
            <a:r>
              <a:rPr lang="en-US" sz="1800" dirty="0"/>
              <a:t>Model 2 accounts for all the factors analyzed before but not the Flights Data (Embarkments and </a:t>
            </a:r>
            <a:r>
              <a:rPr lang="en-US" sz="1800" dirty="0" err="1"/>
              <a:t>Debarkments</a:t>
            </a:r>
            <a:r>
              <a:rPr lang="en-US" sz="1800" dirty="0"/>
              <a:t>), and studies their evolution from December 2009 thru December 2019.</a:t>
            </a:r>
          </a:p>
          <a:p>
            <a:r>
              <a:rPr lang="en-US" sz="1800" dirty="0"/>
              <a:t>The Flights Data was dropped because it didn’t go beyond May 2019, and we wanted to try another model with less factors but more lags and see how well it fares compared to the first. </a:t>
            </a:r>
          </a:p>
          <a:p>
            <a:r>
              <a:rPr lang="en-US" sz="1800" dirty="0"/>
              <a:t>The vector of those variables accounts for up to 12 lags. This means, the value of each factor during the last 12 months are being used by the machine in order to learn how the factors have been evolving and predict how they are more likely to evolve in the next month.</a:t>
            </a:r>
          </a:p>
        </p:txBody>
      </p:sp>
      <p:pic>
        <p:nvPicPr>
          <p:cNvPr id="19" name="Picture Placeholder 18" title="Decorative"/>
          <p:cNvPicPr>
            <a:picLocks noGrp="1" noChangeAspect="1"/>
          </p:cNvPicPr>
          <p:nvPr>
            <p:ph type="pic" sz="quarter" idx="16"/>
          </p:nvPr>
        </p:nvPicPr>
        <p:blipFill>
          <a:blip r:embed="rId2" cstate="email">
            <a:extLst>
              <a:ext uri="{28A0092B-C50C-407E-A947-70E740481C1C}">
                <a14:useLocalDpi xmlns:a14="http://schemas.microsoft.com/office/drawing/2010/main"/>
              </a:ext>
            </a:extLst>
          </a:blip>
          <a:srcRect/>
          <a:stretch>
            <a:fillRect/>
          </a:stretch>
        </p:blipFill>
        <p:spPr/>
      </p:pic>
      <p:pic>
        <p:nvPicPr>
          <p:cNvPr id="18" name="Picture Placeholder 15" title="Decorative"/>
          <p:cNvPicPr>
            <a:picLocks noGrp="1" noChangeAspect="1"/>
          </p:cNvPicPr>
          <p:nvPr>
            <p:ph type="pic" sz="quarter" idx="17"/>
          </p:nvPr>
        </p:nvPicPr>
        <p:blipFill>
          <a:blip r:embed="rId3"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605167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6887183" y="0"/>
            <a:ext cx="5304817" cy="1264596"/>
          </a:xfrm>
        </p:spPr>
        <p:txBody>
          <a:bodyPr>
            <a:normAutofit/>
          </a:bodyPr>
          <a:lstStyle/>
          <a:p>
            <a:pPr algn="ctr"/>
            <a:r>
              <a:rPr lang="en-US" sz="3600" dirty="0"/>
              <a:t>TESTING MODEL 2</a:t>
            </a:r>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7890753" y="2178995"/>
            <a:ext cx="3297676" cy="453795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chemeClr val="tx1"/>
                </a:solidFill>
              </a:rPr>
              <a:t>When tested over January thru March 2019, Model 1 gives slightly better and more precise prediction on these three months for the Exchange Rate, and doesn’t fare any better than model at predicting the other factors. </a:t>
            </a:r>
          </a:p>
          <a:p>
            <a:r>
              <a:rPr lang="en-US" sz="1600" dirty="0">
                <a:solidFill>
                  <a:schemeClr val="tx1"/>
                </a:solidFill>
              </a:rPr>
              <a:t>This corresponds to a mean absolute percent error of 1.40% and a root mean square error of 1.57. </a:t>
            </a:r>
          </a:p>
          <a:p>
            <a:r>
              <a:rPr lang="en-US" sz="1600" dirty="0">
                <a:solidFill>
                  <a:schemeClr val="tx1"/>
                </a:solidFill>
              </a:rPr>
              <a:t>The lesser the error, the better the model predicts. The other factors have root mean squared error of the order of tens to thousands and millions. </a:t>
            </a:r>
          </a:p>
        </p:txBody>
      </p:sp>
      <p:pic>
        <p:nvPicPr>
          <p:cNvPr id="4" name="Picture 3">
            <a:extLst>
              <a:ext uri="{FF2B5EF4-FFF2-40B4-BE49-F238E27FC236}">
                <a16:creationId xmlns:a16="http://schemas.microsoft.com/office/drawing/2014/main" id="{E9228CED-18A7-4881-93D2-250B412494C0}"/>
              </a:ext>
            </a:extLst>
          </p:cNvPr>
          <p:cNvPicPr>
            <a:picLocks noChangeAspect="1"/>
          </p:cNvPicPr>
          <p:nvPr/>
        </p:nvPicPr>
        <p:blipFill>
          <a:blip r:embed="rId2"/>
          <a:stretch>
            <a:fillRect/>
          </a:stretch>
        </p:blipFill>
        <p:spPr>
          <a:xfrm>
            <a:off x="188323" y="2426"/>
            <a:ext cx="6595722" cy="4319081"/>
          </a:xfrm>
          <a:prstGeom prst="rect">
            <a:avLst/>
          </a:prstGeom>
        </p:spPr>
      </p:pic>
      <p:pic>
        <p:nvPicPr>
          <p:cNvPr id="6" name="Picture 5">
            <a:extLst>
              <a:ext uri="{FF2B5EF4-FFF2-40B4-BE49-F238E27FC236}">
                <a16:creationId xmlns:a16="http://schemas.microsoft.com/office/drawing/2014/main" id="{419F1942-00D1-4E6A-A1F6-42996244FF15}"/>
              </a:ext>
            </a:extLst>
          </p:cNvPr>
          <p:cNvPicPr>
            <a:picLocks noChangeAspect="1"/>
          </p:cNvPicPr>
          <p:nvPr/>
        </p:nvPicPr>
        <p:blipFill>
          <a:blip r:embed="rId3"/>
          <a:stretch>
            <a:fillRect/>
          </a:stretch>
        </p:blipFill>
        <p:spPr>
          <a:xfrm>
            <a:off x="1595336" y="4318192"/>
            <a:ext cx="3965474" cy="2657137"/>
          </a:xfrm>
          <a:prstGeom prst="rect">
            <a:avLst/>
          </a:prstGeom>
        </p:spPr>
      </p:pic>
    </p:spTree>
    <p:extLst>
      <p:ext uri="{BB962C8B-B14F-4D97-AF65-F5344CB8AC3E}">
        <p14:creationId xmlns:p14="http://schemas.microsoft.com/office/powerpoint/2010/main" val="3290014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11BAC48-F4C4-46FB-96DC-423C381AC284}"/>
              </a:ext>
            </a:extLst>
          </p:cNvPr>
          <p:cNvSpPr>
            <a:spLocks noGrp="1"/>
          </p:cNvSpPr>
          <p:nvPr>
            <p:ph type="title"/>
          </p:nvPr>
        </p:nvSpPr>
        <p:spPr>
          <a:xfrm>
            <a:off x="826626" y="3727361"/>
            <a:ext cx="2657979" cy="1025525"/>
          </a:xfrm>
        </p:spPr>
        <p:txBody>
          <a:bodyPr/>
          <a:lstStyle/>
          <a:p>
            <a:r>
              <a:rPr lang="en-US" dirty="0"/>
              <a:t>PLAN </a:t>
            </a:r>
          </a:p>
        </p:txBody>
      </p:sp>
      <p:sp>
        <p:nvSpPr>
          <p:cNvPr id="36" name="Text Placeholder 35">
            <a:extLst>
              <a:ext uri="{FF2B5EF4-FFF2-40B4-BE49-F238E27FC236}">
                <a16:creationId xmlns:a16="http://schemas.microsoft.com/office/drawing/2014/main" id="{0391FA66-BCDC-4C12-B812-A0DEE14539EE}"/>
              </a:ext>
            </a:extLst>
          </p:cNvPr>
          <p:cNvSpPr>
            <a:spLocks noGrp="1"/>
          </p:cNvSpPr>
          <p:nvPr>
            <p:ph type="body" sz="quarter" idx="11"/>
          </p:nvPr>
        </p:nvSpPr>
        <p:spPr/>
        <p:txBody>
          <a:bodyPr/>
          <a:lstStyle/>
          <a:p>
            <a:r>
              <a:rPr lang="en-US" b="1" dirty="0"/>
              <a:t>INTRODUCTION</a:t>
            </a:r>
          </a:p>
        </p:txBody>
      </p:sp>
      <p:sp>
        <p:nvSpPr>
          <p:cNvPr id="35" name="Text Placeholder 34">
            <a:extLst>
              <a:ext uri="{FF2B5EF4-FFF2-40B4-BE49-F238E27FC236}">
                <a16:creationId xmlns:a16="http://schemas.microsoft.com/office/drawing/2014/main" id="{ADE35233-6DEE-4B97-AFFB-06DE78443B4A}"/>
              </a:ext>
            </a:extLst>
          </p:cNvPr>
          <p:cNvSpPr>
            <a:spLocks noGrp="1"/>
          </p:cNvSpPr>
          <p:nvPr>
            <p:ph type="body" sz="quarter" idx="13"/>
          </p:nvPr>
        </p:nvSpPr>
        <p:spPr>
          <a:xfrm>
            <a:off x="4155313" y="1438284"/>
            <a:ext cx="4294206" cy="755650"/>
          </a:xfrm>
        </p:spPr>
        <p:txBody>
          <a:bodyPr/>
          <a:lstStyle/>
          <a:p>
            <a:r>
              <a:rPr lang="en-US" b="1" dirty="0"/>
              <a:t>METHODOLOGY</a:t>
            </a:r>
          </a:p>
        </p:txBody>
      </p:sp>
      <p:sp>
        <p:nvSpPr>
          <p:cNvPr id="34" name="Text Placeholder 33">
            <a:extLst>
              <a:ext uri="{FF2B5EF4-FFF2-40B4-BE49-F238E27FC236}">
                <a16:creationId xmlns:a16="http://schemas.microsoft.com/office/drawing/2014/main" id="{187271B6-523F-4DCD-A006-84BF4C0C784C}"/>
              </a:ext>
            </a:extLst>
          </p:cNvPr>
          <p:cNvSpPr>
            <a:spLocks noGrp="1"/>
          </p:cNvSpPr>
          <p:nvPr>
            <p:ph type="body" sz="quarter" idx="14"/>
          </p:nvPr>
        </p:nvSpPr>
        <p:spPr>
          <a:xfrm>
            <a:off x="4155313" y="1956155"/>
            <a:ext cx="4294206" cy="755650"/>
          </a:xfrm>
        </p:spPr>
        <p:txBody>
          <a:bodyPr/>
          <a:lstStyle/>
          <a:p>
            <a:r>
              <a:rPr lang="en-US" b="1" dirty="0"/>
              <a:t>DATA SOURCES</a:t>
            </a:r>
          </a:p>
        </p:txBody>
      </p:sp>
      <p:sp>
        <p:nvSpPr>
          <p:cNvPr id="33" name="Text Placeholder 32">
            <a:extLst>
              <a:ext uri="{FF2B5EF4-FFF2-40B4-BE49-F238E27FC236}">
                <a16:creationId xmlns:a16="http://schemas.microsoft.com/office/drawing/2014/main" id="{F23411C8-1DB7-46A1-A6DC-41EACD30ED57}"/>
              </a:ext>
            </a:extLst>
          </p:cNvPr>
          <p:cNvSpPr>
            <a:spLocks noGrp="1"/>
          </p:cNvSpPr>
          <p:nvPr>
            <p:ph type="body" sz="quarter" idx="15"/>
          </p:nvPr>
        </p:nvSpPr>
        <p:spPr>
          <a:xfrm>
            <a:off x="4155313" y="2494377"/>
            <a:ext cx="4294206" cy="755650"/>
          </a:xfrm>
        </p:spPr>
        <p:txBody>
          <a:bodyPr/>
          <a:lstStyle/>
          <a:p>
            <a:r>
              <a:rPr lang="en-US" b="1" dirty="0"/>
              <a:t>QUICK FACTS &amp; FIGURES</a:t>
            </a:r>
          </a:p>
        </p:txBody>
      </p:sp>
      <p:sp>
        <p:nvSpPr>
          <p:cNvPr id="11" name="Text Placeholder 10">
            <a:extLst>
              <a:ext uri="{FF2B5EF4-FFF2-40B4-BE49-F238E27FC236}">
                <a16:creationId xmlns:a16="http://schemas.microsoft.com/office/drawing/2014/main" id="{47B21F6A-5FD9-417C-9575-4DBC3185FD87}"/>
              </a:ext>
            </a:extLst>
          </p:cNvPr>
          <p:cNvSpPr>
            <a:spLocks noGrp="1"/>
          </p:cNvSpPr>
          <p:nvPr>
            <p:ph type="body" sz="quarter" idx="16"/>
          </p:nvPr>
        </p:nvSpPr>
        <p:spPr>
          <a:xfrm>
            <a:off x="4155313" y="3012248"/>
            <a:ext cx="4294206" cy="755650"/>
          </a:xfrm>
        </p:spPr>
        <p:txBody>
          <a:bodyPr/>
          <a:lstStyle/>
          <a:p>
            <a:r>
              <a:rPr lang="en-US" b="1" dirty="0"/>
              <a:t>EFFECT OF PUBLIC &amp; ECONOMIC POLICIES?</a:t>
            </a:r>
          </a:p>
        </p:txBody>
      </p:sp>
      <p:sp>
        <p:nvSpPr>
          <p:cNvPr id="9" name="Text Placeholder 10">
            <a:extLst>
              <a:ext uri="{FF2B5EF4-FFF2-40B4-BE49-F238E27FC236}">
                <a16:creationId xmlns:a16="http://schemas.microsoft.com/office/drawing/2014/main" id="{B0FA9A63-989F-4813-9695-4395E7611307}"/>
              </a:ext>
            </a:extLst>
          </p:cNvPr>
          <p:cNvSpPr txBox="1">
            <a:spLocks/>
          </p:cNvSpPr>
          <p:nvPr/>
        </p:nvSpPr>
        <p:spPr>
          <a:xfrm>
            <a:off x="4155313" y="3542473"/>
            <a:ext cx="4294206" cy="7556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anose="020B0604020202020204" pitchFamily="34" charset="0"/>
              <a:buNone/>
              <a:defRPr sz="1600" b="0" i="0" kern="1200">
                <a:solidFill>
                  <a:schemeClr val="tx2"/>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IMPACT OF VARIOUS FACTORS</a:t>
            </a:r>
          </a:p>
        </p:txBody>
      </p:sp>
      <p:sp>
        <p:nvSpPr>
          <p:cNvPr id="2" name="Text Placeholder 10">
            <a:extLst>
              <a:ext uri="{FF2B5EF4-FFF2-40B4-BE49-F238E27FC236}">
                <a16:creationId xmlns:a16="http://schemas.microsoft.com/office/drawing/2014/main" id="{9ED5A87F-9648-41B9-903E-24499BF4BC2E}"/>
              </a:ext>
            </a:extLst>
          </p:cNvPr>
          <p:cNvSpPr txBox="1">
            <a:spLocks/>
          </p:cNvSpPr>
          <p:nvPr/>
        </p:nvSpPr>
        <p:spPr>
          <a:xfrm>
            <a:off x="4155313" y="4072698"/>
            <a:ext cx="4294206" cy="7556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anose="020B0604020202020204" pitchFamily="34" charset="0"/>
              <a:buNone/>
              <a:defRPr sz="1600" b="0" i="0" kern="1200">
                <a:solidFill>
                  <a:schemeClr val="tx2"/>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FORECASTING THE EXCHANGE RATE</a:t>
            </a:r>
          </a:p>
        </p:txBody>
      </p:sp>
      <p:sp>
        <p:nvSpPr>
          <p:cNvPr id="3" name="Text Placeholder 10">
            <a:extLst>
              <a:ext uri="{FF2B5EF4-FFF2-40B4-BE49-F238E27FC236}">
                <a16:creationId xmlns:a16="http://schemas.microsoft.com/office/drawing/2014/main" id="{B6CAA8C0-A1D3-4607-A8DF-5EF14DE3B5C4}"/>
              </a:ext>
            </a:extLst>
          </p:cNvPr>
          <p:cNvSpPr txBox="1">
            <a:spLocks/>
          </p:cNvSpPr>
          <p:nvPr/>
        </p:nvSpPr>
        <p:spPr>
          <a:xfrm>
            <a:off x="4155313" y="4590569"/>
            <a:ext cx="4294206" cy="7556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anose="020B0604020202020204" pitchFamily="34" charset="0"/>
              <a:buNone/>
              <a:defRPr sz="1600" b="0" i="0" kern="1200">
                <a:solidFill>
                  <a:schemeClr val="tx2"/>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COMPARISONS OF TWO FORECASTING MODELS</a:t>
            </a:r>
          </a:p>
        </p:txBody>
      </p:sp>
      <p:sp>
        <p:nvSpPr>
          <p:cNvPr id="4" name="Text Placeholder 10">
            <a:extLst>
              <a:ext uri="{FF2B5EF4-FFF2-40B4-BE49-F238E27FC236}">
                <a16:creationId xmlns:a16="http://schemas.microsoft.com/office/drawing/2014/main" id="{7F56956F-C5EB-4D0D-9FCD-97BDA54EA3B9}"/>
              </a:ext>
            </a:extLst>
          </p:cNvPr>
          <p:cNvSpPr txBox="1">
            <a:spLocks/>
          </p:cNvSpPr>
          <p:nvPr/>
        </p:nvSpPr>
        <p:spPr>
          <a:xfrm>
            <a:off x="4155313" y="5133148"/>
            <a:ext cx="4294206" cy="7556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anose="020B0604020202020204" pitchFamily="34" charset="0"/>
              <a:buNone/>
              <a:defRPr sz="1600" b="0" i="0" kern="1200">
                <a:solidFill>
                  <a:schemeClr val="tx2"/>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CONCLUSIONS &amp; RECOMMENDATIONS</a:t>
            </a:r>
          </a:p>
        </p:txBody>
      </p:sp>
      <p:sp>
        <p:nvSpPr>
          <p:cNvPr id="5" name="Text Placeholder 10">
            <a:extLst>
              <a:ext uri="{FF2B5EF4-FFF2-40B4-BE49-F238E27FC236}">
                <a16:creationId xmlns:a16="http://schemas.microsoft.com/office/drawing/2014/main" id="{D38C82F3-37C2-4A1B-B629-69E66665E509}"/>
              </a:ext>
            </a:extLst>
          </p:cNvPr>
          <p:cNvSpPr txBox="1">
            <a:spLocks/>
          </p:cNvSpPr>
          <p:nvPr/>
        </p:nvSpPr>
        <p:spPr>
          <a:xfrm>
            <a:off x="4155313" y="5670796"/>
            <a:ext cx="4294206" cy="7556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anose="020B0604020202020204" pitchFamily="34" charset="0"/>
              <a:buNone/>
              <a:defRPr sz="1600" b="0" i="0" kern="1200">
                <a:solidFill>
                  <a:schemeClr val="tx2"/>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THANKS, ANNEXES &amp; REFERENCES</a:t>
            </a:r>
          </a:p>
        </p:txBody>
      </p:sp>
      <p:pic>
        <p:nvPicPr>
          <p:cNvPr id="17" name="Picture 16">
            <a:extLst>
              <a:ext uri="{FF2B5EF4-FFF2-40B4-BE49-F238E27FC236}">
                <a16:creationId xmlns:a16="http://schemas.microsoft.com/office/drawing/2014/main" id="{157E9C2B-6493-4FEC-80A0-BF49A2F8DBC3}"/>
              </a:ext>
            </a:extLst>
          </p:cNvPr>
          <p:cNvPicPr>
            <a:picLocks noChangeAspect="1"/>
          </p:cNvPicPr>
          <p:nvPr/>
        </p:nvPicPr>
        <p:blipFill>
          <a:blip r:embed="rId2"/>
          <a:stretch>
            <a:fillRect/>
          </a:stretch>
        </p:blipFill>
        <p:spPr>
          <a:xfrm>
            <a:off x="8629775" y="997627"/>
            <a:ext cx="3557586" cy="5228104"/>
          </a:xfrm>
          <a:prstGeom prst="rect">
            <a:avLst/>
          </a:prstGeom>
        </p:spPr>
      </p:pic>
    </p:spTree>
    <p:extLst>
      <p:ext uri="{BB962C8B-B14F-4D97-AF65-F5344CB8AC3E}">
        <p14:creationId xmlns:p14="http://schemas.microsoft.com/office/powerpoint/2010/main" val="2130115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0" y="-19455"/>
            <a:ext cx="12192000" cy="1575880"/>
          </a:xfrm>
        </p:spPr>
        <p:txBody>
          <a:bodyPr>
            <a:normAutofit/>
          </a:bodyPr>
          <a:lstStyle/>
          <a:p>
            <a:pPr algn="ctr"/>
            <a:r>
              <a:rPr lang="en-US" sz="3600" dirty="0"/>
              <a:t>COMPARISON OF THE EXCHANGE RATE MODELS </a:t>
            </a:r>
          </a:p>
          <a:p>
            <a:pPr algn="ctr"/>
            <a:r>
              <a:rPr lang="en-US" sz="3600" dirty="0"/>
              <a:t>OVER THEIR RESPECTIVE SPAN OF PREDICTION</a:t>
            </a:r>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8153399" y="2286000"/>
            <a:ext cx="3471153" cy="4163438"/>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Both models systematically predict Exchange Rates lesser than the actual values. Which, again would sustain the hypothesis that other factors, probably under the control of a group of agents, might be influencing the Exchange rates out of the economic sphere.</a:t>
            </a:r>
          </a:p>
          <a:p>
            <a:r>
              <a:rPr lang="en-US" dirty="0"/>
              <a:t>However the curve of the second model tends to be closer to the actual values than that of the first model. Which would make us </a:t>
            </a:r>
            <a:r>
              <a:rPr lang="en-US" b="1" dirty="0">
                <a:solidFill>
                  <a:srgbClr val="FF0000"/>
                </a:solidFill>
              </a:rPr>
              <a:t>trust the second model more than the first.</a:t>
            </a:r>
          </a:p>
          <a:p>
            <a:pPr marL="0" indent="0">
              <a:buNone/>
            </a:pPr>
            <a:endParaRPr lang="en-US" b="1" dirty="0">
              <a:solidFill>
                <a:srgbClr val="FF0000"/>
              </a:solidFill>
            </a:endParaRPr>
          </a:p>
          <a:p>
            <a:endParaRPr lang="en-US" dirty="0"/>
          </a:p>
        </p:txBody>
      </p:sp>
      <p:pic>
        <p:nvPicPr>
          <p:cNvPr id="5" name="Picture 4">
            <a:extLst>
              <a:ext uri="{FF2B5EF4-FFF2-40B4-BE49-F238E27FC236}">
                <a16:creationId xmlns:a16="http://schemas.microsoft.com/office/drawing/2014/main" id="{0822C878-E846-4846-AD8A-03D7AEE4B995}"/>
              </a:ext>
            </a:extLst>
          </p:cNvPr>
          <p:cNvPicPr>
            <a:picLocks noChangeAspect="1"/>
          </p:cNvPicPr>
          <p:nvPr/>
        </p:nvPicPr>
        <p:blipFill>
          <a:blip r:embed="rId2"/>
          <a:stretch>
            <a:fillRect/>
          </a:stretch>
        </p:blipFill>
        <p:spPr>
          <a:xfrm>
            <a:off x="9826" y="1783100"/>
            <a:ext cx="7629525" cy="4848225"/>
          </a:xfrm>
          <a:prstGeom prst="rect">
            <a:avLst/>
          </a:prstGeom>
        </p:spPr>
      </p:pic>
    </p:spTree>
    <p:extLst>
      <p:ext uri="{BB962C8B-B14F-4D97-AF65-F5344CB8AC3E}">
        <p14:creationId xmlns:p14="http://schemas.microsoft.com/office/powerpoint/2010/main" val="319577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0" y="-19455"/>
            <a:ext cx="12192000" cy="1575880"/>
          </a:xfrm>
        </p:spPr>
        <p:txBody>
          <a:bodyPr>
            <a:normAutofit/>
          </a:bodyPr>
          <a:lstStyle/>
          <a:p>
            <a:pPr algn="ctr"/>
            <a:r>
              <a:rPr lang="en-US" sz="3600" dirty="0"/>
              <a:t>CONLUSION &amp; RECOMMENDATIONS</a:t>
            </a:r>
          </a:p>
        </p:txBody>
      </p:sp>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6595353" y="1702339"/>
            <a:ext cx="5184843" cy="5155659"/>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last graph is a zoom in order to appreciate the precision of the prediction. We’re expecting a drop in the Exchange rate at the end of August, but as stated before, some factors we might have not identified might be influencing the rate informally.</a:t>
            </a:r>
          </a:p>
          <a:p>
            <a:r>
              <a:rPr lang="en-US" dirty="0"/>
              <a:t>So although we trust the second model more, it would definitely be interesting to include more factors. The Flights Data could still be included, if Data from April 2019 thru today could be included.</a:t>
            </a:r>
          </a:p>
          <a:p>
            <a:r>
              <a:rPr lang="en-US" dirty="0">
                <a:solidFill>
                  <a:schemeClr val="tx1">
                    <a:lumMod val="50000"/>
                  </a:schemeClr>
                </a:solidFill>
              </a:rPr>
              <a:t>Also, the State and the BRH could think of implementing more strict regulations of the commercial banks and the International Trade in Haiti. We’re leaving in a capitalist country, but complete laissez-faire won’t be advantageous to our economy.</a:t>
            </a:r>
          </a:p>
          <a:p>
            <a:r>
              <a:rPr lang="en-US" dirty="0"/>
              <a:t>Consumers and entrepreneurs worrying about the exchange rate could potentially start hoarding, or getting in the Exchange rate business by selling or lending dollars a bit lesser than the price of the commercial banks. But this should be a provisory solution, because otherwise the economy would never be sustainable on the long-run and could get completely out of control.</a:t>
            </a:r>
          </a:p>
        </p:txBody>
      </p:sp>
      <p:pic>
        <p:nvPicPr>
          <p:cNvPr id="4" name="Picture 3">
            <a:extLst>
              <a:ext uri="{FF2B5EF4-FFF2-40B4-BE49-F238E27FC236}">
                <a16:creationId xmlns:a16="http://schemas.microsoft.com/office/drawing/2014/main" id="{216DEA01-D2E1-45BD-8CD8-44F59522EDAF}"/>
              </a:ext>
            </a:extLst>
          </p:cNvPr>
          <p:cNvPicPr>
            <a:picLocks noChangeAspect="1"/>
          </p:cNvPicPr>
          <p:nvPr/>
        </p:nvPicPr>
        <p:blipFill>
          <a:blip r:embed="rId2"/>
          <a:stretch>
            <a:fillRect/>
          </a:stretch>
        </p:blipFill>
        <p:spPr>
          <a:xfrm>
            <a:off x="13560" y="1556424"/>
            <a:ext cx="6381019" cy="5301575"/>
          </a:xfrm>
          <a:prstGeom prst="rect">
            <a:avLst/>
          </a:prstGeom>
        </p:spPr>
      </p:pic>
    </p:spTree>
    <p:extLst>
      <p:ext uri="{BB962C8B-B14F-4D97-AF65-F5344CB8AC3E}">
        <p14:creationId xmlns:p14="http://schemas.microsoft.com/office/powerpoint/2010/main" val="3802726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BE20D5C-43B3-4BCF-8700-BD30912F7568}"/>
              </a:ext>
            </a:extLst>
          </p:cNvPr>
          <p:cNvSpPr>
            <a:spLocks noGrp="1"/>
          </p:cNvSpPr>
          <p:nvPr>
            <p:ph type="body" sz="quarter" idx="10"/>
          </p:nvPr>
        </p:nvSpPr>
        <p:spPr/>
        <p:txBody>
          <a:bodyPr/>
          <a:lstStyle/>
          <a:p>
            <a:r>
              <a:rPr lang="en-US" dirty="0"/>
              <a:t>1</a:t>
            </a:r>
          </a:p>
        </p:txBody>
      </p:sp>
      <p:pic>
        <p:nvPicPr>
          <p:cNvPr id="3" name="Picture 2">
            <a:extLst>
              <a:ext uri="{FF2B5EF4-FFF2-40B4-BE49-F238E27FC236}">
                <a16:creationId xmlns:a16="http://schemas.microsoft.com/office/drawing/2014/main" id="{D52C066B-5304-411F-8D2C-1AEE44E61E1C}"/>
              </a:ext>
            </a:extLst>
          </p:cNvPr>
          <p:cNvPicPr>
            <a:picLocks noChangeAspect="1"/>
          </p:cNvPicPr>
          <p:nvPr/>
        </p:nvPicPr>
        <p:blipFill>
          <a:blip r:embed="rId2"/>
          <a:stretch>
            <a:fillRect/>
          </a:stretch>
        </p:blipFill>
        <p:spPr>
          <a:xfrm>
            <a:off x="6134100" y="0"/>
            <a:ext cx="6057900" cy="6858000"/>
          </a:xfrm>
          <a:prstGeom prst="rect">
            <a:avLst/>
          </a:prstGeom>
        </p:spPr>
      </p:pic>
      <p:sp>
        <p:nvSpPr>
          <p:cNvPr id="6" name="Title 3">
            <a:extLst>
              <a:ext uri="{FF2B5EF4-FFF2-40B4-BE49-F238E27FC236}">
                <a16:creationId xmlns:a16="http://schemas.microsoft.com/office/drawing/2014/main" id="{08CD9341-2044-434B-84AD-18F0EADD8DA3}"/>
              </a:ext>
            </a:extLst>
          </p:cNvPr>
          <p:cNvSpPr txBox="1">
            <a:spLocks/>
          </p:cNvSpPr>
          <p:nvPr/>
        </p:nvSpPr>
        <p:spPr>
          <a:xfrm>
            <a:off x="-225357" y="2228849"/>
            <a:ext cx="6078166" cy="2036036"/>
          </a:xfrm>
          <a:prstGeom prst="rect">
            <a:avLst/>
          </a:prstGeom>
        </p:spPr>
        <p:txBody>
          <a:bodyPr vert="horz" lIns="0" tIns="45720" rIns="91440" bIns="45720" rtlCol="0" anchor="t">
            <a:normAutofit fontScale="60000" lnSpcReduction="20000"/>
          </a:bodyPr>
          <a:lstStyle>
            <a:lvl1pPr algn="l" defTabSz="914400" rtl="0" eaLnBrk="1" latinLnBrk="0" hangingPunct="1">
              <a:lnSpc>
                <a:spcPct val="90000"/>
              </a:lnSpc>
              <a:spcBef>
                <a:spcPct val="0"/>
              </a:spcBef>
              <a:buNone/>
              <a:defRPr sz="6600" b="1" i="0" kern="1200" spc="-150">
                <a:solidFill>
                  <a:schemeClr val="bg1"/>
                </a:solidFill>
                <a:latin typeface="+mj-lt"/>
                <a:ea typeface="+mj-ea"/>
                <a:cs typeface="Gill Sans" panose="020B0502020104020203" pitchFamily="34" charset="-79"/>
              </a:defRPr>
            </a:lvl1pPr>
          </a:lstStyle>
          <a:p>
            <a:pPr algn="r"/>
            <a:r>
              <a:rPr lang="en-US" sz="4400" dirty="0"/>
              <a:t>Grégory PINCHINAT</a:t>
            </a:r>
          </a:p>
          <a:p>
            <a:pPr algn="r"/>
            <a:r>
              <a:rPr lang="en-US" sz="2900" dirty="0"/>
              <a:t>Data Scientist </a:t>
            </a:r>
          </a:p>
          <a:p>
            <a:pPr algn="r"/>
            <a:r>
              <a:rPr lang="en-US" sz="2900" dirty="0"/>
              <a:t>Statistician / Economist</a:t>
            </a:r>
          </a:p>
          <a:p>
            <a:pPr algn="r"/>
            <a:endParaRPr lang="en-US" sz="2900" dirty="0"/>
          </a:p>
          <a:p>
            <a:pPr algn="r"/>
            <a:r>
              <a:rPr lang="en-US" sz="2900" dirty="0">
                <a:highlight>
                  <a:srgbClr val="FFFF00"/>
                </a:highlight>
                <a:hlinkClick r:id="rId3"/>
              </a:rPr>
              <a:t>gregpinchy@gmail.com</a:t>
            </a:r>
            <a:endParaRPr lang="en-US" sz="2900" dirty="0">
              <a:highlight>
                <a:srgbClr val="FFFF00"/>
              </a:highlight>
            </a:endParaRPr>
          </a:p>
          <a:p>
            <a:pPr algn="r"/>
            <a:endParaRPr lang="en-US" sz="2900" dirty="0">
              <a:highlight>
                <a:srgbClr val="FFFF00"/>
              </a:highlight>
            </a:endParaRPr>
          </a:p>
          <a:p>
            <a:pPr algn="r"/>
            <a:endParaRPr lang="en-US" sz="2900" dirty="0"/>
          </a:p>
          <a:p>
            <a:pPr algn="r"/>
            <a:r>
              <a:rPr lang="en-US" sz="2900" dirty="0" err="1"/>
              <a:t>Github</a:t>
            </a:r>
            <a:r>
              <a:rPr lang="en-US" sz="2900" dirty="0"/>
              <a:t> link to this project:</a:t>
            </a:r>
          </a:p>
          <a:p>
            <a:pPr algn="r"/>
            <a:r>
              <a:rPr lang="en-US" sz="2900" dirty="0"/>
              <a:t>  </a:t>
            </a:r>
          </a:p>
          <a:p>
            <a:pPr algn="r"/>
            <a:r>
              <a:rPr lang="en-US" sz="2900" dirty="0">
                <a:highlight>
                  <a:srgbClr val="FFFF00"/>
                </a:highlight>
                <a:hlinkClick r:id="rId4"/>
              </a:rPr>
              <a:t>https://github.com/gregpinchy/creative-capstone-AA.git</a:t>
            </a:r>
            <a:endParaRPr lang="en-US" sz="2900" dirty="0">
              <a:highlight>
                <a:srgbClr val="FFFF00"/>
              </a:highlight>
            </a:endParaRPr>
          </a:p>
          <a:p>
            <a:pPr algn="r"/>
            <a:endParaRPr lang="en-US" sz="2900" dirty="0"/>
          </a:p>
        </p:txBody>
      </p:sp>
      <p:sp>
        <p:nvSpPr>
          <p:cNvPr id="7" name="Title 3">
            <a:extLst>
              <a:ext uri="{FF2B5EF4-FFF2-40B4-BE49-F238E27FC236}">
                <a16:creationId xmlns:a16="http://schemas.microsoft.com/office/drawing/2014/main" id="{982471E1-DE16-4F99-927E-AA5D4C851AB4}"/>
              </a:ext>
            </a:extLst>
          </p:cNvPr>
          <p:cNvSpPr txBox="1">
            <a:spLocks/>
          </p:cNvSpPr>
          <p:nvPr/>
        </p:nvSpPr>
        <p:spPr>
          <a:xfrm>
            <a:off x="-20265" y="5422662"/>
            <a:ext cx="6078166" cy="1694180"/>
          </a:xfrm>
          <a:prstGeom prst="rect">
            <a:avLst/>
          </a:prstGeom>
        </p:spPr>
        <p:txBody>
          <a:bodyPr vert="horz" lIns="0" tIns="45720" rIns="91440" bIns="45720" rtlCol="0" anchor="t">
            <a:normAutofit fontScale="97500"/>
          </a:bodyPr>
          <a:lstStyle>
            <a:lvl1pPr algn="l" defTabSz="914400" rtl="0" eaLnBrk="1" latinLnBrk="0" hangingPunct="1">
              <a:lnSpc>
                <a:spcPct val="90000"/>
              </a:lnSpc>
              <a:spcBef>
                <a:spcPct val="0"/>
              </a:spcBef>
              <a:buNone/>
              <a:defRPr sz="6600" b="1" i="0" kern="1200" spc="-150">
                <a:solidFill>
                  <a:schemeClr val="bg1"/>
                </a:solidFill>
                <a:latin typeface="+mj-lt"/>
                <a:ea typeface="+mj-ea"/>
                <a:cs typeface="Gill Sans" panose="020B0502020104020203" pitchFamily="34" charset="-79"/>
              </a:defRPr>
            </a:lvl1pPr>
          </a:lstStyle>
          <a:p>
            <a:pPr algn="ctr"/>
            <a:r>
              <a:rPr lang="en-US" sz="4400" dirty="0">
                <a:solidFill>
                  <a:schemeClr val="tx1"/>
                </a:solidFill>
              </a:rPr>
              <a:t>D’AVOIR </a:t>
            </a:r>
          </a:p>
          <a:p>
            <a:pPr algn="ctr"/>
            <a:r>
              <a:rPr lang="en-US" sz="4400" dirty="0">
                <a:solidFill>
                  <a:schemeClr val="tx1"/>
                </a:solidFill>
              </a:rPr>
              <a:t>SUIVI!</a:t>
            </a:r>
          </a:p>
        </p:txBody>
      </p:sp>
      <p:sp>
        <p:nvSpPr>
          <p:cNvPr id="9" name="Title 3">
            <a:extLst>
              <a:ext uri="{FF2B5EF4-FFF2-40B4-BE49-F238E27FC236}">
                <a16:creationId xmlns:a16="http://schemas.microsoft.com/office/drawing/2014/main" id="{5BB5D831-3C48-4220-9C1D-02703263D4A1}"/>
              </a:ext>
            </a:extLst>
          </p:cNvPr>
          <p:cNvSpPr txBox="1">
            <a:spLocks/>
          </p:cNvSpPr>
          <p:nvPr/>
        </p:nvSpPr>
        <p:spPr>
          <a:xfrm>
            <a:off x="0" y="638936"/>
            <a:ext cx="6154365" cy="1694180"/>
          </a:xfrm>
          <a:prstGeom prst="rect">
            <a:avLst/>
          </a:prstGeom>
        </p:spPr>
        <p:txBody>
          <a:bodyPr vert="horz" lIns="0" tIns="45720" rIns="91440" bIns="45720" rtlCol="0" anchor="t">
            <a:normAutofit fontScale="97500"/>
          </a:bodyPr>
          <a:lstStyle>
            <a:lvl1pPr algn="l" defTabSz="914400" rtl="0" eaLnBrk="1" latinLnBrk="0" hangingPunct="1">
              <a:lnSpc>
                <a:spcPct val="90000"/>
              </a:lnSpc>
              <a:spcBef>
                <a:spcPct val="0"/>
              </a:spcBef>
              <a:buNone/>
              <a:defRPr sz="6600" b="1" i="0" kern="1200" spc="-150">
                <a:solidFill>
                  <a:schemeClr val="bg1"/>
                </a:solidFill>
                <a:latin typeface="+mj-lt"/>
                <a:ea typeface="+mj-ea"/>
                <a:cs typeface="Gill Sans" panose="020B0502020104020203" pitchFamily="34" charset="-79"/>
              </a:defRPr>
            </a:lvl1pPr>
          </a:lstStyle>
          <a:p>
            <a:pPr algn="ctr"/>
            <a:r>
              <a:rPr lang="en-US" sz="4000" dirty="0">
                <a:solidFill>
                  <a:schemeClr val="tx1"/>
                </a:solidFill>
              </a:rPr>
              <a:t>MERCI</a:t>
            </a:r>
          </a:p>
        </p:txBody>
      </p:sp>
    </p:spTree>
    <p:extLst>
      <p:ext uri="{BB962C8B-B14F-4D97-AF65-F5344CB8AC3E}">
        <p14:creationId xmlns:p14="http://schemas.microsoft.com/office/powerpoint/2010/main" val="660194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77946A2-8DCE-4047-9CAE-38128B4BAF3B}"/>
              </a:ext>
            </a:extLst>
          </p:cNvPr>
          <p:cNvSpPr>
            <a:spLocks noGrp="1"/>
          </p:cNvSpPr>
          <p:nvPr>
            <p:ph type="body" sz="quarter" idx="11"/>
          </p:nvPr>
        </p:nvSpPr>
        <p:spPr>
          <a:xfrm>
            <a:off x="982493" y="2052535"/>
            <a:ext cx="11209507" cy="4795741"/>
          </a:xfrm>
        </p:spPr>
        <p:txBody>
          <a:bodyPr/>
          <a:lstStyle/>
          <a:p>
            <a:r>
              <a:rPr lang="en-US" sz="1800" dirty="0"/>
              <a:t>With the </a:t>
            </a:r>
            <a:r>
              <a:rPr lang="en-US" sz="1800" dirty="0">
                <a:solidFill>
                  <a:srgbClr val="FFFF00"/>
                </a:solidFill>
              </a:rPr>
              <a:t>Exchange Rate </a:t>
            </a:r>
            <a:r>
              <a:rPr lang="en-US" sz="1800" dirty="0"/>
              <a:t>being unstable, the average consumer in Haiti is always worried about how the US Dollar value will vary over the next few days, or even hours. The problem is, when the US-HTG Exchange rate spikes, prices of good and services also spike, because of our </a:t>
            </a:r>
            <a:r>
              <a:rPr lang="en-US" sz="1800" dirty="0">
                <a:solidFill>
                  <a:srgbClr val="FFFF00"/>
                </a:solidFill>
              </a:rPr>
              <a:t>imports-based</a:t>
            </a:r>
            <a:r>
              <a:rPr lang="en-US" sz="1800" dirty="0"/>
              <a:t> market structure.</a:t>
            </a:r>
          </a:p>
          <a:p>
            <a:r>
              <a:rPr lang="en-US" sz="1800" dirty="0"/>
              <a:t>This study aims at adding value to the adaptative anticipations of consumers and of young entrepreneurs, by trying to provide them with pieces of precise, but not necessarily exact, </a:t>
            </a:r>
            <a:r>
              <a:rPr lang="en-US" sz="1800" dirty="0">
                <a:solidFill>
                  <a:srgbClr val="FFFF00"/>
                </a:solidFill>
              </a:rPr>
              <a:t>prediction information on the value of U$ 1 (one) in gourdes</a:t>
            </a:r>
            <a:r>
              <a:rPr lang="en-US" sz="1800" dirty="0"/>
              <a:t>, by the end of the nearest future month.</a:t>
            </a:r>
          </a:p>
          <a:p>
            <a:endParaRPr lang="en-US" dirty="0"/>
          </a:p>
        </p:txBody>
      </p:sp>
      <p:sp>
        <p:nvSpPr>
          <p:cNvPr id="8" name="Title 7">
            <a:extLst>
              <a:ext uri="{FF2B5EF4-FFF2-40B4-BE49-F238E27FC236}">
                <a16:creationId xmlns:a16="http://schemas.microsoft.com/office/drawing/2014/main" id="{3BE52921-898C-4569-9D8A-F1C5E0ABE804}"/>
              </a:ext>
            </a:extLst>
          </p:cNvPr>
          <p:cNvSpPr>
            <a:spLocks noGrp="1"/>
          </p:cNvSpPr>
          <p:nvPr>
            <p:ph type="title"/>
          </p:nvPr>
        </p:nvSpPr>
        <p:spPr>
          <a:xfrm>
            <a:off x="2878238" y="372416"/>
            <a:ext cx="6435524" cy="1113595"/>
          </a:xfrm>
        </p:spPr>
        <p:txBody>
          <a:bodyPr/>
          <a:lstStyle/>
          <a:p>
            <a:pPr algn="ctr"/>
            <a:r>
              <a:rPr lang="en-US" dirty="0"/>
              <a:t>INTRODUCTION</a:t>
            </a:r>
          </a:p>
        </p:txBody>
      </p:sp>
      <p:pic>
        <p:nvPicPr>
          <p:cNvPr id="11" name="Picture 10">
            <a:extLst>
              <a:ext uri="{FF2B5EF4-FFF2-40B4-BE49-F238E27FC236}">
                <a16:creationId xmlns:a16="http://schemas.microsoft.com/office/drawing/2014/main" id="{969A29EF-FE5D-4277-A24E-BD0EDEF957EF}"/>
              </a:ext>
            </a:extLst>
          </p:cNvPr>
          <p:cNvPicPr>
            <a:picLocks noChangeAspect="1"/>
          </p:cNvPicPr>
          <p:nvPr/>
        </p:nvPicPr>
        <p:blipFill rotWithShape="1">
          <a:blip r:embed="rId2"/>
          <a:srcRect l="12344" r="1"/>
          <a:stretch/>
        </p:blipFill>
        <p:spPr>
          <a:xfrm>
            <a:off x="0" y="2052536"/>
            <a:ext cx="6096000" cy="4805464"/>
          </a:xfrm>
          <a:prstGeom prst="rect">
            <a:avLst/>
          </a:prstGeom>
        </p:spPr>
      </p:pic>
    </p:spTree>
    <p:extLst>
      <p:ext uri="{BB962C8B-B14F-4D97-AF65-F5344CB8AC3E}">
        <p14:creationId xmlns:p14="http://schemas.microsoft.com/office/powerpoint/2010/main" val="429917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77946A2-8DCE-4047-9CAE-38128B4BAF3B}"/>
              </a:ext>
            </a:extLst>
          </p:cNvPr>
          <p:cNvSpPr>
            <a:spLocks noGrp="1"/>
          </p:cNvSpPr>
          <p:nvPr>
            <p:ph type="body" sz="quarter" idx="11"/>
          </p:nvPr>
        </p:nvSpPr>
        <p:spPr>
          <a:xfrm>
            <a:off x="1433208" y="1926075"/>
            <a:ext cx="10758792" cy="4931924"/>
          </a:xfrm>
        </p:spPr>
        <p:txBody>
          <a:bodyPr/>
          <a:lstStyle/>
          <a:p>
            <a:pPr marL="285750" indent="-285750">
              <a:buFont typeface="Arial" panose="020B0604020202020204" pitchFamily="34" charset="0"/>
              <a:buChar char="•"/>
            </a:pPr>
            <a:r>
              <a:rPr lang="en-US" sz="1800" dirty="0"/>
              <a:t>Since the Exchange Rate and most related factors are economic, an economics-based methodology was deemed ideal. However, a Data Science approach has been used to implement this popular economic-type model of prediction known as </a:t>
            </a:r>
            <a:r>
              <a:rPr lang="en-US" sz="1800" b="1" u="sng" dirty="0">
                <a:solidFill>
                  <a:srgbClr val="FFFF00"/>
                </a:solidFill>
              </a:rPr>
              <a:t>VAR</a:t>
            </a:r>
            <a:r>
              <a:rPr lang="en-US" sz="1800" dirty="0"/>
              <a:t>.</a:t>
            </a:r>
          </a:p>
          <a:p>
            <a:pPr marL="285750" indent="-285750">
              <a:buFont typeface="Arial" panose="020B0604020202020204" pitchFamily="34" charset="0"/>
              <a:buChar char="•"/>
            </a:pPr>
            <a:r>
              <a:rPr lang="en-US" sz="1800" dirty="0"/>
              <a:t>A similar study released by the International Monetary Fund </a:t>
            </a:r>
            <a:r>
              <a:rPr lang="en-US" sz="1800" dirty="0">
                <a:solidFill>
                  <a:srgbClr val="FFFF00"/>
                </a:solidFill>
              </a:rPr>
              <a:t>(Haiti: Selected Issues and Statistical Appendix, IMF, 2007) </a:t>
            </a:r>
            <a:r>
              <a:rPr lang="en-US" sz="1800" dirty="0"/>
              <a:t>helped select traditional features that could explain the fluctuations of the Exchange Rate.</a:t>
            </a:r>
          </a:p>
          <a:p>
            <a:endParaRPr lang="en-US" dirty="0"/>
          </a:p>
        </p:txBody>
      </p:sp>
      <p:sp>
        <p:nvSpPr>
          <p:cNvPr id="8" name="Title 7">
            <a:extLst>
              <a:ext uri="{FF2B5EF4-FFF2-40B4-BE49-F238E27FC236}">
                <a16:creationId xmlns:a16="http://schemas.microsoft.com/office/drawing/2014/main" id="{3BE52921-898C-4569-9D8A-F1C5E0ABE804}"/>
              </a:ext>
            </a:extLst>
          </p:cNvPr>
          <p:cNvSpPr>
            <a:spLocks noGrp="1"/>
          </p:cNvSpPr>
          <p:nvPr>
            <p:ph type="title"/>
          </p:nvPr>
        </p:nvSpPr>
        <p:spPr>
          <a:xfrm>
            <a:off x="2878238" y="452560"/>
            <a:ext cx="6435524" cy="1113595"/>
          </a:xfrm>
        </p:spPr>
        <p:txBody>
          <a:bodyPr>
            <a:normAutofit/>
          </a:bodyPr>
          <a:lstStyle/>
          <a:p>
            <a:pPr algn="ctr"/>
            <a:r>
              <a:rPr lang="en-US" dirty="0"/>
              <a:t>METHODOLOGY</a:t>
            </a:r>
          </a:p>
        </p:txBody>
      </p:sp>
      <p:pic>
        <p:nvPicPr>
          <p:cNvPr id="11" name="Picture 10">
            <a:extLst>
              <a:ext uri="{FF2B5EF4-FFF2-40B4-BE49-F238E27FC236}">
                <a16:creationId xmlns:a16="http://schemas.microsoft.com/office/drawing/2014/main" id="{6F7A396E-BC43-420E-8AD9-91C9D7C9F238}"/>
              </a:ext>
            </a:extLst>
          </p:cNvPr>
          <p:cNvPicPr>
            <a:picLocks noChangeAspect="1"/>
          </p:cNvPicPr>
          <p:nvPr/>
        </p:nvPicPr>
        <p:blipFill rotWithShape="1">
          <a:blip r:embed="rId2"/>
          <a:srcRect l="6285"/>
          <a:stretch/>
        </p:blipFill>
        <p:spPr>
          <a:xfrm>
            <a:off x="0" y="1926076"/>
            <a:ext cx="6962654" cy="4931923"/>
          </a:xfrm>
          <a:prstGeom prst="rect">
            <a:avLst/>
          </a:prstGeom>
        </p:spPr>
      </p:pic>
    </p:spTree>
    <p:extLst>
      <p:ext uri="{BB962C8B-B14F-4D97-AF65-F5344CB8AC3E}">
        <p14:creationId xmlns:p14="http://schemas.microsoft.com/office/powerpoint/2010/main" val="4091932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77946A2-8DCE-4047-9CAE-38128B4BAF3B}"/>
              </a:ext>
            </a:extLst>
          </p:cNvPr>
          <p:cNvSpPr>
            <a:spLocks noGrp="1"/>
          </p:cNvSpPr>
          <p:nvPr>
            <p:ph type="body" sz="quarter" idx="11"/>
          </p:nvPr>
        </p:nvSpPr>
        <p:spPr>
          <a:xfrm>
            <a:off x="0" y="2305456"/>
            <a:ext cx="12192000" cy="4552544"/>
          </a:xfrm>
        </p:spPr>
        <p:txBody>
          <a:bodyPr/>
          <a:lstStyle/>
          <a:p>
            <a:pPr marL="285750" indent="-285750">
              <a:buFont typeface="Arial" panose="020B0604020202020204" pitchFamily="34" charset="0"/>
              <a:buChar char="•"/>
            </a:pPr>
            <a:r>
              <a:rPr lang="en-US" sz="1800" dirty="0"/>
              <a:t>The Data that will be used has been collected on a monthly basis and come from: </a:t>
            </a:r>
            <a:r>
              <a:rPr lang="en-US" sz="1800" dirty="0">
                <a:solidFill>
                  <a:srgbClr val="FFFF00"/>
                </a:solidFill>
              </a:rPr>
              <a:t>Haiti Open Data</a:t>
            </a:r>
            <a:r>
              <a:rPr lang="en-US" sz="1800" dirty="0"/>
              <a:t>’s website, the </a:t>
            </a:r>
            <a:r>
              <a:rPr lang="en-US" sz="1800" dirty="0">
                <a:solidFill>
                  <a:srgbClr val="FFFF00"/>
                </a:solidFill>
              </a:rPr>
              <a:t>IMF</a:t>
            </a:r>
            <a:r>
              <a:rPr lang="en-US" sz="1800" dirty="0"/>
              <a:t>, the </a:t>
            </a:r>
            <a:r>
              <a:rPr lang="en-US" sz="1800" dirty="0">
                <a:solidFill>
                  <a:srgbClr val="FFFF00"/>
                </a:solidFill>
              </a:rPr>
              <a:t>World Bank</a:t>
            </a:r>
            <a:r>
              <a:rPr lang="en-US" sz="1800" dirty="0"/>
              <a:t>, Haiti’s Central Bank (</a:t>
            </a:r>
            <a:r>
              <a:rPr lang="en-US" sz="1800" dirty="0">
                <a:solidFill>
                  <a:srgbClr val="FFFF00"/>
                </a:solidFill>
              </a:rPr>
              <a:t>BRH</a:t>
            </a:r>
            <a:r>
              <a:rPr lang="en-US" sz="1800" dirty="0"/>
              <a:t>), Haiti’s Airport Administration (</a:t>
            </a:r>
            <a:r>
              <a:rPr lang="en-US" sz="1800" dirty="0">
                <a:solidFill>
                  <a:srgbClr val="FFFF00"/>
                </a:solidFill>
              </a:rPr>
              <a:t>AAN</a:t>
            </a:r>
            <a:r>
              <a:rPr lang="en-US" sz="1800" dirty="0"/>
              <a:t>) and the </a:t>
            </a:r>
            <a:r>
              <a:rPr lang="en-US" sz="1800" dirty="0">
                <a:solidFill>
                  <a:srgbClr val="FFFF00"/>
                </a:solidFill>
              </a:rPr>
              <a:t>Census Bureau of the USA</a:t>
            </a:r>
            <a:r>
              <a:rPr lang="en-US" sz="1800" dirty="0"/>
              <a:t>.</a:t>
            </a:r>
            <a:endParaRPr lang="en-US" sz="2200" dirty="0"/>
          </a:p>
          <a:p>
            <a:pPr marL="285750" indent="-285750">
              <a:buFont typeface="Arial" panose="020B0604020202020204" pitchFamily="34" charset="0"/>
              <a:buChar char="•"/>
            </a:pPr>
            <a:r>
              <a:rPr lang="en-US" sz="1800" dirty="0"/>
              <a:t>Along with the Exchange Rate (‘</a:t>
            </a:r>
            <a:r>
              <a:rPr lang="en-US" sz="1800" dirty="0" err="1">
                <a:solidFill>
                  <a:srgbClr val="00B0F0"/>
                </a:solidFill>
              </a:rPr>
              <a:t>end_rate</a:t>
            </a:r>
            <a:r>
              <a:rPr lang="en-US" sz="1800" dirty="0"/>
              <a:t>’), other features completed the analyses, namely: the Inflation Rates (‘</a:t>
            </a:r>
            <a:r>
              <a:rPr lang="en-US" sz="1800" dirty="0">
                <a:solidFill>
                  <a:srgbClr val="00B0F0"/>
                </a:solidFill>
              </a:rPr>
              <a:t>inf</a:t>
            </a:r>
            <a:r>
              <a:rPr lang="en-US" sz="1800" dirty="0"/>
              <a:t>’), the Received Remittances (‘</a:t>
            </a:r>
            <a:r>
              <a:rPr lang="en-US" sz="1800" dirty="0" err="1">
                <a:solidFill>
                  <a:srgbClr val="00B0F0"/>
                </a:solidFill>
              </a:rPr>
              <a:t>rec_rem</a:t>
            </a:r>
            <a:r>
              <a:rPr lang="en-US" sz="1800" dirty="0"/>
              <a:t>’), Haiti’s Exports (‘</a:t>
            </a:r>
            <a:r>
              <a:rPr lang="en-US" sz="1800" dirty="0" err="1">
                <a:solidFill>
                  <a:srgbClr val="00B0F0"/>
                </a:solidFill>
              </a:rPr>
              <a:t>us_imp_ht</a:t>
            </a:r>
            <a:r>
              <a:rPr lang="en-US" sz="1800" dirty="0"/>
              <a:t>’), Haiti’s imports (‘</a:t>
            </a:r>
            <a:r>
              <a:rPr lang="en-US" sz="1800" dirty="0" err="1">
                <a:solidFill>
                  <a:srgbClr val="00B0F0"/>
                </a:solidFill>
              </a:rPr>
              <a:t>us_exp_ht</a:t>
            </a:r>
            <a:r>
              <a:rPr lang="en-US" sz="1800" dirty="0"/>
              <a:t>’), </a:t>
            </a:r>
            <a:r>
              <a:rPr lang="en-US" sz="1800" dirty="0" err="1"/>
              <a:t>Debarkments</a:t>
            </a:r>
            <a:r>
              <a:rPr lang="en-US" sz="1800" dirty="0"/>
              <a:t> from incoming Regular International Flights (‘</a:t>
            </a:r>
            <a:r>
              <a:rPr lang="en-US" sz="1800" dirty="0" err="1">
                <a:solidFill>
                  <a:srgbClr val="00B0F0"/>
                </a:solidFill>
              </a:rPr>
              <a:t>int_reg_deb</a:t>
            </a:r>
            <a:r>
              <a:rPr lang="en-US" sz="1800" dirty="0"/>
              <a:t>’), Embarkments onboard outgoing Flights (‘</a:t>
            </a:r>
            <a:r>
              <a:rPr lang="en-US" sz="1800" dirty="0" err="1">
                <a:solidFill>
                  <a:srgbClr val="00B0F0"/>
                </a:solidFill>
              </a:rPr>
              <a:t>int_reg_emb</a:t>
            </a:r>
            <a:r>
              <a:rPr lang="en-US" sz="1800" dirty="0"/>
              <a:t>’).</a:t>
            </a:r>
          </a:p>
          <a:p>
            <a:pPr marL="971550" lvl="1" indent="-285750"/>
            <a:endParaRPr lang="en-US" dirty="0"/>
          </a:p>
        </p:txBody>
      </p:sp>
      <p:sp>
        <p:nvSpPr>
          <p:cNvPr id="8" name="Title 7">
            <a:extLst>
              <a:ext uri="{FF2B5EF4-FFF2-40B4-BE49-F238E27FC236}">
                <a16:creationId xmlns:a16="http://schemas.microsoft.com/office/drawing/2014/main" id="{3BE52921-898C-4569-9D8A-F1C5E0ABE804}"/>
              </a:ext>
            </a:extLst>
          </p:cNvPr>
          <p:cNvSpPr>
            <a:spLocks noGrp="1"/>
          </p:cNvSpPr>
          <p:nvPr>
            <p:ph type="title"/>
          </p:nvPr>
        </p:nvSpPr>
        <p:spPr>
          <a:xfrm>
            <a:off x="5280217" y="858799"/>
            <a:ext cx="6435524" cy="1113595"/>
          </a:xfrm>
        </p:spPr>
        <p:txBody>
          <a:bodyPr>
            <a:normAutofit/>
          </a:bodyPr>
          <a:lstStyle/>
          <a:p>
            <a:r>
              <a:rPr lang="en-US" dirty="0"/>
              <a:t>DATA &amp; SOURCES</a:t>
            </a:r>
          </a:p>
        </p:txBody>
      </p:sp>
      <p:pic>
        <p:nvPicPr>
          <p:cNvPr id="7" name="Picture Placeholder 6" title="Decorative"/>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a:stretch/>
        </p:blipFill>
        <p:spPr/>
      </p:pic>
      <p:pic>
        <p:nvPicPr>
          <p:cNvPr id="9" name="Picture Placeholder 8" title="Decorative"/>
          <p:cNvPicPr>
            <a:picLocks noGrp="1" noChangeAspect="1"/>
          </p:cNvPicPr>
          <p:nvPr>
            <p:ph type="pic" sz="quarter" idx="12"/>
          </p:nvPr>
        </p:nvPicPr>
        <p:blipFill>
          <a:blip r:embed="rId3"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721174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p:cNvPicPr>
            <a:picLocks noGrp="1" noChangeAspect="1"/>
          </p:cNvPicPr>
          <p:nvPr>
            <p:ph type="pic" sz="quarter" idx="10"/>
          </p:nvPr>
        </p:nvPicPr>
        <p:blipFill rotWithShape="1">
          <a:blip r:embed="rId2"/>
          <a:srcRect l="4459" r="3924"/>
          <a:stretch/>
        </p:blipFill>
        <p:spPr>
          <a:xfrm>
            <a:off x="4737371" y="3412816"/>
            <a:ext cx="7470848" cy="3532737"/>
          </a:xfrm>
        </p:spPr>
      </p:pic>
      <p:sp>
        <p:nvSpPr>
          <p:cNvPr id="5" name="Title 4">
            <a:extLst>
              <a:ext uri="{FF2B5EF4-FFF2-40B4-BE49-F238E27FC236}">
                <a16:creationId xmlns:a16="http://schemas.microsoft.com/office/drawing/2014/main" id="{44A0257C-3D98-4E46-86D3-1B752C8374C9}"/>
              </a:ext>
            </a:extLst>
          </p:cNvPr>
          <p:cNvSpPr>
            <a:spLocks noGrp="1"/>
          </p:cNvSpPr>
          <p:nvPr>
            <p:ph type="title"/>
          </p:nvPr>
        </p:nvSpPr>
        <p:spPr>
          <a:xfrm>
            <a:off x="838200" y="988563"/>
            <a:ext cx="3085618" cy="1325563"/>
          </a:xfrm>
        </p:spPr>
        <p:txBody>
          <a:bodyPr>
            <a:normAutofit fontScale="90000"/>
          </a:bodyPr>
          <a:lstStyle/>
          <a:p>
            <a:r>
              <a:rPr lang="en-US" dirty="0"/>
              <a:t>SOME QUICK FACTS &amp; FIGURES</a:t>
            </a:r>
          </a:p>
        </p:txBody>
      </p:sp>
      <p:sp>
        <p:nvSpPr>
          <p:cNvPr id="7" name="Text Placeholder 6">
            <a:extLst>
              <a:ext uri="{FF2B5EF4-FFF2-40B4-BE49-F238E27FC236}">
                <a16:creationId xmlns:a16="http://schemas.microsoft.com/office/drawing/2014/main" id="{A07FC37E-9058-4ED1-8333-F003F720C943}"/>
              </a:ext>
            </a:extLst>
          </p:cNvPr>
          <p:cNvSpPr>
            <a:spLocks noGrp="1"/>
          </p:cNvSpPr>
          <p:nvPr>
            <p:ph type="body" sz="quarter" idx="12"/>
          </p:nvPr>
        </p:nvSpPr>
        <p:spPr>
          <a:xfrm>
            <a:off x="5359078" y="545520"/>
            <a:ext cx="6121722" cy="382749"/>
          </a:xfrm>
        </p:spPr>
        <p:txBody>
          <a:bodyPr>
            <a:normAutofit/>
          </a:bodyPr>
          <a:lstStyle/>
          <a:p>
            <a:r>
              <a:rPr lang="en-US" sz="2400" dirty="0"/>
              <a:t>Did you know?</a:t>
            </a:r>
          </a:p>
        </p:txBody>
      </p:sp>
      <p:sp>
        <p:nvSpPr>
          <p:cNvPr id="8" name="Text Placeholder 7">
            <a:extLst>
              <a:ext uri="{FF2B5EF4-FFF2-40B4-BE49-F238E27FC236}">
                <a16:creationId xmlns:a16="http://schemas.microsoft.com/office/drawing/2014/main" id="{8DB1292A-975D-418D-86AF-8C3CD2A23AC3}"/>
              </a:ext>
            </a:extLst>
          </p:cNvPr>
          <p:cNvSpPr>
            <a:spLocks noGrp="1"/>
          </p:cNvSpPr>
          <p:nvPr>
            <p:ph type="body" sz="quarter" idx="15"/>
          </p:nvPr>
        </p:nvSpPr>
        <p:spPr>
          <a:xfrm>
            <a:off x="5232078" y="1062861"/>
            <a:ext cx="6121722" cy="2127811"/>
          </a:xfrm>
        </p:spPr>
        <p:txBody>
          <a:bodyPr>
            <a:normAutofit lnSpcReduction="10000"/>
          </a:bodyPr>
          <a:lstStyle/>
          <a:p>
            <a:pPr marL="285750" indent="-285750">
              <a:buFont typeface="Arial" panose="020B0604020202020204" pitchFamily="34" charset="0"/>
              <a:buChar char="•"/>
            </a:pPr>
            <a:r>
              <a:rPr lang="en-US" sz="1500" dirty="0"/>
              <a:t>The USA is the first and the main partner of Haiti.</a:t>
            </a:r>
          </a:p>
          <a:p>
            <a:pPr marL="285750" indent="-285750">
              <a:buFont typeface="Arial" panose="020B0604020202020204" pitchFamily="34" charset="0"/>
              <a:buChar char="•"/>
            </a:pPr>
            <a:r>
              <a:rPr lang="en-US" sz="1500" dirty="0"/>
              <a:t>We export the most to them, we import the most from them.</a:t>
            </a:r>
          </a:p>
          <a:p>
            <a:pPr marL="285750" indent="-285750">
              <a:buFont typeface="Arial" panose="020B0604020202020204" pitchFamily="34" charset="0"/>
              <a:buChar char="•"/>
            </a:pPr>
            <a:r>
              <a:rPr lang="en-US" sz="1500" dirty="0"/>
              <a:t>Our Production, however is so non-significant that oftentimes it fails to explain the economic activity in Haiti when it is used as a feature </a:t>
            </a:r>
            <a:r>
              <a:rPr lang="en-US" sz="1500" dirty="0">
                <a:highlight>
                  <a:srgbClr val="FFFF00"/>
                </a:highlight>
              </a:rPr>
              <a:t>(Haiti: Selected Issues and Statistical Appendix, IMF, 2007)</a:t>
            </a:r>
            <a:r>
              <a:rPr lang="en-US" sz="1500" dirty="0"/>
              <a:t>.</a:t>
            </a:r>
          </a:p>
          <a:p>
            <a:pPr marL="285750" indent="-285750">
              <a:buFont typeface="Arial" panose="020B0604020202020204" pitchFamily="34" charset="0"/>
              <a:buChar char="•"/>
            </a:pPr>
            <a:r>
              <a:rPr lang="en-US" sz="1500" dirty="0"/>
              <a:t>Due to the above and to a lack of monthly data regarding the Gross Domestic Production, Imports and Exports from our main commercial partner (the USA) will be used as a feature.</a:t>
            </a:r>
          </a:p>
          <a:p>
            <a:pPr marL="285750" indent="-285750">
              <a:buFont typeface="Arial" panose="020B0604020202020204" pitchFamily="34" charset="0"/>
              <a:buChar char="•"/>
            </a:pPr>
            <a:endParaRPr lang="en-US" dirty="0"/>
          </a:p>
        </p:txBody>
      </p:sp>
      <p:sp>
        <p:nvSpPr>
          <p:cNvPr id="9" name="Text Placeholder 8"/>
          <p:cNvSpPr>
            <a:spLocks noGrp="1"/>
          </p:cNvSpPr>
          <p:nvPr>
            <p:ph type="body" sz="quarter" idx="16"/>
          </p:nvPr>
        </p:nvSpPr>
        <p:spPr>
          <a:xfrm>
            <a:off x="838200" y="3803514"/>
            <a:ext cx="3085618" cy="2937753"/>
          </a:xfrm>
        </p:spPr>
        <p:txBody>
          <a:bodyPr>
            <a:normAutofit lnSpcReduction="10000"/>
          </a:bodyPr>
          <a:lstStyle/>
          <a:p>
            <a:pPr marL="342900" indent="-342900">
              <a:buFont typeface="Wingdings" panose="05000000000000000000" pitchFamily="2" charset="2"/>
              <a:buChar char="ü"/>
            </a:pPr>
            <a:r>
              <a:rPr lang="en-US" b="1" dirty="0">
                <a:solidFill>
                  <a:srgbClr val="FF0000"/>
                </a:solidFill>
              </a:rPr>
              <a:t>76% </a:t>
            </a:r>
            <a:r>
              <a:rPr lang="en-US" dirty="0"/>
              <a:t>of </a:t>
            </a:r>
            <a:r>
              <a:rPr lang="en-US" b="1" dirty="0"/>
              <a:t>Haiti’s Production </a:t>
            </a:r>
            <a:r>
              <a:rPr lang="en-US" dirty="0"/>
              <a:t>is imputable to International Trade.</a:t>
            </a:r>
          </a:p>
          <a:p>
            <a:pPr marL="342900" indent="-342900">
              <a:buFont typeface="Wingdings" panose="05000000000000000000" pitchFamily="2" charset="2"/>
              <a:buChar char="ü"/>
            </a:pPr>
            <a:r>
              <a:rPr lang="en-US" b="1" dirty="0">
                <a:solidFill>
                  <a:srgbClr val="FF0000"/>
                </a:solidFill>
              </a:rPr>
              <a:t>84%</a:t>
            </a:r>
            <a:r>
              <a:rPr lang="en-US" dirty="0">
                <a:solidFill>
                  <a:srgbClr val="FF0000"/>
                </a:solidFill>
              </a:rPr>
              <a:t> </a:t>
            </a:r>
            <a:r>
              <a:rPr lang="en-US" dirty="0"/>
              <a:t>of </a:t>
            </a:r>
            <a:r>
              <a:rPr lang="en-US" b="1" dirty="0"/>
              <a:t>Haiti’s Exports </a:t>
            </a:r>
            <a:r>
              <a:rPr lang="en-US" dirty="0"/>
              <a:t>go to the USA.</a:t>
            </a:r>
          </a:p>
          <a:p>
            <a:pPr marL="342900" indent="-342900">
              <a:spcAft>
                <a:spcPts val="1200"/>
              </a:spcAft>
              <a:buFont typeface="Wingdings" panose="05000000000000000000" pitchFamily="2" charset="2"/>
              <a:buChar char="ü"/>
            </a:pPr>
            <a:r>
              <a:rPr lang="en-US" b="1" dirty="0">
                <a:solidFill>
                  <a:srgbClr val="FF0000"/>
                </a:solidFill>
              </a:rPr>
              <a:t>20.7%</a:t>
            </a:r>
            <a:r>
              <a:rPr lang="en-US" dirty="0">
                <a:solidFill>
                  <a:srgbClr val="FF0000"/>
                </a:solidFill>
              </a:rPr>
              <a:t> </a:t>
            </a:r>
            <a:r>
              <a:rPr lang="en-US" dirty="0"/>
              <a:t>of </a:t>
            </a:r>
            <a:r>
              <a:rPr lang="en-US" b="1" dirty="0"/>
              <a:t>Haiti’s Imports </a:t>
            </a:r>
            <a:r>
              <a:rPr lang="en-US" dirty="0"/>
              <a:t>are from the USA.</a:t>
            </a:r>
          </a:p>
          <a:p>
            <a:pPr algn="r"/>
            <a:r>
              <a:rPr lang="en-US" sz="1600" dirty="0"/>
              <a:t>(World Bank, 2018)</a:t>
            </a:r>
          </a:p>
        </p:txBody>
      </p:sp>
    </p:spTree>
    <p:extLst>
      <p:ext uri="{BB962C8B-B14F-4D97-AF65-F5344CB8AC3E}">
        <p14:creationId xmlns:p14="http://schemas.microsoft.com/office/powerpoint/2010/main" val="268795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title="Decorative"/>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l="53" r="53"/>
          <a:stretch/>
        </p:blipFill>
        <p:spPr/>
      </p:pic>
      <p:sp>
        <p:nvSpPr>
          <p:cNvPr id="5" name="Title 4">
            <a:extLst>
              <a:ext uri="{FF2B5EF4-FFF2-40B4-BE49-F238E27FC236}">
                <a16:creationId xmlns:a16="http://schemas.microsoft.com/office/drawing/2014/main" id="{44A0257C-3D98-4E46-86D3-1B752C8374C9}"/>
              </a:ext>
            </a:extLst>
          </p:cNvPr>
          <p:cNvSpPr>
            <a:spLocks noGrp="1"/>
          </p:cNvSpPr>
          <p:nvPr>
            <p:ph type="title"/>
          </p:nvPr>
        </p:nvSpPr>
        <p:spPr>
          <a:xfrm>
            <a:off x="428017" y="359924"/>
            <a:ext cx="4046706" cy="1546891"/>
          </a:xfrm>
        </p:spPr>
        <p:txBody>
          <a:bodyPr>
            <a:normAutofit fontScale="90000"/>
          </a:bodyPr>
          <a:lstStyle/>
          <a:p>
            <a:r>
              <a:rPr lang="en-US" dirty="0"/>
              <a:t>THE EXCHANGE RATE HAS WORSENED DURING THE LAST THREE YEARS</a:t>
            </a:r>
          </a:p>
        </p:txBody>
      </p:sp>
      <p:sp>
        <p:nvSpPr>
          <p:cNvPr id="7" name="Text Placeholder 6">
            <a:extLst>
              <a:ext uri="{FF2B5EF4-FFF2-40B4-BE49-F238E27FC236}">
                <a16:creationId xmlns:a16="http://schemas.microsoft.com/office/drawing/2014/main" id="{A07FC37E-9058-4ED1-8333-F003F720C943}"/>
              </a:ext>
            </a:extLst>
          </p:cNvPr>
          <p:cNvSpPr>
            <a:spLocks noGrp="1"/>
          </p:cNvSpPr>
          <p:nvPr>
            <p:ph type="body" sz="quarter" idx="12"/>
          </p:nvPr>
        </p:nvSpPr>
        <p:spPr>
          <a:xfrm>
            <a:off x="5359078" y="434433"/>
            <a:ext cx="6121722" cy="382749"/>
          </a:xfrm>
        </p:spPr>
        <p:txBody>
          <a:bodyPr>
            <a:normAutofit/>
          </a:bodyPr>
          <a:lstStyle/>
          <a:p>
            <a:r>
              <a:rPr lang="en-US" sz="2400" dirty="0"/>
              <a:t>The Effect of Public and Economic Policies?</a:t>
            </a:r>
          </a:p>
        </p:txBody>
      </p:sp>
      <p:sp>
        <p:nvSpPr>
          <p:cNvPr id="8" name="Text Placeholder 7">
            <a:extLst>
              <a:ext uri="{FF2B5EF4-FFF2-40B4-BE49-F238E27FC236}">
                <a16:creationId xmlns:a16="http://schemas.microsoft.com/office/drawing/2014/main" id="{8DB1292A-975D-418D-86AF-8C3CD2A23AC3}"/>
              </a:ext>
            </a:extLst>
          </p:cNvPr>
          <p:cNvSpPr>
            <a:spLocks noGrp="1"/>
          </p:cNvSpPr>
          <p:nvPr>
            <p:ph type="body" sz="quarter" idx="15"/>
          </p:nvPr>
        </p:nvSpPr>
        <p:spPr>
          <a:xfrm>
            <a:off x="5232078" y="928269"/>
            <a:ext cx="6248722" cy="2388863"/>
          </a:xfrm>
        </p:spPr>
        <p:txBody>
          <a:bodyPr>
            <a:normAutofit/>
          </a:bodyPr>
          <a:lstStyle/>
          <a:p>
            <a:pPr marL="285750" indent="-285750">
              <a:buFont typeface="Arial" panose="020B0604020202020204" pitchFamily="34" charset="0"/>
              <a:buChar char="•"/>
            </a:pPr>
            <a:r>
              <a:rPr lang="en-US" sz="1500" dirty="0"/>
              <a:t>Under the administration of Charles Castel, governor of the BRH, the Exchange Rate increased by 28.57% between April 2015 and December 2015 (an average 3.57% monthly)</a:t>
            </a:r>
          </a:p>
          <a:p>
            <a:pPr marL="285750" indent="-285750">
              <a:buFont typeface="Arial" panose="020B0604020202020204" pitchFamily="34" charset="0"/>
              <a:buChar char="•"/>
            </a:pPr>
            <a:r>
              <a:rPr lang="en-US" sz="1500" dirty="0"/>
              <a:t>The increase was of 6.35% between January 2015 and December 2017, under Governor Jean Baden Dubois at the BRH, which represents an average of only 0.5% per month during two years (this is great!)</a:t>
            </a:r>
          </a:p>
          <a:p>
            <a:pPr marL="285750" indent="-285750">
              <a:buFont typeface="Arial" panose="020B0604020202020204" pitchFamily="34" charset="0"/>
              <a:buChar char="•"/>
            </a:pPr>
            <a:r>
              <a:rPr lang="en-US" sz="1500" dirty="0"/>
              <a:t>But then, nobody seems to be able to explain what kind of policy could’ve caused the exchange rates to increase by 79% from January 2018 until today.</a:t>
            </a:r>
          </a:p>
          <a:p>
            <a:pPr marL="285750" indent="-285750">
              <a:buFont typeface="Arial" panose="020B0604020202020204" pitchFamily="34" charset="0"/>
              <a:buChar char="•"/>
            </a:pPr>
            <a:endParaRPr lang="en-US" dirty="0"/>
          </a:p>
        </p:txBody>
      </p:sp>
      <p:sp>
        <p:nvSpPr>
          <p:cNvPr id="9" name="Text Placeholder 8"/>
          <p:cNvSpPr>
            <a:spLocks noGrp="1"/>
          </p:cNvSpPr>
          <p:nvPr>
            <p:ph type="body" sz="quarter" idx="16"/>
          </p:nvPr>
        </p:nvSpPr>
        <p:spPr>
          <a:xfrm>
            <a:off x="838200" y="3803515"/>
            <a:ext cx="3085618" cy="2782112"/>
          </a:xfrm>
        </p:spPr>
        <p:txBody>
          <a:bodyPr>
            <a:normAutofit fontScale="92500" lnSpcReduction="10000"/>
          </a:bodyPr>
          <a:lstStyle/>
          <a:p>
            <a:pPr marL="342900" indent="-342900">
              <a:buFont typeface="Wingdings" panose="05000000000000000000" pitchFamily="2" charset="2"/>
              <a:buChar char="ü"/>
            </a:pPr>
            <a:r>
              <a:rPr lang="en-US" b="1" dirty="0"/>
              <a:t>Jan 2014 – Apr 2015 : </a:t>
            </a:r>
            <a:r>
              <a:rPr lang="en-US" dirty="0"/>
              <a:t>Exchange Rate </a:t>
            </a:r>
            <a:r>
              <a:rPr lang="en-US" dirty="0">
                <a:solidFill>
                  <a:srgbClr val="FF0000"/>
                </a:solidFill>
              </a:rPr>
              <a:t>-49G/1U$</a:t>
            </a:r>
          </a:p>
          <a:p>
            <a:pPr marL="342900" indent="-342900">
              <a:buFont typeface="Wingdings" panose="05000000000000000000" pitchFamily="2" charset="2"/>
              <a:buChar char="ü"/>
            </a:pPr>
            <a:r>
              <a:rPr lang="en-US" b="1" dirty="0"/>
              <a:t>Before December 2015 :</a:t>
            </a:r>
            <a:r>
              <a:rPr lang="en-US" dirty="0"/>
              <a:t> Exchange Rate </a:t>
            </a:r>
            <a:r>
              <a:rPr lang="en-US" dirty="0">
                <a:solidFill>
                  <a:srgbClr val="FF0000"/>
                </a:solidFill>
              </a:rPr>
              <a:t>-63G/1U$</a:t>
            </a:r>
          </a:p>
          <a:p>
            <a:pPr marL="342900" indent="-342900">
              <a:spcAft>
                <a:spcPts val="1200"/>
              </a:spcAft>
              <a:buFont typeface="Wingdings" panose="05000000000000000000" pitchFamily="2" charset="2"/>
              <a:buChar char="ü"/>
            </a:pPr>
            <a:r>
              <a:rPr lang="en-US" b="1" dirty="0"/>
              <a:t>Before December 2017: </a:t>
            </a:r>
            <a:r>
              <a:rPr lang="en-US" dirty="0"/>
              <a:t>Exchange Rate </a:t>
            </a:r>
            <a:r>
              <a:rPr lang="en-US" dirty="0">
                <a:solidFill>
                  <a:srgbClr val="FF0000"/>
                </a:solidFill>
              </a:rPr>
              <a:t>-67G/1U$</a:t>
            </a:r>
            <a:endParaRPr lang="en-US" dirty="0"/>
          </a:p>
          <a:p>
            <a:pPr marL="342900" indent="-342900">
              <a:spcAft>
                <a:spcPts val="1200"/>
              </a:spcAft>
              <a:buFont typeface="Wingdings" panose="05000000000000000000" pitchFamily="2" charset="2"/>
              <a:buChar char="ü"/>
            </a:pPr>
            <a:r>
              <a:rPr lang="en-US" b="1" dirty="0"/>
              <a:t>Jan 2018 – Nowadays: </a:t>
            </a:r>
            <a:r>
              <a:rPr lang="en-US" dirty="0"/>
              <a:t>from</a:t>
            </a:r>
            <a:r>
              <a:rPr lang="en-US" b="1" dirty="0"/>
              <a:t> </a:t>
            </a:r>
            <a:r>
              <a:rPr lang="en-US" dirty="0">
                <a:solidFill>
                  <a:srgbClr val="FF0000"/>
                </a:solidFill>
              </a:rPr>
              <a:t>67+</a:t>
            </a:r>
            <a:r>
              <a:rPr lang="en-US" dirty="0"/>
              <a:t> G to </a:t>
            </a:r>
            <a:r>
              <a:rPr lang="en-US" dirty="0">
                <a:solidFill>
                  <a:srgbClr val="FF0000"/>
                </a:solidFill>
              </a:rPr>
              <a:t>120+ G/1U$</a:t>
            </a:r>
          </a:p>
        </p:txBody>
      </p:sp>
    </p:spTree>
    <p:extLst>
      <p:ext uri="{BB962C8B-B14F-4D97-AF65-F5344CB8AC3E}">
        <p14:creationId xmlns:p14="http://schemas.microsoft.com/office/powerpoint/2010/main" val="1434820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title="Decorative"/>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a:xfrm flipH="1">
            <a:off x="0" y="0"/>
            <a:ext cx="12192000" cy="6858000"/>
          </a:xfrm>
        </p:spPr>
      </p:pic>
      <p:sp>
        <p:nvSpPr>
          <p:cNvPr id="3" name="Text Placeholder 2"/>
          <p:cNvSpPr>
            <a:spLocks noGrp="1"/>
          </p:cNvSpPr>
          <p:nvPr>
            <p:ph type="body" sz="quarter" idx="14"/>
          </p:nvPr>
        </p:nvSpPr>
        <p:spPr>
          <a:xfrm>
            <a:off x="4887474" y="3665204"/>
            <a:ext cx="7304526" cy="2735596"/>
          </a:xfrm>
        </p:spPr>
        <p:txBody>
          <a:bodyPr>
            <a:normAutofit/>
          </a:bodyPr>
          <a:lstStyle/>
          <a:p>
            <a:pPr>
              <a:lnSpc>
                <a:spcPct val="100000"/>
              </a:lnSpc>
            </a:pPr>
            <a:r>
              <a:rPr lang="en-US" sz="2800" b="0" dirty="0"/>
              <a:t>Now, let’s see how some </a:t>
            </a:r>
            <a:r>
              <a:rPr lang="en-US" sz="2800" dirty="0">
                <a:solidFill>
                  <a:srgbClr val="FF0000"/>
                </a:solidFill>
              </a:rPr>
              <a:t>FACTORS</a:t>
            </a:r>
            <a:r>
              <a:rPr lang="en-US" sz="2800" b="0" dirty="0"/>
              <a:t> of the </a:t>
            </a:r>
            <a:r>
              <a:rPr lang="en-US" sz="2800" dirty="0">
                <a:solidFill>
                  <a:srgbClr val="FF0000"/>
                </a:solidFill>
              </a:rPr>
              <a:t>ECONOMY</a:t>
            </a:r>
            <a:r>
              <a:rPr lang="en-US" sz="2800" b="0" dirty="0"/>
              <a:t> and other factors capturing </a:t>
            </a:r>
            <a:r>
              <a:rPr lang="en-US" sz="2800" dirty="0">
                <a:solidFill>
                  <a:srgbClr val="FF0000"/>
                </a:solidFill>
              </a:rPr>
              <a:t>HUMAN</a:t>
            </a:r>
            <a:r>
              <a:rPr lang="en-US" sz="2800" b="0" u="sng" dirty="0"/>
              <a:t> </a:t>
            </a:r>
            <a:r>
              <a:rPr lang="en-US" sz="2800" dirty="0">
                <a:solidFill>
                  <a:srgbClr val="FF0000"/>
                </a:solidFill>
              </a:rPr>
              <a:t>ACTIVITY</a:t>
            </a:r>
            <a:r>
              <a:rPr lang="en-US" sz="2800" b="0" dirty="0"/>
              <a:t> happen to influence the </a:t>
            </a:r>
            <a:r>
              <a:rPr lang="en-US" sz="2800" b="0" dirty="0">
                <a:solidFill>
                  <a:srgbClr val="FFFF00"/>
                </a:solidFill>
              </a:rPr>
              <a:t>Exchange Rates!</a:t>
            </a:r>
          </a:p>
        </p:txBody>
      </p:sp>
    </p:spTree>
    <p:extLst>
      <p:ext uri="{BB962C8B-B14F-4D97-AF65-F5344CB8AC3E}">
        <p14:creationId xmlns:p14="http://schemas.microsoft.com/office/powerpoint/2010/main" val="1415924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0" y="-19455"/>
            <a:ext cx="12192000" cy="1575880"/>
          </a:xfrm>
        </p:spPr>
        <p:txBody>
          <a:bodyPr>
            <a:normAutofit/>
          </a:bodyPr>
          <a:lstStyle/>
          <a:p>
            <a:pPr algn="ctr"/>
            <a:r>
              <a:rPr lang="en-US" sz="3600" dirty="0"/>
              <a:t>INFLATION</a:t>
            </a:r>
          </a:p>
        </p:txBody>
      </p:sp>
      <p:pic>
        <p:nvPicPr>
          <p:cNvPr id="2" name="Picture 1">
            <a:extLst>
              <a:ext uri="{FF2B5EF4-FFF2-40B4-BE49-F238E27FC236}">
                <a16:creationId xmlns:a16="http://schemas.microsoft.com/office/drawing/2014/main" id="{AA241F05-F778-46D4-A43B-31FD943FE37D}"/>
              </a:ext>
            </a:extLst>
          </p:cNvPr>
          <p:cNvPicPr>
            <a:picLocks noChangeAspect="1"/>
          </p:cNvPicPr>
          <p:nvPr/>
        </p:nvPicPr>
        <p:blipFill>
          <a:blip r:embed="rId2"/>
          <a:stretch>
            <a:fillRect/>
          </a:stretch>
        </p:blipFill>
        <p:spPr>
          <a:xfrm>
            <a:off x="0" y="2123319"/>
            <a:ext cx="7850221" cy="4462306"/>
          </a:xfrm>
          <a:prstGeom prst="rect">
            <a:avLst/>
          </a:prstGeom>
        </p:spPr>
      </p:pic>
      <p:sp>
        <p:nvSpPr>
          <p:cNvPr id="8" name="Text Placeholder 8">
            <a:extLst>
              <a:ext uri="{FF2B5EF4-FFF2-40B4-BE49-F238E27FC236}">
                <a16:creationId xmlns:a16="http://schemas.microsoft.com/office/drawing/2014/main" id="{D7CF436D-F6CD-445E-B715-975252ED77FF}"/>
              </a:ext>
            </a:extLst>
          </p:cNvPr>
          <p:cNvSpPr txBox="1">
            <a:spLocks/>
          </p:cNvSpPr>
          <p:nvPr/>
        </p:nvSpPr>
        <p:spPr>
          <a:xfrm>
            <a:off x="8153399" y="2286000"/>
            <a:ext cx="3471153" cy="416343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Exchange rate dramatically increased from around August 2015 thru April 2017. Then from May 2017 to date, it kept on growing exponentially.</a:t>
            </a:r>
          </a:p>
          <a:p>
            <a:r>
              <a:rPr lang="en-US" dirty="0"/>
              <a:t>Inflation is a measure of the percent increase or decrease of goods and services prices in an economy.</a:t>
            </a:r>
          </a:p>
          <a:p>
            <a:r>
              <a:rPr lang="en-US" dirty="0"/>
              <a:t>In a country where the national market is largely provided by imports, inflation is very likely to be imported as well. </a:t>
            </a:r>
          </a:p>
          <a:p>
            <a:r>
              <a:rPr lang="en-US" u="sng" dirty="0">
                <a:solidFill>
                  <a:schemeClr val="tx1"/>
                </a:solidFill>
              </a:rPr>
              <a:t>As Graph 1 shows it:</a:t>
            </a:r>
            <a:r>
              <a:rPr lang="en-US" dirty="0">
                <a:solidFill>
                  <a:schemeClr val="tx1"/>
                </a:solidFill>
              </a:rPr>
              <a:t> </a:t>
            </a:r>
            <a:r>
              <a:rPr lang="en-US" dirty="0">
                <a:solidFill>
                  <a:srgbClr val="FF0000"/>
                </a:solidFill>
              </a:rPr>
              <a:t>An increase in the Exchange rate is almost always accompanied with a similar increase in the Inflation Rates, and vice versa.</a:t>
            </a:r>
          </a:p>
          <a:p>
            <a:endParaRPr lang="en-US" b="1" dirty="0">
              <a:solidFill>
                <a:srgbClr val="FF0000"/>
              </a:solidFill>
            </a:endParaRPr>
          </a:p>
          <a:p>
            <a:endParaRPr lang="en-US" dirty="0"/>
          </a:p>
        </p:txBody>
      </p:sp>
    </p:spTree>
    <p:extLst>
      <p:ext uri="{BB962C8B-B14F-4D97-AF65-F5344CB8AC3E}">
        <p14:creationId xmlns:p14="http://schemas.microsoft.com/office/powerpoint/2010/main" val="463976589"/>
      </p:ext>
    </p:extLst>
  </p:cSld>
  <p:clrMapOvr>
    <a:masterClrMapping/>
  </p:clrMapOvr>
</p:sld>
</file>

<file path=ppt/theme/theme1.xml><?xml version="1.0" encoding="utf-8"?>
<a:theme xmlns:a="http://schemas.openxmlformats.org/drawingml/2006/main" name="Office Theme">
  <a:themeElements>
    <a:clrScheme name="Custom 26">
      <a:dk1>
        <a:srgbClr val="3F3F3F"/>
      </a:dk1>
      <a:lt1>
        <a:srgbClr val="FFFFFF"/>
      </a:lt1>
      <a:dk2>
        <a:srgbClr val="000000"/>
      </a:dk2>
      <a:lt2>
        <a:srgbClr val="A5A5A5"/>
      </a:lt2>
      <a:accent1>
        <a:srgbClr val="954F72"/>
      </a:accent1>
      <a:accent2>
        <a:srgbClr val="0F3955"/>
      </a:accent2>
      <a:accent3>
        <a:srgbClr val="BBC3CD"/>
      </a:accent3>
      <a:accent4>
        <a:srgbClr val="484848"/>
      </a:accent4>
      <a:accent5>
        <a:srgbClr val="1F1F26"/>
      </a:accent5>
      <a:accent6>
        <a:srgbClr val="F2CAA2"/>
      </a:accent6>
      <a:hlink>
        <a:srgbClr val="00194C"/>
      </a:hlink>
      <a:folHlink>
        <a:srgbClr val="954F72"/>
      </a:folHlink>
    </a:clrScheme>
    <a:fontScheme name="MSFT template">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ICK TO ADD TITLE" id="{634D9E51-4949-4732-B929-C29E3E42414E}" vid="{5842DBD6-7D6C-4C1A-8AA9-69FB39037E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402</TotalTime>
  <Words>2190</Words>
  <Application>Microsoft Office PowerPoint</Application>
  <PresentationFormat>Widescreen</PresentationFormat>
  <Paragraphs>114</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Calibri Light</vt:lpstr>
      <vt:lpstr>Constantia</vt:lpstr>
      <vt:lpstr>Corbel</vt:lpstr>
      <vt:lpstr>Helvetica Light</vt:lpstr>
      <vt:lpstr>Raleway</vt:lpstr>
      <vt:lpstr>Wingdings</vt:lpstr>
      <vt:lpstr>Office Theme</vt:lpstr>
      <vt:lpstr>FORECASTING US-HTG  EXCHANGE RATE IN HAITI</vt:lpstr>
      <vt:lpstr>PLAN </vt:lpstr>
      <vt:lpstr>INTRODUCTION</vt:lpstr>
      <vt:lpstr>METHODOLOGY</vt:lpstr>
      <vt:lpstr>DATA &amp; SOURCES</vt:lpstr>
      <vt:lpstr>SOME QUICK FACTS &amp; FIGURES</vt:lpstr>
      <vt:lpstr>THE EXCHANGE RATE HAS WORSENED DURING THE LAST THREE YEARS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TWO MODELS HAVE BEEN ESTIMATED</vt:lpstr>
      <vt:lpstr>PowerPoint Presentation</vt:lpstr>
      <vt:lpstr>TWO MODELS HAVE BEEN ESTIMATED</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US-HTG  EXCHANGE RATE IN HAITI</dc:title>
  <dc:creator>Grégory PINCHINAT</dc:creator>
  <cp:lastModifiedBy>Grégory PINCHINAT</cp:lastModifiedBy>
  <cp:revision>47</cp:revision>
  <dcterms:created xsi:type="dcterms:W3CDTF">2020-08-12T21:31:57Z</dcterms:created>
  <dcterms:modified xsi:type="dcterms:W3CDTF">2020-08-13T04:14:25Z</dcterms:modified>
</cp:coreProperties>
</file>