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524"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530820CF-B880-4189-942D-D702A7CBA730}" type="datetimeFigureOut">
              <a:rPr lang="zh-CN" altLang="en-US" smtClean="0"/>
              <a:pPr/>
              <a:t>2015/7/14</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2015/7/14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2015/7/14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2015/7/14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2015/7/14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2015/7/14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2015/7/14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0C913308-F349-4B6D-A68A-DD1791B4A57B}"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0820CF-B880-4189-942D-D702A7CBA730}" type="datetimeFigureOut">
              <a:rPr lang="zh-CN" altLang="en-US" smtClean="0"/>
              <a:pPr/>
              <a:t>2015/7/14</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动态规划习题（四）</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500174"/>
            <a:ext cx="8229600" cy="4824426"/>
          </a:xfrm>
        </p:spPr>
        <p:txBody>
          <a:bodyPr/>
          <a:lstStyle/>
          <a:p>
            <a:r>
              <a:rPr lang="zh-CN" altLang="en-US" dirty="0" smtClean="0"/>
              <a:t>状态过于多了，看看哪些状态可以去掉呢？</a:t>
            </a:r>
            <a:endParaRPr lang="en-US" altLang="zh-CN" dirty="0" smtClean="0"/>
          </a:p>
          <a:p>
            <a:r>
              <a:rPr lang="zh-CN" altLang="en-US" dirty="0" smtClean="0"/>
              <a:t>第</a:t>
            </a:r>
            <a:r>
              <a:rPr lang="en-US" altLang="zh-CN" dirty="0" smtClean="0"/>
              <a:t>d</a:t>
            </a:r>
            <a:r>
              <a:rPr lang="zh-CN" altLang="en-US" dirty="0" smtClean="0"/>
              <a:t>次传递可到达的坐标</a:t>
            </a:r>
            <a:r>
              <a:rPr lang="en-US" altLang="zh-CN" dirty="0" smtClean="0"/>
              <a:t>(</a:t>
            </a:r>
            <a:r>
              <a:rPr lang="en-US" altLang="zh-CN" dirty="0" err="1" smtClean="0"/>
              <a:t>xi,yi</a:t>
            </a:r>
            <a:r>
              <a:rPr lang="en-US" altLang="zh-CN" dirty="0" smtClean="0"/>
              <a:t>)</a:t>
            </a:r>
            <a:r>
              <a:rPr lang="zh-CN" altLang="en-US" dirty="0" smtClean="0"/>
              <a:t>和</a:t>
            </a:r>
            <a:r>
              <a:rPr lang="en-US" altLang="zh-CN" dirty="0" smtClean="0"/>
              <a:t>d</a:t>
            </a:r>
            <a:r>
              <a:rPr lang="zh-CN" altLang="en-US" dirty="0" smtClean="0"/>
              <a:t>之间存在</a:t>
            </a:r>
            <a:r>
              <a:rPr lang="en-US" altLang="zh-CN" dirty="0" smtClean="0"/>
              <a:t>d+2=</a:t>
            </a:r>
            <a:r>
              <a:rPr lang="en-US" altLang="zh-CN" dirty="0" err="1" smtClean="0"/>
              <a:t>xi+yi</a:t>
            </a:r>
            <a:endParaRPr lang="en-US" altLang="zh-CN" dirty="0" smtClean="0"/>
          </a:p>
          <a:p>
            <a:r>
              <a:rPr lang="zh-CN" altLang="en-US" dirty="0" smtClean="0"/>
              <a:t>换句话说，</a:t>
            </a:r>
            <a:r>
              <a:rPr lang="en-US" altLang="zh-CN" dirty="0" smtClean="0"/>
              <a:t>y1</a:t>
            </a:r>
            <a:r>
              <a:rPr lang="zh-CN" altLang="en-US" dirty="0" smtClean="0"/>
              <a:t>和</a:t>
            </a:r>
            <a:r>
              <a:rPr lang="en-US" altLang="zh-CN" dirty="0" smtClean="0"/>
              <a:t>y2</a:t>
            </a:r>
            <a:r>
              <a:rPr lang="zh-CN" altLang="en-US" dirty="0" smtClean="0"/>
              <a:t>的状态是多余的</a:t>
            </a:r>
            <a:endParaRPr lang="en-US" altLang="zh-CN" dirty="0" smtClean="0"/>
          </a:p>
          <a:p>
            <a:r>
              <a:rPr lang="zh-CN" altLang="en-US" dirty="0" smtClean="0"/>
              <a:t>定义 </a:t>
            </a:r>
            <a:r>
              <a:rPr lang="en-US" altLang="zh-CN" dirty="0" smtClean="0"/>
              <a:t>F(d,x1,x2) </a:t>
            </a:r>
            <a:r>
              <a:rPr lang="zh-CN" altLang="en-US" dirty="0" smtClean="0"/>
              <a:t>为状态变量</a:t>
            </a:r>
            <a:endParaRPr lang="en-US" altLang="zh-CN" dirty="0" smtClean="0"/>
          </a:p>
          <a:p>
            <a:r>
              <a:rPr lang="zh-CN" altLang="en-US" dirty="0" smtClean="0"/>
              <a:t>状态转移方程转化成</a:t>
            </a:r>
            <a:r>
              <a:rPr lang="en-US" altLang="zh-CN" dirty="0" smtClean="0"/>
              <a:t/>
            </a:r>
            <a:br>
              <a:rPr lang="en-US" altLang="zh-CN" dirty="0" smtClean="0"/>
            </a:br>
            <a:r>
              <a:rPr lang="en-US" altLang="zh-CN" dirty="0" smtClean="0"/>
              <a:t>f(d,x1,x2)=</a:t>
            </a:r>
            <a:br>
              <a:rPr lang="en-US" altLang="zh-CN" dirty="0" smtClean="0"/>
            </a:br>
            <a:r>
              <a:rPr lang="en-US" altLang="zh-CN" dirty="0" smtClean="0"/>
              <a:t>max {  f(d-1,x1' ,x2' ) +a[x1, (d+2-x1) ] + a[x2, (d+2-x2)]  |  x1' , x2' </a:t>
            </a:r>
            <a:r>
              <a:rPr lang="zh-CN" altLang="en-US" dirty="0" smtClean="0"/>
              <a:t>合法 </a:t>
            </a:r>
            <a:r>
              <a:rPr lang="en-US" altLang="zh-CN" dirty="0" smtClean="0"/>
              <a:t>}</a:t>
            </a:r>
          </a:p>
          <a:p>
            <a:r>
              <a:rPr lang="zh-CN" altLang="en-US" smtClean="0"/>
              <a:t>是否还有问题没考虑到？</a:t>
            </a:r>
            <a:endParaRPr lang="en-US" altLang="zh-CN"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1143000"/>
          </a:xfrm>
        </p:spPr>
        <p:txBody>
          <a:bodyPr/>
          <a:lstStyle/>
          <a:p>
            <a:r>
              <a:rPr lang="zh-CN" altLang="en-US" dirty="0" smtClean="0"/>
              <a:t>花匠</a:t>
            </a:r>
            <a:r>
              <a:rPr lang="zh-CN" altLang="en-US" b="1" dirty="0" smtClean="0"/>
              <a:t>（</a:t>
            </a:r>
            <a:r>
              <a:rPr lang="en-US" altLang="zh-CN" b="1" dirty="0" smtClean="0"/>
              <a:t>flower</a:t>
            </a:r>
            <a:r>
              <a:rPr lang="zh-CN" altLang="en-US" b="1" dirty="0" smtClean="0"/>
              <a:t>）</a:t>
            </a:r>
            <a:endParaRPr lang="zh-CN" altLang="en-US" b="1" dirty="0"/>
          </a:p>
        </p:txBody>
      </p:sp>
      <p:pic>
        <p:nvPicPr>
          <p:cNvPr id="2050" name="Picture 2"/>
          <p:cNvPicPr>
            <a:picLocks noChangeAspect="1" noChangeArrowheads="1"/>
          </p:cNvPicPr>
          <p:nvPr/>
        </p:nvPicPr>
        <p:blipFill>
          <a:blip r:embed="rId2"/>
          <a:srcRect t="13135"/>
          <a:stretch>
            <a:fillRect/>
          </a:stretch>
        </p:blipFill>
        <p:spPr bwMode="auto">
          <a:xfrm>
            <a:off x="214282" y="1071546"/>
            <a:ext cx="8715375" cy="2928958"/>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214282" y="4000504"/>
            <a:ext cx="7315200" cy="12954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285720" y="5500702"/>
            <a:ext cx="7400925" cy="90487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71406" y="1443041"/>
            <a:ext cx="8965450" cy="4700603"/>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71546"/>
            <a:ext cx="8229600" cy="5253054"/>
          </a:xfrm>
        </p:spPr>
        <p:txBody>
          <a:bodyPr/>
          <a:lstStyle/>
          <a:p>
            <a:r>
              <a:rPr lang="zh-CN" altLang="en-US" dirty="0" smtClean="0"/>
              <a:t>构造</a:t>
            </a:r>
            <a:r>
              <a:rPr lang="en-US" dirty="0" smtClean="0"/>
              <a:t>O(n)</a:t>
            </a:r>
            <a:r>
              <a:rPr lang="zh-CN" altLang="en-US" dirty="0" smtClean="0"/>
              <a:t>的动</a:t>
            </a:r>
            <a:r>
              <a:rPr lang="zh-CN" altLang="en-US" dirty="0" smtClean="0"/>
              <a:t>归</a:t>
            </a:r>
            <a:endParaRPr lang="en-US" altLang="zh-CN" dirty="0" smtClean="0"/>
          </a:p>
          <a:p>
            <a:r>
              <a:rPr lang="zh-CN" altLang="en-US" dirty="0" smtClean="0"/>
              <a:t>定义</a:t>
            </a:r>
            <a:r>
              <a:rPr lang="en-US" altLang="zh-CN" dirty="0" smtClean="0"/>
              <a:t/>
            </a:r>
            <a:br>
              <a:rPr lang="en-US" altLang="zh-CN" dirty="0" smtClean="0"/>
            </a:br>
            <a:r>
              <a:rPr lang="en-US" dirty="0" smtClean="0"/>
              <a:t>a[</a:t>
            </a:r>
            <a:r>
              <a:rPr lang="en-US" dirty="0" err="1" smtClean="0"/>
              <a:t>i</a:t>
            </a:r>
            <a:r>
              <a:rPr lang="en-US" dirty="0" smtClean="0"/>
              <a:t>]</a:t>
            </a:r>
            <a:r>
              <a:rPr lang="en-US" altLang="zh-CN" dirty="0" smtClean="0"/>
              <a:t>——</a:t>
            </a:r>
            <a:r>
              <a:rPr lang="zh-CN" altLang="en-US" dirty="0" smtClean="0"/>
              <a:t>前</a:t>
            </a:r>
            <a:r>
              <a:rPr lang="en-US" dirty="0" err="1" smtClean="0"/>
              <a:t>i</a:t>
            </a:r>
            <a:r>
              <a:rPr lang="zh-CN" altLang="en-US" dirty="0" smtClean="0"/>
              <a:t>株花满足条件</a:t>
            </a:r>
            <a:r>
              <a:rPr lang="en-US" dirty="0" smtClean="0"/>
              <a:t>A</a:t>
            </a:r>
            <a:r>
              <a:rPr lang="zh-CN" altLang="en-US" dirty="0" smtClean="0"/>
              <a:t>的可留下的最多的朵数</a:t>
            </a:r>
          </a:p>
          <a:p>
            <a:pPr>
              <a:buNone/>
            </a:pPr>
            <a:r>
              <a:rPr lang="en-US" dirty="0" smtClean="0"/>
              <a:t>    b[</a:t>
            </a:r>
            <a:r>
              <a:rPr lang="en-US" dirty="0" err="1" smtClean="0"/>
              <a:t>i</a:t>
            </a:r>
            <a:r>
              <a:rPr lang="en-US" dirty="0" smtClean="0"/>
              <a:t>]</a:t>
            </a:r>
            <a:r>
              <a:rPr lang="en-US" altLang="zh-CN" dirty="0" smtClean="0"/>
              <a:t>——</a:t>
            </a:r>
            <a:r>
              <a:rPr lang="zh-CN" altLang="en-US" dirty="0" smtClean="0"/>
              <a:t>前</a:t>
            </a:r>
            <a:r>
              <a:rPr lang="en-US" dirty="0" err="1" smtClean="0"/>
              <a:t>i</a:t>
            </a:r>
            <a:r>
              <a:rPr lang="zh-CN" altLang="en-US" dirty="0" smtClean="0"/>
              <a:t>株花满足条件</a:t>
            </a:r>
            <a:r>
              <a:rPr lang="en-US" dirty="0" smtClean="0"/>
              <a:t>B</a:t>
            </a:r>
            <a:r>
              <a:rPr lang="zh-CN" altLang="en-US" dirty="0" smtClean="0"/>
              <a:t>的可留下的最多的朵数</a:t>
            </a:r>
          </a:p>
          <a:p>
            <a:r>
              <a:rPr lang="zh-CN" altLang="en-US" dirty="0" smtClean="0"/>
              <a:t>转移方程为</a:t>
            </a:r>
          </a:p>
          <a:p>
            <a:endParaRPr lang="zh-CN" altLang="en-US" dirty="0"/>
          </a:p>
        </p:txBody>
      </p:sp>
      <p:pic>
        <p:nvPicPr>
          <p:cNvPr id="6" name="图片 5" descr="无标题.jpg"/>
          <p:cNvPicPr>
            <a:picLocks noChangeAspect="1"/>
          </p:cNvPicPr>
          <p:nvPr/>
        </p:nvPicPr>
        <p:blipFill>
          <a:blip r:embed="rId2"/>
          <a:stretch>
            <a:fillRect/>
          </a:stretch>
        </p:blipFill>
        <p:spPr>
          <a:xfrm>
            <a:off x="285720" y="3571876"/>
            <a:ext cx="8537555" cy="135732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99" name="Rectangle 19"/>
          <p:cNvSpPr>
            <a:spLocks noGrp="1" noChangeArrowheads="1"/>
          </p:cNvSpPr>
          <p:nvPr>
            <p:ph type="title"/>
          </p:nvPr>
        </p:nvSpPr>
        <p:spPr>
          <a:xfrm>
            <a:off x="428596" y="214290"/>
            <a:ext cx="8229600" cy="1143000"/>
          </a:xfrm>
        </p:spPr>
        <p:txBody>
          <a:bodyPr>
            <a:normAutofit fontScale="90000"/>
          </a:bodyPr>
          <a:lstStyle/>
          <a:p>
            <a:r>
              <a:rPr lang="zh-CN" altLang="en-US" sz="4000" dirty="0">
                <a:latin typeface="宋体" charset="-122"/>
              </a:rPr>
              <a:t>乌龟棋（ </a:t>
            </a:r>
            <a:r>
              <a:rPr lang="en-US" altLang="zh-CN" sz="4000" b="1" dirty="0">
                <a:latin typeface="宋体" charset="-122"/>
              </a:rPr>
              <a:t>tortoise</a:t>
            </a:r>
            <a:r>
              <a:rPr lang="en-US" altLang="zh-CN" sz="4000" dirty="0">
                <a:latin typeface="宋体" charset="-122"/>
              </a:rPr>
              <a:t> </a:t>
            </a:r>
            <a:r>
              <a:rPr lang="zh-CN" altLang="en-US" sz="4000" dirty="0">
                <a:latin typeface="宋体" charset="-122"/>
              </a:rPr>
              <a:t>）</a:t>
            </a:r>
            <a:r>
              <a:rPr lang="zh-CN" altLang="en-US" sz="4000" dirty="0"/>
              <a:t/>
            </a:r>
            <a:br>
              <a:rPr lang="zh-CN" altLang="en-US" sz="4000" dirty="0"/>
            </a:br>
            <a:r>
              <a:rPr lang="zh-CN" altLang="en-US" sz="4000" dirty="0"/>
              <a:t>题目描述</a:t>
            </a:r>
          </a:p>
        </p:txBody>
      </p:sp>
      <p:sp>
        <p:nvSpPr>
          <p:cNvPr id="148501" name="Text Box 21"/>
          <p:cNvSpPr txBox="1">
            <a:spLocks noChangeArrowheads="1"/>
          </p:cNvSpPr>
          <p:nvPr/>
        </p:nvSpPr>
        <p:spPr bwMode="auto">
          <a:xfrm>
            <a:off x="684213" y="1447800"/>
            <a:ext cx="7920037" cy="5470525"/>
          </a:xfrm>
          <a:prstGeom prst="rect">
            <a:avLst/>
          </a:prstGeom>
          <a:noFill/>
          <a:ln w="9525">
            <a:noFill/>
            <a:miter lim="800000"/>
            <a:headEnd/>
            <a:tailEnd/>
          </a:ln>
          <a:effectLst/>
        </p:spPr>
        <p:txBody>
          <a:bodyPr>
            <a:spAutoFit/>
          </a:bodyPr>
          <a:lstStyle/>
          <a:p>
            <a:pPr>
              <a:spcBef>
                <a:spcPct val="50000"/>
              </a:spcBef>
            </a:pPr>
            <a:r>
              <a:rPr lang="en-US" altLang="zh-CN" sz="1600"/>
              <a:t>    </a:t>
            </a:r>
            <a:r>
              <a:rPr lang="zh-CN" altLang="en-US" sz="1600"/>
              <a:t>小明过生日的时候，爸爸送给他一副乌龟棋当作礼物。</a:t>
            </a:r>
          </a:p>
          <a:p>
            <a:pPr>
              <a:spcBef>
                <a:spcPct val="50000"/>
              </a:spcBef>
            </a:pPr>
            <a:r>
              <a:rPr lang="zh-CN" altLang="en-US" sz="1600"/>
              <a:t>    乌龟棋的棋盘是一行</a:t>
            </a:r>
            <a:r>
              <a:rPr lang="en-US" altLang="zh-CN" sz="1600"/>
              <a:t>N </a:t>
            </a:r>
            <a:r>
              <a:rPr lang="zh-CN" altLang="en-US" sz="1600"/>
              <a:t>个格子，每个格子上一个分数（非负整数）。棋盘第</a:t>
            </a:r>
            <a:r>
              <a:rPr lang="en-US" altLang="zh-CN" sz="1600"/>
              <a:t>1 </a:t>
            </a:r>
            <a:r>
              <a:rPr lang="zh-CN" altLang="en-US" sz="1600"/>
              <a:t>格是唯一</a:t>
            </a:r>
          </a:p>
          <a:p>
            <a:pPr>
              <a:spcBef>
                <a:spcPct val="50000"/>
              </a:spcBef>
            </a:pPr>
            <a:r>
              <a:rPr lang="zh-CN" altLang="en-US" sz="1600"/>
              <a:t>的起点，第</a:t>
            </a:r>
            <a:r>
              <a:rPr lang="en-US" altLang="zh-CN" sz="1600"/>
              <a:t>N </a:t>
            </a:r>
            <a:r>
              <a:rPr lang="zh-CN" altLang="en-US" sz="1600"/>
              <a:t>格是终点，游戏要求玩家控制一个乌龟棋子从起点出发走到终点。</a:t>
            </a:r>
          </a:p>
          <a:p>
            <a:pPr>
              <a:spcBef>
                <a:spcPct val="50000"/>
              </a:spcBef>
            </a:pPr>
            <a:r>
              <a:rPr lang="en-US" altLang="zh-CN" sz="1600"/>
              <a:t>1 2 3 4 5 …… N</a:t>
            </a:r>
          </a:p>
          <a:p>
            <a:pPr>
              <a:spcBef>
                <a:spcPct val="50000"/>
              </a:spcBef>
            </a:pPr>
            <a:r>
              <a:rPr lang="en-US" altLang="zh-CN" sz="1600"/>
              <a:t>    </a:t>
            </a:r>
            <a:r>
              <a:rPr lang="zh-CN" altLang="en-US" sz="1600"/>
              <a:t>乌龟棋中</a:t>
            </a:r>
            <a:r>
              <a:rPr lang="en-US" altLang="zh-CN" sz="1600"/>
              <a:t>M </a:t>
            </a:r>
            <a:r>
              <a:rPr lang="zh-CN" altLang="en-US" sz="1600"/>
              <a:t>张爬行卡片，分成</a:t>
            </a:r>
            <a:r>
              <a:rPr lang="en-US" altLang="zh-CN" sz="1600"/>
              <a:t>4 </a:t>
            </a:r>
            <a:r>
              <a:rPr lang="zh-CN" altLang="en-US" sz="1600"/>
              <a:t>种不同的类型（</a:t>
            </a:r>
            <a:r>
              <a:rPr lang="en-US" altLang="zh-CN" sz="1600"/>
              <a:t>M </a:t>
            </a:r>
            <a:r>
              <a:rPr lang="zh-CN" altLang="en-US" sz="1600"/>
              <a:t>张卡片中不一定包含所有</a:t>
            </a:r>
            <a:r>
              <a:rPr lang="en-US" altLang="zh-CN" sz="1600"/>
              <a:t>4 </a:t>
            </a:r>
            <a:r>
              <a:rPr lang="zh-CN" altLang="en-US" sz="1600"/>
              <a:t>种类型的卡片，见样例），每种类型的卡片上分别标有</a:t>
            </a:r>
            <a:r>
              <a:rPr lang="en-US" altLang="zh-CN" sz="1600"/>
              <a:t>1</a:t>
            </a:r>
            <a:r>
              <a:rPr lang="zh-CN" altLang="en-US" sz="1600"/>
              <a:t>、</a:t>
            </a:r>
            <a:r>
              <a:rPr lang="en-US" altLang="zh-CN" sz="1600"/>
              <a:t>2</a:t>
            </a:r>
            <a:r>
              <a:rPr lang="zh-CN" altLang="en-US" sz="1600"/>
              <a:t>、</a:t>
            </a:r>
            <a:r>
              <a:rPr lang="en-US" altLang="zh-CN" sz="1600"/>
              <a:t>3</a:t>
            </a:r>
            <a:r>
              <a:rPr lang="zh-CN" altLang="en-US" sz="1600"/>
              <a:t>、</a:t>
            </a:r>
            <a:r>
              <a:rPr lang="en-US" altLang="zh-CN" sz="1600"/>
              <a:t>4 </a:t>
            </a:r>
            <a:r>
              <a:rPr lang="zh-CN" altLang="en-US" sz="1600"/>
              <a:t>四个数字之一，表示使用这种卡片后，乌龟棋子将向前爬行相应的格子数。游戏中，玩家每次需要从所有的爬行卡片中选择一张之前没有使用过的爬行卡片，控制乌龟棋子前进相应的格子数，每张卡片只能使用一次。</a:t>
            </a:r>
          </a:p>
          <a:p>
            <a:pPr>
              <a:spcBef>
                <a:spcPct val="50000"/>
              </a:spcBef>
            </a:pPr>
            <a:r>
              <a:rPr lang="zh-CN" altLang="en-US" sz="1600"/>
              <a:t>    游戏中，乌龟棋子自动获得起点格子的分数，并且在后续的爬行中每到达一个格子，就得到该格子相应的分数。玩家最终游戏得分就是乌龟棋子从起点到终点过程中到过的所有格子的分数总和。</a:t>
            </a:r>
          </a:p>
          <a:p>
            <a:pPr>
              <a:spcBef>
                <a:spcPct val="50000"/>
              </a:spcBef>
            </a:pPr>
            <a:r>
              <a:rPr lang="zh-CN" altLang="en-US" sz="1600"/>
              <a:t>    很明显，用不同的爬行卡片使用顺序会使得最终游戏的得分不同，小明想要找到一种卡片使用顺序使得最终游戏得分最多。</a:t>
            </a:r>
          </a:p>
          <a:p>
            <a:pPr>
              <a:spcBef>
                <a:spcPct val="50000"/>
              </a:spcBef>
            </a:pPr>
            <a:r>
              <a:rPr lang="zh-CN" altLang="en-US" sz="1600"/>
              <a:t>    现在，告诉你棋盘上每个格子的分数和所有的爬行卡片，你能告诉小明，他最多能得到多少分吗？</a:t>
            </a:r>
          </a:p>
          <a:p>
            <a:pPr>
              <a:spcBef>
                <a:spcPct val="50000"/>
              </a:spcBef>
            </a:pPr>
            <a:endParaRPr lang="en-US" altLang="zh-CN"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500034" y="285728"/>
            <a:ext cx="8229600" cy="1143000"/>
          </a:xfrm>
        </p:spPr>
        <p:txBody>
          <a:bodyPr/>
          <a:lstStyle/>
          <a:p>
            <a:r>
              <a:rPr lang="zh-CN" altLang="en-US" dirty="0"/>
              <a:t>输入输出格式及数据规模</a:t>
            </a:r>
          </a:p>
        </p:txBody>
      </p:sp>
      <p:sp>
        <p:nvSpPr>
          <p:cNvPr id="157700" name="Text Box 4"/>
          <p:cNvSpPr txBox="1">
            <a:spLocks noChangeArrowheads="1"/>
          </p:cNvSpPr>
          <p:nvPr/>
        </p:nvSpPr>
        <p:spPr bwMode="auto">
          <a:xfrm>
            <a:off x="468313" y="1484313"/>
            <a:ext cx="8207375" cy="4832092"/>
          </a:xfrm>
          <a:prstGeom prst="rect">
            <a:avLst/>
          </a:prstGeom>
          <a:noFill/>
          <a:ln w="9525">
            <a:noFill/>
            <a:miter lim="800000"/>
            <a:headEnd/>
            <a:tailEnd/>
          </a:ln>
          <a:effectLst/>
        </p:spPr>
        <p:txBody>
          <a:bodyPr>
            <a:spAutoFit/>
          </a:bodyPr>
          <a:lstStyle/>
          <a:p>
            <a:pPr>
              <a:spcBef>
                <a:spcPct val="50000"/>
              </a:spcBef>
            </a:pPr>
            <a:r>
              <a:rPr lang="en-US" altLang="zh-CN" sz="1400" dirty="0"/>
              <a:t>【</a:t>
            </a:r>
            <a:r>
              <a:rPr lang="zh-CN" altLang="en-US" sz="1400" dirty="0"/>
              <a:t>输入</a:t>
            </a:r>
            <a:r>
              <a:rPr lang="en-US" altLang="zh-CN" sz="1400" dirty="0"/>
              <a:t>】</a:t>
            </a:r>
          </a:p>
          <a:p>
            <a:pPr>
              <a:spcBef>
                <a:spcPct val="50000"/>
              </a:spcBef>
            </a:pPr>
            <a:r>
              <a:rPr lang="zh-CN" altLang="en-US" sz="1400" dirty="0"/>
              <a:t>输入文件名</a:t>
            </a:r>
            <a:r>
              <a:rPr lang="en-US" altLang="zh-CN" sz="1400" dirty="0" err="1"/>
              <a:t>tortoise.in</a:t>
            </a:r>
            <a:r>
              <a:rPr lang="zh-CN" altLang="en-US" sz="1400" dirty="0"/>
              <a:t>。输入文件的每行中两个数之间用一个空格隔开。</a:t>
            </a:r>
          </a:p>
          <a:p>
            <a:pPr>
              <a:spcBef>
                <a:spcPct val="50000"/>
              </a:spcBef>
            </a:pPr>
            <a:r>
              <a:rPr lang="zh-CN" altLang="en-US" sz="1400" dirty="0"/>
              <a:t>第</a:t>
            </a:r>
            <a:r>
              <a:rPr lang="en-US" altLang="zh-CN" sz="1400" dirty="0"/>
              <a:t>1 </a:t>
            </a:r>
            <a:r>
              <a:rPr lang="zh-CN" altLang="en-US" sz="1400" dirty="0"/>
              <a:t>行</a:t>
            </a:r>
            <a:r>
              <a:rPr lang="en-US" altLang="zh-CN" sz="1400" dirty="0"/>
              <a:t>2 </a:t>
            </a:r>
            <a:r>
              <a:rPr lang="zh-CN" altLang="en-US" sz="1400" dirty="0"/>
              <a:t>个正整数</a:t>
            </a:r>
            <a:r>
              <a:rPr lang="en-US" altLang="zh-CN" sz="1400" dirty="0"/>
              <a:t>N </a:t>
            </a:r>
            <a:r>
              <a:rPr lang="zh-CN" altLang="en-US" sz="1400" dirty="0"/>
              <a:t>和</a:t>
            </a:r>
            <a:r>
              <a:rPr lang="en-US" altLang="zh-CN" sz="1400" dirty="0"/>
              <a:t>M</a:t>
            </a:r>
            <a:r>
              <a:rPr lang="zh-CN" altLang="en-US" sz="1400" dirty="0"/>
              <a:t>，分别表示棋盘格子数和爬行卡片数。</a:t>
            </a:r>
          </a:p>
          <a:p>
            <a:pPr>
              <a:spcBef>
                <a:spcPct val="50000"/>
              </a:spcBef>
            </a:pPr>
            <a:r>
              <a:rPr lang="zh-CN" altLang="en-US" sz="1400" dirty="0"/>
              <a:t>第</a:t>
            </a:r>
            <a:r>
              <a:rPr lang="en-US" altLang="zh-CN" sz="1400" dirty="0"/>
              <a:t>2 </a:t>
            </a:r>
            <a:r>
              <a:rPr lang="zh-CN" altLang="en-US" sz="1400" dirty="0"/>
              <a:t>行</a:t>
            </a:r>
            <a:r>
              <a:rPr lang="en-US" altLang="zh-CN" sz="1400" dirty="0"/>
              <a:t>N </a:t>
            </a:r>
            <a:r>
              <a:rPr lang="zh-CN" altLang="en-US" sz="1400" dirty="0"/>
              <a:t>个非负整数，</a:t>
            </a:r>
            <a:r>
              <a:rPr lang="en-US" altLang="zh-CN" sz="1400" dirty="0"/>
              <a:t>a1, a2, ……, </a:t>
            </a:r>
            <a:r>
              <a:rPr lang="en-US" altLang="zh-CN" sz="1400" dirty="0" err="1"/>
              <a:t>aN</a:t>
            </a:r>
            <a:r>
              <a:rPr lang="zh-CN" altLang="en-US" sz="1400" dirty="0"/>
              <a:t>，其中</a:t>
            </a:r>
            <a:r>
              <a:rPr lang="en-US" altLang="zh-CN" sz="1400" dirty="0" err="1"/>
              <a:t>ai</a:t>
            </a:r>
            <a:r>
              <a:rPr lang="en-US" altLang="zh-CN" sz="1400" dirty="0"/>
              <a:t> </a:t>
            </a:r>
            <a:r>
              <a:rPr lang="zh-CN" altLang="en-US" sz="1400" dirty="0"/>
              <a:t>表示棋盘第</a:t>
            </a:r>
            <a:r>
              <a:rPr lang="en-US" altLang="zh-CN" sz="1400" dirty="0" err="1"/>
              <a:t>i</a:t>
            </a:r>
            <a:r>
              <a:rPr lang="en-US" altLang="zh-CN" sz="1400" dirty="0"/>
              <a:t> </a:t>
            </a:r>
            <a:r>
              <a:rPr lang="zh-CN" altLang="en-US" sz="1400" dirty="0"/>
              <a:t>个格子上的分数。</a:t>
            </a:r>
          </a:p>
          <a:p>
            <a:pPr>
              <a:spcBef>
                <a:spcPct val="50000"/>
              </a:spcBef>
            </a:pPr>
            <a:r>
              <a:rPr lang="zh-CN" altLang="en-US" sz="1400" dirty="0"/>
              <a:t>第</a:t>
            </a:r>
            <a:r>
              <a:rPr lang="en-US" altLang="zh-CN" sz="1400" dirty="0"/>
              <a:t>3 </a:t>
            </a:r>
            <a:r>
              <a:rPr lang="zh-CN" altLang="en-US" sz="1400" dirty="0"/>
              <a:t>行</a:t>
            </a:r>
            <a:r>
              <a:rPr lang="en-US" altLang="zh-CN" sz="1400" dirty="0"/>
              <a:t>M </a:t>
            </a:r>
            <a:r>
              <a:rPr lang="zh-CN" altLang="en-US" sz="1400" dirty="0"/>
              <a:t>个整数，</a:t>
            </a:r>
            <a:r>
              <a:rPr lang="en-US" altLang="zh-CN" sz="1400" dirty="0"/>
              <a:t>b1,b2, ……, </a:t>
            </a:r>
            <a:r>
              <a:rPr lang="en-US" altLang="zh-CN" sz="1400" dirty="0" err="1"/>
              <a:t>bM</a:t>
            </a:r>
            <a:r>
              <a:rPr lang="zh-CN" altLang="en-US" sz="1400" dirty="0"/>
              <a:t>，表示</a:t>
            </a:r>
            <a:r>
              <a:rPr lang="en-US" altLang="zh-CN" sz="1400" dirty="0"/>
              <a:t>M </a:t>
            </a:r>
            <a:r>
              <a:rPr lang="zh-CN" altLang="en-US" sz="1400" dirty="0"/>
              <a:t>张爬行卡片上的数字。</a:t>
            </a:r>
          </a:p>
          <a:p>
            <a:pPr>
              <a:spcBef>
                <a:spcPct val="50000"/>
              </a:spcBef>
            </a:pPr>
            <a:r>
              <a:rPr lang="zh-CN" altLang="en-US" sz="1400" dirty="0"/>
              <a:t>输入数据保证到达终点时刚好用光</a:t>
            </a:r>
            <a:r>
              <a:rPr lang="en-US" altLang="zh-CN" sz="1400" dirty="0"/>
              <a:t>M </a:t>
            </a:r>
            <a:r>
              <a:rPr lang="zh-CN" altLang="en-US" sz="1400" dirty="0"/>
              <a:t>张爬行卡片。</a:t>
            </a:r>
          </a:p>
          <a:p>
            <a:pPr>
              <a:spcBef>
                <a:spcPct val="50000"/>
              </a:spcBef>
            </a:pPr>
            <a:r>
              <a:rPr lang="en-US" altLang="zh-CN" sz="1400" dirty="0"/>
              <a:t>【</a:t>
            </a:r>
            <a:r>
              <a:rPr lang="zh-CN" altLang="en-US" sz="1400" dirty="0"/>
              <a:t>输出</a:t>
            </a:r>
            <a:r>
              <a:rPr lang="en-US" altLang="zh-CN" sz="1400" dirty="0"/>
              <a:t>】</a:t>
            </a:r>
          </a:p>
          <a:p>
            <a:pPr>
              <a:spcBef>
                <a:spcPct val="50000"/>
              </a:spcBef>
            </a:pPr>
            <a:r>
              <a:rPr lang="zh-CN" altLang="en-US" sz="1400" dirty="0"/>
              <a:t>输出文件名</a:t>
            </a:r>
            <a:r>
              <a:rPr lang="en-US" altLang="zh-CN" sz="1400" dirty="0" err="1"/>
              <a:t>tortoise.out</a:t>
            </a:r>
            <a:r>
              <a:rPr lang="zh-CN" altLang="en-US" sz="1400" dirty="0"/>
              <a:t>。</a:t>
            </a:r>
          </a:p>
          <a:p>
            <a:pPr>
              <a:spcBef>
                <a:spcPct val="50000"/>
              </a:spcBef>
            </a:pPr>
            <a:r>
              <a:rPr lang="zh-CN" altLang="en-US" sz="1400" dirty="0"/>
              <a:t>输出只有</a:t>
            </a:r>
            <a:r>
              <a:rPr lang="en-US" altLang="zh-CN" sz="1400" dirty="0"/>
              <a:t>1 </a:t>
            </a:r>
            <a:r>
              <a:rPr lang="zh-CN" altLang="en-US" sz="1400" dirty="0"/>
              <a:t>行，</a:t>
            </a:r>
            <a:r>
              <a:rPr lang="en-US" altLang="zh-CN" sz="1400" dirty="0"/>
              <a:t>1 </a:t>
            </a:r>
            <a:r>
              <a:rPr lang="zh-CN" altLang="en-US" sz="1400" dirty="0"/>
              <a:t>个整数，表示小明最多能得到的分数。</a:t>
            </a:r>
          </a:p>
          <a:p>
            <a:pPr>
              <a:spcBef>
                <a:spcPct val="50000"/>
              </a:spcBef>
            </a:pPr>
            <a:r>
              <a:rPr lang="en-US" altLang="zh-CN" sz="1400" dirty="0"/>
              <a:t>【</a:t>
            </a:r>
            <a:r>
              <a:rPr lang="zh-CN" altLang="en-US" sz="1400" dirty="0"/>
              <a:t>数据范围</a:t>
            </a:r>
            <a:r>
              <a:rPr lang="en-US" altLang="zh-CN" sz="1400" dirty="0"/>
              <a:t>】</a:t>
            </a:r>
          </a:p>
          <a:p>
            <a:pPr>
              <a:spcBef>
                <a:spcPct val="50000"/>
              </a:spcBef>
            </a:pPr>
            <a:r>
              <a:rPr lang="zh-CN" altLang="en-US" sz="1400" dirty="0"/>
              <a:t>对于</a:t>
            </a:r>
            <a:r>
              <a:rPr lang="en-US" altLang="zh-CN" sz="1400" dirty="0"/>
              <a:t>30%</a:t>
            </a:r>
            <a:r>
              <a:rPr lang="zh-CN" altLang="en-US" sz="1400" dirty="0"/>
              <a:t>的数据有</a:t>
            </a:r>
            <a:r>
              <a:rPr lang="en-US" altLang="zh-CN" sz="1400" dirty="0"/>
              <a:t>1 ≤ N≤ 30</a:t>
            </a:r>
            <a:r>
              <a:rPr lang="zh-CN" altLang="en-US" sz="1400" dirty="0"/>
              <a:t>，</a:t>
            </a:r>
            <a:r>
              <a:rPr lang="en-US" altLang="zh-CN" sz="1400" dirty="0"/>
              <a:t>1 ≤M≤ 12</a:t>
            </a:r>
            <a:r>
              <a:rPr lang="zh-CN" altLang="en-US" sz="1400" dirty="0"/>
              <a:t>。</a:t>
            </a:r>
          </a:p>
          <a:p>
            <a:pPr>
              <a:spcBef>
                <a:spcPct val="50000"/>
              </a:spcBef>
            </a:pPr>
            <a:r>
              <a:rPr lang="zh-CN" altLang="en-US" sz="1400" dirty="0"/>
              <a:t>对于</a:t>
            </a:r>
            <a:r>
              <a:rPr lang="en-US" altLang="zh-CN" sz="1400" dirty="0"/>
              <a:t>50%</a:t>
            </a:r>
            <a:r>
              <a:rPr lang="zh-CN" altLang="en-US" sz="1400" dirty="0"/>
              <a:t>的数据有</a:t>
            </a:r>
            <a:r>
              <a:rPr lang="en-US" altLang="zh-CN" sz="1400" dirty="0"/>
              <a:t>1 ≤ N≤ 120</a:t>
            </a:r>
            <a:r>
              <a:rPr lang="zh-CN" altLang="en-US" sz="1400" dirty="0"/>
              <a:t>，</a:t>
            </a:r>
            <a:r>
              <a:rPr lang="en-US" altLang="zh-CN" sz="1400" dirty="0"/>
              <a:t>1 ≤M≤ 50</a:t>
            </a:r>
            <a:r>
              <a:rPr lang="zh-CN" altLang="en-US" sz="1400" dirty="0"/>
              <a:t>，且</a:t>
            </a:r>
            <a:r>
              <a:rPr lang="en-US" altLang="zh-CN" sz="1400" dirty="0"/>
              <a:t>4 </a:t>
            </a:r>
            <a:r>
              <a:rPr lang="zh-CN" altLang="en-US" sz="1400" dirty="0"/>
              <a:t>种爬行卡片，每种卡片的张数不会超</a:t>
            </a:r>
          </a:p>
          <a:p>
            <a:pPr>
              <a:spcBef>
                <a:spcPct val="50000"/>
              </a:spcBef>
            </a:pPr>
            <a:r>
              <a:rPr lang="zh-CN" altLang="en-US" sz="1400" dirty="0"/>
              <a:t>过</a:t>
            </a:r>
            <a:r>
              <a:rPr lang="en-US" altLang="zh-CN" sz="1400" dirty="0"/>
              <a:t>20</a:t>
            </a:r>
            <a:r>
              <a:rPr lang="zh-CN" altLang="en-US" sz="1400" dirty="0"/>
              <a:t>。</a:t>
            </a:r>
          </a:p>
          <a:p>
            <a:pPr>
              <a:spcBef>
                <a:spcPct val="50000"/>
              </a:spcBef>
            </a:pPr>
            <a:r>
              <a:rPr lang="zh-CN" altLang="en-US" sz="1400" dirty="0"/>
              <a:t>对于</a:t>
            </a:r>
            <a:r>
              <a:rPr lang="en-US" altLang="zh-CN" sz="1400" dirty="0"/>
              <a:t>100%</a:t>
            </a:r>
            <a:r>
              <a:rPr lang="zh-CN" altLang="en-US" sz="1400" dirty="0"/>
              <a:t>的数据有</a:t>
            </a:r>
            <a:r>
              <a:rPr lang="en-US" altLang="zh-CN" sz="1400" dirty="0"/>
              <a:t>1 ≤ N≤ 350</a:t>
            </a:r>
            <a:r>
              <a:rPr lang="zh-CN" altLang="en-US" sz="1400" dirty="0"/>
              <a:t>，</a:t>
            </a:r>
            <a:r>
              <a:rPr lang="en-US" altLang="zh-CN" sz="1400" dirty="0"/>
              <a:t>1 ≤M≤ 120</a:t>
            </a:r>
            <a:r>
              <a:rPr lang="zh-CN" altLang="en-US" sz="1400" dirty="0"/>
              <a:t>，且</a:t>
            </a:r>
            <a:r>
              <a:rPr lang="en-US" altLang="zh-CN" sz="1400" dirty="0"/>
              <a:t>4 </a:t>
            </a:r>
            <a:r>
              <a:rPr lang="zh-CN" altLang="en-US" sz="1400" dirty="0"/>
              <a:t>种爬行卡片，每种卡片的张数不会</a:t>
            </a:r>
          </a:p>
          <a:p>
            <a:pPr>
              <a:spcBef>
                <a:spcPct val="50000"/>
              </a:spcBef>
            </a:pPr>
            <a:r>
              <a:rPr lang="zh-CN" altLang="en-US" sz="1400" dirty="0"/>
              <a:t>超过</a:t>
            </a:r>
            <a:r>
              <a:rPr lang="en-US" altLang="zh-CN" sz="1400" dirty="0"/>
              <a:t>40</a:t>
            </a:r>
            <a:r>
              <a:rPr lang="zh-CN" altLang="en-US" sz="1400" dirty="0"/>
              <a:t>；</a:t>
            </a:r>
            <a:r>
              <a:rPr lang="en-US" altLang="zh-CN" sz="1400" dirty="0"/>
              <a:t>0 ≤ </a:t>
            </a:r>
            <a:r>
              <a:rPr lang="en-US" altLang="zh-CN" sz="1400" dirty="0" err="1"/>
              <a:t>ai</a:t>
            </a:r>
            <a:r>
              <a:rPr lang="en-US" altLang="zh-CN" sz="1400" dirty="0"/>
              <a:t> ≤ 100</a:t>
            </a:r>
            <a:r>
              <a:rPr lang="zh-CN" altLang="en-US" sz="1400" dirty="0"/>
              <a:t>，</a:t>
            </a:r>
            <a:r>
              <a:rPr lang="en-US" altLang="zh-CN" sz="1400" dirty="0"/>
              <a:t>1 ≤ </a:t>
            </a:r>
            <a:r>
              <a:rPr lang="en-US" altLang="zh-CN" sz="1400" dirty="0" err="1"/>
              <a:t>i</a:t>
            </a:r>
            <a:r>
              <a:rPr lang="en-US" altLang="zh-CN" sz="1400" dirty="0"/>
              <a:t> ≤ N</a:t>
            </a:r>
            <a:r>
              <a:rPr lang="zh-CN" altLang="en-US" sz="1400" dirty="0"/>
              <a:t>；</a:t>
            </a:r>
            <a:r>
              <a:rPr lang="en-US" altLang="zh-CN" sz="1400" dirty="0"/>
              <a:t>1 ≤ </a:t>
            </a:r>
            <a:r>
              <a:rPr lang="en-US" altLang="zh-CN" sz="1400" dirty="0" smtClean="0"/>
              <a:t>bi </a:t>
            </a:r>
            <a:r>
              <a:rPr lang="en-US" altLang="zh-CN" sz="1400" dirty="0"/>
              <a:t>≤ 4</a:t>
            </a:r>
            <a:r>
              <a:rPr lang="zh-CN" altLang="en-US" sz="1400" dirty="0"/>
              <a:t>，</a:t>
            </a:r>
            <a:r>
              <a:rPr lang="en-US" altLang="zh-CN" sz="1400" dirty="0"/>
              <a:t>1 ≤ </a:t>
            </a:r>
            <a:r>
              <a:rPr lang="en-US" altLang="zh-CN" sz="1400" dirty="0" err="1"/>
              <a:t>i</a:t>
            </a:r>
            <a:r>
              <a:rPr lang="en-US" altLang="zh-CN" sz="1400" dirty="0"/>
              <a:t> ≤M</a:t>
            </a:r>
            <a:r>
              <a:rPr lang="zh-CN" altLang="en-US" sz="1400"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500034" y="0"/>
            <a:ext cx="8229600" cy="1143000"/>
          </a:xfrm>
        </p:spPr>
        <p:txBody>
          <a:bodyPr/>
          <a:lstStyle/>
          <a:p>
            <a:r>
              <a:rPr lang="zh-CN" altLang="en-US" dirty="0"/>
              <a:t>输入输出格式及数据规模</a:t>
            </a:r>
          </a:p>
        </p:txBody>
      </p:sp>
      <p:sp>
        <p:nvSpPr>
          <p:cNvPr id="158724" name="Text Box 4"/>
          <p:cNvSpPr txBox="1">
            <a:spLocks noChangeArrowheads="1"/>
          </p:cNvSpPr>
          <p:nvPr/>
        </p:nvSpPr>
        <p:spPr bwMode="auto">
          <a:xfrm>
            <a:off x="468313" y="1125538"/>
            <a:ext cx="4392612" cy="5584825"/>
          </a:xfrm>
          <a:prstGeom prst="rect">
            <a:avLst/>
          </a:prstGeom>
          <a:noFill/>
          <a:ln w="9525">
            <a:noFill/>
            <a:miter lim="800000"/>
            <a:headEnd/>
            <a:tailEnd/>
          </a:ln>
          <a:effectLst/>
        </p:spPr>
        <p:txBody>
          <a:bodyPr>
            <a:spAutoFit/>
          </a:bodyPr>
          <a:lstStyle/>
          <a:p>
            <a:r>
              <a:rPr lang="en-US" altLang="zh-CN"/>
              <a:t>【</a:t>
            </a:r>
            <a:r>
              <a:rPr lang="zh-CN" altLang="en-US"/>
              <a:t>输入输出样例</a:t>
            </a:r>
            <a:r>
              <a:rPr lang="en-US" altLang="zh-CN"/>
              <a:t>1】</a:t>
            </a:r>
          </a:p>
          <a:p>
            <a:endParaRPr lang="en-US" altLang="zh-CN"/>
          </a:p>
          <a:p>
            <a:r>
              <a:rPr lang="en-US" altLang="zh-CN"/>
              <a:t>9 5</a:t>
            </a:r>
          </a:p>
          <a:p>
            <a:r>
              <a:rPr lang="en-US" altLang="zh-CN"/>
              <a:t>6 10 14 2 8 8 18 5 17</a:t>
            </a:r>
          </a:p>
          <a:p>
            <a:r>
              <a:rPr lang="en-US" altLang="zh-CN"/>
              <a:t>1 3 1 2 1</a:t>
            </a:r>
          </a:p>
          <a:p>
            <a:endParaRPr lang="en-US" altLang="zh-CN"/>
          </a:p>
          <a:p>
            <a:r>
              <a:rPr lang="en-US" altLang="zh-CN"/>
              <a:t>73</a:t>
            </a:r>
          </a:p>
          <a:p>
            <a:r>
              <a:rPr lang="en-US" altLang="zh-CN"/>
              <a:t>【</a:t>
            </a:r>
            <a:r>
              <a:rPr lang="zh-CN" altLang="en-US"/>
              <a:t>输入输出样例 </a:t>
            </a:r>
            <a:r>
              <a:rPr lang="en-US" altLang="zh-CN"/>
              <a:t>1 </a:t>
            </a:r>
            <a:r>
              <a:rPr lang="zh-CN" altLang="en-US"/>
              <a:t>说明</a:t>
            </a:r>
            <a:r>
              <a:rPr lang="en-US" altLang="zh-CN"/>
              <a:t>】</a:t>
            </a:r>
          </a:p>
          <a:p>
            <a:r>
              <a:rPr lang="zh-CN" altLang="en-US"/>
              <a:t>小明使用爬行卡片顺序为</a:t>
            </a:r>
            <a:r>
              <a:rPr lang="en-US" altLang="zh-CN"/>
              <a:t>1</a:t>
            </a:r>
            <a:r>
              <a:rPr lang="zh-CN" altLang="en-US"/>
              <a:t>，</a:t>
            </a:r>
            <a:r>
              <a:rPr lang="en-US" altLang="zh-CN"/>
              <a:t>1</a:t>
            </a:r>
            <a:r>
              <a:rPr lang="zh-CN" altLang="en-US"/>
              <a:t>，</a:t>
            </a:r>
            <a:r>
              <a:rPr lang="en-US" altLang="zh-CN"/>
              <a:t>3</a:t>
            </a:r>
            <a:r>
              <a:rPr lang="zh-CN" altLang="en-US"/>
              <a:t>，</a:t>
            </a:r>
            <a:r>
              <a:rPr lang="en-US" altLang="zh-CN"/>
              <a:t>1</a:t>
            </a:r>
            <a:r>
              <a:rPr lang="zh-CN" altLang="en-US"/>
              <a:t>，</a:t>
            </a:r>
            <a:r>
              <a:rPr lang="en-US" altLang="zh-CN"/>
              <a:t>2</a:t>
            </a:r>
            <a:r>
              <a:rPr lang="zh-CN" altLang="en-US"/>
              <a:t>，得到的分数为</a:t>
            </a:r>
            <a:r>
              <a:rPr lang="en-US" altLang="zh-CN"/>
              <a:t>6+10+14+8+18+17=73</a:t>
            </a:r>
            <a:r>
              <a:rPr lang="zh-CN" altLang="en-US"/>
              <a:t>。注意，</a:t>
            </a:r>
          </a:p>
          <a:p>
            <a:r>
              <a:rPr lang="zh-CN" altLang="en-US"/>
              <a:t>由于起点是</a:t>
            </a:r>
            <a:r>
              <a:rPr lang="en-US" altLang="zh-CN"/>
              <a:t>1</a:t>
            </a:r>
            <a:r>
              <a:rPr lang="zh-CN" altLang="en-US"/>
              <a:t>，所以自动获得第</a:t>
            </a:r>
            <a:r>
              <a:rPr lang="en-US" altLang="zh-CN"/>
              <a:t>1 </a:t>
            </a:r>
            <a:r>
              <a:rPr lang="zh-CN" altLang="en-US"/>
              <a:t>格的分数</a:t>
            </a:r>
            <a:r>
              <a:rPr lang="en-US" altLang="zh-CN"/>
              <a:t>6</a:t>
            </a:r>
            <a:r>
              <a:rPr lang="zh-CN" altLang="en-US"/>
              <a:t>。</a:t>
            </a:r>
          </a:p>
          <a:p>
            <a:r>
              <a:rPr lang="en-US" altLang="zh-CN"/>
              <a:t>【</a:t>
            </a:r>
            <a:r>
              <a:rPr lang="zh-CN" altLang="en-US"/>
              <a:t>输入输出样例</a:t>
            </a:r>
            <a:r>
              <a:rPr lang="en-US" altLang="zh-CN"/>
              <a:t>2】</a:t>
            </a:r>
          </a:p>
          <a:p>
            <a:endParaRPr lang="en-US" altLang="zh-CN"/>
          </a:p>
          <a:p>
            <a:r>
              <a:rPr lang="en-US" altLang="zh-CN"/>
              <a:t>13 8</a:t>
            </a:r>
          </a:p>
          <a:p>
            <a:r>
              <a:rPr lang="en-US" altLang="zh-CN"/>
              <a:t>4 96 10 64 55 13 94 53 5 24 89 8 30</a:t>
            </a:r>
          </a:p>
          <a:p>
            <a:r>
              <a:rPr lang="en-US" altLang="zh-CN"/>
              <a:t>1 1 1 1 1 2 4 1</a:t>
            </a:r>
          </a:p>
          <a:p>
            <a:endParaRPr lang="en-US" altLang="zh-CN"/>
          </a:p>
          <a:p>
            <a:r>
              <a:rPr lang="en-US" altLang="zh-CN"/>
              <a:t>455</a:t>
            </a:r>
          </a:p>
        </p:txBody>
      </p:sp>
      <p:sp>
        <p:nvSpPr>
          <p:cNvPr id="158725" name="Text Box 5"/>
          <p:cNvSpPr txBox="1">
            <a:spLocks noChangeArrowheads="1"/>
          </p:cNvSpPr>
          <p:nvPr/>
        </p:nvSpPr>
        <p:spPr bwMode="auto">
          <a:xfrm>
            <a:off x="4967288" y="1268413"/>
            <a:ext cx="4176712" cy="4625975"/>
          </a:xfrm>
          <a:prstGeom prst="rect">
            <a:avLst/>
          </a:prstGeom>
          <a:noFill/>
          <a:ln w="9525">
            <a:noFill/>
            <a:miter lim="800000"/>
            <a:headEnd/>
            <a:tailEnd/>
          </a:ln>
          <a:effectLst/>
        </p:spPr>
        <p:txBody>
          <a:bodyPr>
            <a:spAutoFit/>
          </a:bodyPr>
          <a:lstStyle/>
          <a:p>
            <a:pPr>
              <a:spcBef>
                <a:spcPct val="50000"/>
              </a:spcBef>
            </a:pPr>
            <a:r>
              <a:rPr lang="en-US" altLang="zh-CN">
                <a:solidFill>
                  <a:srgbClr val="66FF66"/>
                </a:solidFill>
              </a:rPr>
              <a:t>    </a:t>
            </a:r>
            <a:r>
              <a:rPr lang="zh-CN" altLang="en-US">
                <a:solidFill>
                  <a:srgbClr val="66FF66"/>
                </a:solidFill>
              </a:rPr>
              <a:t>拿到这道题，首先想到排列组合问题，因此可以直接用最简单的思路，用搜索的方法把所有可能的排列枚举出来，再求其最优。</a:t>
            </a:r>
          </a:p>
          <a:p>
            <a:pPr>
              <a:spcBef>
                <a:spcPct val="50000"/>
              </a:spcBef>
            </a:pPr>
            <a:r>
              <a:rPr lang="zh-CN" altLang="en-US">
                <a:solidFill>
                  <a:srgbClr val="66FF66"/>
                </a:solidFill>
              </a:rPr>
              <a:t>    不过，明显的看出，这样只能过那</a:t>
            </a:r>
            <a:r>
              <a:rPr lang="en-US" altLang="zh-CN">
                <a:solidFill>
                  <a:srgbClr val="66FF66"/>
                </a:solidFill>
              </a:rPr>
              <a:t>30%</a:t>
            </a:r>
            <a:r>
              <a:rPr lang="zh-CN" altLang="en-US">
                <a:solidFill>
                  <a:srgbClr val="66FF66"/>
                </a:solidFill>
              </a:rPr>
              <a:t>的简单数据，见到另外</a:t>
            </a:r>
            <a:r>
              <a:rPr lang="en-US" altLang="zh-CN">
                <a:solidFill>
                  <a:srgbClr val="66FF66"/>
                </a:solidFill>
              </a:rPr>
              <a:t>70%</a:t>
            </a:r>
            <a:r>
              <a:rPr lang="zh-CN" altLang="en-US">
                <a:solidFill>
                  <a:srgbClr val="66FF66"/>
                </a:solidFill>
              </a:rPr>
              <a:t>的数据，</a:t>
            </a:r>
            <a:r>
              <a:rPr lang="en-US" altLang="zh-CN">
                <a:solidFill>
                  <a:srgbClr val="66FF66"/>
                </a:solidFill>
              </a:rPr>
              <a:t>12</a:t>
            </a:r>
            <a:r>
              <a:rPr lang="zh-CN" altLang="en-US">
                <a:solidFill>
                  <a:srgbClr val="66FF66"/>
                </a:solidFill>
              </a:rPr>
              <a:t>个以上的卡片，估计就要超时了。</a:t>
            </a:r>
          </a:p>
          <a:p>
            <a:pPr>
              <a:spcBef>
                <a:spcPct val="50000"/>
              </a:spcBef>
            </a:pPr>
            <a:r>
              <a:rPr lang="zh-CN" altLang="en-US">
                <a:solidFill>
                  <a:srgbClr val="66FF66"/>
                </a:solidFill>
              </a:rPr>
              <a:t>    判断出是排列问题，那这道题似乎就显得简单一些了，根据这个思路再进一步，因为只有四种类型的卡片，且不需要输出具体的步骤，可以想到，其实用动态规划解决这道题是可行的。</a:t>
            </a:r>
          </a:p>
          <a:p>
            <a:pPr>
              <a:spcBef>
                <a:spcPct val="50000"/>
              </a:spcBef>
            </a:pPr>
            <a:r>
              <a:rPr lang="zh-CN" altLang="en-US">
                <a:solidFill>
                  <a:srgbClr val="66FF66"/>
                </a:solidFill>
              </a:rPr>
              <a:t>    在我的动规算法中，状态之一是每种卡片使用的情况，状态之二是当前状态可以所得的最大分数。</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571472" y="214290"/>
            <a:ext cx="8229600" cy="1143000"/>
          </a:xfrm>
        </p:spPr>
        <p:txBody>
          <a:bodyPr/>
          <a:lstStyle/>
          <a:p>
            <a:r>
              <a:rPr lang="zh-CN" altLang="en-US" dirty="0"/>
              <a:t>解题思路（动态规划）</a:t>
            </a:r>
          </a:p>
        </p:txBody>
      </p:sp>
      <p:sp>
        <p:nvSpPr>
          <p:cNvPr id="159748" name="Text Box 4"/>
          <p:cNvSpPr txBox="1">
            <a:spLocks noChangeArrowheads="1"/>
          </p:cNvSpPr>
          <p:nvPr/>
        </p:nvSpPr>
        <p:spPr bwMode="auto">
          <a:xfrm>
            <a:off x="684213" y="1341438"/>
            <a:ext cx="7848600" cy="5318125"/>
          </a:xfrm>
          <a:prstGeom prst="rect">
            <a:avLst/>
          </a:prstGeom>
          <a:noFill/>
          <a:ln w="9525">
            <a:noFill/>
            <a:miter lim="800000"/>
            <a:headEnd/>
            <a:tailEnd/>
          </a:ln>
          <a:effectLst/>
        </p:spPr>
        <p:txBody>
          <a:bodyPr>
            <a:spAutoFit/>
          </a:bodyPr>
          <a:lstStyle/>
          <a:p>
            <a:pPr>
              <a:spcBef>
                <a:spcPct val="50000"/>
              </a:spcBef>
            </a:pPr>
            <a:r>
              <a:rPr lang="en-US" altLang="zh-CN" dirty="0"/>
              <a:t>    </a:t>
            </a:r>
            <a:r>
              <a:rPr lang="zh-CN" altLang="en-US" dirty="0"/>
              <a:t>开数组</a:t>
            </a:r>
            <a:r>
              <a:rPr lang="en-US" altLang="zh-CN" dirty="0"/>
              <a:t>card[  ]</a:t>
            </a:r>
            <a:r>
              <a:rPr lang="zh-CN" altLang="en-US" dirty="0"/>
              <a:t>来存储四种卡片的个数，其下标表示卡片的使用效果，即用一张该种卡片可以走几格。</a:t>
            </a:r>
          </a:p>
          <a:p>
            <a:pPr>
              <a:spcBef>
                <a:spcPct val="50000"/>
              </a:spcBef>
            </a:pPr>
            <a:r>
              <a:rPr lang="zh-CN" altLang="en-US" dirty="0"/>
              <a:t>    开数组</a:t>
            </a:r>
            <a:r>
              <a:rPr lang="en-US" altLang="zh-CN" dirty="0"/>
              <a:t>step[  ]</a:t>
            </a:r>
            <a:r>
              <a:rPr lang="zh-CN" altLang="en-US" dirty="0"/>
              <a:t>来存储每一格的分数情况，其下标表示该格是第几格，以</a:t>
            </a:r>
            <a:r>
              <a:rPr lang="en-US" altLang="zh-CN" dirty="0"/>
              <a:t>step[ 1 ]</a:t>
            </a:r>
            <a:r>
              <a:rPr lang="zh-CN" altLang="en-US" dirty="0"/>
              <a:t>为第一格。</a:t>
            </a:r>
          </a:p>
          <a:p>
            <a:pPr>
              <a:spcBef>
                <a:spcPct val="50000"/>
              </a:spcBef>
            </a:pPr>
            <a:r>
              <a:rPr lang="zh-CN" altLang="en-US" dirty="0"/>
              <a:t>    开数组</a:t>
            </a:r>
            <a:r>
              <a:rPr lang="en-US" altLang="zh-CN" dirty="0"/>
              <a:t>a[ </a:t>
            </a:r>
            <a:r>
              <a:rPr lang="en-US" altLang="zh-CN" dirty="0" err="1"/>
              <a:t>i</a:t>
            </a:r>
            <a:r>
              <a:rPr lang="en-US" altLang="zh-CN" dirty="0"/>
              <a:t> ][ j ][ k ][ l ]</a:t>
            </a:r>
            <a:r>
              <a:rPr lang="zh-CN" altLang="en-US" dirty="0"/>
              <a:t>来存储用某种方式所得的最大分数，其中</a:t>
            </a:r>
            <a:r>
              <a:rPr lang="en-US" altLang="zh-CN" dirty="0" err="1"/>
              <a:t>i</a:t>
            </a:r>
            <a:r>
              <a:rPr lang="zh-CN" altLang="en-US" dirty="0"/>
              <a:t>，</a:t>
            </a:r>
            <a:r>
              <a:rPr lang="en-US" altLang="zh-CN" dirty="0"/>
              <a:t>j</a:t>
            </a:r>
            <a:r>
              <a:rPr lang="zh-CN" altLang="en-US" dirty="0"/>
              <a:t>，</a:t>
            </a:r>
            <a:r>
              <a:rPr lang="en-US" altLang="zh-CN" dirty="0"/>
              <a:t>k</a:t>
            </a:r>
            <a:r>
              <a:rPr lang="zh-CN" altLang="en-US" dirty="0"/>
              <a:t>，</a:t>
            </a:r>
            <a:r>
              <a:rPr lang="en-US" altLang="zh-CN" dirty="0"/>
              <a:t>l</a:t>
            </a:r>
            <a:r>
              <a:rPr lang="zh-CN" altLang="en-US" dirty="0"/>
              <a:t>分别表示当前第一，二，三，四种卡片的使用张数，则其</a:t>
            </a:r>
          </a:p>
          <a:p>
            <a:pPr>
              <a:spcBef>
                <a:spcPct val="50000"/>
              </a:spcBef>
            </a:pPr>
            <a:r>
              <a:rPr lang="zh-CN" altLang="en-US" dirty="0"/>
              <a:t>初始状态为</a:t>
            </a:r>
            <a:r>
              <a:rPr lang="en-US" altLang="zh-CN" dirty="0"/>
              <a:t>a[ 0 ][ 0 ][ 0 ][ 0 ]</a:t>
            </a:r>
            <a:r>
              <a:rPr lang="zh-CN" altLang="en-US" dirty="0"/>
              <a:t>（</a:t>
            </a:r>
            <a:r>
              <a:rPr lang="en-US" altLang="zh-CN" dirty="0"/>
              <a:t>= step[ 1 ]</a:t>
            </a:r>
            <a:r>
              <a:rPr lang="zh-CN" altLang="en-US" dirty="0"/>
              <a:t>），</a:t>
            </a:r>
          </a:p>
          <a:p>
            <a:pPr>
              <a:spcBef>
                <a:spcPct val="50000"/>
              </a:spcBef>
            </a:pPr>
            <a:r>
              <a:rPr lang="zh-CN" altLang="en-US" dirty="0"/>
              <a:t>目标状态为</a:t>
            </a:r>
            <a:r>
              <a:rPr lang="en-US" altLang="zh-CN" dirty="0"/>
              <a:t>a[   card[ 1 ]   ][   card[ 2 ]   ][   card[ 3 ]   ][   card[ 4 ]   ]</a:t>
            </a:r>
            <a:r>
              <a:rPr lang="zh-CN" altLang="en-US" dirty="0"/>
              <a:t>。</a:t>
            </a:r>
          </a:p>
          <a:p>
            <a:pPr>
              <a:spcBef>
                <a:spcPct val="50000"/>
              </a:spcBef>
            </a:pPr>
            <a:r>
              <a:rPr lang="zh-CN" altLang="en-US" dirty="0"/>
              <a:t>中间的状态转移规则为（在不越界的情况下）：</a:t>
            </a:r>
          </a:p>
          <a:p>
            <a:pPr>
              <a:spcBef>
                <a:spcPct val="50000"/>
              </a:spcBef>
            </a:pPr>
            <a:r>
              <a:rPr lang="en-US" altLang="zh-CN" dirty="0">
                <a:solidFill>
                  <a:srgbClr val="FFFF66"/>
                </a:solidFill>
              </a:rPr>
              <a:t>a[ </a:t>
            </a:r>
            <a:r>
              <a:rPr lang="en-US" altLang="zh-CN" dirty="0" err="1">
                <a:solidFill>
                  <a:srgbClr val="FFFF66"/>
                </a:solidFill>
              </a:rPr>
              <a:t>i</a:t>
            </a:r>
            <a:r>
              <a:rPr lang="en-US" altLang="zh-CN" dirty="0">
                <a:solidFill>
                  <a:srgbClr val="FFFF66"/>
                </a:solidFill>
              </a:rPr>
              <a:t> ][ j ][ k ][ l ] = step[ </a:t>
            </a:r>
            <a:r>
              <a:rPr lang="en-US" altLang="zh-CN" dirty="0" err="1">
                <a:solidFill>
                  <a:srgbClr val="FFFF66"/>
                </a:solidFill>
              </a:rPr>
              <a:t>i</a:t>
            </a:r>
            <a:r>
              <a:rPr lang="en-US" altLang="zh-CN" dirty="0">
                <a:solidFill>
                  <a:srgbClr val="FFFF66"/>
                </a:solidFill>
              </a:rPr>
              <a:t>*4+k*3+j*2+i+1 ] +</a:t>
            </a:r>
          </a:p>
          <a:p>
            <a:pPr>
              <a:spcBef>
                <a:spcPct val="50000"/>
              </a:spcBef>
            </a:pPr>
            <a:r>
              <a:rPr lang="en-US" altLang="zh-CN" dirty="0">
                <a:solidFill>
                  <a:srgbClr val="FFFF66"/>
                </a:solidFill>
              </a:rPr>
              <a:t>max{  a[ i-1 ][ j ][ k ][ l ]  </a:t>
            </a:r>
            <a:r>
              <a:rPr lang="zh-CN" altLang="en-US" dirty="0">
                <a:solidFill>
                  <a:srgbClr val="FFFF66"/>
                </a:solidFill>
              </a:rPr>
              <a:t>，</a:t>
            </a:r>
          </a:p>
          <a:p>
            <a:pPr>
              <a:spcBef>
                <a:spcPct val="50000"/>
              </a:spcBef>
            </a:pPr>
            <a:r>
              <a:rPr lang="zh-CN" altLang="en-US" dirty="0">
                <a:solidFill>
                  <a:srgbClr val="FFFF66"/>
                </a:solidFill>
              </a:rPr>
              <a:t>          </a:t>
            </a:r>
            <a:r>
              <a:rPr lang="en-US" altLang="zh-CN" dirty="0">
                <a:solidFill>
                  <a:srgbClr val="FFFF66"/>
                </a:solidFill>
              </a:rPr>
              <a:t>a[ </a:t>
            </a:r>
            <a:r>
              <a:rPr lang="en-US" altLang="zh-CN" dirty="0" err="1">
                <a:solidFill>
                  <a:srgbClr val="FFFF66"/>
                </a:solidFill>
              </a:rPr>
              <a:t>i</a:t>
            </a:r>
            <a:r>
              <a:rPr lang="en-US" altLang="zh-CN" dirty="0">
                <a:solidFill>
                  <a:srgbClr val="FFFF66"/>
                </a:solidFill>
              </a:rPr>
              <a:t> ][ j-1 ][ k ][ l ]  </a:t>
            </a:r>
            <a:r>
              <a:rPr lang="zh-CN" altLang="en-US" dirty="0">
                <a:solidFill>
                  <a:srgbClr val="FFFF66"/>
                </a:solidFill>
              </a:rPr>
              <a:t>，</a:t>
            </a:r>
          </a:p>
          <a:p>
            <a:pPr>
              <a:spcBef>
                <a:spcPct val="50000"/>
              </a:spcBef>
            </a:pPr>
            <a:r>
              <a:rPr lang="zh-CN" altLang="en-US" dirty="0">
                <a:solidFill>
                  <a:srgbClr val="FFFF66"/>
                </a:solidFill>
              </a:rPr>
              <a:t>          </a:t>
            </a:r>
            <a:r>
              <a:rPr lang="en-US" altLang="zh-CN" dirty="0">
                <a:solidFill>
                  <a:srgbClr val="FFFF66"/>
                </a:solidFill>
              </a:rPr>
              <a:t>a[ </a:t>
            </a:r>
            <a:r>
              <a:rPr lang="en-US" altLang="zh-CN" dirty="0" err="1">
                <a:solidFill>
                  <a:srgbClr val="FFFF66"/>
                </a:solidFill>
              </a:rPr>
              <a:t>i</a:t>
            </a:r>
            <a:r>
              <a:rPr lang="en-US" altLang="zh-CN" dirty="0">
                <a:solidFill>
                  <a:srgbClr val="FFFF66"/>
                </a:solidFill>
              </a:rPr>
              <a:t> ][ j ][ k-1 ][ l ]  </a:t>
            </a:r>
            <a:r>
              <a:rPr lang="zh-CN" altLang="en-US" dirty="0">
                <a:solidFill>
                  <a:srgbClr val="FFFF66"/>
                </a:solidFill>
              </a:rPr>
              <a:t>，</a:t>
            </a:r>
          </a:p>
          <a:p>
            <a:pPr>
              <a:spcBef>
                <a:spcPct val="50000"/>
              </a:spcBef>
            </a:pPr>
            <a:r>
              <a:rPr lang="zh-CN" altLang="en-US" dirty="0">
                <a:solidFill>
                  <a:srgbClr val="FFFF66"/>
                </a:solidFill>
              </a:rPr>
              <a:t>          </a:t>
            </a:r>
            <a:r>
              <a:rPr lang="en-US" altLang="zh-CN" dirty="0">
                <a:solidFill>
                  <a:srgbClr val="FFFF66"/>
                </a:solidFill>
              </a:rPr>
              <a:t>a[ </a:t>
            </a:r>
            <a:r>
              <a:rPr lang="en-US" altLang="zh-CN" dirty="0" err="1">
                <a:solidFill>
                  <a:srgbClr val="FFFF66"/>
                </a:solidFill>
              </a:rPr>
              <a:t>i</a:t>
            </a:r>
            <a:r>
              <a:rPr lang="en-US" altLang="zh-CN" dirty="0">
                <a:solidFill>
                  <a:srgbClr val="FFFF66"/>
                </a:solidFill>
              </a:rPr>
              <a:t> ][ j ][ k ][ l-1 ]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571472" y="357166"/>
            <a:ext cx="8229600" cy="1143000"/>
          </a:xfrm>
        </p:spPr>
        <p:txBody>
          <a:bodyPr/>
          <a:lstStyle/>
          <a:p>
            <a:r>
              <a:rPr lang="zh-CN" altLang="en-US" dirty="0"/>
              <a:t>解题思路</a:t>
            </a:r>
            <a:r>
              <a:rPr lang="en-US" altLang="zh-CN" dirty="0"/>
              <a:t>2</a:t>
            </a:r>
            <a:r>
              <a:rPr lang="zh-CN" altLang="en-US" dirty="0"/>
              <a:t>（动态规划</a:t>
            </a:r>
            <a:r>
              <a:rPr lang="en-US" altLang="zh-CN" dirty="0"/>
              <a:t>2</a:t>
            </a:r>
            <a:r>
              <a:rPr lang="zh-CN" altLang="en-US" dirty="0"/>
              <a:t>）</a:t>
            </a:r>
          </a:p>
        </p:txBody>
      </p:sp>
      <p:sp>
        <p:nvSpPr>
          <p:cNvPr id="160772" name="Text Box 4"/>
          <p:cNvSpPr txBox="1">
            <a:spLocks noChangeArrowheads="1"/>
          </p:cNvSpPr>
          <p:nvPr/>
        </p:nvSpPr>
        <p:spPr bwMode="auto">
          <a:xfrm>
            <a:off x="900113" y="1557338"/>
            <a:ext cx="7416800" cy="4473575"/>
          </a:xfrm>
          <a:prstGeom prst="rect">
            <a:avLst/>
          </a:prstGeom>
          <a:noFill/>
          <a:ln w="9525">
            <a:noFill/>
            <a:miter lim="800000"/>
            <a:headEnd/>
            <a:tailEnd/>
          </a:ln>
          <a:effectLst/>
        </p:spPr>
        <p:txBody>
          <a:bodyPr>
            <a:spAutoFit/>
          </a:bodyPr>
          <a:lstStyle/>
          <a:p>
            <a:pPr>
              <a:spcBef>
                <a:spcPct val="50000"/>
              </a:spcBef>
            </a:pPr>
            <a:r>
              <a:rPr lang="en-US" altLang="zh-CN" sz="2400"/>
              <a:t>   </a:t>
            </a:r>
            <a:r>
              <a:rPr lang="zh-CN" altLang="en-US" sz="2400"/>
              <a:t>在这里，因为四种卡片的张数、当前走到底几格五个量中“知四求一”，所以还用另外一种动态规划的方法。</a:t>
            </a:r>
          </a:p>
          <a:p>
            <a:pPr>
              <a:spcBef>
                <a:spcPct val="50000"/>
              </a:spcBef>
            </a:pPr>
            <a:r>
              <a:rPr lang="zh-CN" altLang="en-US" sz="2400"/>
              <a:t>   开数组</a:t>
            </a:r>
            <a:r>
              <a:rPr lang="en-US" altLang="zh-CN" sz="2400"/>
              <a:t>f[ i , a , b , c ]</a:t>
            </a:r>
            <a:r>
              <a:rPr lang="zh-CN" altLang="en-US" sz="2400"/>
              <a:t>，其中</a:t>
            </a:r>
            <a:r>
              <a:rPr lang="en-US" altLang="zh-CN" sz="2400"/>
              <a:t>i</a:t>
            </a:r>
            <a:r>
              <a:rPr lang="zh-CN" altLang="en-US" sz="2400"/>
              <a:t>表示前</a:t>
            </a:r>
            <a:r>
              <a:rPr lang="en-US" altLang="zh-CN" sz="2400"/>
              <a:t>i</a:t>
            </a:r>
            <a:r>
              <a:rPr lang="zh-CN" altLang="en-US" sz="2400"/>
              <a:t>格，</a:t>
            </a:r>
            <a:r>
              <a:rPr lang="en-US" altLang="zh-CN" sz="2400"/>
              <a:t>a</a:t>
            </a:r>
            <a:r>
              <a:rPr lang="zh-CN" altLang="en-US" sz="2400"/>
              <a:t>表示第一种卡片剩余数量，</a:t>
            </a:r>
            <a:r>
              <a:rPr lang="en-US" altLang="zh-CN" sz="2400"/>
              <a:t>b</a:t>
            </a:r>
            <a:r>
              <a:rPr lang="zh-CN" altLang="en-US" sz="2400"/>
              <a:t>表示第二种，</a:t>
            </a:r>
            <a:r>
              <a:rPr lang="en-US" altLang="zh-CN" sz="2400"/>
              <a:t>c</a:t>
            </a:r>
            <a:r>
              <a:rPr lang="zh-CN" altLang="en-US" sz="2400"/>
              <a:t>表示第三种，可用计算公式 （ </a:t>
            </a:r>
            <a:r>
              <a:rPr lang="en-US" altLang="zh-CN" sz="2400"/>
              <a:t>i-1-a-2b-3c </a:t>
            </a:r>
            <a:r>
              <a:rPr lang="zh-CN" altLang="en-US" sz="2400"/>
              <a:t>）</a:t>
            </a:r>
            <a:r>
              <a:rPr lang="en-US" altLang="zh-CN" sz="2400"/>
              <a:t>div 4 </a:t>
            </a:r>
            <a:r>
              <a:rPr lang="zh-CN" altLang="en-US" sz="2400"/>
              <a:t>得出第四种卡片剩余数量。</a:t>
            </a:r>
          </a:p>
          <a:p>
            <a:pPr>
              <a:spcBef>
                <a:spcPct val="50000"/>
              </a:spcBef>
            </a:pPr>
            <a:r>
              <a:rPr lang="zh-CN" altLang="en-US" sz="2400"/>
              <a:t>    于是</a:t>
            </a:r>
            <a:r>
              <a:rPr lang="en-US" altLang="zh-CN" sz="2400"/>
              <a:t>dp</a:t>
            </a:r>
            <a:r>
              <a:rPr lang="zh-CN" altLang="en-US" sz="2400"/>
              <a:t>（ 动态规划 ）求解 </a:t>
            </a:r>
            <a:r>
              <a:rPr lang="en-US" altLang="zh-CN" sz="2400"/>
              <a:t>f[ i , a , b , c ] = step[ i ]+</a:t>
            </a:r>
          </a:p>
          <a:p>
            <a:pPr>
              <a:spcBef>
                <a:spcPct val="50000"/>
              </a:spcBef>
            </a:pPr>
            <a:r>
              <a:rPr lang="en-US" altLang="zh-CN" sz="2400"/>
              <a:t>max{  f[ i-1 , a+1 , b , c ] , f[ i-2 , a , b+1 , c ] , f[ i-3 , a , b , c+1 ] , f[ i-4 , a , b , c ]  };</a:t>
            </a:r>
          </a:p>
          <a:p>
            <a:pPr>
              <a:spcBef>
                <a:spcPct val="50000"/>
              </a:spcBef>
            </a:pPr>
            <a:r>
              <a:rPr lang="en-US" altLang="zh-CN" sz="2400"/>
              <a:t>    </a:t>
            </a:r>
            <a:r>
              <a:rPr lang="zh-CN" altLang="en-US" sz="2400"/>
              <a:t>最后输出</a:t>
            </a:r>
            <a:r>
              <a:rPr lang="en-US" altLang="zh-CN" sz="2400"/>
              <a:t>f[ n , 0 , 0 , 0 ]</a:t>
            </a:r>
            <a:r>
              <a:rPr lang="zh-CN" altLang="en-US" sz="2400"/>
              <a:t>即可</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214290"/>
            <a:ext cx="8229600" cy="1143000"/>
          </a:xfrm>
        </p:spPr>
        <p:txBody>
          <a:bodyPr/>
          <a:lstStyle/>
          <a:p>
            <a:r>
              <a:rPr lang="zh-CN" altLang="en-US" dirty="0" smtClean="0"/>
              <a:t>传纸条（</a:t>
            </a:r>
            <a:r>
              <a:rPr lang="en-US" altLang="zh-CN" dirty="0" smtClean="0"/>
              <a:t>message</a:t>
            </a:r>
            <a:r>
              <a:rPr lang="zh-CN" altLang="en-US" dirty="0" smtClean="0"/>
              <a:t>）</a:t>
            </a:r>
            <a:endParaRPr lang="zh-CN" altLang="en-US" dirty="0"/>
          </a:p>
        </p:txBody>
      </p:sp>
      <p:sp>
        <p:nvSpPr>
          <p:cNvPr id="3" name="内容占位符 2"/>
          <p:cNvSpPr>
            <a:spLocks noGrp="1"/>
          </p:cNvSpPr>
          <p:nvPr>
            <p:ph idx="1"/>
          </p:nvPr>
        </p:nvSpPr>
        <p:spPr>
          <a:xfrm>
            <a:off x="500034" y="1500174"/>
            <a:ext cx="8258204" cy="5286412"/>
          </a:xfrm>
        </p:spPr>
        <p:txBody>
          <a:bodyPr>
            <a:normAutofit fontScale="77500" lnSpcReduction="20000"/>
          </a:bodyPr>
          <a:lstStyle/>
          <a:p>
            <a:r>
              <a:rPr lang="en-US" altLang="zh-CN" dirty="0" smtClean="0"/>
              <a:t>【</a:t>
            </a:r>
            <a:r>
              <a:rPr lang="zh-CN" altLang="en-US" dirty="0" smtClean="0"/>
              <a:t>问题描述</a:t>
            </a:r>
            <a:r>
              <a:rPr lang="en-US" altLang="zh-CN" dirty="0" smtClean="0"/>
              <a:t>】</a:t>
            </a:r>
          </a:p>
          <a:p>
            <a:r>
              <a:rPr lang="zh-CN" altLang="en-US" dirty="0" smtClean="0"/>
              <a:t>小渊和小轩是好朋友也是同班同学，他们在一起总有谈不完的话题。一次素质拓展活动中，班上同学安排做成一个</a:t>
            </a:r>
            <a:r>
              <a:rPr lang="en-US" dirty="0" smtClean="0"/>
              <a:t>m</a:t>
            </a:r>
            <a:r>
              <a:rPr lang="zh-CN" altLang="en-US" dirty="0" smtClean="0"/>
              <a:t>行</a:t>
            </a:r>
            <a:r>
              <a:rPr lang="en-US" dirty="0" smtClean="0"/>
              <a:t>n</a:t>
            </a:r>
            <a:r>
              <a:rPr lang="zh-CN" altLang="en-US" dirty="0" smtClean="0"/>
              <a:t>列的矩阵，而小渊和小轩被安排在矩阵对角线的两端，因此，他们就无法直接交谈了。幸运的是，他们可以通过传纸条来进行交流。纸条要经由许多同学传到对方手里，小渊坐在矩阵的左上角，坐标</a:t>
            </a:r>
            <a:r>
              <a:rPr lang="en-US" dirty="0" smtClean="0"/>
              <a:t>(1,1)</a:t>
            </a:r>
            <a:r>
              <a:rPr lang="zh-CN" altLang="en-US" dirty="0" smtClean="0"/>
              <a:t>，小轩坐在矩阵的右下角，坐标</a:t>
            </a:r>
            <a:r>
              <a:rPr lang="en-US" dirty="0" smtClean="0"/>
              <a:t>(</a:t>
            </a:r>
            <a:r>
              <a:rPr lang="en-US" dirty="0" err="1" smtClean="0"/>
              <a:t>m,n</a:t>
            </a:r>
            <a:r>
              <a:rPr lang="en-US" dirty="0" smtClean="0"/>
              <a:t>)</a:t>
            </a:r>
            <a:r>
              <a:rPr lang="zh-CN" altLang="en-US" dirty="0" smtClean="0"/>
              <a:t>。从小渊传到小轩的纸条只可以向下或者向右传递，从小轩传给小渊的纸条只可以向上或者向左传递。</a:t>
            </a:r>
          </a:p>
          <a:p>
            <a:r>
              <a:rPr lang="zh-CN" altLang="en-US" dirty="0" smtClean="0"/>
              <a:t>在活动进行中，小渊希望给小轩传递一张纸条，同时希望小轩给他回复。班里每个同学都可以帮他们传递，但只会帮他们一次，也就是说如果此人在小渊递给小轩纸条的时候帮忙，那么在小轩递给小渊的时候就不会再帮忙。反之亦然。</a:t>
            </a:r>
          </a:p>
          <a:p>
            <a:r>
              <a:rPr lang="zh-CN" altLang="en-US" dirty="0" smtClean="0"/>
              <a:t>还有一件事情需要注意，全班每个同学愿意帮忙的好感度有高有低（注意：小渊和小轩的好心程度没有定义，输入时用</a:t>
            </a:r>
            <a:r>
              <a:rPr lang="en-US" dirty="0" smtClean="0"/>
              <a:t>0</a:t>
            </a:r>
            <a:r>
              <a:rPr lang="zh-CN" altLang="en-US" dirty="0" smtClean="0"/>
              <a:t>表示），可以用一个</a:t>
            </a:r>
            <a:r>
              <a:rPr lang="en-US" dirty="0" smtClean="0"/>
              <a:t>0-100</a:t>
            </a:r>
            <a:r>
              <a:rPr lang="zh-CN" altLang="en-US" dirty="0" smtClean="0"/>
              <a:t>的自然数来表示，数越大表示越好心。小渊和小轩希望尽可能找好心程度高的同学来帮忙传纸条，即找到来回两条传递路径，使得这两条路径上同学的好心程度只和最大。现在，请你帮助小渊和小轩找到这样的两条路径。</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42984"/>
            <a:ext cx="8229600" cy="5181616"/>
          </a:xfrm>
        </p:spPr>
        <p:txBody>
          <a:bodyPr>
            <a:normAutofit fontScale="70000" lnSpcReduction="20000"/>
          </a:bodyPr>
          <a:lstStyle/>
          <a:p>
            <a:r>
              <a:rPr lang="en-US" altLang="zh-CN" dirty="0" smtClean="0"/>
              <a:t>【</a:t>
            </a:r>
            <a:r>
              <a:rPr lang="zh-CN" altLang="en-US" dirty="0" smtClean="0"/>
              <a:t>输入</a:t>
            </a:r>
            <a:r>
              <a:rPr lang="en-US" altLang="zh-CN" dirty="0" smtClean="0"/>
              <a:t>】</a:t>
            </a:r>
          </a:p>
          <a:p>
            <a:r>
              <a:rPr lang="zh-CN" altLang="en-US" dirty="0" smtClean="0"/>
              <a:t>输入文件</a:t>
            </a:r>
            <a:r>
              <a:rPr lang="en-US" dirty="0" err="1" smtClean="0"/>
              <a:t>message.in</a:t>
            </a:r>
            <a:r>
              <a:rPr lang="zh-CN" altLang="en-US" dirty="0" smtClean="0"/>
              <a:t>的第一行有</a:t>
            </a:r>
            <a:r>
              <a:rPr lang="en-US" dirty="0" smtClean="0"/>
              <a:t>2</a:t>
            </a:r>
            <a:r>
              <a:rPr lang="zh-CN" altLang="en-US" dirty="0" smtClean="0"/>
              <a:t>个用空格隔开的整数</a:t>
            </a:r>
            <a:r>
              <a:rPr lang="en-US" dirty="0" smtClean="0"/>
              <a:t>m</a:t>
            </a:r>
            <a:r>
              <a:rPr lang="zh-CN" altLang="en-US" dirty="0" smtClean="0"/>
              <a:t>和</a:t>
            </a:r>
            <a:r>
              <a:rPr lang="en-US" dirty="0" smtClean="0"/>
              <a:t>n</a:t>
            </a:r>
            <a:r>
              <a:rPr lang="zh-CN" altLang="en-US" dirty="0" smtClean="0"/>
              <a:t>，表示班里有</a:t>
            </a:r>
            <a:r>
              <a:rPr lang="en-US" dirty="0" smtClean="0"/>
              <a:t>m</a:t>
            </a:r>
            <a:r>
              <a:rPr lang="zh-CN" altLang="en-US" dirty="0" smtClean="0"/>
              <a:t>行</a:t>
            </a:r>
            <a:r>
              <a:rPr lang="en-US" dirty="0" smtClean="0"/>
              <a:t>n</a:t>
            </a:r>
            <a:r>
              <a:rPr lang="zh-CN" altLang="en-US" dirty="0" smtClean="0"/>
              <a:t>列（</a:t>
            </a:r>
            <a:r>
              <a:rPr lang="en-US" dirty="0" smtClean="0"/>
              <a:t>1&lt;=</a:t>
            </a:r>
            <a:r>
              <a:rPr lang="en-US" dirty="0" err="1" smtClean="0"/>
              <a:t>m,n</a:t>
            </a:r>
            <a:r>
              <a:rPr lang="en-US" dirty="0" smtClean="0"/>
              <a:t>&lt;=50</a:t>
            </a:r>
            <a:r>
              <a:rPr lang="zh-CN" altLang="en-US" dirty="0" smtClean="0"/>
              <a:t>）。</a:t>
            </a:r>
          </a:p>
          <a:p>
            <a:r>
              <a:rPr lang="zh-CN" altLang="en-US" dirty="0" smtClean="0"/>
              <a:t>接下来的</a:t>
            </a:r>
            <a:r>
              <a:rPr lang="en-US" dirty="0" smtClean="0"/>
              <a:t>m</a:t>
            </a:r>
            <a:r>
              <a:rPr lang="zh-CN" altLang="en-US" dirty="0" smtClean="0"/>
              <a:t>行是一个</a:t>
            </a:r>
            <a:r>
              <a:rPr lang="en-US" dirty="0" smtClean="0"/>
              <a:t>m*n</a:t>
            </a:r>
            <a:r>
              <a:rPr lang="zh-CN" altLang="en-US" dirty="0" smtClean="0"/>
              <a:t>的矩阵，矩阵中第</a:t>
            </a:r>
            <a:r>
              <a:rPr lang="en-US" dirty="0" err="1" smtClean="0"/>
              <a:t>i</a:t>
            </a:r>
            <a:r>
              <a:rPr lang="zh-CN" altLang="en-US" dirty="0" smtClean="0"/>
              <a:t>行</a:t>
            </a:r>
            <a:r>
              <a:rPr lang="en-US" dirty="0" smtClean="0"/>
              <a:t>j</a:t>
            </a:r>
            <a:r>
              <a:rPr lang="zh-CN" altLang="en-US" dirty="0" smtClean="0"/>
              <a:t>列的整数表示坐在第</a:t>
            </a:r>
            <a:r>
              <a:rPr lang="en-US" dirty="0" err="1" smtClean="0"/>
              <a:t>i</a:t>
            </a:r>
            <a:r>
              <a:rPr lang="zh-CN" altLang="en-US" dirty="0" smtClean="0"/>
              <a:t>行</a:t>
            </a:r>
            <a:r>
              <a:rPr lang="en-US" dirty="0" smtClean="0"/>
              <a:t>j</a:t>
            </a:r>
            <a:r>
              <a:rPr lang="zh-CN" altLang="en-US" dirty="0" smtClean="0"/>
              <a:t>列的学生的好心程度。每行的</a:t>
            </a:r>
            <a:r>
              <a:rPr lang="en-US" dirty="0" smtClean="0"/>
              <a:t>n</a:t>
            </a:r>
            <a:r>
              <a:rPr lang="zh-CN" altLang="en-US" dirty="0" smtClean="0"/>
              <a:t>个整数之间用空格隔开。</a:t>
            </a:r>
          </a:p>
          <a:p>
            <a:r>
              <a:rPr lang="en-US" altLang="zh-CN" dirty="0" smtClean="0"/>
              <a:t>【</a:t>
            </a:r>
            <a:r>
              <a:rPr lang="zh-CN" altLang="en-US" dirty="0" smtClean="0"/>
              <a:t>输出</a:t>
            </a:r>
            <a:r>
              <a:rPr lang="en-US" altLang="zh-CN" dirty="0" smtClean="0"/>
              <a:t>】</a:t>
            </a:r>
          </a:p>
          <a:p>
            <a:r>
              <a:rPr lang="zh-CN" altLang="en-US" dirty="0" smtClean="0"/>
              <a:t>输出文件</a:t>
            </a:r>
            <a:r>
              <a:rPr lang="en-US" dirty="0" err="1" smtClean="0"/>
              <a:t>message.out</a:t>
            </a:r>
            <a:r>
              <a:rPr lang="zh-CN" altLang="en-US" dirty="0" smtClean="0"/>
              <a:t>共一行，包含一个整数，表示来回两条路上参与传递纸条的学生的好心程度之和的最大值。</a:t>
            </a:r>
          </a:p>
          <a:p>
            <a:r>
              <a:rPr lang="en-US" altLang="zh-CN" dirty="0" smtClean="0"/>
              <a:t>【</a:t>
            </a:r>
            <a:r>
              <a:rPr lang="zh-CN" altLang="en-US" dirty="0" smtClean="0"/>
              <a:t>输入输出样例</a:t>
            </a:r>
            <a:r>
              <a:rPr lang="en-US" altLang="zh-CN" dirty="0" smtClean="0"/>
              <a:t>】</a:t>
            </a:r>
            <a:endParaRPr lang="zh-CN" altLang="en-US" b="1" dirty="0" smtClean="0"/>
          </a:p>
          <a:p>
            <a:r>
              <a:rPr lang="en-US" b="1" dirty="0" err="1" smtClean="0"/>
              <a:t>message.in</a:t>
            </a:r>
            <a:endParaRPr lang="zh-CN" altLang="en-US" dirty="0" smtClean="0"/>
          </a:p>
          <a:p>
            <a:r>
              <a:rPr lang="en-US" dirty="0" smtClean="0"/>
              <a:t>3 3</a:t>
            </a:r>
            <a:endParaRPr lang="zh-CN" altLang="en-US" dirty="0" smtClean="0"/>
          </a:p>
          <a:p>
            <a:r>
              <a:rPr lang="en-US" dirty="0" smtClean="0"/>
              <a:t>0 3 9</a:t>
            </a:r>
            <a:endParaRPr lang="zh-CN" altLang="en-US" dirty="0" smtClean="0"/>
          </a:p>
          <a:p>
            <a:r>
              <a:rPr lang="en-US" dirty="0" smtClean="0"/>
              <a:t>2 8 5</a:t>
            </a:r>
            <a:endParaRPr lang="zh-CN" altLang="en-US" dirty="0" smtClean="0"/>
          </a:p>
          <a:p>
            <a:r>
              <a:rPr lang="en-US" dirty="0" smtClean="0"/>
              <a:t>5 7 0</a:t>
            </a:r>
          </a:p>
          <a:p>
            <a:r>
              <a:rPr lang="en-US" b="1" dirty="0" err="1" smtClean="0"/>
              <a:t>message.out</a:t>
            </a:r>
            <a:endParaRPr lang="zh-CN" altLang="en-US" dirty="0" smtClean="0"/>
          </a:p>
          <a:p>
            <a:r>
              <a:rPr lang="en-US" dirty="0" smtClean="0"/>
              <a:t>34</a:t>
            </a:r>
            <a:endParaRPr lang="zh-CN" altLang="en-US" dirty="0" smtClean="0"/>
          </a:p>
          <a:p>
            <a:r>
              <a:rPr lang="en-US" altLang="zh-CN" dirty="0" smtClean="0"/>
              <a:t>【</a:t>
            </a:r>
            <a:r>
              <a:rPr lang="zh-CN" altLang="en-US" dirty="0" smtClean="0"/>
              <a:t>限制</a:t>
            </a:r>
            <a:r>
              <a:rPr lang="en-US" altLang="zh-CN" dirty="0" smtClean="0"/>
              <a:t>】</a:t>
            </a:r>
          </a:p>
          <a:p>
            <a:r>
              <a:rPr lang="en-US" dirty="0" smtClean="0"/>
              <a:t>30%</a:t>
            </a:r>
            <a:r>
              <a:rPr lang="zh-CN" altLang="en-US" dirty="0" smtClean="0"/>
              <a:t>的数据满足：</a:t>
            </a:r>
            <a:r>
              <a:rPr lang="en-US" dirty="0" smtClean="0"/>
              <a:t>1&lt;=</a:t>
            </a:r>
            <a:r>
              <a:rPr lang="en-US" i="1" dirty="0" err="1" smtClean="0"/>
              <a:t>m</a:t>
            </a:r>
            <a:r>
              <a:rPr lang="en-US" dirty="0" err="1" smtClean="0"/>
              <a:t>,</a:t>
            </a:r>
            <a:r>
              <a:rPr lang="en-US" i="1" dirty="0" err="1" smtClean="0"/>
              <a:t>n</a:t>
            </a:r>
            <a:r>
              <a:rPr lang="en-US" dirty="0" smtClean="0"/>
              <a:t>&lt;=10</a:t>
            </a:r>
            <a:endParaRPr lang="zh-CN" altLang="en-US" dirty="0" smtClean="0"/>
          </a:p>
          <a:p>
            <a:r>
              <a:rPr lang="en-US" dirty="0" smtClean="0"/>
              <a:t>100%</a:t>
            </a:r>
            <a:r>
              <a:rPr lang="zh-CN" altLang="en-US" dirty="0" smtClean="0"/>
              <a:t>的数据满足：</a:t>
            </a:r>
            <a:r>
              <a:rPr lang="en-US" dirty="0" smtClean="0"/>
              <a:t>1&lt;=</a:t>
            </a:r>
            <a:r>
              <a:rPr lang="en-US" i="1" dirty="0" err="1" smtClean="0"/>
              <a:t>m</a:t>
            </a:r>
            <a:r>
              <a:rPr lang="en-US" dirty="0" err="1" smtClean="0"/>
              <a:t>,</a:t>
            </a:r>
            <a:r>
              <a:rPr lang="en-US" i="1" dirty="0" err="1" smtClean="0"/>
              <a:t>n</a:t>
            </a:r>
            <a:r>
              <a:rPr lang="en-US" dirty="0" smtClean="0"/>
              <a:t>&lt;=50</a:t>
            </a:r>
            <a:endParaRPr lang="zh-CN" altLang="en-US" dirty="0" smtClean="0"/>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85860"/>
            <a:ext cx="8229600" cy="5038740"/>
          </a:xfrm>
        </p:spPr>
        <p:txBody>
          <a:bodyPr>
            <a:normAutofit lnSpcReduction="10000"/>
          </a:bodyPr>
          <a:lstStyle/>
          <a:p>
            <a:r>
              <a:rPr lang="zh-CN" altLang="en-US" dirty="0" smtClean="0"/>
              <a:t>解题思想就是双进程的动态规划。阶段是按传递次数划分的。 </a:t>
            </a:r>
          </a:p>
          <a:p>
            <a:r>
              <a:rPr lang="en-US" altLang="zh-CN" dirty="0" smtClean="0"/>
              <a:t>F(d,x1,y1,x2,y2</a:t>
            </a:r>
            <a:r>
              <a:rPr lang="zh-CN" altLang="en-US" dirty="0" smtClean="0"/>
              <a:t>）表示第</a:t>
            </a:r>
            <a:r>
              <a:rPr lang="en-US" altLang="zh-CN" dirty="0" smtClean="0"/>
              <a:t>d</a:t>
            </a:r>
            <a:r>
              <a:rPr lang="zh-CN" altLang="en-US" dirty="0" smtClean="0"/>
              <a:t>次传递到坐标为（</a:t>
            </a:r>
            <a:r>
              <a:rPr lang="en-US" altLang="zh-CN" dirty="0" smtClean="0"/>
              <a:t>x1</a:t>
            </a:r>
            <a:r>
              <a:rPr lang="zh-CN" altLang="en-US" dirty="0" smtClean="0"/>
              <a:t>，</a:t>
            </a:r>
            <a:r>
              <a:rPr lang="en-US" altLang="zh-CN" dirty="0" smtClean="0"/>
              <a:t>y1</a:t>
            </a:r>
            <a:r>
              <a:rPr lang="zh-CN" altLang="en-US" dirty="0" smtClean="0"/>
              <a:t>），（</a:t>
            </a:r>
            <a:r>
              <a:rPr lang="en-US" altLang="zh-CN" dirty="0" smtClean="0"/>
              <a:t>x2</a:t>
            </a:r>
            <a:r>
              <a:rPr lang="zh-CN" altLang="en-US" dirty="0" smtClean="0"/>
              <a:t>，</a:t>
            </a:r>
            <a:r>
              <a:rPr lang="en-US" altLang="zh-CN" dirty="0" smtClean="0"/>
              <a:t>y2</a:t>
            </a:r>
            <a:r>
              <a:rPr lang="zh-CN" altLang="en-US" dirty="0" smtClean="0"/>
              <a:t>）两个人手中是得到的最大好心度。</a:t>
            </a:r>
          </a:p>
          <a:p>
            <a:r>
              <a:rPr lang="zh-CN" altLang="en-US" dirty="0" smtClean="0"/>
              <a:t> 列出方程：</a:t>
            </a:r>
            <a:r>
              <a:rPr lang="en-US" altLang="zh-CN" dirty="0" smtClean="0"/>
              <a:t/>
            </a:r>
            <a:br>
              <a:rPr lang="en-US" altLang="zh-CN" dirty="0" smtClean="0"/>
            </a:br>
            <a:r>
              <a:rPr lang="en-US" altLang="zh-CN" dirty="0" smtClean="0"/>
              <a:t>F(d,x1,y1,x2,y2)=</a:t>
            </a:r>
            <a:br>
              <a:rPr lang="en-US" altLang="zh-CN" dirty="0" smtClean="0"/>
            </a:br>
            <a:r>
              <a:rPr lang="en-US" altLang="zh-CN" dirty="0" smtClean="0"/>
              <a:t>max{ f (d-1,x1',y1',x2',y2' )+a[x1,y1]+a[x2,y2]  |  (x1',y1')</a:t>
            </a:r>
            <a:r>
              <a:rPr lang="zh-CN" altLang="en-US" dirty="0" smtClean="0"/>
              <a:t>为把纸条</a:t>
            </a:r>
            <a:r>
              <a:rPr lang="en-US" altLang="zh-CN" dirty="0" smtClean="0"/>
              <a:t>(x1,y1)</a:t>
            </a:r>
            <a:r>
              <a:rPr lang="zh-CN" altLang="en-US" dirty="0" smtClean="0"/>
              <a:t>的人，（</a:t>
            </a:r>
            <a:r>
              <a:rPr lang="en-US" altLang="zh-CN" dirty="0" smtClean="0"/>
              <a:t>x2' , y2'</a:t>
            </a:r>
            <a:r>
              <a:rPr lang="zh-CN" altLang="en-US" dirty="0" smtClean="0"/>
              <a:t>）为把纸条转给</a:t>
            </a:r>
            <a:r>
              <a:rPr lang="en-US" altLang="zh-CN" dirty="0" smtClean="0"/>
              <a:t>(x2,y2)</a:t>
            </a:r>
            <a:r>
              <a:rPr lang="zh-CN" altLang="en-US" dirty="0" smtClean="0"/>
              <a:t>的人</a:t>
            </a:r>
            <a:r>
              <a:rPr lang="en-US" altLang="zh-CN" dirty="0" smtClean="0"/>
              <a:t>}</a:t>
            </a:r>
          </a:p>
          <a:p>
            <a:r>
              <a:rPr lang="zh-CN" altLang="en-US" dirty="0" smtClean="0"/>
              <a:t>这么看来时间复杂度是</a:t>
            </a:r>
            <a:r>
              <a:rPr lang="en-US" altLang="zh-CN" dirty="0" smtClean="0"/>
              <a:t>O</a:t>
            </a:r>
            <a:r>
              <a:rPr lang="zh-CN" altLang="en-US" dirty="0" smtClean="0"/>
              <a:t>（</a:t>
            </a:r>
            <a:r>
              <a:rPr lang="en-US" altLang="zh-CN" dirty="0" err="1" smtClean="0"/>
              <a:t>maxd</a:t>
            </a:r>
            <a:r>
              <a:rPr lang="en-US" altLang="zh-CN" dirty="0" smtClean="0"/>
              <a:t>*n*m*n*m</a:t>
            </a:r>
            <a:r>
              <a:rPr lang="zh-CN" altLang="en-US" dirty="0" smtClean="0"/>
              <a:t>）</a:t>
            </a:r>
            <a:r>
              <a:rPr lang="en-US" altLang="zh-CN" dirty="0" smtClean="0"/>
              <a:t>,</a:t>
            </a:r>
            <a:r>
              <a:rPr lang="zh-CN" altLang="en-US" dirty="0" smtClean="0"/>
              <a:t>其中</a:t>
            </a:r>
            <a:r>
              <a:rPr lang="en-US" altLang="zh-CN" dirty="0" err="1" smtClean="0"/>
              <a:t>maxd</a:t>
            </a:r>
            <a:r>
              <a:rPr lang="en-US" altLang="zh-CN" dirty="0" smtClean="0"/>
              <a:t>=n+m-2</a:t>
            </a:r>
            <a:r>
              <a:rPr lang="zh-CN" altLang="en-US" dirty="0" smtClean="0"/>
              <a:t>。相当于</a:t>
            </a:r>
            <a:r>
              <a:rPr lang="en-US" altLang="zh-CN" dirty="0" smtClean="0"/>
              <a:t>50^5=312500000</a:t>
            </a:r>
            <a:r>
              <a:rPr lang="zh-CN" altLang="en-US" dirty="0" smtClean="0"/>
              <a:t>，超时是没得说的了。</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118</TotalTime>
  <Words>1816</Words>
  <PresentationFormat>全屏显示(4:3)</PresentationFormat>
  <Paragraphs>102</Paragraphs>
  <Slides>13</Slides>
  <Notes>0</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流畅</vt:lpstr>
      <vt:lpstr>动态规划习题（四）</vt:lpstr>
      <vt:lpstr>乌龟棋（ tortoise ） 题目描述</vt:lpstr>
      <vt:lpstr>输入输出格式及数据规模</vt:lpstr>
      <vt:lpstr>输入输出格式及数据规模</vt:lpstr>
      <vt:lpstr>解题思路（动态规划）</vt:lpstr>
      <vt:lpstr>解题思路2（动态规划2）</vt:lpstr>
      <vt:lpstr>传纸条（message）</vt:lpstr>
      <vt:lpstr>幻灯片 8</vt:lpstr>
      <vt:lpstr>幻灯片 9</vt:lpstr>
      <vt:lpstr>幻灯片 10</vt:lpstr>
      <vt:lpstr>花匠（flower）</vt:lpstr>
      <vt:lpstr>幻灯片 12</vt:lpstr>
      <vt:lpstr>幻灯片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动态规划习题（四）</dc:title>
  <dc:creator>TOSHIBA</dc:creator>
  <cp:lastModifiedBy>TOSHIBA</cp:lastModifiedBy>
  <cp:revision>24</cp:revision>
  <dcterms:created xsi:type="dcterms:W3CDTF">2015-07-14T14:32:38Z</dcterms:created>
  <dcterms:modified xsi:type="dcterms:W3CDTF">2015-07-14T16:42:19Z</dcterms:modified>
</cp:coreProperties>
</file>