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86" r:id="rId3"/>
    <p:sldId id="288" r:id="rId4"/>
    <p:sldId id="287" r:id="rId5"/>
    <p:sldId id="313" r:id="rId6"/>
    <p:sldId id="290" r:id="rId7"/>
    <p:sldId id="306" r:id="rId8"/>
    <p:sldId id="307" r:id="rId9"/>
    <p:sldId id="293" r:id="rId10"/>
    <p:sldId id="294" r:id="rId11"/>
    <p:sldId id="295" r:id="rId12"/>
    <p:sldId id="314" r:id="rId13"/>
    <p:sldId id="315" r:id="rId14"/>
    <p:sldId id="296" r:id="rId15"/>
    <p:sldId id="309" r:id="rId16"/>
    <p:sldId id="316" r:id="rId17"/>
    <p:sldId id="320" r:id="rId18"/>
    <p:sldId id="321" r:id="rId19"/>
    <p:sldId id="310" r:id="rId20"/>
    <p:sldId id="317" r:id="rId21"/>
    <p:sldId id="304" r:id="rId22"/>
    <p:sldId id="292" r:id="rId23"/>
    <p:sldId id="305"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DF0EB6F-4641-4F9F-842A-826B075691DB}">
          <p14:sldIdLst>
            <p14:sldId id="256"/>
            <p14:sldId id="286"/>
            <p14:sldId id="288"/>
            <p14:sldId id="287"/>
            <p14:sldId id="313"/>
            <p14:sldId id="290"/>
            <p14:sldId id="306"/>
            <p14:sldId id="307"/>
            <p14:sldId id="293"/>
            <p14:sldId id="294"/>
            <p14:sldId id="295"/>
            <p14:sldId id="314"/>
            <p14:sldId id="315"/>
            <p14:sldId id="296"/>
            <p14:sldId id="309"/>
            <p14:sldId id="316"/>
            <p14:sldId id="320"/>
            <p14:sldId id="321"/>
            <p14:sldId id="310"/>
            <p14:sldId id="317"/>
            <p14:sldId id="304"/>
            <p14:sldId id="292"/>
            <p14:sldId id="305"/>
            <p14:sldId id="318"/>
          </p14:sldIdLst>
        </p14:section>
        <p14:section name="Untitled Section" id="{0467780C-5F6B-489F-A093-E64B5D533DF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BD"/>
    <a:srgbClr val="FF9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60204" autoAdjust="0"/>
  </p:normalViewPr>
  <p:slideViewPr>
    <p:cSldViewPr snapToGrid="0">
      <p:cViewPr varScale="1">
        <p:scale>
          <a:sx n="95" d="100"/>
          <a:sy n="95" d="100"/>
        </p:scale>
        <p:origin x="3732" y="90"/>
      </p:cViewPr>
      <p:guideLst/>
    </p:cSldViewPr>
  </p:slideViewPr>
  <p:outlineViewPr>
    <p:cViewPr>
      <p:scale>
        <a:sx n="33" d="100"/>
        <a:sy n="33" d="100"/>
      </p:scale>
      <p:origin x="0" y="-8184"/>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0950" units="cm"/>
          <inkml:channel name="Y" type="integer" max="17410" units="cm"/>
          <inkml:channel name="F" type="integer" max="204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17-09-11T14:12:09.367"/>
    </inkml:context>
    <inkml:brush xml:id="br0">
      <inkml:brushProperty name="width" value="0.05" units="cm"/>
      <inkml:brushProperty name="height" value="0.05" units="cm"/>
      <inkml:brushProperty name="color" value="#ED1C24"/>
      <inkml:brushProperty name="fitToCurve" value="1"/>
    </inkml:brush>
  </inkml:definitions>
  <inkml:trace contextRef="#ctx0" brushRef="#br0">55 0 87 0,'-14'9'14'0,"3"-4"-11"15,-1 6-7-15,3-2-33 0,0 0-26 16</inkml:trace>
</inkml:ink>
</file>

<file path=ppt/ink/ink2.xml><?xml version="1.0" encoding="utf-8"?>
<inkml:ink xmlns:inkml="http://www.w3.org/2003/InkML">
  <inkml:definitions>
    <inkml:context xml:id="ctx0">
      <inkml:inkSource xml:id="inkSrc0">
        <inkml:traceFormat>
          <inkml:channel name="X" type="integer" max="30950" units="cm"/>
          <inkml:channel name="Y" type="integer" max="17410" units="cm"/>
          <inkml:channel name="F" type="integer" max="204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17-09-12T22:07:39.818"/>
    </inkml:context>
    <inkml:brush xml:id="br0">
      <inkml:brushProperty name="width" value="0.05" units="cm"/>
      <inkml:brushProperty name="height" value="0.05" units="cm"/>
      <inkml:brushProperty name="color" value="#ED1C24"/>
      <inkml:brushProperty name="fitToCurve" value="1"/>
    </inkml:brush>
  </inkml:definitions>
  <inkml:trace contextRef="#ctx0" brushRef="#br0">4156 491 72 0,'2'-1'19'0,"-2"-1"0"16,-2-1-1-16,2 3-14 0,0 0-3 16,-3 0-1-16,1 0 3 0,-2 0 1 15,2 0 1-15,0 0 1 0,1 0 1 16,-1 0-1-16,2 0-1 0,0 0 0 15,0 0-2-15,0 0 1 0,0-2 4 16,0 2 2-16,-1 0 3 0,2 2 2 16,-2-4 2-16,1 2 1 0,-3-1-2 15,4 4-1-15,-1-3-3 0,0 1-2 0,-1-2-3 16,1 2-1-16,0-2-2 0,1 2-1 16,-1-1-2-16,0 2 0 0,0-2 0 15,0 2-1-15,0-2 0 0,-1 0 1 16,2 0-2-16,-4 0 1 0,5 1 0 15,-2-1-1-15,0 0 1 0,1 2-1 16,4 1 1-16,-4-3-1 0,3 0 1 16,-3 0 0-16,2 2 0 0,-1-4 0 15,1 4 2-15,-3-6 2 0,2 3 1 0,-2-2 2 16,1-1 1-16,1 3 2 0,-2-2 0 16,-3-4 1-16,3 3-2 0,0-1-1 15,-2 2-1-15,0 0-1 0,-1-2-1 16,2 2-1-16,-2-2 0 0,1 2-1 15,2 0 0-15,-2-4-1 0,2 4 1 16,0-2-1-16,0-1 0 0,2 1 0 16,0-1 1-16,-4 0 0 0,5 1 0 15,-3 0-1-15,-1-1 1 0,1 1-2 0,0 0 1 16,-2 2-1-16,2-1 0 0,-3-1 0 16,3 0-1-16,0 2 1 0,0-2 0 15,-3 0-1-15,4-1 1 0,-2 0 0 16,-1 0 1-16,1-2 0 0,-1-2 1 15,0 2 0-15,-1-1 1 0,2-1 0 16,-1 2 1-16,-1 0-1 0,1 1 0 16,5 0 0-16,-4 1-1 0,1 0-1 15,-3-1 0-15,-2-1-1 0,3 2 0 0,1 0-1 16,-5-1 1-16,4 0-1 0,0-3 1 16,7 2 0-16,-5 2 0 0,-1-2 0 15,-4-2 1-15,2 3 0 0,-1 0-1 16,-2 1 1-16,-7 1 0 0,9-1 0 15,-6 1-1-15,10-3 0 0,-9 5 0 16,-1-2 0-16,1 1 0 0,1 0 0 16,-2 1-1-16,4-1 1 0,-6 2 0 15,7-3 0-15,-3 1 0 0,2-4 0 0,1 4 0 16,2-2 1-16,-4 0-1 0,3 1 1 16,-3 0-1-16,3 1 1 0,0-1-1 15,-2 0 0-15,0 2 0 0,-2-3-1 16,3 2 1-16,2 1-1 0,-3 0 0 15,1 3 0-15,-1-1 0 0,-2-3 0 16,5 4 0-16,-9-1 0 0,3 2 0 16,1 3 0-16,-3-8 0 0,2 6-1 15,1 0 1-15,0-2 0 0,0 0 0 0,-2-4-1 16,-1 0 0-16,2 2 1 0,-4-1-1 16,2 6 0-16,-5-3 0 0,1 2 0 15,0 1 1-15,0 0-1 0,0-1 1 16,1 2 0-16,0-5 0 0,3 4 0 15,0-2 0-15,3 3 0 0,-5-4 0 16,2 3 0-16,-1-3 0 0,0 1 0 16,0 3 0-16,-2-4 0 0,-1-5 1 15,3 8-1-15,1-3 0 0,-8-6 0 0,5 7 0 16,1-4 0-16,0 3 0 0,1 2 0 16,-3-2 0-16,0-2 0 0,4 5 0 15,-7-6 0-15,1 1 0 0,-4 1 0 16,1 1 0-16,-2 0 0 0,1 0 0 15,4 0 0-15,-2 1 0 0,0-1 0 16,3 4 0-16,-3-4 0 0,0 3 0 16,-3-2 0-16,0 1 1 0,-3-4-1 15,-1 2 0-15,-2 0 0 0,3-1 1 16,-1-1-1-16,6 1 0 0,-2 4 0 0,4-2-1 16,1-1 1-16,1 4 0 0,0-3-1 15,-1 4 1-15,-4-4-1 0,1 1 0 16,-2 3 1-16,-2 0-1 0,2-4 1 15,-2 4 0-15,-3-5 0 0,1 1 0 16,-1-1 0-16,-2 0 0 0,-1 0 0 16,0 2 0-16,2 0 0 0,1-1 0 15,0 1 0-15,0 1 0 0,4 2 0 16,-3-2 0-16,-1-3 0 0,-1 1 0 0,-2 1 1 16,2 1-1-16,2-1 0 0,1-1 0 15,0 1 0-15,3 3 0 0,3-2 1 16,1 1-1-16,-1-2 0 0,0-2 0 15,0 2 0-15,0-2 0 0,2 0 0 16,-2-2 0-16,2 0 0 0,-1 2 0 16,3 0-1-16,-1 0 1 0,-3-1-1 15,0 1 0-15,-2 0 0 0,2 1 1 16,-1-1 0-16,-2 2-1 0,1 0 1 0,-1-2 0 16,2 0 0-16,2 3 0 0,2-3 0 15,1 1 0-15,2 1 0 0,-3 0 0 16,2-1 0-16,-2 1 0 0,-3-1 0 15,0 1 0-15,-3 1 0 0,-5-3 0 16,2 2 0-16,0-1 0 0,3 1 1 16,-1-1-1-16,1 1 0 0,0-1 0 15,3 1 0-15,-1 1 0 0,1-3 0 16,0 2 0-16,0-1 1 0,1 3-1 0,1-3 0 16,0 4 0-16,1-2 0 0,0 3 0 15,0-3 0-15,-1 1 0 0,-2-1 0 16,0-2 0-16,-1-1 0 0,-1 0 0 15,0-1 0-15,-1 1 0 0,3 1 0 16,2-1 0-16,1 4-1 0,0-3 1 16,4 4 0-16,-1-2 0 0,2 2-1 15,-2-2 1-15,4 2 0 0,1-1-1 16,-1 1 1-16,1-2 0 0,1 4 0 0,-2-4 0 16,1 3 0-16,-1 2 0 0,-1-2-1 15,-1 2 1-15,0 0 0 0,-5-2 0 16,2 2 0-16,0-1 0 0,-2 1 0 15,-1 1 0-15,-1-1-1 0,1 3 1 16,1 0 0-16,2 2 0 0,0-2 1 16,1-2-1-16,2 1 0 0,0-2 1 15,0-1-1-15,0 1 0 0,1 0 1 16,-2 2-1-16,-3-1 0 0,0 2 0 0,0 2 0 16,0 0 0-16,-1 2 0 0,-2-2 0 15,1 1 1-15,1 0-1 0,0 2 0 16,-1-5 0-16,3 4 0 0,-2-4 0 15,2 1 1-15,-4-1-1 0,4-1 1 16,-2-1-1-16,2-1 0 0,0-2 1 16,3 4-1-16,0-1 0 0,0-4 0 15,3 5 1-15,0-3-1 0,-1 3 0 16,-1 1 0-16,2-1 0 0,-3-1 0 0,5 5 0 16,-4-3 0-16,2 3 0 0,2-1 0 15,0 1 0-15,-1 1 0 0,1-3 0 16,-2 1 1-16,-1 1-1 0,-1-3 0 15,1 2 1-15,-4-4-1 0,2 2 1 16,2 0-1-16,-1-1 0 0,2 1 0 16,-1 1 0-16,-1 1 0 0,2 3 0 15,-1-2 0-15,-1 2 1 0,-1 1-1 16,0-1 0-16,3 0 0 0,-4 1 1 16,2 1-1-16,1-1 1 0,1 2 0 15,0-2 0-15,0 2 1 0,-1 2-1 0,4-5 1 16,0 3 0-16,0-2 0 0,-2-1-1 15,5 1 1-15,0 2 0 0,1-3 0 16,1 4-1-16,-3-1 0 0,4-1 0 16,1 2-1-16,-4 1 1 0,1-2-1 15,5 0 1-15,-4 1-1 0,0-2 1 16,-1 2 0-16,1-2 0 0,0-3 0 16,0 3 0-16,-7-1 1 0,4 2-1 15,2 2 0-15,2 2 0 0,-2-4 0 0,-1 3 0 16,1-3 0-16,1 3 0 0,1-4 0 15,1 1 0-15,-4-7 0 0,4 7 0 16,-1-4 0-16,-1 2-1 0,0-4 1 16,0 1-1-16,0-3 1 0,0 0-1 15,0 2 0-15,0 1 0 0,2 0 1 16,-1 2-1-16,-1 0 0 0,-4-2 1 16,5 2 0-16,-2-2-1 0,-1 0 1 15,1 0 0-15,-1-1 0 0,2-2 0 0,3 6 0 16,-4-4 0-16,2 1 1 0,-7-8-1 15,4 9 0-15,2-3 0 0,2-1 1 16,-2 0-1-16,1 2 0 0,-1-7 1 16,7 10-1-16,-4-6 1 0,-2-2-1 15,-1 3 0-15,2-5 1 0,-2 2-2 16,2 6 1-16,1-4 0 0,-2 2-1 16,1 2 0-16,1-1 1 0,0 4-1 15,-1-2 0-15,-2-1 0 0,1 3 0 0,3 2 0 16,-3-5 0-16,1 2 0 0,1 0 0 15,-2-2 0-15,4 4 0 0,-2-4 1 16,-1 0-1-16,1 0 1 0,0 2-1 16,0 0 1-16,1 0-1 0,-1-2 0 15,1 2 1-15,0-1-1 0,-1 1 0 16,2-2 0-16,-1 4 1 0,-1-2-1 16,4 1 0-16,-2-3 0 0,-2 2 0 15,3 3 0-15,-1 0 1 0,-1 0-1 0,3 3 0 16,-1-6 0-16,0 6 0 0,1 2 1 15,-3-5-1-15,3 3 0 0,-4-5 0 16,0 0 0-16,2 4 1 0,-2-4-1 16,2 2 0-16,-2-1 0 0,3-3 0 15,-1 1 0-15,-2 0 0 0,3 0 0 16,-1 0 0-16,-2 1 0 0,2-1 1 16,-2 0-1-16,2 1 0 0,-2 0 0 15,0 2 0-15,0-1 1 0,1-1-1 0,-1 0 0 16,-2 4 0-16,3-2 0 0,-3 0 0 15,2 0 0-15,0 1 0 0,1 2 0 16,-3-3 0-16,2 2 1 0,0-2-1 16,-1 1 0-16,0-1 0 0,-1-3 0 15,-1 0 1-15,2 0-1 0,-1 3 0 16,-1-7 1-16,2 6-1 0,-2-6 0 16,0 6 1-16,0-2-1 0,2 3 0 15,-4-5 1-15,0 5-1 0,2-4 0 0,0 3 0 16,-1-1 1-16,-1 1-1 0,1-3 0 15,1 4 1-15,0-1 0 0,-2 1 0 16,0-2 0-16,2 2 0 0,-1 0 0 16,1 2 0-16,0 1-1 0,-2 0 1 15,2 0-1-15,0 0 0 0,-1 3 0 16,1-3 0-16,0 0 0 0,0 1 0 16,0 0 0-16,1-2 0 0,-1-2 0 15,2 3 0-15,-1-2 0 0,-1 1 0 16,0-7 0-16,2 5 0 0,0-1 0 0,-1 0 0 15,1 0 0-15,-1-1 0 0,1-1 0 16,0 6 0-16,-1-8 0 0,1 5 0 16,-2-3 0-16,1 0 0 0,-1 1 1 15,3 1-1-15,-1-4 0 0,0 2 0 16,1-2 0-16,0 3 1 0,0-1-1 16,2-2 1-16,0 2 0 0,-1 1-1 15,1 1 1-15,1 4 0 0,-1-2 0 16,0-1-1-16,1 5 1 0,-3-5-1 0,0 0 1 15,1 2-1-15,0-4 1 0,0-1-1 16,0 1 1-16,-2 0-1 0,1 4 1 16,2 0-1-16,-4 1 1 0,-1-2-1 15,0 1 0-15,-1-2 1 0,1 0-1 16,0-2 0-16,-3-3 0 0,1 0 0 16,-1 2 1-16,3 0-1 0,-2 0 0 15,2 0 0-15,-1-2 0 0,2 3 0 16,-1-3 0-16,2 2 0 0,-2-2 0 0,0 2 0 15,0-2 0-15,1 1 0 0,-1-1 0 16,0 0 0-16,0 0 0 0,2 2 0 16,-2-3 0-16,6 1 0 0,-4-1 0 15,-1 1 0-15,3-3 0 0,-1-2 0 16,0 2 0-16,2-1 1 0,-5 3 0 16,3-1 0-16,2-2 0 0,6 5 1 15,-7-4-1-15,1 1 1 0,1-1 0 16,-4-5 0-16,3 3 0 0,-2-1-1 0,-6-3 0 15,4 1 0-15,1 1 0 0,-4-1 0 16,5 2-1-16,-1 0 1 0,1 1-1 16,0 1 0-16,1-2 0 0,-3 1 1 15,5-1-1-15,-2 1 0 0,-4-4 0 16,-5-3 0-16,5-1 0 0,3 6 0 16,-3-6 1-16,2 6-1 0,-2-4 1 15,1-2-1-15,6 6 1 0,-7-3-1 16,1 3 1-16,-2-6-1 0,1-1 0 0,0 3 0 15,1 1 0-15,-1 0 0 0,0-2 0 16,0-2-1-16,5 6 1 0,-4-4-1 16,1 1 1-16,1 2 0 0,2-4-1 15,-4 1 1-15,3-2 0 0,-3 0 0 16,2 3 0-16,1-3 0 0,-4 0 0 16,1 0 0-16,4 3 1 0,-2-1-1 15,-1-1 1-15,1-2-1 0,0 2 1 16,0-1-1-16,-1 2 1 0,-1-2-1 0,2 3 0 15,1-1 0-15,-4-1 1 0,-2-4-1 16,0 5 0-16,6-1 0 0,-4-1 0 16,0 0 0-16,0 0 0 0,0 3 1 15,4 2-1-15,-1-2 0 0,-3 2 0 16,0-3 1-16,0 2-1 0,4 0 0 16,-4 0 0-16,3-1 0 0,-2 2 0 15,1-2 0-15,1 2 0 0,-3-2 0 16,3 2 0-16,-3-2 0 0,3 3 0 0,-3-2 1 15,2 2-1-15,0-1 0 0,1 1 0 16,-3-4 0-16,1 4 0 0,-1-5 0 16,0 6 0-16,0-4 0 0,2 2 1 15,-1 3-1-15,1-1 0 0,0 0 0 16,-1 4 0-16,2 0 0 0,-1 0 0 16,1-2 0-16,-3 1 0 0,5-1 0 15,-5 1 0-15,1-1 0 0,-1-1 0 16,0 0 0-16,2 0 0 0,1 5 0 15,-1-4 0-15,1 2-1 0,-2-3 1 16,4 2 0-16,-2 2 0 0,2-1 0 0,-3 0-1 16,2 2 1-16,0 0 0 0,2-2-1 15,-3 1 1-15,3-2 0 0,-1-1-1 16,3 1 1-16,-2-1 0 0,2 4 0 16,0 4-1-16,2-6 1 0,-1 5 0 15,2 0 0-15,-1 3 0 0,1-5 0 16,1 2 0-16,-2-2 0 0,1-1 0 15,0 1 0-15,0 0 0 0,2-1-1 16,-1 3 1-16,2-4 0 0,-1 2 0 0,3 2 0 16,-2 2 0-16,2-3 0 0,-2 4 0 15,2 0 0-15,1-3 0 0,1-2 0 16,-3 2 0-16,1-3 0 0,2-2 0 16,-1-2 0-16,-1-1 0 0,0 3 0 15,1 5 0-15,2-5 0 0,-2 2 0 16,2-2 1-16,0 1-1 0,0-1 0 15,0 2 0-15,-1-5 0 0,0 3 0 16,0 0 1-16,-1 0-1 0,1-1 0 0,-1 1 0 16,-1-3 0-16,1-2-1 0,1 2 1 15,-1-2 0-15,0-1 0 0,1 0 0 16,-4-2 0-16,3 2 0 0,-3 2 1 16,2-2-1-16,-2 1 0 0,2 1 0 15,-3-1 0-15,1 2 0 0,-1-2 0 16,-1-1 0-16,1 1 0 0,-2-2 0 15,2 2 0-15,-1-1 0 0,3-2 0 16,-1 3 0-16,0 0 0 0,0-2 0 0,2 2 0 16,0-1 0-16,0-1 0 0,-4 1 0 15,4 0 1-15,0 3-1 0,-2-4 0 16,2 3 0-16,0-1 0 0,4 2 0 16,1-2 0-16,1 1 0 0,-2-6 0 15,6 4 0-15,-4 0 1 0,3-4-1 16,-4-1 0-16,4 3 0 0,-5-3 0 15,3 5 0-15,-5-2 1 0,5 1-1 16,-3 0 0-16,2-1 0 0,-1 1 0 0,2-1 0 16,1 0 0-16,0-2 0 0,0 3 0 15,1-3 0-15,3 2 0 0,1-1 1 16,-1 0-1-16,4 1 0 0,-1 0 1 16,4 0-1-16,0-1 0 0,3 1 1 15,0-2-1-15,1 1 1 0,1-2-1 16,-1 1 1-16,1-1-1 0,1 2 1 15,-2-2-1-15,2 2 1 0,-1-6 0 16,-1 3-1-16,2-1 1 0,2 1 0 0,0-2-1 16,-1-1 1-16,-1 3-1 0,4-2 0 15,4 1 0-15,4 2 1 0,-4-3-1 16,0 1 1-16,0-1 0 0,0 0-1 16,-3 0 1-16,0 0 0 0,-7-2 0 15,4 2 0-15,1-2 0 0,5 7 1 16,-3-2-1-16,0-2 0 0,1 2 1 15,0 0-1-15,2-1 0 0,0-1 0 16,-1 0 0-16,-2 1-1 0,1-1 1 0,-3 4-1 16,4 1 0-16,-4 0 0 0,0 0 0 15,-4-1 0-15,2 3 0 0,-1-1 0 16,2-1-1-16,-2-1 1 0,2 1 0 16,-2-1 0-16,5 1 0 0,2 0 0 15,0-1 0-15,1-2 0 0,0 1 0 16,0 1 0-16,1 3 1 0,-4-5-1 15,0 1 0-15,3 1 0 0,-3-1 1 16,0 1-1-16,1 1 0 0,0 0 1 16,2 0-1-16,3-3 0 0,-1 4 1 15,3-1-1-15,-1-2 1 0,7 1 0 0,-4-2-1 16,-3 0 1-16,1 0-1 0,-6-3 0 16,0 1 0-16,3 1 1 0,-5-1-1 15,3 2 0-15,0-2 1 0,4 7-1 16,1-3 0-16,-3-1 1 0,-1 1-1 15,-2-2 0-15,1 0 0 0,-2 1 0 16,-1-4 0-16,0 2 0 0,1-1 0 16,-1 1 1-16,3 1-1 0,3 0 0 15,-1 1 0-15,-1-2 0 0,1 2 0 0,4 1 0 16,0 1 1-16,-6-2-1 0,2-1 0 16,-7 2 0-16,3-2 0 0,1 2 0 15,-4-2 0-15,-1 0 0 0,2-2 0 16,1 2 0-16,8 0 1 0,-8 0-1 15,1 0 0-15,1 0 0 0,4 2 0 16,-3-1 0-16,0-2 0 0,-4-1 0 16,4 2 0-16,-4-3 0 0,-1 1 0 15,-2-1 0-15,0-2 0 0,-3 1 1 0,2-1-1 16,0 2 0-16,2-2 0 0,-2 0 0 16,0-1 0-16,0 1 1 0,5-1-1 15,-5-2 0-15,3-1 0 0,-1-3 0 16,1-2 0-16,-3 3 1 0,-1-3-1 15,-4 0 0-15,0 6 0 0,-4-5 0 16,-1 4 0-16,-2-2 0 0,-1-2 1 16,1 2-1-16,-2 0 0 0,-1-3 0 15,1 3 1-15,0 1-1 0,3-1 1 0,0 3-1 16,0-1 1-16,-3 1-1 0,-2-2 1 16,-1-1-1-16,-2-1 1 0,-1 1 0 15,-4 0 0-15,2 1 0 0,0-1 0 16,-3 2 1-16,0-3-1 0,1 3 1 15,-3-4-1-15,2-1 1 0,-2 0-1 16,0 0 0-16,1-2 1 0,-3-1-1 16,-1 1 1-16,-1 0 0 0,-4-1 0 15,2 1 0-15,0-2 1 0,-2 4 0 0,-1 2 0 16,0-4 0-16,1 3 0 0,-1-1-1 16,-2-2 0-16,2 3 0 0,-2-2 0 15,0-1-1-15,2 2 0 0,-4-1 1 16,2 0-1-16,1 0 1 0,-1 0-1 15,0 0 0-15,-2-2 1 0,1 0-1 16,1 1-1-16,-1-1 1 0,-1-1-1 16,-1 2 0-16,2 2 1 0,-2-2-1 15,0 2 0-15,0-3 0 0,0 1 0 0,-3 0 0 16,3 0 1-16,-3 1-1 0,-1 0 1 16,0 0-1-16,-1 0 1 0,-1 3-1 15,-1-4 1-15,1 0-1 0,-2 0 0 16,0 0 1-16,0 1-1 0,-1-3 0 15,1 3 0-15,-2 0 0 0,4 4 0 16,-2-1 0-16,0 1 1 0,0-2-1 16,4 3-1-16,-6-1 1 0,2-1 0 15,-1-1 0-15,-1 2 0 0,1-2-1 0,-1 2 1 16,-4-1 0-16,3 1-1 0,-1-2 1 16,-3 2-1-16,1 0 1 0,0 0 0 15,-2 1-1-15,0 2 1 0,1-3-1 16,0 5 1-16,-2-3 0 0,-2-1 0 15,0 2 0-15,0 2 0 0,-3-2 0 16,0 2 0-16,-5-1 0 0,2 3-1 16,3-1 1-16,-1-1 0 0,1 1 0 15,0-1 0-15,0 1 0 0,2-2-1 16,-3 3 1-16,0-1 0 0,-3-1 0 0,1 1 0 16,-2 2 0-16,1 0 0 0,-1 3 0 15,-2-4 0-15,-1 0 0 0,2 4 0 16,-1 0 0-16,-1-3 0 0,0 3 0 15,0-4 0-15,3 3 0 0,2-1 0 16,-2 1 0-16,2-1 0 0,-2-1 0 16,0 0 0-16,-1 0 0 0,-1 1-1 15,1-1 1-15,1 0 0 0,0 0 0 16,0 1-1-16,2 0 1 0,2 2 0 0,0 2 0 16,1-2 0-16,0 0 0 0,0 0-1 15,0-2 1-15,-2 1 0 0,-3 1-1 16,-1 0 1-16,0-2 0 0,1-2 0 15,-5 4-1-15,2 0 1 0,2-4 0 16,1 3 0-16,1-2 0 0,1-1 1 16,-2 6-1-16,4-4 0 0,-3 1 0 15,-2-4 0-15,3 2 0 0,-2 0 1 16,3 0-1-16,0 1-1 0,1 0 1 0,-1 1 0 16,5 2 0-16,-3-2 0 0,0 1 0 15,-2-3 0-15,0 1 0 0,4 2 0 16,-1-1 0-16,1 1 0 0,1-2 0 15,-2 2 0-15,1 2 0 0,-1-6-1 16,-1 3 2-16,-5-1-1 0,4-2 0 16,2 0 0-16,1 0 0 0,-1-1 0 15,2 2 1-15,0-2-1 0,6 3 0 16,-2-2 0-16,-3 1 0 0,-1 3 0 0,4-2 0 16,-1 2 0-16,0-2-1 0,0 1 1 15,-3-1 0-15,2 2-1 0,-1-3 1 16,-4 1-1-16,2 2 0 0,1 2 1 15,0 0-1-15,2-1 1 0,-2 1-1 16,3 1 1-16,-2-1 0 0,4 1 0 16,-6-3 0-16,2 3 0 0,1-2 0 15,-7-1 0-15,7 2 0 0,-1 1 0 16,1-1 0-16,0-2 0 0,-1 1 0 0,-1-1 0 16,8 2 0-16,-6-4 1 0,-7-1-1 15,1-2 0-15,-1 2 0 0,3 0 0 16,-1 0 0-16,-2 1 0 0,1 1 0 15,2-1 0-15,4 4-1 0,-2-2 1 16,0-2 0-16,-3 4 0 0,3-4 0 16,0 4 0-16,-2-4 0 0,1 1 0 15,-4-1 0-15,0 2 0 0,7-2 0 16,-3 1 0-16,1 1 0 0,0 0 0 0,1 1 0 16,1 1 0-16,-2 0 0 0,0-1 0 15,-2 1 0-15,-1 1 0 0,2 0 0 16,-4-1 0-16,4-1 0 0,-4 1 0 15,2-4 0-15,-3 2 0 0,2-4 0 16,-2 0 0-16,1 1 0 0,-1-2 0 16,3-1 1-16,-2 3-1 0,1 0 0 15,1 0 0-15,1 0 0 0,0-1 1 16,2 1-1-16,4 2 0 0,0-4 1 0,1 2-1 16,0-2 0-16,1 2 0 0,1 0 0 15,-2-4-1-15,-1 1 1 0,3 0 0 16,-1-1-1-16,4 1 1 0,-1 0-1 15,1-1 1-15,1 3 0 0,0-3 0 16,0 3 0-16,2-1 0 0,-1 2 0 16,1-5 0-16,3 3 1 0,-2-3 0 15,2 0-1-15,-2 2 1 0,4-2 1 16,-3-3-1-16,3 3 0 0,-2-1 0 16,1 1-1-16,-1-3 1 0,0 1-1 0,0 1 1 15,3 1-1-15,-4-2 0 0,1 1 1 16,0-2-1-16,2 3 1 0,-3-6 0 15,1 0-1-15,-1-7 1 0,-1 5 0 16,0-4 0-16,0 1 0 0,1-5 0 16,-3 5 0-16,1-1 0 0,0 4 0 15,1-2 0-15,-1-2-1 0,-1-2 1 16,-1 1 0-16,2 1-1 0,-2-4 0 16,2 2 1-16,-1-3-1 0,0 2 0 15,0 1 0-15,3 2 0 0,-3-4 0 0,2 2 0 16,1 0 0-16,-3 0 0 0,3 0 1 15,-1 0 0-15,0-2-1 0,-1-1 1 16,1-1-1-16,0 1 1 0,1 0 0 16,-3-1 0-16,3 1-1 0,-1-2 0 15,2 5 1-15,-2-1-1 0,0-3 1 16,2 3-1-16,3-1 0 0,-2 3 1 16,1 1-1-16,1-1 0 0,0 1 0 15,1 1 0-15,-1 0 0 0,0 3 0 0,0-3 0 16,2 6-1-16,-2-2 1 0,0 2 0 15,0-3 0-15,2 2 0 0,-1-3 0 16,2 4 1-16,-1 0-1 0,0-1 0 16,-1 1 1-16,2 2-1 0,-3 0 0 15,2 0 1-15,-2 0-1 0,1-5 1 16,1 2-1-16,0 2 1 0,-2-4-1 16,1 2 0-16,1-1 1 0,-4 0-1 15,5 2 1-15,-3-1-1 0,2-1 0 0,0 0 1 16,-2-1-1-16,0 0 0 0,3 0 0 15,-5-3 0-15,4 2 0 0,-4-5 0 16,4 3 0-16,-1-2 1 0,1-1-1 16,-2 2 0-16,1 1 0 0,1 0 0 15,1 0 0-15,-3 1 1 0,2 1-1 16,-2 0 0-16,0-2 0 0,1 1 1 16,1-1-1-16,-1 5 0 0,3 2 0 15,-4-3 0-15,1 0 0 0,1-1 0 0,-2-2 0 16,0 4 0-16,0-5 0 0,0 2 0 15,0 1 1-15,1 3-1 0,1 2 0 16,-2-1 1-16,-2-1 0 0,2 0 0 16,0 1 0-16,-1-2 0 0,1 1 0 15,-3 0 0-15,1 2 0 0,0 0 0 16,4 3 0-16,0 0 0 0,-4-3-1 16,2 3 1-16,0-1-1 0,0 1 0 15,2-1 0-15,-6-6 0 0,4 6-1 0,2-1 1 16,-5-7 0-16,3 4 0 0,1-1 0 15,1 3 0-15,0 0 0 0,-2-2 0 16,1 1 0-16,7 7 0 0,-8-6 0 16,2 2 0-16,-5-6 0 0,4 4 0 15,-1 0 0-15,2-1 0 0,-2 1 0 16,4 1 0-16,-4-3-1 0,8 9 1 16,-6-6 0-16,-1 2 0 0,6 0 1 15,-7-1-1-15,0 3 0 0,1-1 0 0,-1-2 0 16,0-2 0-16,0 1 0 0,-3 2 0 15,3 0 0-15,0 1 0 0,7-1 0 16,-9 3 0-16,0 0 0 0,2 0 0 16,0 2 0-16,-1 0 0 0,1-2 0 15,-8 1 0-15,8-1 0 0,0 3 0 16,0 2 0-16,-2-1 0 0,1-2 0 16,-1 1 0-16,2-1 0 0,-3 1 0 15,1-4 0-15,-1 1 0 0,3 1-1 16,-1-1 1-16,-2 0 0 0,3 2 0 15,0-2-1-15,0 2 1 0,0 0-1 0,-2 0 0 16,2-1 0-16,2 3 0 0,-4-1 1 16,0 1-1-16,-1-2 0 0,5 1 0 15,-2-1 1-15,-2 0-1 0,1 0 1 16,1-2 0-16,-2 2 0 0,5 1 0 16,-4 0-1-16,1 1 1 0,0 1-1 15,-2-2 1-15,2 2-1 0,0-1 0 16,0 1 0-16,-3-3-1 0,1 1 0 15,1-1 1-15,-1 1-1 0,-1 1 0 0,0-1 0 16,-2-1 0-16,-1 0 1 0,1 1 0 16,-1 2 0-16,-2-5 0 0,-2 4 0 15,2-1 1-15,-1-1-1 0,3 2 1 16,-4-3 0-16,1 1 0 0,-1 0 0 16,-1-2 1-16,2 1-1 0,-4-1 0 15,-1 2 0-15,3 0 1 0,-2-1-1 16,0 1 0-16,2 2 0 0,-1-4 0 15,1 3 0-15,0-1 0 0,0 0 0 0,0 0 0 16,0 0 0-16,3 1 0 0,0 1 0 16,1-1 0-16,1-1 0 0,1 0 0 15,-1-1 0-15,-2 3 1 0,3-2-1 16,-1 0 0-16,0 3 1 0,-4-4-1 16,-1 1 0-16,2 2 0 0,-1-4 0 15,-2 3 0-15,-1-2 0 0,-1-3 0 16,3 4 0-16,1-2 0 0,-2-1 0 15,1 0 0-15,1-1 0 0,2 4 0 0,0 0 0 16,-1-3 0-16,-1 0 0 0,2 2 0 16,1 0 0-16,-3 0 0 0,1-2 0 15,1 0 1-15,0-2-1 0,0 3 0 16,2-1 0-16,-1 1 0 0,1 0 1 16,1 1-1-16,0-1 0 0,-1 0 0 15,1 0 0-15,-1-1-1 0,0 1 1 16,1-1 0-16,-1-2-1 0,-1 2 1 15,3 1 0-15,-1-3 0 0,-1 0 0 0,-1-3 0 16,1 2 1-16,0-2-1 0,-1 1 0 16,1-1 0-16,-2 2 0 0,2-2 0 15,-1 1 0-15,1-1 0 0,-2 2 0 16,2-2 0-16,0 0 0 0,-2 1 0 16,3 1 0-16,-3-1 0 0,2 1 0 15,1-1 1-15,-1 2-1 0,-1-4 0 16,3-1 1-16,-3-1-1 0,1-2 0 15,0 0 0-15,-2 2 0 0,1-3 0 0,1 1 0 16,-2 2 0-16,2-4 0 0,0 2 0 16,2-3 0-16,-2 0 0 0,3 0 1 15,-2 2-1-15,2 3 1 0,-2-2-1 16,2 3 1-16,0 2-1 0,0 0 0 16,0-3 0-16,0 0 1 0,1 0-1 15,0-1-1-15,-1 0 1 0,5 2 0 16,-4-3 0-16,2 2 0 0,0 1 0 15,0-1-1-15,2 2 1 0,-1-1 0 0,-1-3 0 16,2 0 1-16,1 4-1 0,-3-4 0 16,2 0 0-16,1-1 0 0,-2 1 0 15,1-1 0-15,0 2 1 0,-4-4-1 16,0 4 1-16,2-3-1 0,-3 1 1 16,0 1 0-16,0 0-1 0,0-1 0 15,1-1 1-15,1 3-1 0,-1-1 0 16,0 2 0-16,-1-1 0 0,3 1 0 15,-1 2 0-15,1 2 0 0,-3-1 0 16,-1 0 0-16,1-3 0 0,2-2 0 0,-3 2 1 16,0 0-1-16,-1 1 0 0,2 0 0 15,-2 1 0-15,2 4 0 0,-2 0 0 16,-3 0 1-16,5 0-1 0,0-1 0 16,5 1-1-16,-6-2 1 0,3 1 0 15,-2 1 0-15,3 0 0 0,-2-2 0 16,2 4 0-16,-6-5 0 0,6 3 0 15,0 0 0-15,0-1 0 0,0-2 0 16,0 3 0-16,-2 2 0 0,1-2 0 0,1 1 0 16,0 1 0-16,0 0 1 0,-2 1-2 15,2 0 1-15,-3-4 0 0,3 2 0 16,0 0 0-16,-2 0-1 0,1 4-2 16,1 0-2-16,0-3-2 0,1 6-5 15,-1-5-5-15,2 0-6 0,4 2-6 16,5-8-8-16,7-3-11 0,2-5-65 15,13-3-74-15,13-7-173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do a quick recap of the points covered by Shaz.</a:t>
            </a:r>
          </a:p>
          <a:p>
            <a:endParaRPr lang="en-US" dirty="0"/>
          </a:p>
          <a:p>
            <a:r>
              <a:rPr lang="en-US" dirty="0"/>
              <a:t>A P program is a collection of state machines</a:t>
            </a:r>
          </a:p>
          <a:p>
            <a:endParaRPr lang="en-US" dirty="0"/>
          </a:p>
          <a:p>
            <a:r>
              <a:rPr lang="en-US" dirty="0"/>
              <a:t>P provides primitives for modeling nondeterminism in the environment and perform unit testing using test drivers</a:t>
            </a:r>
          </a:p>
          <a:p>
            <a:endParaRPr lang="en-US" dirty="0"/>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a:t>
            </a:fld>
            <a:endParaRPr lang="en-US"/>
          </a:p>
        </p:txBody>
      </p:sp>
    </p:spTree>
    <p:extLst>
      <p:ext uri="{BB962C8B-B14F-4D97-AF65-F5344CB8AC3E}">
        <p14:creationId xmlns:p14="http://schemas.microsoft.com/office/powerpoint/2010/main" val="1839108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11</a:t>
            </a:fld>
            <a:endParaRPr lang="en-US"/>
          </a:p>
        </p:txBody>
      </p:sp>
    </p:spTree>
    <p:extLst>
      <p:ext uri="{BB962C8B-B14F-4D97-AF65-F5344CB8AC3E}">
        <p14:creationId xmlns:p14="http://schemas.microsoft.com/office/powerpoint/2010/main" val="261628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three technical mechanisms required for introducing assume-guarantee reasoning into a programming framework: </a:t>
            </a:r>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13</a:t>
            </a:fld>
            <a:endParaRPr lang="en-US"/>
          </a:p>
        </p:txBody>
      </p:sp>
    </p:spTree>
    <p:extLst>
      <p:ext uri="{BB962C8B-B14F-4D97-AF65-F5344CB8AC3E}">
        <p14:creationId xmlns:p14="http://schemas.microsoft.com/office/powerpoint/2010/main" val="60940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feature for assume guarantee or compositional reasoning is substitution.</a:t>
            </a:r>
          </a:p>
          <a:p>
            <a:r>
              <a:rPr lang="en-US" dirty="0"/>
              <a:t>That is the ability to substitute an abstract module with its implementation and vice versa.</a:t>
            </a:r>
          </a:p>
          <a:p>
            <a:endParaRPr lang="en-US" dirty="0"/>
          </a:p>
          <a:p>
            <a:r>
              <a:rPr lang="en-US" dirty="0"/>
              <a:t>It basically boils down to the ability to seamlessly bind a create statement like new </a:t>
            </a:r>
            <a:r>
              <a:rPr lang="en-US" dirty="0" err="1"/>
              <a:t>Iserver</a:t>
            </a:r>
            <a:r>
              <a:rPr lang="en-US" dirty="0"/>
              <a:t>() to a …</a:t>
            </a:r>
          </a:p>
          <a:p>
            <a:endParaRPr lang="en-US" dirty="0"/>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15</a:t>
            </a:fld>
            <a:endParaRPr lang="en-US"/>
          </a:p>
        </p:txBody>
      </p:sp>
    </p:spTree>
    <p:extLst>
      <p:ext uri="{BB962C8B-B14F-4D97-AF65-F5344CB8AC3E}">
        <p14:creationId xmlns:p14="http://schemas.microsoft.com/office/powerpoint/2010/main" val="3721431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considered the case study of building a fault tolerant distributed system using P.</a:t>
            </a:r>
          </a:p>
          <a:p>
            <a:endParaRPr lang="en-US" dirty="0"/>
          </a:p>
          <a:p>
            <a:r>
              <a:rPr lang="en-US" dirty="0"/>
              <a:t>The figure shows the complete software stack of a fault tolerant distributed system.</a:t>
            </a:r>
          </a:p>
          <a:p>
            <a:endParaRPr lang="en-US" dirty="0"/>
          </a:p>
          <a:p>
            <a:r>
              <a:rPr lang="en-US" dirty="0"/>
              <a:t>We built a transaction commit service that provides transactional guarantees in a distributed setting.</a:t>
            </a:r>
          </a:p>
          <a:p>
            <a:endParaRPr lang="en-US" dirty="0"/>
          </a:p>
          <a:p>
            <a:r>
              <a:rPr lang="en-US" dirty="0"/>
              <a:t>The transaction commit system is built using the two phase commit protocol at the top where a coordinator interacts with participants to provide atomicity guarantee that the transaction is either committed by all the participants or by none.</a:t>
            </a:r>
          </a:p>
          <a:p>
            <a:endParaRPr lang="en-US" dirty="0"/>
          </a:p>
          <a:p>
            <a:r>
              <a:rPr lang="en-US" dirty="0"/>
              <a:t>But the two phase commit protocol is not fault tolerant, failure of any one of the nodes can lead to no progress guarantees.</a:t>
            </a:r>
          </a:p>
          <a:p>
            <a:endParaRPr lang="en-US" dirty="0"/>
          </a:p>
          <a:p>
            <a:r>
              <a:rPr lang="en-US" dirty="0"/>
              <a:t>One way to add fault tolerance is by replicating each of the processes in the 2PC protocol using state machine replication.</a:t>
            </a:r>
          </a:p>
          <a:p>
            <a:endParaRPr lang="en-US" dirty="0"/>
          </a:p>
          <a:p>
            <a:r>
              <a:rPr lang="en-US" dirty="0"/>
              <a:t>There are many ways of implementing SMR, we implemented two protocols (1) </a:t>
            </a:r>
            <a:r>
              <a:rPr lang="en-US" dirty="0" err="1"/>
              <a:t>multipaxos</a:t>
            </a:r>
            <a:r>
              <a:rPr lang="en-US" dirty="0"/>
              <a:t> and (2) chain replication each protocol has different characteristics but they both provide the same guarantee of linearizability</a:t>
            </a:r>
          </a:p>
          <a:p>
            <a:endParaRPr lang="en-US" dirty="0"/>
          </a:p>
          <a:p>
            <a:r>
              <a:rPr lang="en-US" dirty="0"/>
              <a:t>These protocols </a:t>
            </a:r>
            <a:r>
              <a:rPr lang="en-US" dirty="0" err="1"/>
              <a:t>inturn</a:t>
            </a:r>
            <a:r>
              <a:rPr lang="en-US" dirty="0"/>
              <a:t> depend on other subprotocol.</a:t>
            </a:r>
          </a:p>
          <a:p>
            <a:endParaRPr lang="en-US" dirty="0"/>
          </a:p>
          <a:p>
            <a:r>
              <a:rPr lang="en-US" dirty="0"/>
              <a:t>In summary, building a real world distributed system with real-world requirements involves systems that consists of many protocols.</a:t>
            </a:r>
          </a:p>
        </p:txBody>
      </p:sp>
      <p:sp>
        <p:nvSpPr>
          <p:cNvPr id="4" name="Slide Number Placeholder 3"/>
          <p:cNvSpPr>
            <a:spLocks noGrp="1"/>
          </p:cNvSpPr>
          <p:nvPr>
            <p:ph type="sldNum" sz="quarter" idx="10"/>
          </p:nvPr>
        </p:nvSpPr>
        <p:spPr/>
        <p:txBody>
          <a:bodyPr/>
          <a:lstStyle/>
          <a:p>
            <a:fld id="{5D386647-7AE0-4CBA-AC4E-932692EE63ED}" type="slidenum">
              <a:rPr lang="en-US" smtClean="0"/>
              <a:t>3</a:t>
            </a:fld>
            <a:endParaRPr lang="en-US"/>
          </a:p>
        </p:txBody>
      </p:sp>
    </p:spTree>
    <p:extLst>
      <p:ext uri="{BB962C8B-B14F-4D97-AF65-F5344CB8AC3E}">
        <p14:creationId xmlns:p14="http://schemas.microsoft.com/office/powerpoint/2010/main" val="178500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such distributed systems is challenging and generally prohibitively hard.</a:t>
            </a:r>
          </a:p>
          <a:p>
            <a:endParaRPr lang="en-US" dirty="0"/>
          </a:p>
          <a:p>
            <a:r>
              <a:rPr lang="en-US" dirty="0"/>
              <a:t>Components interact with each other asynchronously by sending messages to each other.</a:t>
            </a:r>
          </a:p>
          <a:p>
            <a:r>
              <a:rPr lang="en-US" dirty="0"/>
              <a:t>Hence, the programmer has to reason about of possible interleaving's of the program. </a:t>
            </a:r>
          </a:p>
          <a:p>
            <a:r>
              <a:rPr lang="en-US" dirty="0"/>
              <a:t>Which is really large in general.</a:t>
            </a:r>
          </a:p>
          <a:p>
            <a:endParaRPr lang="en-US" dirty="0"/>
          </a:p>
          <a:p>
            <a:r>
              <a:rPr lang="en-US" dirty="0"/>
              <a:t>For example, for a 1 fault tolerant system (system that can handle one node failure).</a:t>
            </a:r>
          </a:p>
          <a:p>
            <a:endParaRPr lang="en-US" dirty="0"/>
          </a:p>
          <a:p>
            <a:r>
              <a:rPr lang="en-US" dirty="0"/>
              <a:t>There are 4 nodes in the 2 pc protocol, 3 nodes in </a:t>
            </a:r>
            <a:r>
              <a:rPr lang="en-US" dirty="0" err="1"/>
              <a:t>paxos</a:t>
            </a:r>
            <a:r>
              <a:rPr lang="en-US" dirty="0"/>
              <a:t> as it has to maintain a quorum even after a node fails, 3 nodes in ….</a:t>
            </a:r>
          </a:p>
          <a:p>
            <a:endParaRPr lang="en-US" dirty="0"/>
          </a:p>
          <a:p>
            <a:r>
              <a:rPr lang="en-US" dirty="0"/>
              <a:t>Which means that in the worst case there are approx. (17!).. Executions in the system where k is the max depth of any process in the system.</a:t>
            </a:r>
          </a:p>
          <a:p>
            <a:endParaRPr lang="en-US" dirty="0"/>
          </a:p>
          <a:p>
            <a:r>
              <a:rPr lang="en-US" dirty="0"/>
              <a:t>This number is huge even for small depths and getting any meaning coverage is hard.</a:t>
            </a:r>
          </a:p>
          <a:p>
            <a:endParaRPr lang="en-US" dirty="0"/>
          </a:p>
          <a:p>
            <a:r>
              <a:rPr lang="en-US" dirty="0"/>
              <a:t>But this was only because of concurrency, in distribute systems there are other forms of non-determinism.  Node failure, message loss, etc. Modeling all this leads to an combinatorial explosion.</a:t>
            </a:r>
          </a:p>
          <a:p>
            <a:r>
              <a:rPr lang="en-US" dirty="0"/>
              <a:t>The problem is undecidable in most cases because conditions like unbounded buffers and unbounded inputs.</a:t>
            </a:r>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4</a:t>
            </a:fld>
            <a:endParaRPr lang="en-US"/>
          </a:p>
        </p:txBody>
      </p:sp>
    </p:spTree>
    <p:extLst>
      <p:ext uri="{BB962C8B-B14F-4D97-AF65-F5344CB8AC3E}">
        <p14:creationId xmlns:p14="http://schemas.microsoft.com/office/powerpoint/2010/main" val="126864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 testing approaches like model checking and random testing do not scale because of the combinatorial explosion.</a:t>
            </a:r>
          </a:p>
          <a:p>
            <a:endParaRPr lang="en-US" dirty="0"/>
          </a:p>
          <a:p>
            <a:r>
              <a:rPr lang="en-US" dirty="0"/>
              <a:t>Symbolic execution based approaches may be able to handle unbounded inputs scenarios but still suffer with the problem of path explosion, and in the case of concurrency the </a:t>
            </a:r>
            <a:r>
              <a:rPr lang="en-US" dirty="0" err="1"/>
              <a:t>interleavings</a:t>
            </a:r>
            <a:r>
              <a:rPr lang="en-US" dirty="0"/>
              <a:t> lead to path explosion that are generally really hard to handle using symbolic execution.</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5D386647-7AE0-4CBA-AC4E-932692EE63ED}" type="slidenum">
              <a:rPr lang="en-US" smtClean="0"/>
              <a:t>5</a:t>
            </a:fld>
            <a:endParaRPr lang="en-US"/>
          </a:p>
        </p:txBody>
      </p:sp>
    </p:spTree>
    <p:extLst>
      <p:ext uri="{BB962C8B-B14F-4D97-AF65-F5344CB8AC3E}">
        <p14:creationId xmlns:p14="http://schemas.microsoft.com/office/powerpoint/2010/main" val="139367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a:p>
            <a:endParaRPr lang="en-US" dirty="0"/>
          </a:p>
          <a:p>
            <a:pPr marL="228600" indent="-228600">
              <a:buAutoNum type="arabicParenR"/>
            </a:pPr>
            <a:r>
              <a:rPr lang="en-US" dirty="0"/>
              <a:t>The main problem is performing monolithic testing that is “whole system” testing does not scale and fails to provide any coverage guarantees.</a:t>
            </a:r>
          </a:p>
          <a:p>
            <a:pPr marL="228600" indent="-228600">
              <a:buAutoNum type="arabicParenR"/>
            </a:pPr>
            <a:endParaRPr lang="en-US" dirty="0"/>
          </a:p>
          <a:p>
            <a:pPr marL="228600" indent="-228600">
              <a:buAutoNum type="arabicParenR"/>
            </a:pPr>
            <a:r>
              <a:rPr lang="en-US" dirty="0"/>
              <a:t>The other issue is monolithic testing does not provide any support for re-use testing efforts.</a:t>
            </a:r>
          </a:p>
          <a:p>
            <a:pPr marL="228600" indent="-228600">
              <a:buAutoNum type="arabicParenR"/>
            </a:pPr>
            <a:endParaRPr lang="en-US" dirty="0"/>
          </a:p>
          <a:p>
            <a:pPr marL="0" indent="0">
              <a:buNone/>
            </a:pPr>
            <a:r>
              <a:rPr lang="en-US" dirty="0"/>
              <a:t>For example: Lets say we testing that the system consisting of … is correct but as the system evolved we would like to replace M with C, in that case one would have to re-test the entire system.</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6</a:t>
            </a:fld>
            <a:endParaRPr lang="en-US"/>
          </a:p>
        </p:txBody>
      </p:sp>
    </p:spTree>
    <p:extLst>
      <p:ext uri="{BB962C8B-B14F-4D97-AF65-F5344CB8AC3E}">
        <p14:creationId xmlns:p14="http://schemas.microsoft.com/office/powerpoint/2010/main" val="190193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fairly obvious, one would like to use a divide and conquer approach.</a:t>
            </a:r>
          </a:p>
          <a:p>
            <a:endParaRPr lang="en-US" dirty="0"/>
          </a:p>
          <a:p>
            <a:r>
              <a:rPr lang="en-US" dirty="0"/>
              <a:t>The solution is two fold:</a:t>
            </a:r>
          </a:p>
          <a:p>
            <a:endParaRPr lang="en-US" dirty="0"/>
          </a:p>
          <a:p>
            <a:pPr marL="228600" indent="-228600">
              <a:buAutoNum type="arabicParenR"/>
            </a:pPr>
            <a:r>
              <a:rPr lang="en-US" dirty="0"/>
              <a:t>Test each component in isolation by using abstractions of the other component in its environment. The hope here is that the abstraction of the environment are much more simpler than the actual implementation modules in the environment.</a:t>
            </a:r>
          </a:p>
          <a:p>
            <a:pPr marL="0" indent="0">
              <a:buNone/>
            </a:pPr>
            <a:endParaRPr lang="en-US" dirty="0"/>
          </a:p>
          <a:p>
            <a:pPr marL="0" indent="0">
              <a:buNone/>
            </a:pPr>
            <a:r>
              <a:rPr lang="en-US" dirty="0"/>
              <a:t>For example, when testing the 2PC protocol, one would like to compose it with a simple single process linearizability abstraction instead of composing it with the entire multi-</a:t>
            </a:r>
            <a:r>
              <a:rPr lang="en-US" dirty="0" err="1"/>
              <a:t>paxos</a:t>
            </a:r>
            <a:r>
              <a:rPr lang="en-US" dirty="0"/>
              <a:t> system.</a:t>
            </a:r>
          </a:p>
          <a:p>
            <a:pPr marL="0" indent="0">
              <a:buNone/>
            </a:pPr>
            <a:endParaRPr lang="en-US" dirty="0"/>
          </a:p>
          <a:p>
            <a:pPr marL="0" indent="0">
              <a:buNone/>
            </a:pPr>
            <a:r>
              <a:rPr lang="en-US" dirty="0"/>
              <a:t>2) The second part about the solution is after testing each component in isolation one would like to conclude certain properties about the entire system, “like in the case of monolithic testing”.</a:t>
            </a:r>
          </a:p>
          <a:p>
            <a:pPr marL="0" indent="0">
              <a:buNone/>
            </a:pPr>
            <a:r>
              <a:rPr lang="en-US" dirty="0"/>
              <a:t>This can be using a module system based on theory of composition refinement.</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7</a:t>
            </a:fld>
            <a:endParaRPr lang="en-US"/>
          </a:p>
        </p:txBody>
      </p:sp>
    </p:spTree>
    <p:extLst>
      <p:ext uri="{BB962C8B-B14F-4D97-AF65-F5344CB8AC3E}">
        <p14:creationId xmlns:p14="http://schemas.microsoft.com/office/powerpoint/2010/main" val="346212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using abstraction to simplify the testing problem is a well-known technique and was pioneered by the assume-guarantee literature.</a:t>
            </a:r>
          </a:p>
          <a:p>
            <a:endParaRPr lang="en-US" dirty="0"/>
          </a:p>
          <a:p>
            <a:r>
              <a:rPr lang="en-US" dirty="0"/>
              <a:t>For example: consider the case where we want to prove that A||B satisfies property phi.</a:t>
            </a:r>
          </a:p>
          <a:p>
            <a:r>
              <a:rPr lang="en-US" dirty="0"/>
              <a:t>One can simplify the problem by first coming up with a good abstraction Babs and then testing the simplified problem that ….</a:t>
            </a:r>
          </a:p>
          <a:p>
            <a:endParaRPr lang="en-US" dirty="0"/>
          </a:p>
          <a:p>
            <a:r>
              <a:rPr lang="en-US" dirty="0"/>
              <a:t>I said good abstraction because it is important that Babs is simpler than B and simplifies A || Babs.</a:t>
            </a:r>
          </a:p>
          <a:p>
            <a:endParaRPr lang="en-US" dirty="0"/>
          </a:p>
          <a:p>
            <a:r>
              <a:rPr lang="en-US" dirty="0"/>
              <a:t>The assumptions about the environment of A are captured by the abstraction and the refinement check basically guarantees that the assumptions hold.</a:t>
            </a:r>
          </a:p>
        </p:txBody>
      </p:sp>
      <p:sp>
        <p:nvSpPr>
          <p:cNvPr id="4" name="Slide Number Placeholder 3"/>
          <p:cNvSpPr>
            <a:spLocks noGrp="1"/>
          </p:cNvSpPr>
          <p:nvPr>
            <p:ph type="sldNum" sz="quarter" idx="10"/>
          </p:nvPr>
        </p:nvSpPr>
        <p:spPr/>
        <p:txBody>
          <a:bodyPr/>
          <a:lstStyle/>
          <a:p>
            <a:fld id="{5D386647-7AE0-4CBA-AC4E-932692EE63ED}" type="slidenum">
              <a:rPr lang="en-US" smtClean="0"/>
              <a:t>8</a:t>
            </a:fld>
            <a:endParaRPr lang="en-US"/>
          </a:p>
        </p:txBody>
      </p:sp>
    </p:spTree>
    <p:extLst>
      <p:ext uri="{BB962C8B-B14F-4D97-AF65-F5344CB8AC3E}">
        <p14:creationId xmlns:p14="http://schemas.microsoft.com/office/powerpoint/2010/main" val="357929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some results with respect to test coverage amplification using abstractions.</a:t>
            </a:r>
          </a:p>
          <a:p>
            <a:endParaRPr lang="en-US" dirty="0"/>
          </a:p>
          <a:p>
            <a:r>
              <a:rPr lang="en-US" dirty="0"/>
              <a:t>Lets say we want to test that MP || </a:t>
            </a:r>
            <a:r>
              <a:rPr lang="en-US" dirty="0" err="1"/>
              <a:t>LeaderElection</a:t>
            </a:r>
            <a:r>
              <a:rPr lang="en-US" dirty="0"/>
              <a:t> …</a:t>
            </a:r>
          </a:p>
          <a:p>
            <a:endParaRPr lang="en-US" dirty="0"/>
          </a:p>
          <a:p>
            <a:r>
              <a:rPr lang="en-US" dirty="0"/>
              <a:t>Using abstraction one would like to test </a:t>
            </a:r>
            <a:r>
              <a:rPr lang="en-US" dirty="0" err="1"/>
              <a:t>multipaxos</a:t>
            </a:r>
            <a:r>
              <a:rPr lang="en-US" dirty="0"/>
              <a:t>.</a:t>
            </a:r>
          </a:p>
          <a:p>
            <a:endParaRPr lang="en-US" dirty="0"/>
          </a:p>
          <a:p>
            <a:r>
              <a:rPr lang="en-US" dirty="0"/>
              <a:t>To show that this is beneficial we conducted an experiment.</a:t>
            </a:r>
          </a:p>
          <a:p>
            <a:endParaRPr lang="en-US" dirty="0"/>
          </a:p>
          <a:p>
            <a:r>
              <a:rPr lang="en-US" dirty="0"/>
              <a:t>The x axis represents all possible traces in the leader election abstraction. Each point on the x axis a different trace.</a:t>
            </a:r>
          </a:p>
          <a:p>
            <a:endParaRPr lang="en-US" dirty="0"/>
          </a:p>
          <a:p>
            <a:r>
              <a:rPr lang="en-US" dirty="0"/>
              <a:t>The y axis represents number of executions that map to same trace in the abstraction.</a:t>
            </a:r>
          </a:p>
          <a:p>
            <a:endParaRPr lang="en-US" dirty="0"/>
          </a:p>
          <a:p>
            <a:r>
              <a:rPr lang="en-US" dirty="0"/>
              <a:t>The way to interpret this graph is there are 271 executions in the implementation of the LE protocol that map to the same visible trace.</a:t>
            </a:r>
          </a:p>
          <a:p>
            <a:endParaRPr lang="en-US" dirty="0"/>
          </a:p>
          <a:p>
            <a:r>
              <a:rPr lang="en-US" dirty="0"/>
              <a:t>When </a:t>
            </a:r>
            <a:r>
              <a:rPr lang="en-US" dirty="0" err="1"/>
              <a:t>MultiPaxos</a:t>
            </a:r>
            <a:r>
              <a:rPr lang="en-US" dirty="0"/>
              <a:t> is composed with </a:t>
            </a:r>
            <a:r>
              <a:rPr lang="en-US" dirty="0" err="1"/>
              <a:t>LEImpl</a:t>
            </a:r>
            <a:r>
              <a:rPr lang="en-US" dirty="0"/>
              <a:t> there 271 cases when all those executions lead to the same interaction with </a:t>
            </a:r>
            <a:r>
              <a:rPr lang="en-US" dirty="0" err="1"/>
              <a:t>multipaxos</a:t>
            </a:r>
            <a:r>
              <a:rPr lang="en-US" dirty="0"/>
              <a:t>.</a:t>
            </a:r>
          </a:p>
          <a:p>
            <a:endParaRPr lang="en-US" dirty="0"/>
          </a:p>
          <a:p>
            <a:r>
              <a:rPr lang="en-US" dirty="0"/>
              <a:t>Hence when using Abs you get close to linear speed up in test coverage !!</a:t>
            </a:r>
          </a:p>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9</a:t>
            </a:fld>
            <a:endParaRPr lang="en-US"/>
          </a:p>
        </p:txBody>
      </p:sp>
    </p:spTree>
    <p:extLst>
      <p:ext uri="{BB962C8B-B14F-4D97-AF65-F5344CB8AC3E}">
        <p14:creationId xmlns:p14="http://schemas.microsoft.com/office/powerpoint/2010/main" val="2460625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Chances of uncovering low probability behavior are higher when using abstraction than when using implementation, </a:t>
            </a:r>
            <a:r>
              <a:rPr lang="en-US" dirty="0" err="1"/>
              <a:t>alteast</a:t>
            </a:r>
            <a:r>
              <a:rPr lang="en-US" dirty="0"/>
              <a:t> it wont be as skewed as here as the number of traces are small.</a:t>
            </a:r>
          </a:p>
          <a:p>
            <a:endParaRPr lang="en-US" dirty="0"/>
          </a:p>
          <a:p>
            <a:pPr marL="228600" indent="-228600">
              <a:buAutoNum type="arabicParenR"/>
            </a:pPr>
            <a:r>
              <a:rPr lang="en-US" dirty="0"/>
              <a:t>We can consider the relation ship between the chain replication based SMR and the linearizability abstraction.</a:t>
            </a:r>
          </a:p>
          <a:p>
            <a:pPr marL="228600" indent="-228600">
              <a:buAutoNum type="arabicParenR"/>
            </a:pPr>
            <a:r>
              <a:rPr lang="en-US" dirty="0"/>
              <a:t>For a finite test harness consisting of 5 update requests, we compute all possible traces in .. There are 10^4</a:t>
            </a:r>
          </a:p>
          <a:p>
            <a:pPr marL="228600" indent="-228600">
              <a:buAutoNum type="arabicParenR"/>
            </a:pPr>
            <a:r>
              <a:rPr lang="en-US" dirty="0"/>
              <a:t>We compute the number of traces in CR that map to these execution, there are unbounded number of them but we sample only 10^6 of them.</a:t>
            </a:r>
          </a:p>
          <a:p>
            <a:pPr marL="228600" indent="-228600">
              <a:buAutoNum type="arabicParenR"/>
            </a:pPr>
            <a:endParaRPr lang="en-US" dirty="0"/>
          </a:p>
          <a:p>
            <a:pPr marL="0" indent="0">
              <a:buNone/>
            </a:pPr>
            <a:r>
              <a:rPr lang="en-US" dirty="0"/>
              <a:t>We found the behavior is highly skewed.</a:t>
            </a:r>
          </a:p>
          <a:p>
            <a:pPr marL="0" indent="0">
              <a:buNone/>
            </a:pPr>
            <a:endParaRPr lang="en-US" dirty="0"/>
          </a:p>
          <a:p>
            <a:pPr marL="0" indent="0">
              <a:buNone/>
            </a:pPr>
            <a:r>
              <a:rPr lang="en-US" dirty="0"/>
              <a:t>There are some behaviors or traces that are too common, some low and some don’t occur.</a:t>
            </a:r>
          </a:p>
          <a:p>
            <a:pPr marL="0" indent="0">
              <a:buNone/>
            </a:pPr>
            <a:endParaRPr lang="en-US" dirty="0"/>
          </a:p>
          <a:p>
            <a:pPr marL="0" indent="0">
              <a:buNone/>
            </a:pPr>
            <a:r>
              <a:rPr lang="en-US" dirty="0"/>
              <a:t>Using random search or exhaustive search would normally dwell in </a:t>
            </a:r>
            <a:r>
              <a:rPr lang="en-US" dirty="0" err="1"/>
              <a:t>tha</a:t>
            </a:r>
            <a:r>
              <a:rPr lang="en-US" dirty="0"/>
              <a:t> C region. Using abstraction ……</a:t>
            </a:r>
          </a:p>
          <a:p>
            <a:pPr marL="0" indent="0">
              <a:buNone/>
            </a:pP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10</a:t>
            </a:fld>
            <a:endParaRPr lang="en-US"/>
          </a:p>
        </p:txBody>
      </p:sp>
    </p:spTree>
    <p:extLst>
      <p:ext uri="{BB962C8B-B14F-4D97-AF65-F5344CB8AC3E}">
        <p14:creationId xmlns:p14="http://schemas.microsoft.com/office/powerpoint/2010/main" val="425049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43838"/>
            <a:ext cx="7543800" cy="955497"/>
          </a:xfrm>
        </p:spPr>
        <p:txBody>
          <a:bodyPr anchor="b">
            <a:normAutofit/>
          </a:bodyPr>
          <a:lstStyle>
            <a:lvl1pPr algn="l">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1321617"/>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DRONA</a:t>
            </a:r>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822960" y="3681725"/>
            <a:ext cx="7543800" cy="914400"/>
          </a:xfrm>
        </p:spPr>
        <p:txBody>
          <a:bodyPr/>
          <a:lstStyle>
            <a:lvl1pP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sz="2400"/>
            </a:lvl1pPr>
            <a:lvl2pPr marL="486918" indent="-285750">
              <a:buFont typeface="Arial" panose="020B0604020202020204" pitchFamily="34" charset="0"/>
              <a:buChar char="•"/>
              <a:defRPr sz="2000">
                <a:solidFill>
                  <a:schemeClr val="accent4">
                    <a:lumMod val="75000"/>
                  </a:schemeClr>
                </a:solidFill>
              </a:defRPr>
            </a:lvl2pPr>
            <a:lvl3pPr marL="669798" indent="-285750">
              <a:buFont typeface="Arial" panose="020B0604020202020204" pitchFamily="34" charset="0"/>
              <a:buChar char="•"/>
              <a:defRPr sz="1600"/>
            </a:lvl3pPr>
            <a:lvl4pPr marL="852678" indent="-285750">
              <a:buFont typeface="Arial" panose="020B0604020202020204" pitchFamily="34" charset="0"/>
              <a:buChar char="•"/>
              <a:defRPr sz="1600"/>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P Language</a:t>
            </a:r>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hasCustomPrompt="1"/>
          </p:nvPr>
        </p:nvSpPr>
        <p:spPr>
          <a:xfrm>
            <a:off x="822960" y="1273996"/>
            <a:ext cx="3703320" cy="4595098"/>
          </a:xfrm>
        </p:spPr>
        <p:txBody>
          <a:bodyPr>
            <a:normAutofit/>
          </a:bodyPr>
          <a:lstStyle>
            <a:lvl1pPr marL="0" marR="0" indent="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None/>
              <a:tabLst/>
              <a:defRPr lang="en-US" sz="2000" kern="1200" noProof="0" dirty="0" smtClean="0">
                <a:solidFill>
                  <a:schemeClr val="tx2">
                    <a:lumMod val="75000"/>
                  </a:schemeClr>
                </a:solidFill>
                <a:latin typeface="+mn-lt"/>
                <a:ea typeface="+mn-ea"/>
                <a:cs typeface="+mn-cs"/>
              </a:defRPr>
            </a:lvl1pPr>
            <a:lvl2pPr marL="201168" marR="0" indent="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Char char="•"/>
              <a:tabLst/>
              <a:defRPr lang="en-US" sz="2000" kern="1200" noProof="0" dirty="0" smtClean="0">
                <a:solidFill>
                  <a:schemeClr val="accent4">
                    <a:lumMod val="60000"/>
                    <a:lumOff val="40000"/>
                  </a:schemeClr>
                </a:solidFill>
                <a:latin typeface="+mn-lt"/>
                <a:ea typeface="+mn-ea"/>
                <a:cs typeface="+mn-cs"/>
              </a:defRPr>
            </a:lvl2pPr>
            <a:lvl3pPr marL="669798" marR="0" indent="-28575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Char char="•"/>
              <a:tabLst/>
              <a:defRPr lang="en-US" sz="2000" kern="1200" noProof="0" dirty="0" smtClean="0">
                <a:solidFill>
                  <a:schemeClr val="tx2">
                    <a:lumMod val="75000"/>
                  </a:schemeClr>
                </a:solidFill>
                <a:latin typeface="+mn-lt"/>
                <a:ea typeface="+mn-ea"/>
                <a:cs typeface="+mn-cs"/>
              </a:defRPr>
            </a:lvl3pPr>
            <a:lvl4pPr marL="852678" marR="0" indent="-28575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Char char="•"/>
              <a:tabLst/>
              <a:defRPr lang="en-US" sz="2000" kern="1200" noProof="0" dirty="0" smtClean="0">
                <a:solidFill>
                  <a:schemeClr val="tx2">
                    <a:lumMod val="75000"/>
                  </a:schemeClr>
                </a:solidFill>
                <a:latin typeface="+mn-lt"/>
                <a:ea typeface="+mn-ea"/>
                <a:cs typeface="+mn-cs"/>
              </a:defRPr>
            </a:lvl4pPr>
            <a:lvl5pPr marL="1035558" marR="0" indent="-28575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Char char="•"/>
              <a:tabLst/>
              <a:defRPr lang="en-US" sz="2000" kern="1200" dirty="0">
                <a:solidFill>
                  <a:schemeClr val="tx2">
                    <a:lumMod val="75000"/>
                  </a:schemeClr>
                </a:solidFill>
                <a:latin typeface="+mn-lt"/>
                <a:ea typeface="+mn-ea"/>
                <a:cs typeface="+mn-cs"/>
              </a:defRPr>
            </a:lvl5pPr>
          </a:lstStyle>
          <a:p>
            <a:pPr marL="91440" marR="0" lvl="0" indent="-91440" algn="l" defTabSz="914400" rtl="0" eaLnBrk="1" fontAlgn="auto" latinLnBrk="0" hangingPunct="1">
              <a:lnSpc>
                <a:spcPct val="90000"/>
              </a:lnSpc>
              <a:spcBef>
                <a:spcPts val="1200"/>
              </a:spcBef>
              <a:spcAft>
                <a:spcPts val="200"/>
              </a:spcAft>
              <a:buClr>
                <a:srgbClr val="1F394D"/>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srgbClr val="3F739B">
                    <a:lumMod val="75000"/>
                  </a:srgbClr>
                </a:solidFill>
                <a:effectLst/>
                <a:uLnTx/>
                <a:uFillTx/>
                <a:latin typeface="+mn-lt"/>
                <a:ea typeface="+mn-ea"/>
                <a:cs typeface="+mn-cs"/>
              </a:rPr>
              <a:t>Click to edit Master text styles</a:t>
            </a:r>
          </a:p>
          <a:p>
            <a:pPr marL="486918" marR="0" lvl="1" indent="-285750" algn="l" defTabSz="914400" rtl="0" eaLnBrk="1" fontAlgn="auto" latinLnBrk="0" hangingPunct="1">
              <a:lnSpc>
                <a:spcPct val="90000"/>
              </a:lnSpc>
              <a:spcBef>
                <a:spcPts val="200"/>
              </a:spcBef>
              <a:spcAft>
                <a:spcPts val="400"/>
              </a:spcAft>
              <a:buClr>
                <a:srgbClr val="1F394D"/>
              </a:buClr>
              <a:buSzTx/>
              <a:tabLst/>
              <a:defRPr/>
            </a:pPr>
            <a:r>
              <a:rPr kumimoji="0" lang="en-US" sz="1800" b="0" i="0" u="none" strike="noStrike" kern="1200" cap="none" spc="0" normalizeH="0" baseline="0" noProof="0" dirty="0">
                <a:ln>
                  <a:noFill/>
                </a:ln>
                <a:solidFill>
                  <a:srgbClr val="172A39">
                    <a:lumMod val="75000"/>
                    <a:lumOff val="25000"/>
                  </a:srgbClr>
                </a:solidFill>
                <a:effectLst/>
                <a:uLnTx/>
                <a:uFillTx/>
                <a:latin typeface="+mn-lt"/>
                <a:ea typeface="+mn-ea"/>
                <a:cs typeface="+mn-cs"/>
              </a:rPr>
              <a:t>Second level</a:t>
            </a:r>
          </a:p>
          <a:p>
            <a:pPr marL="669798" marR="0" lvl="2" indent="-285750" algn="l" defTabSz="914400" rtl="0" eaLnBrk="1" fontAlgn="auto" latinLnBrk="0" hangingPunct="1">
              <a:lnSpc>
                <a:spcPct val="90000"/>
              </a:lnSpc>
              <a:spcBef>
                <a:spcPts val="200"/>
              </a:spcBef>
              <a:spcAft>
                <a:spcPts val="400"/>
              </a:spcAft>
              <a:buClr>
                <a:srgbClr val="1F394D"/>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n-lt"/>
                <a:ea typeface="+mn-ea"/>
                <a:cs typeface="+mn-cs"/>
              </a:rPr>
              <a:t>Third level</a:t>
            </a:r>
          </a:p>
          <a:p>
            <a:pPr marL="852678" marR="0" lvl="3" indent="-285750" algn="l" defTabSz="914400" rtl="0" eaLnBrk="1" fontAlgn="auto" latinLnBrk="0" hangingPunct="1">
              <a:lnSpc>
                <a:spcPct val="90000"/>
              </a:lnSpc>
              <a:spcBef>
                <a:spcPts val="200"/>
              </a:spcBef>
              <a:spcAft>
                <a:spcPts val="400"/>
              </a:spcAft>
              <a:buClr>
                <a:srgbClr val="1F394D"/>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n-lt"/>
                <a:ea typeface="+mn-ea"/>
                <a:cs typeface="+mn-cs"/>
              </a:rPr>
              <a:t>Fourth level</a:t>
            </a:r>
          </a:p>
          <a:p>
            <a:pPr marL="1035558" marR="0" lvl="4" indent="-285750" algn="l" defTabSz="914400" rtl="0" eaLnBrk="1" fontAlgn="auto" latinLnBrk="0" hangingPunct="1">
              <a:lnSpc>
                <a:spcPct val="90000"/>
              </a:lnSpc>
              <a:spcBef>
                <a:spcPts val="200"/>
              </a:spcBef>
              <a:spcAft>
                <a:spcPts val="400"/>
              </a:spcAft>
              <a:buClr>
                <a:srgbClr val="1F394D"/>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n-lt"/>
                <a:ea typeface="+mn-ea"/>
                <a:cs typeface="+mn-cs"/>
              </a:rPr>
              <a:t>Fifth level</a:t>
            </a:r>
            <a:endParaRPr lang="en-US" dirty="0"/>
          </a:p>
        </p:txBody>
      </p:sp>
      <p:sp>
        <p:nvSpPr>
          <p:cNvPr id="4" name="Content Placeholder 3"/>
          <p:cNvSpPr>
            <a:spLocks noGrp="1"/>
          </p:cNvSpPr>
          <p:nvPr>
            <p:ph sz="half" idx="2"/>
          </p:nvPr>
        </p:nvSpPr>
        <p:spPr>
          <a:xfrm>
            <a:off x="4663440" y="1273996"/>
            <a:ext cx="3703320" cy="4595099"/>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chemeClr val="accent4">
                    <a:lumMod val="75000"/>
                  </a:schemeClr>
                </a:solidFill>
              </a:defRPr>
            </a:lvl2pPr>
            <a:lvl3pPr>
              <a:defRPr>
                <a:solidFill>
                  <a:schemeClr val="accent1">
                    <a:lumMod val="60000"/>
                    <a:lumOff val="40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CAV’15</a:t>
            </a:r>
          </a:p>
        </p:txBody>
      </p:sp>
      <p:sp>
        <p:nvSpPr>
          <p:cNvPr id="6" name="Footer Placeholder 5"/>
          <p:cNvSpPr>
            <a:spLocks noGrp="1"/>
          </p:cNvSpPr>
          <p:nvPr>
            <p:ph type="ftr" sz="quarter" idx="11"/>
          </p:nvPr>
        </p:nvSpPr>
        <p:spPr/>
        <p:txBody>
          <a:bodyPr/>
          <a:lstStyle>
            <a:lvl1pPr>
              <a:defRPr/>
            </a:lvl1pPr>
          </a:lstStyle>
          <a:p>
            <a:r>
              <a:rPr lang="en-US" dirty="0"/>
              <a:t>DRONA</a:t>
            </a:r>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CAV’15</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Approximate Synchrony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CAV’15</a:t>
            </a:r>
          </a:p>
        </p:txBody>
      </p:sp>
      <p:sp>
        <p:nvSpPr>
          <p:cNvPr id="6" name="Footer Placeholder 5"/>
          <p:cNvSpPr>
            <a:spLocks noGrp="1"/>
          </p:cNvSpPr>
          <p:nvPr>
            <p:ph type="ftr" sz="quarter" idx="11"/>
          </p:nvPr>
        </p:nvSpPr>
        <p:spPr/>
        <p:txBody>
          <a:bodyPr/>
          <a:lstStyle/>
          <a:p>
            <a:r>
              <a:rPr lang="en-US"/>
              <a:t>Approximate Synchrony</a:t>
            </a:r>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8024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25366"/>
            <a:ext cx="7543801" cy="4543728"/>
          </a:xfrm>
          <a:prstGeom prst="rect">
            <a:avLst/>
          </a:prstGeom>
        </p:spPr>
        <p:txBody>
          <a:bodyPr vert="horz" lIns="0" tIns="45720" rIns="0" bIns="45720" rtlCol="0">
            <a:normAutofit/>
          </a:bodyPr>
          <a:lstStyle/>
          <a:p>
            <a:pPr lvl="0"/>
            <a:r>
              <a:rPr lang="en-US" dirty="0"/>
              <a:t>Click to edit Master text styles</a:t>
            </a:r>
          </a:p>
          <a:p>
            <a:pPr marL="384048" lvl="1"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chemeClr val="tx1"/>
                </a:solidFill>
              </a:defRPr>
            </a:lvl1pPr>
          </a:lstStyle>
          <a:p>
            <a:r>
              <a:rPr lang="en-US" dirty="0"/>
              <a:t>DRONA</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AB259EE1-6719-4AB3-8FD4-8FBC33950891}" type="slidenum">
              <a:rPr lang="en-US" smtClean="0"/>
              <a:pPr/>
              <a:t>‹#›</a:t>
            </a:fld>
            <a:endParaRPr lang="en-US" dirty="0"/>
          </a:p>
        </p:txBody>
      </p:sp>
      <p:cxnSp>
        <p:nvCxnSpPr>
          <p:cNvPr id="10" name="Straight Connector 9"/>
          <p:cNvCxnSpPr/>
          <p:nvPr/>
        </p:nvCxnSpPr>
        <p:spPr>
          <a:xfrm>
            <a:off x="895149" y="1152223"/>
            <a:ext cx="747522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7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smtClean="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3.xml"/><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org/P/blob/master/Src/Samples/FaultTolerantDistributedSystems/ChainReplication/Test/TestScript.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p:cNvSpPr>
            <a:spLocks noGrp="1"/>
          </p:cNvSpPr>
          <p:nvPr>
            <p:ph type="ctrTitle"/>
          </p:nvPr>
        </p:nvSpPr>
        <p:spPr>
          <a:xfrm>
            <a:off x="475903" y="1433120"/>
            <a:ext cx="8342710" cy="533184"/>
          </a:xfrm>
        </p:spPr>
        <p:txBody>
          <a:bodyPr>
            <a:noAutofit/>
          </a:bodyPr>
          <a:lstStyle/>
          <a:p>
            <a:r>
              <a:rPr lang="en-US" sz="3200" dirty="0"/>
              <a:t>P: Modular and Safe Asynchronous Programming</a:t>
            </a:r>
          </a:p>
        </p:txBody>
      </p:sp>
      <p:sp>
        <p:nvSpPr>
          <p:cNvPr id="11" name="Text Placeholder 8"/>
          <p:cNvSpPr>
            <a:spLocks noGrp="1"/>
          </p:cNvSpPr>
          <p:nvPr>
            <p:ph type="body" sz="quarter" idx="13"/>
          </p:nvPr>
        </p:nvSpPr>
        <p:spPr>
          <a:xfrm>
            <a:off x="777251" y="3164003"/>
            <a:ext cx="7543800" cy="1427247"/>
          </a:xfrm>
        </p:spPr>
        <p:txBody>
          <a:bodyPr>
            <a:normAutofit/>
          </a:bodyPr>
          <a:lstStyle/>
          <a:p>
            <a:pPr algn="ctr"/>
            <a:r>
              <a:rPr lang="en-US" sz="2400" b="1" dirty="0">
                <a:latin typeface="Consolas" panose="020B0609020204030204" pitchFamily="49" charset="0"/>
              </a:rPr>
              <a:t>Ankush Desai, UC Berkeley</a:t>
            </a:r>
          </a:p>
          <a:p>
            <a:pPr algn="ctr"/>
            <a:r>
              <a:rPr lang="en-US" sz="2400" b="1" dirty="0">
                <a:latin typeface="Consolas" panose="020B0609020204030204" pitchFamily="49" charset="0"/>
              </a:rPr>
              <a:t>Shaz Qadeer, Microsoft Research</a:t>
            </a:r>
          </a:p>
          <a:p>
            <a:pPr algn="ctr"/>
            <a:endParaRPr lang="en-US" sz="2400" b="1" baseline="30000" dirty="0">
              <a:latin typeface="Consolas" panose="020B0609020204030204" pitchFamily="49" charset="0"/>
            </a:endParaRPr>
          </a:p>
          <a:p>
            <a:pPr algn="ctr"/>
            <a:endParaRPr lang="en-US" sz="2400" baseline="30000" dirty="0">
              <a:latin typeface="Consolas" panose="020B0609020204030204" pitchFamily="49" charset="0"/>
            </a:endParaRPr>
          </a:p>
          <a:p>
            <a:pPr marL="0" indent="0" algn="ctr">
              <a:buNone/>
            </a:pPr>
            <a:endParaRPr lang="en-US" baseline="30000" dirty="0">
              <a:latin typeface="+mn-lt"/>
              <a:cs typeface="Calibri" panose="020F0502020204030204" pitchFamily="34" charset="0"/>
            </a:endParaRPr>
          </a:p>
        </p:txBody>
      </p:sp>
      <p:pic>
        <p:nvPicPr>
          <p:cNvPr id="1028" name="Picture 4" descr="@p-org">
            <a:extLst>
              <a:ext uri="{FF2B5EF4-FFF2-40B4-BE49-F238E27FC236}">
                <a16:creationId xmlns:a16="http://schemas.microsoft.com/office/drawing/2014/main" id="{C1962687-0B04-4E19-A281-C0C8FD26E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13" y="0"/>
            <a:ext cx="1133475" cy="1133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60606C4-FAD0-481F-AE39-0D72618B6A5C}"/>
              </a:ext>
            </a:extLst>
          </p:cNvPr>
          <p:cNvSpPr txBox="1"/>
          <p:nvPr/>
        </p:nvSpPr>
        <p:spPr>
          <a:xfrm>
            <a:off x="3843230" y="2358190"/>
            <a:ext cx="1000595" cy="461665"/>
          </a:xfrm>
          <a:prstGeom prst="rect">
            <a:avLst/>
          </a:prstGeom>
          <a:noFill/>
        </p:spPr>
        <p:txBody>
          <a:bodyPr wrap="none" rtlCol="0">
            <a:spAutoFit/>
          </a:bodyPr>
          <a:lstStyle/>
          <a:p>
            <a:r>
              <a:rPr lang="en-US" sz="2400" dirty="0"/>
              <a:t>Part 2</a:t>
            </a:r>
          </a:p>
        </p:txBody>
      </p:sp>
    </p:spTree>
    <p:extLst>
      <p:ext uri="{BB962C8B-B14F-4D97-AF65-F5344CB8AC3E}">
        <p14:creationId xmlns:p14="http://schemas.microsoft.com/office/powerpoint/2010/main" val="65720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a:t>Test-Coverage 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4" name="Date Placeholder 3">
            <a:extLst>
              <a:ext uri="{FF2B5EF4-FFF2-40B4-BE49-F238E27FC236}">
                <a16:creationId xmlns:a16="http://schemas.microsoft.com/office/drawing/2014/main" id="{88072D37-866E-4C21-B7FE-F588139F23F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fld id="{77CC721F-1D71-470D-9ADD-E53F1C9EB23A}" type="slidenum">
              <a:rPr lang="en-US" smtClean="0"/>
              <a:pPr/>
              <a:t>10</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𝐶h𝑎𝑖𝑛𝑅𝑒𝑝𝑙𝑖𝑐𝑎𝑡𝑖𝑜𝑛</m:t>
                      </m:r>
                      <m:r>
                        <a:rPr lang="en-US" b="0" i="1" smtClean="0">
                          <a:latin typeface="Cambria Math" panose="02040503050406030204" pitchFamily="18" charset="0"/>
                        </a:rPr>
                        <m:t>≤</m:t>
                      </m:r>
                      <m:r>
                        <a:rPr lang="en-US" b="0" i="1" smtClean="0">
                          <a:latin typeface="Cambria Math" panose="02040503050406030204" pitchFamily="18" charset="0"/>
                        </a:rPr>
                        <m:t>𝐿𝑖𝑛𝑒𝑎𝑟𝑖𝑧𝑎𝑏𝑖𝑙𝑖𝑡𝑦</m:t>
                      </m:r>
                    </m:oMath>
                  </m:oMathPara>
                </a14:m>
                <a:endParaRPr lang="en-US" dirty="0"/>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𝐹𝑖𝑛𝑖𝑡𝑒</m:t>
                      </m:r>
                      <m:r>
                        <a:rPr lang="en-US" b="0" i="1" smtClean="0">
                          <a:latin typeface="Cambria Math" panose="02040503050406030204" pitchFamily="18" charset="0"/>
                        </a:rPr>
                        <m:t> </m:t>
                      </m:r>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h𝑎𝑟𝑛𝑒𝑠𝑠</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5 </m:t>
                      </m:r>
                      <m:r>
                        <a:rPr lang="en-US" b="0" i="1" smtClean="0">
                          <a:latin typeface="Cambria Math" panose="02040503050406030204" pitchFamily="18" charset="0"/>
                        </a:rPr>
                        <m:t>𝑢𝑝𝑑𝑎𝑡𝑒</m:t>
                      </m:r>
                      <m:r>
                        <a:rPr lang="en-US" b="0" i="1" smtClean="0">
                          <a:latin typeface="Cambria Math" panose="02040503050406030204" pitchFamily="18" charset="0"/>
                        </a:rPr>
                        <m:t> </m:t>
                      </m:r>
                      <m:r>
                        <a:rPr lang="en-US" b="0" i="1" smtClean="0">
                          <a:latin typeface="Cambria Math" panose="02040503050406030204" pitchFamily="18" charset="0"/>
                        </a:rPr>
                        <m:t>𝑟𝑒𝑞𝑢𝑒𝑠𝑡𝑠</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𝑒𝑥𝑒𝑐𝑢𝑡𝑖𝑜𝑛𝑠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m:t>
                      </m:r>
                      <m:r>
                        <a:rPr lang="en-US" b="0" i="1" smtClean="0">
                          <a:latin typeface="Cambria Math" panose="02040503050406030204" pitchFamily="18" charset="0"/>
                        </a:rPr>
                        <m:t> </m:t>
                      </m:r>
                      <m:r>
                        <a:rPr lang="en-US" i="1" smtClean="0">
                          <a:latin typeface="Cambria Math" panose="02040503050406030204" pitchFamily="18" charset="0"/>
                        </a:rPr>
                        <m:t>𝐿𝑖𝑛𝑒𝑎𝑟</m:t>
                      </m:r>
                      <m:r>
                        <a:rPr lang="en-US" b="0" i="1" smtClean="0">
                          <a:latin typeface="Cambria Math" panose="02040503050406030204" pitchFamily="18" charset="0"/>
                        </a:rPr>
                        <m:t>𝑖</m:t>
                      </m:r>
                      <m:r>
                        <a:rPr lang="en-US" i="1" smtClean="0">
                          <a:latin typeface="Cambria Math" panose="02040503050406030204" pitchFamily="18" charset="0"/>
                        </a:rPr>
                        <m:t>𝑧𝑎𝑏𝑖𝑙𝑖𝑡𝑦</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m:oMathPara>
                </a14:m>
                <a:endParaRPr lang="en-US" dirty="0"/>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𝑒𝑥𝑒𝑐𝑢𝑡𝑖𝑜𝑛𝑠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𝐶h𝑎𝑖𝑛</m:t>
                      </m:r>
                      <m:r>
                        <a:rPr lang="en-US" b="0" i="1" smtClean="0">
                          <a:latin typeface="Cambria Math" panose="02040503050406030204" pitchFamily="18" charset="0"/>
                        </a:rPr>
                        <m:t> </m:t>
                      </m:r>
                      <m:r>
                        <a:rPr lang="en-US" b="0" i="1" smtClean="0">
                          <a:latin typeface="Cambria Math" panose="02040503050406030204" pitchFamily="18" charset="0"/>
                        </a:rPr>
                        <m:t>𝑅𝑒𝑝𝑙𝑖𝑐𝑎𝑡𝑖𝑜𝑛</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m:oMathPara>
                </a14:m>
                <a:endParaRPr lang="en-US" dirty="0"/>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indent="-342900">
              <a:buAutoNum type="alphaUcParenBoth"/>
            </a:pPr>
            <a:r>
              <a:rPr lang="en-US" dirty="0"/>
              <a:t>Hard to find executions (or false positives)</a:t>
            </a:r>
          </a:p>
          <a:p>
            <a:pPr marL="342900" indent="-342900">
              <a:buAutoNum type="alphaUcParenBoth"/>
            </a:pPr>
            <a:r>
              <a:rPr lang="en-US" dirty="0"/>
              <a:t>Low probability executions</a:t>
            </a:r>
          </a:p>
          <a:p>
            <a:pPr marL="342900" indent="-342900">
              <a:buAutoNum type="alphaUcParenBoth"/>
            </a:pPr>
            <a:r>
              <a:rPr lang="en-US" dirty="0"/>
              <a:t>High probability executions</a:t>
            </a:r>
          </a:p>
        </p:txBody>
      </p:sp>
    </p:spTree>
    <p:extLst>
      <p:ext uri="{BB962C8B-B14F-4D97-AF65-F5344CB8AC3E}">
        <p14:creationId xmlns:p14="http://schemas.microsoft.com/office/powerpoint/2010/main" val="376926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a:blip r:embed="rId3"/>
          <a:stretch>
            <a:fillRect/>
          </a:stretch>
        </p:blipFill>
        <p:spPr>
          <a:xfrm>
            <a:off x="210433" y="1541289"/>
            <a:ext cx="8293895" cy="2686947"/>
          </a:xfrm>
          <a:prstGeom prst="rect">
            <a:avLst/>
          </a:prstGeom>
        </p:spPr>
      </p:pic>
      <p:sp>
        <p:nvSpPr>
          <p:cNvPr id="4" name="Date Placeholder 3">
            <a:extLst>
              <a:ext uri="{FF2B5EF4-FFF2-40B4-BE49-F238E27FC236}">
                <a16:creationId xmlns:a16="http://schemas.microsoft.com/office/drawing/2014/main" id="{88072D37-866E-4C21-B7FE-F588139F23F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fld id="{77CC721F-1D71-470D-9ADD-E53F1C9EB23A}" type="slidenum">
              <a:rPr lang="en-US" smtClean="0"/>
              <a:pPr/>
              <a:t>11</a:t>
            </a:fld>
            <a:endParaRPr lang="en-US" dirty="0"/>
          </a:p>
        </p:txBody>
      </p:sp>
    </p:spTree>
    <p:extLst>
      <p:ext uri="{BB962C8B-B14F-4D97-AF65-F5344CB8AC3E}">
        <p14:creationId xmlns:p14="http://schemas.microsoft.com/office/powerpoint/2010/main" val="356033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8BC-074C-4DFD-BCE2-BAC6FCE06D3F}"/>
              </a:ext>
            </a:extLst>
          </p:cNvPr>
          <p:cNvSpPr>
            <a:spLocks noGrp="1"/>
          </p:cNvSpPr>
          <p:nvPr>
            <p:ph type="title"/>
          </p:nvPr>
        </p:nvSpPr>
        <p:spPr/>
        <p:txBody>
          <a:bodyPr>
            <a:normAutofit/>
          </a:bodyPr>
          <a:lstStyle/>
          <a:p>
            <a:r>
              <a:rPr lang="en-US" dirty="0"/>
              <a:t>Solution: Divide and Conquer</a:t>
            </a:r>
          </a:p>
        </p:txBody>
      </p:sp>
      <p:sp>
        <p:nvSpPr>
          <p:cNvPr id="3" name="Content Placeholder 2">
            <a:extLst>
              <a:ext uri="{FF2B5EF4-FFF2-40B4-BE49-F238E27FC236}">
                <a16:creationId xmlns:a16="http://schemas.microsoft.com/office/drawing/2014/main" id="{1B4483F1-43B6-46F0-A804-87005CC117C9}"/>
              </a:ext>
            </a:extLst>
          </p:cNvPr>
          <p:cNvSpPr>
            <a:spLocks noGrp="1"/>
          </p:cNvSpPr>
          <p:nvPr>
            <p:ph idx="1"/>
          </p:nvPr>
        </p:nvSpPr>
        <p:spPr/>
        <p:txBody>
          <a:bodyPr/>
          <a:lstStyle/>
          <a:p>
            <a:r>
              <a:rPr lang="en-US" dirty="0"/>
              <a:t>Two fold:</a:t>
            </a:r>
          </a:p>
          <a:p>
            <a:pPr marL="457200" indent="-457200">
              <a:buFont typeface="+mj-lt"/>
              <a:buAutoNum type="arabicPeriod"/>
            </a:pPr>
            <a:r>
              <a:rPr lang="en-US" dirty="0">
                <a:solidFill>
                  <a:srgbClr val="FF0000"/>
                </a:solidFill>
              </a:rPr>
              <a:t>Test-amplification via abstractions: </a:t>
            </a:r>
            <a:r>
              <a:rPr lang="en-US" dirty="0"/>
              <a:t>Test each component in isolation.</a:t>
            </a:r>
          </a:p>
          <a:p>
            <a:pPr marL="457200" indent="-457200">
              <a:buFont typeface="+mj-lt"/>
              <a:buAutoNum type="arabicPeriod"/>
            </a:pPr>
            <a:endParaRPr lang="en-US" dirty="0"/>
          </a:p>
          <a:p>
            <a:pPr marL="457200" indent="-457200">
              <a:buFont typeface="+mj-lt"/>
              <a:buAutoNum type="arabicPeriod"/>
            </a:pPr>
            <a:r>
              <a:rPr lang="en-US" dirty="0">
                <a:solidFill>
                  <a:srgbClr val="FF0000"/>
                </a:solidFill>
              </a:rPr>
              <a:t>Module system based on theory compositional refinement: </a:t>
            </a:r>
            <a:r>
              <a:rPr lang="en-US" dirty="0">
                <a:solidFill>
                  <a:schemeClr val="tx2"/>
                </a:solidFill>
              </a:rPr>
              <a:t>Test “whole-system” properties by testing each component in isolation.</a:t>
            </a:r>
            <a:endParaRPr lang="en-US" dirty="0">
              <a:solidFill>
                <a:srgbClr val="FF0000"/>
              </a:solidFill>
            </a:endParaRPr>
          </a:p>
          <a:p>
            <a:endParaRPr lang="en-US" dirty="0">
              <a:solidFill>
                <a:srgbClr val="FF0000"/>
              </a:solidFill>
            </a:endParaRPr>
          </a:p>
          <a:p>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C6D42FF6-A03D-49DE-9C2F-5CD654E2308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85E0A8B-04C9-44C3-AA62-4A6468D6697F}"/>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EBDF0D-D8B7-4060-B00E-0F056D69A9F2}"/>
              </a:ext>
            </a:extLst>
          </p:cNvPr>
          <p:cNvSpPr>
            <a:spLocks noGrp="1"/>
          </p:cNvSpPr>
          <p:nvPr>
            <p:ph type="sldNum" sz="quarter" idx="12"/>
          </p:nvPr>
        </p:nvSpPr>
        <p:spPr/>
        <p:txBody>
          <a:bodyPr/>
          <a:lstStyle/>
          <a:p>
            <a:fld id="{77CC721F-1D71-470D-9ADD-E53F1C9EB23A}" type="slidenum">
              <a:rPr lang="en-US" smtClean="0"/>
              <a:pPr/>
              <a:t>12</a:t>
            </a:fld>
            <a:endParaRPr lang="en-US" dirty="0"/>
          </a:p>
        </p:txBody>
      </p:sp>
    </p:spTree>
    <p:extLst>
      <p:ext uri="{BB962C8B-B14F-4D97-AF65-F5344CB8AC3E}">
        <p14:creationId xmlns:p14="http://schemas.microsoft.com/office/powerpoint/2010/main" val="14558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D68A-F6CB-43A9-995E-58B738A5906A}"/>
              </a:ext>
            </a:extLst>
          </p:cNvPr>
          <p:cNvSpPr>
            <a:spLocks noGrp="1"/>
          </p:cNvSpPr>
          <p:nvPr>
            <p:ph type="title"/>
          </p:nvPr>
        </p:nvSpPr>
        <p:spPr/>
        <p:txBody>
          <a:bodyPr/>
          <a:lstStyle/>
          <a:p>
            <a:r>
              <a:rPr lang="en-US" dirty="0"/>
              <a:t>Assume-Guarantee Reasoning</a:t>
            </a:r>
          </a:p>
        </p:txBody>
      </p:sp>
      <p:sp>
        <p:nvSpPr>
          <p:cNvPr id="3" name="Content Placeholder 2">
            <a:extLst>
              <a:ext uri="{FF2B5EF4-FFF2-40B4-BE49-F238E27FC236}">
                <a16:creationId xmlns:a16="http://schemas.microsoft.com/office/drawing/2014/main" id="{EE63E002-5DAB-4174-ABE9-A03364400293}"/>
              </a:ext>
            </a:extLst>
          </p:cNvPr>
          <p:cNvSpPr>
            <a:spLocks noGrp="1"/>
          </p:cNvSpPr>
          <p:nvPr>
            <p:ph idx="1"/>
          </p:nvPr>
        </p:nvSpPr>
        <p:spPr/>
        <p:txBody>
          <a:bodyPr>
            <a:normAutofit/>
          </a:bodyPr>
          <a:lstStyle/>
          <a:p>
            <a:pPr marL="457200" indent="-457200">
              <a:buAutoNum type="arabicParenBoth"/>
            </a:pPr>
            <a:r>
              <a:rPr lang="en-US" dirty="0"/>
              <a:t>A notion of a </a:t>
            </a:r>
            <a:r>
              <a:rPr lang="en-US" dirty="0">
                <a:solidFill>
                  <a:srgbClr val="FF0000"/>
                </a:solidFill>
              </a:rPr>
              <a:t>module</a:t>
            </a:r>
            <a:r>
              <a:rPr lang="en-US" dirty="0"/>
              <a:t> that can be composed with other modules. </a:t>
            </a:r>
          </a:p>
          <a:p>
            <a:pPr marL="457200" indent="-457200">
              <a:buAutoNum type="arabicParenBoth"/>
            </a:pPr>
            <a:endParaRPr lang="en-US" dirty="0"/>
          </a:p>
          <a:p>
            <a:pPr marL="457200" indent="-457200">
              <a:buAutoNum type="arabicParenBoth"/>
            </a:pPr>
            <a:r>
              <a:rPr lang="en-US" dirty="0"/>
              <a:t>The ability to describe a module at multiple levels of abstraction and check that a concrete description </a:t>
            </a:r>
            <a:r>
              <a:rPr lang="en-US" dirty="0">
                <a:solidFill>
                  <a:srgbClr val="FF0000"/>
                </a:solidFill>
              </a:rPr>
              <a:t>refines</a:t>
            </a:r>
            <a:r>
              <a:rPr lang="en-US" dirty="0"/>
              <a:t> an abstract description. </a:t>
            </a:r>
          </a:p>
          <a:p>
            <a:pPr marL="457200" indent="-457200">
              <a:buAutoNum type="arabicParenBoth"/>
            </a:pPr>
            <a:endParaRPr lang="en-US" dirty="0"/>
          </a:p>
          <a:p>
            <a:pPr marL="457200" indent="-457200">
              <a:buAutoNum type="arabicParenBoth"/>
            </a:pPr>
            <a:r>
              <a:rPr lang="en-US" dirty="0"/>
              <a:t>The capability to seamlessly </a:t>
            </a:r>
            <a:r>
              <a:rPr lang="en-US" dirty="0">
                <a:solidFill>
                  <a:srgbClr val="FF0000"/>
                </a:solidFill>
              </a:rPr>
              <a:t>substitute</a:t>
            </a:r>
            <a:r>
              <a:rPr lang="en-US" dirty="0"/>
              <a:t>, in the environment of a module, any concrete module with its abstraction.</a:t>
            </a:r>
          </a:p>
        </p:txBody>
      </p:sp>
      <p:sp>
        <p:nvSpPr>
          <p:cNvPr id="4" name="Date Placeholder 3">
            <a:extLst>
              <a:ext uri="{FF2B5EF4-FFF2-40B4-BE49-F238E27FC236}">
                <a16:creationId xmlns:a16="http://schemas.microsoft.com/office/drawing/2014/main" id="{8BFA45F3-F84C-4E41-A42C-7178D8F2B91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D2C0133-BF86-4CBC-AAC5-F3EA45961C9B}"/>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B96A8117-3666-4E85-AD76-1124926DA881}"/>
              </a:ext>
            </a:extLst>
          </p:cNvPr>
          <p:cNvSpPr>
            <a:spLocks noGrp="1"/>
          </p:cNvSpPr>
          <p:nvPr>
            <p:ph type="sldNum" sz="quarter" idx="12"/>
          </p:nvPr>
        </p:nvSpPr>
        <p:spPr/>
        <p:txBody>
          <a:bodyPr/>
          <a:lstStyle/>
          <a:p>
            <a:fld id="{77CC721F-1D71-470D-9ADD-E53F1C9EB23A}" type="slidenum">
              <a:rPr lang="en-US" smtClean="0"/>
              <a:pPr/>
              <a:t>13</a:t>
            </a:fld>
            <a:endParaRPr lang="en-US" dirty="0"/>
          </a:p>
        </p:txBody>
      </p:sp>
    </p:spTree>
    <p:extLst>
      <p:ext uri="{BB962C8B-B14F-4D97-AF65-F5344CB8AC3E}">
        <p14:creationId xmlns:p14="http://schemas.microsoft.com/office/powerpoint/2010/main" val="205324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BA96-C098-4313-8DD5-7550F558B428}"/>
              </a:ext>
            </a:extLst>
          </p:cNvPr>
          <p:cNvSpPr>
            <a:spLocks noGrp="1"/>
          </p:cNvSpPr>
          <p:nvPr>
            <p:ph type="title"/>
          </p:nvPr>
        </p:nvSpPr>
        <p:spPr/>
        <p:txBody>
          <a:bodyPr/>
          <a:lstStyle/>
          <a:p>
            <a:r>
              <a:rPr lang="en-US" dirty="0"/>
              <a:t>Client Server Application</a:t>
            </a:r>
          </a:p>
        </p:txBody>
      </p:sp>
      <p:sp>
        <p:nvSpPr>
          <p:cNvPr id="6" name="Slide Number Placeholder 5">
            <a:extLst>
              <a:ext uri="{FF2B5EF4-FFF2-40B4-BE49-F238E27FC236}">
                <a16:creationId xmlns:a16="http://schemas.microsoft.com/office/drawing/2014/main" id="{70E7773B-5526-4097-B954-C77959F28D6C}"/>
              </a:ext>
            </a:extLst>
          </p:cNvPr>
          <p:cNvSpPr>
            <a:spLocks noGrp="1"/>
          </p:cNvSpPr>
          <p:nvPr>
            <p:ph type="sldNum" sz="quarter" idx="12"/>
          </p:nvPr>
        </p:nvSpPr>
        <p:spPr/>
        <p:txBody>
          <a:bodyPr/>
          <a:lstStyle/>
          <a:p>
            <a:fld id="{77CC721F-1D71-470D-9ADD-E53F1C9EB23A}" type="slidenum">
              <a:rPr lang="en-US" smtClean="0"/>
              <a:pPr/>
              <a:t>14</a:t>
            </a:fld>
            <a:endParaRPr lang="en-US" dirty="0"/>
          </a:p>
        </p:txBody>
      </p:sp>
      <p:pic>
        <p:nvPicPr>
          <p:cNvPr id="10" name="Content Placeholder 9">
            <a:extLst>
              <a:ext uri="{FF2B5EF4-FFF2-40B4-BE49-F238E27FC236}">
                <a16:creationId xmlns:a16="http://schemas.microsoft.com/office/drawing/2014/main" id="{AD65D801-96E6-456B-8347-EB28047AD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119210"/>
            <a:ext cx="3891215" cy="5593916"/>
          </a:xfrm>
          <a:ln w="12700">
            <a:solidFill>
              <a:schemeClr val="tx1"/>
            </a:solidFill>
          </a:ln>
        </p:spPr>
      </p:pic>
      <p:pic>
        <p:nvPicPr>
          <p:cNvPr id="12" name="Picture 11">
            <a:extLst>
              <a:ext uri="{FF2B5EF4-FFF2-40B4-BE49-F238E27FC236}">
                <a16:creationId xmlns:a16="http://schemas.microsoft.com/office/drawing/2014/main" id="{5084CD49-9D87-41D4-8A08-283FA5F46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581" y="1089066"/>
            <a:ext cx="3758556" cy="5565029"/>
          </a:xfrm>
          <a:prstGeom prst="rect">
            <a:avLst/>
          </a:prstGeom>
          <a:ln w="12700">
            <a:solidFill>
              <a:schemeClr val="tx1"/>
            </a:solidFill>
          </a:ln>
        </p:spPr>
      </p:pic>
      <p:sp>
        <p:nvSpPr>
          <p:cNvPr id="13" name="Rectangle 12">
            <a:extLst>
              <a:ext uri="{FF2B5EF4-FFF2-40B4-BE49-F238E27FC236}">
                <a16:creationId xmlns:a16="http://schemas.microsoft.com/office/drawing/2014/main" id="{2E1132B2-3EFE-4453-86E4-BB1AED39207B}"/>
              </a:ext>
            </a:extLst>
          </p:cNvPr>
          <p:cNvSpPr/>
          <p:nvPr/>
        </p:nvSpPr>
        <p:spPr>
          <a:xfrm>
            <a:off x="5032772" y="1205803"/>
            <a:ext cx="3588711" cy="512466"/>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A057DB-B37C-451E-A721-AA9F3ADDEDD8}"/>
              </a:ext>
            </a:extLst>
          </p:cNvPr>
          <p:cNvSpPr/>
          <p:nvPr/>
        </p:nvSpPr>
        <p:spPr>
          <a:xfrm>
            <a:off x="1452453" y="3647551"/>
            <a:ext cx="2436256" cy="200967"/>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27FD712-F058-44A3-BB2F-B7E92C31346F}"/>
              </a:ext>
            </a:extLst>
          </p:cNvPr>
          <p:cNvSpPr/>
          <p:nvPr/>
        </p:nvSpPr>
        <p:spPr>
          <a:xfrm>
            <a:off x="1006149" y="2493667"/>
            <a:ext cx="3588711" cy="380162"/>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1880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BA96-C098-4313-8DD5-7550F558B428}"/>
              </a:ext>
            </a:extLst>
          </p:cNvPr>
          <p:cNvSpPr>
            <a:spLocks noGrp="1"/>
          </p:cNvSpPr>
          <p:nvPr>
            <p:ph type="title"/>
          </p:nvPr>
        </p:nvSpPr>
        <p:spPr/>
        <p:txBody>
          <a:bodyPr/>
          <a:lstStyle/>
          <a:p>
            <a:r>
              <a:rPr lang="en-US" dirty="0"/>
              <a:t>Substitution</a:t>
            </a:r>
          </a:p>
        </p:txBody>
      </p:sp>
      <p:sp>
        <p:nvSpPr>
          <p:cNvPr id="3" name="Content Placeholder 2">
            <a:extLst>
              <a:ext uri="{FF2B5EF4-FFF2-40B4-BE49-F238E27FC236}">
                <a16:creationId xmlns:a16="http://schemas.microsoft.com/office/drawing/2014/main" id="{D4432C90-00D5-418A-B878-A186D271FBD0}"/>
              </a:ext>
            </a:extLst>
          </p:cNvPr>
          <p:cNvSpPr>
            <a:spLocks noGrp="1"/>
          </p:cNvSpPr>
          <p:nvPr>
            <p:ph idx="1"/>
          </p:nvPr>
        </p:nvSpPr>
        <p:spPr/>
        <p:txBody>
          <a:bodyPr/>
          <a:lstStyle/>
          <a:p>
            <a:r>
              <a:rPr lang="en-US" dirty="0"/>
              <a:t>A key feature required for compositional reasoning is substitution, the ability to seamlessly bind the creation statement:</a:t>
            </a:r>
          </a:p>
          <a:p>
            <a:endParaRPr lang="en-US" dirty="0"/>
          </a:p>
          <a:p>
            <a:r>
              <a:rPr lang="en-US" dirty="0"/>
              <a:t>new </a:t>
            </a:r>
            <a:r>
              <a:rPr lang="en-US" dirty="0" err="1"/>
              <a:t>ServerToClientIT</a:t>
            </a:r>
            <a:r>
              <a:rPr lang="en-US" dirty="0"/>
              <a:t>() </a:t>
            </a:r>
          </a:p>
          <a:p>
            <a:endParaRPr lang="en-US" dirty="0"/>
          </a:p>
          <a:p>
            <a:r>
              <a:rPr lang="en-US" dirty="0"/>
              <a:t>to </a:t>
            </a:r>
            <a:r>
              <a:rPr lang="en-US" dirty="0" err="1"/>
              <a:t>ServerImpl</a:t>
            </a:r>
            <a:r>
              <a:rPr lang="en-US" dirty="0"/>
              <a:t> when testing server implementation and to </a:t>
            </a:r>
            <a:r>
              <a:rPr lang="en-US" dirty="0" err="1"/>
              <a:t>ServerAbs</a:t>
            </a:r>
            <a:r>
              <a:rPr lang="en-US" dirty="0"/>
              <a:t> when testing its environment.</a:t>
            </a:r>
          </a:p>
        </p:txBody>
      </p:sp>
      <p:sp>
        <p:nvSpPr>
          <p:cNvPr id="4" name="Date Placeholder 3">
            <a:extLst>
              <a:ext uri="{FF2B5EF4-FFF2-40B4-BE49-F238E27FC236}">
                <a16:creationId xmlns:a16="http://schemas.microsoft.com/office/drawing/2014/main" id="{3505FE7A-58B3-47E5-9DDB-EBBD0CD669E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94177E-123F-4A63-BD07-798667152C36}"/>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70E7773B-5526-4097-B954-C77959F28D6C}"/>
              </a:ext>
            </a:extLst>
          </p:cNvPr>
          <p:cNvSpPr>
            <a:spLocks noGrp="1"/>
          </p:cNvSpPr>
          <p:nvPr>
            <p:ph type="sldNum" sz="quarter" idx="12"/>
          </p:nvPr>
        </p:nvSpPr>
        <p:spPr/>
        <p:txBody>
          <a:bodyPr/>
          <a:lstStyle/>
          <a:p>
            <a:fld id="{77CC721F-1D71-470D-9ADD-E53F1C9EB23A}" type="slidenum">
              <a:rPr lang="en-US" smtClean="0"/>
              <a:pPr/>
              <a:t>15</a:t>
            </a:fld>
            <a:endParaRPr lang="en-US" dirty="0"/>
          </a:p>
        </p:txBody>
      </p:sp>
    </p:spTree>
    <p:extLst>
      <p:ext uri="{BB962C8B-B14F-4D97-AF65-F5344CB8AC3E}">
        <p14:creationId xmlns:p14="http://schemas.microsoft.com/office/powerpoint/2010/main" val="2536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DC81-26C5-4257-9496-5A36F7173034}"/>
              </a:ext>
            </a:extLst>
          </p:cNvPr>
          <p:cNvSpPr>
            <a:spLocks noGrp="1"/>
          </p:cNvSpPr>
          <p:nvPr>
            <p:ph type="title"/>
          </p:nvPr>
        </p:nvSpPr>
        <p:spPr/>
        <p:txBody>
          <a:bodyPr/>
          <a:lstStyle/>
          <a:p>
            <a:r>
              <a:rPr lang="en-US" dirty="0"/>
              <a:t>Compositional Programming</a:t>
            </a:r>
          </a:p>
        </p:txBody>
      </p:sp>
      <p:pic>
        <p:nvPicPr>
          <p:cNvPr id="8" name="Content Placeholder 7">
            <a:extLst>
              <a:ext uri="{FF2B5EF4-FFF2-40B4-BE49-F238E27FC236}">
                <a16:creationId xmlns:a16="http://schemas.microsoft.com/office/drawing/2014/main" id="{B815CC8B-19D9-4247-B72C-AEB6D866C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390175"/>
            <a:ext cx="7543800" cy="4423726"/>
          </a:xfrm>
        </p:spPr>
      </p:pic>
      <p:sp>
        <p:nvSpPr>
          <p:cNvPr id="4" name="Date Placeholder 3">
            <a:extLst>
              <a:ext uri="{FF2B5EF4-FFF2-40B4-BE49-F238E27FC236}">
                <a16:creationId xmlns:a16="http://schemas.microsoft.com/office/drawing/2014/main" id="{29251DB8-C12D-4D79-936D-AF88858498A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80F9DCE-662E-4D9F-BD67-F73614571CB9}"/>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4669C69C-6EB8-4628-877B-F572F9FC53A0}"/>
              </a:ext>
            </a:extLst>
          </p:cNvPr>
          <p:cNvSpPr>
            <a:spLocks noGrp="1"/>
          </p:cNvSpPr>
          <p:nvPr>
            <p:ph type="sldNum" sz="quarter" idx="12"/>
          </p:nvPr>
        </p:nvSpPr>
        <p:spPr/>
        <p:txBody>
          <a:bodyPr/>
          <a:lstStyle/>
          <a:p>
            <a:fld id="{77CC721F-1D71-470D-9ADD-E53F1C9EB23A}" type="slidenum">
              <a:rPr lang="en-US" smtClean="0"/>
              <a:pPr/>
              <a:t>16</a:t>
            </a:fld>
            <a:endParaRPr lang="en-US" dirty="0"/>
          </a:p>
        </p:txBody>
      </p:sp>
    </p:spTree>
    <p:extLst>
      <p:ext uri="{BB962C8B-B14F-4D97-AF65-F5344CB8AC3E}">
        <p14:creationId xmlns:p14="http://schemas.microsoft.com/office/powerpoint/2010/main" val="153989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12C-14F2-4B96-8355-A679F8F5474C}"/>
              </a:ext>
            </a:extLst>
          </p:cNvPr>
          <p:cNvSpPr>
            <a:spLocks noGrp="1"/>
          </p:cNvSpPr>
          <p:nvPr>
            <p:ph type="title"/>
          </p:nvPr>
        </p:nvSpPr>
        <p:spPr/>
        <p:txBody>
          <a:bodyPr/>
          <a:lstStyle/>
          <a:p>
            <a:r>
              <a:rPr lang="en-US" dirty="0"/>
              <a:t>Specifications and Abstractions</a:t>
            </a:r>
          </a:p>
        </p:txBody>
      </p:sp>
      <p:pic>
        <p:nvPicPr>
          <p:cNvPr id="8" name="Content Placeholder 7">
            <a:extLst>
              <a:ext uri="{FF2B5EF4-FFF2-40B4-BE49-F238E27FC236}">
                <a16:creationId xmlns:a16="http://schemas.microsoft.com/office/drawing/2014/main" id="{24AB4C8F-ADFD-49D8-AC08-7067B3213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827" y="1355185"/>
            <a:ext cx="3732173" cy="4533900"/>
          </a:xfrm>
        </p:spPr>
      </p:pic>
      <p:sp>
        <p:nvSpPr>
          <p:cNvPr id="4" name="Date Placeholder 3">
            <a:extLst>
              <a:ext uri="{FF2B5EF4-FFF2-40B4-BE49-F238E27FC236}">
                <a16:creationId xmlns:a16="http://schemas.microsoft.com/office/drawing/2014/main" id="{23180B25-8DF3-4EE6-ADD4-FA382CD346D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DBFE028-24C0-4D18-B116-E3FEDDB310D2}"/>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0F6733D-D210-4AA5-A96F-1F94ED8E4CD2}"/>
              </a:ext>
            </a:extLst>
          </p:cNvPr>
          <p:cNvSpPr>
            <a:spLocks noGrp="1"/>
          </p:cNvSpPr>
          <p:nvPr>
            <p:ph type="sldNum" sz="quarter" idx="12"/>
          </p:nvPr>
        </p:nvSpPr>
        <p:spPr/>
        <p:txBody>
          <a:bodyPr/>
          <a:lstStyle/>
          <a:p>
            <a:fld id="{77CC721F-1D71-470D-9ADD-E53F1C9EB23A}" type="slidenum">
              <a:rPr lang="en-US" smtClean="0"/>
              <a:pPr/>
              <a:t>17</a:t>
            </a:fld>
            <a:endParaRPr lang="en-US" dirty="0"/>
          </a:p>
        </p:txBody>
      </p:sp>
    </p:spTree>
    <p:extLst>
      <p:ext uri="{BB962C8B-B14F-4D97-AF65-F5344CB8AC3E}">
        <p14:creationId xmlns:p14="http://schemas.microsoft.com/office/powerpoint/2010/main" val="129230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BCEA-B16B-4E49-96DF-60BCD018BE22}"/>
              </a:ext>
            </a:extLst>
          </p:cNvPr>
          <p:cNvSpPr>
            <a:spLocks noGrp="1"/>
          </p:cNvSpPr>
          <p:nvPr>
            <p:ph type="title"/>
          </p:nvPr>
        </p:nvSpPr>
        <p:spPr/>
        <p:txBody>
          <a:bodyPr/>
          <a:lstStyle/>
          <a:p>
            <a:r>
              <a:rPr lang="en-US" dirty="0"/>
              <a:t>Compositional Testing</a:t>
            </a:r>
          </a:p>
        </p:txBody>
      </p:sp>
      <p:pic>
        <p:nvPicPr>
          <p:cNvPr id="8" name="Content Placeholder 7">
            <a:extLst>
              <a:ext uri="{FF2B5EF4-FFF2-40B4-BE49-F238E27FC236}">
                <a16:creationId xmlns:a16="http://schemas.microsoft.com/office/drawing/2014/main" id="{E36374CD-A8FB-4C67-B8F0-5F830C03A68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22252" y="1608448"/>
            <a:ext cx="3933110" cy="4400370"/>
          </a:xfrm>
        </p:spPr>
      </p:pic>
      <p:sp>
        <p:nvSpPr>
          <p:cNvPr id="9" name="Content Placeholder 8">
            <a:extLst>
              <a:ext uri="{FF2B5EF4-FFF2-40B4-BE49-F238E27FC236}">
                <a16:creationId xmlns:a16="http://schemas.microsoft.com/office/drawing/2014/main" id="{033850D5-C1F3-4C10-BBEC-BE3D04DDCF5F}"/>
              </a:ext>
            </a:extLst>
          </p:cNvPr>
          <p:cNvSpPr>
            <a:spLocks noGrp="1"/>
          </p:cNvSpPr>
          <p:nvPr>
            <p:ph sz="half" idx="2"/>
          </p:nvPr>
        </p:nvSpPr>
        <p:spPr/>
        <p:txBody>
          <a:bodyPr/>
          <a:lstStyle/>
          <a:p>
            <a:endParaRPr lang="en-US"/>
          </a:p>
        </p:txBody>
      </p:sp>
      <p:sp>
        <p:nvSpPr>
          <p:cNvPr id="4" name="Date Placeholder 3">
            <a:extLst>
              <a:ext uri="{FF2B5EF4-FFF2-40B4-BE49-F238E27FC236}">
                <a16:creationId xmlns:a16="http://schemas.microsoft.com/office/drawing/2014/main" id="{5DF29453-4F8B-4A7D-B628-0F6E2CFAC5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23EC1DD-C8E6-406D-995E-92C49A8C8B32}"/>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4209B83-309A-441D-B3D8-A132CDAEF235}"/>
              </a:ext>
            </a:extLst>
          </p:cNvPr>
          <p:cNvSpPr>
            <a:spLocks noGrp="1"/>
          </p:cNvSpPr>
          <p:nvPr>
            <p:ph type="sldNum" sz="quarter" idx="12"/>
          </p:nvPr>
        </p:nvSpPr>
        <p:spPr/>
        <p:txBody>
          <a:bodyPr/>
          <a:lstStyle/>
          <a:p>
            <a:fld id="{77CC721F-1D71-470D-9ADD-E53F1C9EB23A}" type="slidenum">
              <a:rPr lang="en-US" smtClean="0"/>
              <a:pPr/>
              <a:t>18</a:t>
            </a:fld>
            <a:endParaRPr lang="en-US" dirty="0"/>
          </a:p>
        </p:txBody>
      </p:sp>
    </p:spTree>
    <p:extLst>
      <p:ext uri="{BB962C8B-B14F-4D97-AF65-F5344CB8AC3E}">
        <p14:creationId xmlns:p14="http://schemas.microsoft.com/office/powerpoint/2010/main" val="249204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BA96-C098-4313-8DD5-7550F558B428}"/>
              </a:ext>
            </a:extLst>
          </p:cNvPr>
          <p:cNvSpPr>
            <a:spLocks noGrp="1"/>
          </p:cNvSpPr>
          <p:nvPr>
            <p:ph type="title"/>
          </p:nvPr>
        </p:nvSpPr>
        <p:spPr/>
        <p:txBody>
          <a:bodyPr/>
          <a:lstStyle/>
          <a:p>
            <a:r>
              <a:rPr lang="en-US" dirty="0"/>
              <a:t>Traces and Refinement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432C90-00D5-418A-B878-A186D271FBD0}"/>
                  </a:ext>
                </a:extLst>
              </p:cNvPr>
              <p:cNvSpPr>
                <a:spLocks noGrp="1"/>
              </p:cNvSpPr>
              <p:nvPr>
                <p:ph sz="half" idx="1"/>
              </p:nvPr>
            </p:nvSpPr>
            <p:spPr>
              <a:xfrm>
                <a:off x="4663440" y="1294903"/>
                <a:ext cx="3703320" cy="4769013"/>
              </a:xfrm>
            </p:spPr>
            <p:txBody>
              <a:bodyPr>
                <a:normAutofit lnSpcReduction="10000"/>
              </a:bodyPr>
              <a:lstStyle/>
              <a:p>
                <a:r>
                  <a:rPr lang="en-US" dirty="0"/>
                  <a:t>Visible actions: Sends, Creates.</a:t>
                </a:r>
              </a:p>
              <a:p>
                <a:endParaRPr lang="en-US" dirty="0"/>
              </a:p>
              <a:p>
                <a:r>
                  <a:rPr lang="en-US" dirty="0"/>
                  <a:t>Sends(P) = {E2, E3, E4, E5}</a:t>
                </a:r>
              </a:p>
              <a:p>
                <a:r>
                  <a:rPr lang="en-US" dirty="0"/>
                  <a:t>Receives(P) = {E1, E2, E3}</a:t>
                </a:r>
              </a:p>
              <a:p>
                <a:r>
                  <a:rPr lang="en-US" dirty="0"/>
                  <a:t>Creates(P) = {I2, I3}</a:t>
                </a:r>
              </a:p>
              <a:p>
                <a:r>
                  <a:rPr lang="en-US" dirty="0" err="1"/>
                  <a:t>ExportedInterfaces</a:t>
                </a:r>
                <a:r>
                  <a:rPr lang="en-US" dirty="0"/>
                  <a:t>(P) = {I1, I2}</a:t>
                </a:r>
              </a:p>
              <a:p>
                <a:endParaRPr lang="en-US" dirty="0"/>
              </a:p>
              <a:p>
                <a:r>
                  <a:rPr lang="en-US" dirty="0"/>
                  <a:t>Trace : sequence of visible actions.</a:t>
                </a:r>
              </a:p>
              <a:p>
                <a:endParaRPr lang="en-US" dirty="0"/>
              </a:p>
              <a:p>
                <a:r>
                  <a:rPr lang="en-US" dirty="0"/>
                  <a:t>P refines P’ </a:t>
                </a:r>
                <a:r>
                  <a:rPr lang="en-US" dirty="0" err="1"/>
                  <a:t>iff</a:t>
                </a:r>
                <a:r>
                  <a:rPr lang="en-US" dirty="0"/>
                  <a:t> Traces(P) </a:t>
                </a:r>
                <a14:m>
                  <m:oMath xmlns:m="http://schemas.openxmlformats.org/officeDocument/2006/math">
                    <m:r>
                      <a:rPr lang="en-US" b="0" i="1" smtClean="0">
                        <a:latin typeface="Cambria Math" panose="02040503050406030204" pitchFamily="18" charset="0"/>
                      </a:rPr>
                      <m:t>⊆</m:t>
                    </m:r>
                  </m:oMath>
                </a14:m>
                <a:r>
                  <a:rPr lang="en-US" dirty="0"/>
                  <a:t> Traces(P’)</a:t>
                </a:r>
              </a:p>
              <a:p>
                <a:endParaRPr lang="en-US" dirty="0"/>
              </a:p>
            </p:txBody>
          </p:sp>
        </mc:Choice>
        <mc:Fallback xmlns="">
          <p:sp>
            <p:nvSpPr>
              <p:cNvPr id="3" name="Content Placeholder 2">
                <a:extLst>
                  <a:ext uri="{FF2B5EF4-FFF2-40B4-BE49-F238E27FC236}">
                    <a16:creationId xmlns:a16="http://schemas.microsoft.com/office/drawing/2014/main" id="{D4432C90-00D5-418A-B878-A186D271FBD0}"/>
                  </a:ext>
                </a:extLst>
              </p:cNvPr>
              <p:cNvSpPr>
                <a:spLocks noGrp="1" noRot="1" noChangeAspect="1" noMove="1" noResize="1" noEditPoints="1" noAdjustHandles="1" noChangeArrowheads="1" noChangeShapeType="1" noTextEdit="1"/>
              </p:cNvSpPr>
              <p:nvPr>
                <p:ph sz="half" idx="1"/>
              </p:nvPr>
            </p:nvSpPr>
            <p:spPr>
              <a:xfrm>
                <a:off x="4663440" y="1294903"/>
                <a:ext cx="3703320" cy="4769013"/>
              </a:xfrm>
              <a:blipFill>
                <a:blip r:embed="rId2"/>
                <a:stretch>
                  <a:fillRect l="-4112" t="-2043" r="-658"/>
                </a:stretch>
              </a:blipFill>
            </p:spPr>
            <p:txBody>
              <a:bodyPr/>
              <a:lstStyle/>
              <a:p>
                <a:r>
                  <a:rPr lang="en-US">
                    <a:noFill/>
                  </a:rPr>
                  <a:t> </a:t>
                </a:r>
              </a:p>
            </p:txBody>
          </p:sp>
        </mc:Fallback>
      </mc:AlternateContent>
      <p:pic>
        <p:nvPicPr>
          <p:cNvPr id="8" name="Content Placeholder 7">
            <a:extLst>
              <a:ext uri="{FF2B5EF4-FFF2-40B4-BE49-F238E27FC236}">
                <a16:creationId xmlns:a16="http://schemas.microsoft.com/office/drawing/2014/main" id="{55FFA914-4F84-4A4F-AC2B-EB606A4C2A23}"/>
              </a:ext>
            </a:extLst>
          </p:cNvPr>
          <p:cNvPicPr>
            <a:picLocks noGrp="1" noChangeAspect="1"/>
          </p:cNvPicPr>
          <p:nvPr>
            <p:ph sz="half" idx="2"/>
          </p:nvPr>
        </p:nvPicPr>
        <p:blipFill>
          <a:blip r:embed="rId3"/>
          <a:stretch>
            <a:fillRect/>
          </a:stretch>
        </p:blipFill>
        <p:spPr>
          <a:xfrm>
            <a:off x="497710" y="1391115"/>
            <a:ext cx="3702050" cy="3407397"/>
          </a:xfrm>
          <a:prstGeom prst="rect">
            <a:avLst/>
          </a:prstGeom>
        </p:spPr>
      </p:pic>
      <p:sp>
        <p:nvSpPr>
          <p:cNvPr id="4" name="Date Placeholder 3">
            <a:extLst>
              <a:ext uri="{FF2B5EF4-FFF2-40B4-BE49-F238E27FC236}">
                <a16:creationId xmlns:a16="http://schemas.microsoft.com/office/drawing/2014/main" id="{3505FE7A-58B3-47E5-9DDB-EBBD0CD669E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94177E-123F-4A63-BD07-798667152C36}"/>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70E7773B-5526-4097-B954-C77959F28D6C}"/>
              </a:ext>
            </a:extLst>
          </p:cNvPr>
          <p:cNvSpPr>
            <a:spLocks noGrp="1"/>
          </p:cNvSpPr>
          <p:nvPr>
            <p:ph type="sldNum" sz="quarter" idx="12"/>
          </p:nvPr>
        </p:nvSpPr>
        <p:spPr/>
        <p:txBody>
          <a:bodyPr/>
          <a:lstStyle/>
          <a:p>
            <a:fld id="{77CC721F-1D71-470D-9ADD-E53F1C9EB23A}" type="slidenum">
              <a:rPr lang="en-US" smtClean="0"/>
              <a:pPr/>
              <a:t>19</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E93251-C26A-4CFC-8A78-CC09BDE270CD}"/>
                  </a:ext>
                </a:extLst>
              </p:cNvPr>
              <p:cNvSpPr txBox="1"/>
              <p:nvPr/>
            </p:nvSpPr>
            <p:spPr>
              <a:xfrm>
                <a:off x="276058" y="5075151"/>
                <a:ext cx="38724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𝒎𝒐𝒅𝒖𝒍𝒆</m:t>
                      </m:r>
                      <m:r>
                        <a:rPr lang="en-US" i="1" dirty="0">
                          <a:latin typeface="Cambria Math" panose="02040503050406030204" pitchFamily="18" charset="0"/>
                        </a:rPr>
                        <m:t> </m:t>
                      </m:r>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𝐼</m:t>
                      </m:r>
                      <m:r>
                        <a:rPr lang="en-US" i="1" dirty="0" smtClean="0">
                          <a:latin typeface="Cambria Math" panose="02040503050406030204" pitchFamily="18" charset="0"/>
                        </a:rPr>
                        <m:t>1→</m:t>
                      </m:r>
                      <m:r>
                        <a:rPr lang="en-US" i="1" dirty="0" smtClean="0">
                          <a:latin typeface="Cambria Math" panose="02040503050406030204" pitchFamily="18" charset="0"/>
                        </a:rPr>
                        <m:t>𝑀</m:t>
                      </m:r>
                      <m:r>
                        <a:rPr lang="en-US" i="1" dirty="0" smtClean="0">
                          <a:latin typeface="Cambria Math" panose="02040503050406030204" pitchFamily="18" charset="0"/>
                        </a:rPr>
                        <m:t>1, </m:t>
                      </m:r>
                      <m:r>
                        <a:rPr lang="en-US" i="1" dirty="0" smtClean="0">
                          <a:latin typeface="Cambria Math" panose="02040503050406030204" pitchFamily="18" charset="0"/>
                        </a:rPr>
                        <m:t>𝐼</m:t>
                      </m:r>
                      <m:r>
                        <a:rPr lang="en-US" i="1" dirty="0" smtClean="0">
                          <a:latin typeface="Cambria Math" panose="02040503050406030204" pitchFamily="18" charset="0"/>
                        </a:rPr>
                        <m:t>2→</m:t>
                      </m:r>
                      <m:r>
                        <a:rPr lang="en-US" i="1" dirty="0" smtClean="0">
                          <a:latin typeface="Cambria Math" panose="02040503050406030204" pitchFamily="18" charset="0"/>
                        </a:rPr>
                        <m:t>𝑀</m:t>
                      </m:r>
                      <m:r>
                        <a:rPr lang="en-US" i="1" dirty="0" smtClean="0">
                          <a:latin typeface="Cambria Math" panose="02040503050406030204" pitchFamily="18" charset="0"/>
                        </a:rPr>
                        <m:t>2 };</m:t>
                      </m:r>
                    </m:oMath>
                  </m:oMathPara>
                </a14:m>
                <a:endParaRPr lang="en-US" dirty="0"/>
              </a:p>
            </p:txBody>
          </p:sp>
        </mc:Choice>
        <mc:Fallback xmlns="">
          <p:sp>
            <p:nvSpPr>
              <p:cNvPr id="7" name="TextBox 6">
                <a:extLst>
                  <a:ext uri="{FF2B5EF4-FFF2-40B4-BE49-F238E27FC236}">
                    <a16:creationId xmlns:a16="http://schemas.microsoft.com/office/drawing/2014/main" id="{A3E93251-C26A-4CFC-8A78-CC09BDE270CD}"/>
                  </a:ext>
                </a:extLst>
              </p:cNvPr>
              <p:cNvSpPr txBox="1">
                <a:spLocks noRot="1" noChangeAspect="1" noMove="1" noResize="1" noEditPoints="1" noAdjustHandles="1" noChangeArrowheads="1" noChangeShapeType="1" noTextEdit="1"/>
              </p:cNvSpPr>
              <p:nvPr/>
            </p:nvSpPr>
            <p:spPr>
              <a:xfrm>
                <a:off x="276058" y="5075151"/>
                <a:ext cx="3872406" cy="369332"/>
              </a:xfrm>
              <a:prstGeom prst="rect">
                <a:avLst/>
              </a:prstGeom>
              <a:blipFill>
                <a:blip r:embed="rId4"/>
                <a:stretch>
                  <a:fillRect b="-18333"/>
                </a:stretch>
              </a:blipFill>
            </p:spPr>
            <p:txBody>
              <a:bodyPr/>
              <a:lstStyle/>
              <a:p>
                <a:r>
                  <a:rPr lang="en-US">
                    <a:noFill/>
                  </a:rPr>
                  <a:t> </a:t>
                </a:r>
              </a:p>
            </p:txBody>
          </p:sp>
        </mc:Fallback>
      </mc:AlternateContent>
    </p:spTree>
    <p:extLst>
      <p:ext uri="{BB962C8B-B14F-4D97-AF65-F5344CB8AC3E}">
        <p14:creationId xmlns:p14="http://schemas.microsoft.com/office/powerpoint/2010/main" val="373020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BC03-0CCE-4DFF-8106-10ECF9B631A9}"/>
              </a:ext>
            </a:extLst>
          </p:cNvPr>
          <p:cNvSpPr>
            <a:spLocks noGrp="1"/>
          </p:cNvSpPr>
          <p:nvPr>
            <p:ph type="title"/>
          </p:nvPr>
        </p:nvSpPr>
        <p:spPr>
          <a:xfrm>
            <a:off x="822960" y="286604"/>
            <a:ext cx="7543800" cy="802457"/>
          </a:xfrm>
        </p:spPr>
        <p:txBody>
          <a:bodyPr/>
          <a:lstStyle/>
          <a:p>
            <a:r>
              <a:rPr lang="en-US" dirty="0"/>
              <a:t>Recap</a:t>
            </a:r>
          </a:p>
        </p:txBody>
      </p:sp>
      <p:sp>
        <p:nvSpPr>
          <p:cNvPr id="3" name="Content Placeholder 2">
            <a:extLst>
              <a:ext uri="{FF2B5EF4-FFF2-40B4-BE49-F238E27FC236}">
                <a16:creationId xmlns:a16="http://schemas.microsoft.com/office/drawing/2014/main" id="{170C547B-A8B0-4A57-A290-E8E84645F311}"/>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P program is a collection of state machines.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 provides primitives for modeling non-determinism and performing “unit” testing.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 compiler generates both code for systematic testing and C/C++ code for execution.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 systematic testing engine is able to reproduce hard to find </a:t>
            </a:r>
            <a:r>
              <a:rPr lang="en-US" dirty="0">
                <a:solidFill>
                  <a:srgbClr val="FF0000"/>
                </a:solidFill>
              </a:rPr>
              <a:t>Heisenbugs</a:t>
            </a:r>
            <a:r>
              <a:rPr lang="en-US" dirty="0"/>
              <a:t> in asynchronous message passing programs.</a:t>
            </a:r>
          </a:p>
        </p:txBody>
      </p:sp>
      <p:sp>
        <p:nvSpPr>
          <p:cNvPr id="4" name="Date Placeholder 3">
            <a:extLst>
              <a:ext uri="{FF2B5EF4-FFF2-40B4-BE49-F238E27FC236}">
                <a16:creationId xmlns:a16="http://schemas.microsoft.com/office/drawing/2014/main" id="{E6CFF53C-93B1-4231-B957-580108DAC49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B3A90CB-0680-404F-98AD-D12785D675C9}"/>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AAD00532-47D5-4467-91B6-4E5CD71CBE4B}"/>
              </a:ext>
            </a:extLst>
          </p:cNvPr>
          <p:cNvSpPr>
            <a:spLocks noGrp="1"/>
          </p:cNvSpPr>
          <p:nvPr>
            <p:ph type="sldNum" sz="quarter" idx="12"/>
          </p:nvPr>
        </p:nvSpPr>
        <p:spPr/>
        <p:txBody>
          <a:bodyPr/>
          <a:lstStyle/>
          <a:p>
            <a:fld id="{77CC721F-1D71-470D-9ADD-E53F1C9EB23A}" type="slidenum">
              <a:rPr lang="en-US" smtClean="0"/>
              <a:pPr/>
              <a:t>2</a:t>
            </a:fld>
            <a:endParaRPr lang="en-US" dirty="0"/>
          </a:p>
        </p:txBody>
      </p:sp>
    </p:spTree>
    <p:extLst>
      <p:ext uri="{BB962C8B-B14F-4D97-AF65-F5344CB8AC3E}">
        <p14:creationId xmlns:p14="http://schemas.microsoft.com/office/powerpoint/2010/main" val="15460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1B35-ED53-428B-A98C-1F0C5A38E8C6}"/>
              </a:ext>
            </a:extLst>
          </p:cNvPr>
          <p:cNvSpPr>
            <a:spLocks noGrp="1"/>
          </p:cNvSpPr>
          <p:nvPr>
            <p:ph type="title"/>
          </p:nvPr>
        </p:nvSpPr>
        <p:spPr/>
        <p:txBody>
          <a:bodyPr/>
          <a:lstStyle/>
          <a:p>
            <a:r>
              <a:rPr lang="en-US" dirty="0"/>
              <a:t>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39E61-964E-476B-BF09-C09D67CBB19C}"/>
                  </a:ext>
                </a:extLst>
              </p:cNvPr>
              <p:cNvSpPr>
                <a:spLocks noGrp="1"/>
              </p:cNvSpPr>
              <p:nvPr>
                <p:ph idx="1"/>
              </p:nvPr>
            </p:nvSpPr>
            <p:spPr/>
            <p:txBody>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𝑄</m:t>
                    </m:r>
                  </m:oMath>
                </a14:m>
                <a:r>
                  <a:rPr lang="en-US" dirty="0"/>
                  <a:t>: similar to union but requires output actions to be disjoint.</a:t>
                </a:r>
              </a:p>
              <a:p>
                <a:endParaRPr lang="en-US" dirty="0"/>
              </a:p>
            </p:txBody>
          </p:sp>
        </mc:Choice>
        <mc:Fallback xmlns="">
          <p:sp>
            <p:nvSpPr>
              <p:cNvPr id="3" name="Content Placeholder 2">
                <a:extLst>
                  <a:ext uri="{FF2B5EF4-FFF2-40B4-BE49-F238E27FC236}">
                    <a16:creationId xmlns:a16="http://schemas.microsoft.com/office/drawing/2014/main" id="{16939E61-964E-476B-BF09-C09D67CBB19C}"/>
                  </a:ext>
                </a:extLst>
              </p:cNvPr>
              <p:cNvSpPr>
                <a:spLocks noGrp="1" noRot="1" noChangeAspect="1" noMove="1" noResize="1" noEditPoints="1" noAdjustHandles="1" noChangeArrowheads="1" noChangeShapeType="1" noTextEdit="1"/>
              </p:cNvSpPr>
              <p:nvPr>
                <p:ph idx="1"/>
              </p:nvPr>
            </p:nvSpPr>
            <p:spPr>
              <a:blipFill>
                <a:blip r:embed="rId2"/>
                <a:stretch>
                  <a:fillRect l="-2423" t="-188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D405139-D44D-4949-BB64-811CF2AB698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F1B28D2-1EBF-4B72-A7B2-579411237669}"/>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A27FE8AE-0F7A-4708-A00D-D1C6BC99A1E5}"/>
              </a:ext>
            </a:extLst>
          </p:cNvPr>
          <p:cNvSpPr>
            <a:spLocks noGrp="1"/>
          </p:cNvSpPr>
          <p:nvPr>
            <p:ph type="sldNum" sz="quarter" idx="12"/>
          </p:nvPr>
        </p:nvSpPr>
        <p:spPr/>
        <p:txBody>
          <a:bodyPr/>
          <a:lstStyle/>
          <a:p>
            <a:fld id="{77CC721F-1D71-470D-9ADD-E53F1C9EB23A}" type="slidenum">
              <a:rPr lang="en-US" smtClean="0"/>
              <a:pPr/>
              <a:t>20</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628FB3-1919-4C04-9885-95CDB374BEB1}"/>
                  </a:ext>
                </a:extLst>
              </p:cNvPr>
              <p:cNvSpPr txBox="1"/>
              <p:nvPr/>
            </p:nvSpPr>
            <p:spPr>
              <a:xfrm>
                <a:off x="513577" y="3174259"/>
                <a:ext cx="8135410" cy="1477328"/>
              </a:xfrm>
              <a:prstGeom prst="rect">
                <a:avLst/>
              </a:prstGeom>
              <a:noFill/>
            </p:spPr>
            <p:txBody>
              <a:bodyPr wrap="square" rtlCol="0">
                <a:spAutoFit/>
              </a:bodyPr>
              <a:lstStyle/>
              <a:p>
                <a:r>
                  <a:rPr lang="en-US" b="1" dirty="0"/>
                  <a:t>Theorem (Composition is Intersection):</a:t>
                </a:r>
              </a:p>
              <a:p>
                <a:r>
                  <a:rPr lang="en-US" dirty="0"/>
                  <a:t>Let P and Q be two composable and well-formed modules.</a:t>
                </a:r>
              </a:p>
              <a:p>
                <a:r>
                  <a:rPr lang="en-US" dirty="0"/>
                  <a:t>For any trace π, we have π is a trace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 </m:t>
                    </m:r>
                  </m:oMath>
                </a14:m>
                <a:r>
                  <a:rPr lang="en-US" dirty="0" err="1"/>
                  <a:t>iff</a:t>
                </a:r>
                <a:r>
                  <a:rPr lang="en-US" dirty="0"/>
                  <a:t> the projection of π over visible actions of P is a trace of P and the projection of π over visible actions of Q is a trace of Q.</a:t>
                </a:r>
              </a:p>
            </p:txBody>
          </p:sp>
        </mc:Choice>
        <mc:Fallback xmlns="">
          <p:sp>
            <p:nvSpPr>
              <p:cNvPr id="7" name="TextBox 6">
                <a:extLst>
                  <a:ext uri="{FF2B5EF4-FFF2-40B4-BE49-F238E27FC236}">
                    <a16:creationId xmlns:a16="http://schemas.microsoft.com/office/drawing/2014/main" id="{D0628FB3-1919-4C04-9885-95CDB374BEB1}"/>
                  </a:ext>
                </a:extLst>
              </p:cNvPr>
              <p:cNvSpPr txBox="1">
                <a:spLocks noRot="1" noChangeAspect="1" noMove="1" noResize="1" noEditPoints="1" noAdjustHandles="1" noChangeArrowheads="1" noChangeShapeType="1" noTextEdit="1"/>
              </p:cNvSpPr>
              <p:nvPr/>
            </p:nvSpPr>
            <p:spPr>
              <a:xfrm>
                <a:off x="513577" y="3174259"/>
                <a:ext cx="8135410" cy="1477328"/>
              </a:xfrm>
              <a:prstGeom prst="rect">
                <a:avLst/>
              </a:prstGeom>
              <a:blipFill>
                <a:blip r:embed="rId3"/>
                <a:stretch>
                  <a:fillRect l="-599" t="-2893" r="-899" b="-5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2ED8B9-588E-4087-BAFE-8AEFE286A676}"/>
                  </a:ext>
                </a:extLst>
              </p:cNvPr>
              <p:cNvSpPr txBox="1"/>
              <p:nvPr/>
            </p:nvSpPr>
            <p:spPr>
              <a:xfrm>
                <a:off x="921275" y="5204517"/>
                <a:ext cx="2372509" cy="369332"/>
              </a:xfrm>
              <a:prstGeom prst="rect">
                <a:avLst/>
              </a:prstGeom>
              <a:noFill/>
            </p:spPr>
            <p:txBody>
              <a:bodyPr wrap="none" rtlCol="0">
                <a:spAutoFit/>
              </a:bodyPr>
              <a:lstStyle/>
              <a:p>
                <a:r>
                  <a:rPr lang="en-US" dirty="0"/>
                  <a:t>Example: </a:t>
                </a:r>
                <a14:m>
                  <m:oMath xmlns:m="http://schemas.openxmlformats.org/officeDocument/2006/math">
                    <m:r>
                      <a:rPr lang="en-US" i="1" dirty="0" smtClean="0">
                        <a:latin typeface="Cambria Math" panose="02040503050406030204" pitchFamily="18" charset="0"/>
                      </a:rPr>
                      <m:t>𝜋</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𝐼</m:t>
                    </m:r>
                    <m:r>
                      <a:rPr lang="en-US" i="1" dirty="0" smtClean="0">
                        <a:latin typeface="Cambria Math" panose="02040503050406030204" pitchFamily="18" charset="0"/>
                      </a:rPr>
                      <m:t> </m:t>
                    </m:r>
                  </m:oMath>
                </a14:m>
                <a:endParaRPr lang="en-US" dirty="0"/>
              </a:p>
            </p:txBody>
          </p:sp>
        </mc:Choice>
        <mc:Fallback xmlns="">
          <p:sp>
            <p:nvSpPr>
              <p:cNvPr id="8" name="TextBox 7">
                <a:extLst>
                  <a:ext uri="{FF2B5EF4-FFF2-40B4-BE49-F238E27FC236}">
                    <a16:creationId xmlns:a16="http://schemas.microsoft.com/office/drawing/2014/main" id="{C82ED8B9-588E-4087-BAFE-8AEFE286A676}"/>
                  </a:ext>
                </a:extLst>
              </p:cNvPr>
              <p:cNvSpPr txBox="1">
                <a:spLocks noRot="1" noChangeAspect="1" noMove="1" noResize="1" noEditPoints="1" noAdjustHandles="1" noChangeArrowheads="1" noChangeShapeType="1" noTextEdit="1"/>
              </p:cNvSpPr>
              <p:nvPr/>
            </p:nvSpPr>
            <p:spPr>
              <a:xfrm>
                <a:off x="921275" y="5204517"/>
                <a:ext cx="2372509" cy="369332"/>
              </a:xfrm>
              <a:prstGeom prst="rect">
                <a:avLst/>
              </a:prstGeom>
              <a:blipFill>
                <a:blip r:embed="rId4"/>
                <a:stretch>
                  <a:fillRect l="-2057" t="-11667" b="-25000"/>
                </a:stretch>
              </a:blipFill>
            </p:spPr>
            <p:txBody>
              <a:bodyPr/>
              <a:lstStyle/>
              <a:p>
                <a:r>
                  <a:rPr lang="en-US">
                    <a:noFill/>
                  </a:rPr>
                  <a:t> </a:t>
                </a:r>
              </a:p>
            </p:txBody>
          </p:sp>
        </mc:Fallback>
      </mc:AlternateContent>
    </p:spTree>
    <p:extLst>
      <p:ext uri="{BB962C8B-B14F-4D97-AF65-F5344CB8AC3E}">
        <p14:creationId xmlns:p14="http://schemas.microsoft.com/office/powerpoint/2010/main" val="23953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BEC5-87E2-4659-8B5E-E152861E8BE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794FEE5B-7B24-425D-B5F6-CDF60506D83D}"/>
              </a:ext>
            </a:extLst>
          </p:cNvPr>
          <p:cNvSpPr>
            <a:spLocks noGrp="1"/>
          </p:cNvSpPr>
          <p:nvPr>
            <p:ph idx="1"/>
          </p:nvPr>
        </p:nvSpPr>
        <p:spPr/>
        <p:txBody>
          <a:bodyPr/>
          <a:lstStyle/>
          <a:p>
            <a:r>
              <a:rPr lang="en-US" dirty="0"/>
              <a:t>Compositional Reasoning and Refinement Checking</a:t>
            </a:r>
          </a:p>
        </p:txBody>
      </p:sp>
      <p:sp>
        <p:nvSpPr>
          <p:cNvPr id="4" name="Date Placeholder 3">
            <a:extLst>
              <a:ext uri="{FF2B5EF4-FFF2-40B4-BE49-F238E27FC236}">
                <a16:creationId xmlns:a16="http://schemas.microsoft.com/office/drawing/2014/main" id="{99A26A58-F4B7-4769-B0F2-A92C2A2DFDE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323E2CD-9E7D-4C01-9877-B8AC26630AD5}"/>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75A54D56-BC51-439D-A8D2-17219F1D1475}"/>
              </a:ext>
            </a:extLst>
          </p:cNvPr>
          <p:cNvSpPr>
            <a:spLocks noGrp="1"/>
          </p:cNvSpPr>
          <p:nvPr>
            <p:ph type="sldNum" sz="quarter" idx="12"/>
          </p:nvPr>
        </p:nvSpPr>
        <p:spPr/>
        <p:txBody>
          <a:bodyPr/>
          <a:lstStyle/>
          <a:p>
            <a:fld id="{77CC721F-1D71-470D-9ADD-E53F1C9EB23A}" type="slidenum">
              <a:rPr lang="en-US" smtClean="0"/>
              <a:pPr/>
              <a:t>21</a:t>
            </a:fld>
            <a:endParaRPr lang="en-US" dirty="0"/>
          </a:p>
        </p:txBody>
      </p:sp>
    </p:spTree>
    <p:extLst>
      <p:ext uri="{BB962C8B-B14F-4D97-AF65-F5344CB8AC3E}">
        <p14:creationId xmlns:p14="http://schemas.microsoft.com/office/powerpoint/2010/main" val="294572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82F5-0E9E-4C97-BAC0-804B6675627C}"/>
              </a:ext>
            </a:extLst>
          </p:cNvPr>
          <p:cNvSpPr>
            <a:spLocks noGrp="1"/>
          </p:cNvSpPr>
          <p:nvPr>
            <p:ph type="title"/>
          </p:nvPr>
        </p:nvSpPr>
        <p:spPr/>
        <p:txBody>
          <a:bodyPr>
            <a:noAutofit/>
          </a:bodyPr>
          <a:lstStyle/>
          <a:p>
            <a:r>
              <a:rPr lang="en-US" sz="2800" dirty="0"/>
              <a:t>Compositional Reasoning of Distributed Systems</a:t>
            </a:r>
          </a:p>
        </p:txBody>
      </p:sp>
      <p:sp>
        <p:nvSpPr>
          <p:cNvPr id="4" name="Date Placeholder 3">
            <a:extLst>
              <a:ext uri="{FF2B5EF4-FFF2-40B4-BE49-F238E27FC236}">
                <a16:creationId xmlns:a16="http://schemas.microsoft.com/office/drawing/2014/main" id="{B578110B-A48F-40DA-91A9-2EAD3AC5E9D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3FAF81A-DED9-4251-AB96-11C97ECAA8C2}"/>
              </a:ext>
            </a:extLst>
          </p:cNvPr>
          <p:cNvSpPr>
            <a:spLocks noGrp="1"/>
          </p:cNvSpPr>
          <p:nvPr>
            <p:ph type="ftr" sz="quarter" idx="11"/>
          </p:nvPr>
        </p:nvSpPr>
        <p:spPr/>
        <p:txBody>
          <a:bodyPr/>
          <a:lstStyle/>
          <a:p>
            <a:r>
              <a:rPr lang="en-US" dirty="0"/>
              <a:t>P Language</a:t>
            </a:r>
          </a:p>
        </p:txBody>
      </p:sp>
      <p:sp>
        <p:nvSpPr>
          <p:cNvPr id="6" name="Slide Number Placeholder 5">
            <a:extLst>
              <a:ext uri="{FF2B5EF4-FFF2-40B4-BE49-F238E27FC236}">
                <a16:creationId xmlns:a16="http://schemas.microsoft.com/office/drawing/2014/main" id="{722DF78A-372B-4667-BEE6-4D49B24875A0}"/>
              </a:ext>
            </a:extLst>
          </p:cNvPr>
          <p:cNvSpPr>
            <a:spLocks noGrp="1"/>
          </p:cNvSpPr>
          <p:nvPr>
            <p:ph type="sldNum" sz="quarter" idx="12"/>
          </p:nvPr>
        </p:nvSpPr>
        <p:spPr/>
        <p:txBody>
          <a:bodyPr/>
          <a:lstStyle/>
          <a:p>
            <a:fld id="{77CC721F-1D71-470D-9ADD-E53F1C9EB23A}" type="slidenum">
              <a:rPr lang="en-US" smtClean="0"/>
              <a:pPr/>
              <a:t>22</a:t>
            </a:fld>
            <a:endParaRPr lang="en-US" dirty="0"/>
          </a:p>
        </p:txBody>
      </p:sp>
      <p:pic>
        <p:nvPicPr>
          <p:cNvPr id="10" name="Picture 9">
            <a:extLst>
              <a:ext uri="{FF2B5EF4-FFF2-40B4-BE49-F238E27FC236}">
                <a16:creationId xmlns:a16="http://schemas.microsoft.com/office/drawing/2014/main" id="{4E99372F-AA5A-4E68-8ED1-3CDE3C0F4E08}"/>
              </a:ext>
            </a:extLst>
          </p:cNvPr>
          <p:cNvPicPr>
            <a:picLocks noChangeAspect="1"/>
          </p:cNvPicPr>
          <p:nvPr/>
        </p:nvPicPr>
        <p:blipFill>
          <a:blip r:embed="rId2"/>
          <a:stretch>
            <a:fillRect/>
          </a:stretch>
        </p:blipFill>
        <p:spPr>
          <a:xfrm>
            <a:off x="1750062" y="1452770"/>
            <a:ext cx="5279067" cy="372153"/>
          </a:xfrm>
          <a:prstGeom prst="rect">
            <a:avLst/>
          </a:prstGeom>
        </p:spPr>
      </p:pic>
      <p:sp>
        <p:nvSpPr>
          <p:cNvPr id="11" name="TextBox 10">
            <a:extLst>
              <a:ext uri="{FF2B5EF4-FFF2-40B4-BE49-F238E27FC236}">
                <a16:creationId xmlns:a16="http://schemas.microsoft.com/office/drawing/2014/main" id="{273923CA-D2B9-4027-9B29-3346113560F8}"/>
              </a:ext>
            </a:extLst>
          </p:cNvPr>
          <p:cNvSpPr txBox="1"/>
          <p:nvPr/>
        </p:nvSpPr>
        <p:spPr>
          <a:xfrm>
            <a:off x="1371830" y="1946180"/>
            <a:ext cx="6446060" cy="369332"/>
          </a:xfrm>
          <a:prstGeom prst="rect">
            <a:avLst/>
          </a:prstGeom>
          <a:noFill/>
        </p:spPr>
        <p:txBody>
          <a:bodyPr wrap="none" rtlCol="0">
            <a:spAutoFit/>
          </a:bodyPr>
          <a:lstStyle/>
          <a:p>
            <a:r>
              <a:rPr lang="en-US" dirty="0"/>
              <a:t>Decompose using AG principle into following simpler checks:</a:t>
            </a:r>
          </a:p>
        </p:txBody>
      </p:sp>
      <p:pic>
        <p:nvPicPr>
          <p:cNvPr id="13" name="Picture 12">
            <a:extLst>
              <a:ext uri="{FF2B5EF4-FFF2-40B4-BE49-F238E27FC236}">
                <a16:creationId xmlns:a16="http://schemas.microsoft.com/office/drawing/2014/main" id="{23812CDE-78D0-48EF-800D-CB6C33C4F02F}"/>
              </a:ext>
            </a:extLst>
          </p:cNvPr>
          <p:cNvPicPr>
            <a:picLocks noChangeAspect="1"/>
          </p:cNvPicPr>
          <p:nvPr/>
        </p:nvPicPr>
        <p:blipFill>
          <a:blip r:embed="rId3"/>
          <a:stretch>
            <a:fillRect/>
          </a:stretch>
        </p:blipFill>
        <p:spPr>
          <a:xfrm>
            <a:off x="1934615" y="2686470"/>
            <a:ext cx="5094514" cy="405652"/>
          </a:xfrm>
          <a:prstGeom prst="rect">
            <a:avLst/>
          </a:prstGeom>
        </p:spPr>
      </p:pic>
      <p:pic>
        <p:nvPicPr>
          <p:cNvPr id="14" name="Picture 13">
            <a:extLst>
              <a:ext uri="{FF2B5EF4-FFF2-40B4-BE49-F238E27FC236}">
                <a16:creationId xmlns:a16="http://schemas.microsoft.com/office/drawing/2014/main" id="{AF488D42-AF35-4D24-A418-8F499042E71F}"/>
              </a:ext>
            </a:extLst>
          </p:cNvPr>
          <p:cNvPicPr>
            <a:picLocks noChangeAspect="1"/>
          </p:cNvPicPr>
          <p:nvPr/>
        </p:nvPicPr>
        <p:blipFill>
          <a:blip r:embed="rId4"/>
          <a:stretch>
            <a:fillRect/>
          </a:stretch>
        </p:blipFill>
        <p:spPr>
          <a:xfrm>
            <a:off x="2049815" y="3415249"/>
            <a:ext cx="5149516" cy="376507"/>
          </a:xfrm>
          <a:prstGeom prst="rect">
            <a:avLst/>
          </a:prstGeom>
        </p:spPr>
      </p:pic>
      <p:pic>
        <p:nvPicPr>
          <p:cNvPr id="15" name="Picture 14">
            <a:extLst>
              <a:ext uri="{FF2B5EF4-FFF2-40B4-BE49-F238E27FC236}">
                <a16:creationId xmlns:a16="http://schemas.microsoft.com/office/drawing/2014/main" id="{F58C87D3-7836-459C-BA2A-66EFA4B4A1ED}"/>
              </a:ext>
            </a:extLst>
          </p:cNvPr>
          <p:cNvPicPr>
            <a:picLocks noChangeAspect="1"/>
          </p:cNvPicPr>
          <p:nvPr/>
        </p:nvPicPr>
        <p:blipFill>
          <a:blip r:embed="rId5"/>
          <a:stretch>
            <a:fillRect/>
          </a:stretch>
        </p:blipFill>
        <p:spPr>
          <a:xfrm>
            <a:off x="1951757" y="4223869"/>
            <a:ext cx="5286205" cy="404517"/>
          </a:xfrm>
          <a:prstGeom prst="rect">
            <a:avLst/>
          </a:prstGeom>
        </p:spPr>
      </p:pic>
      <p:pic>
        <p:nvPicPr>
          <p:cNvPr id="16" name="Picture 15">
            <a:extLst>
              <a:ext uri="{FF2B5EF4-FFF2-40B4-BE49-F238E27FC236}">
                <a16:creationId xmlns:a16="http://schemas.microsoft.com/office/drawing/2014/main" id="{529DE591-E83A-4F21-B362-43B5D93BD47A}"/>
              </a:ext>
            </a:extLst>
          </p:cNvPr>
          <p:cNvPicPr>
            <a:picLocks noChangeAspect="1"/>
          </p:cNvPicPr>
          <p:nvPr/>
        </p:nvPicPr>
        <p:blipFill>
          <a:blip r:embed="rId6"/>
          <a:stretch>
            <a:fillRect/>
          </a:stretch>
        </p:blipFill>
        <p:spPr>
          <a:xfrm>
            <a:off x="2077496" y="5131710"/>
            <a:ext cx="4991387" cy="401650"/>
          </a:xfrm>
          <a:prstGeom prst="rect">
            <a:avLst/>
          </a:prstGeom>
        </p:spPr>
      </p:pic>
      <p:pic>
        <p:nvPicPr>
          <p:cNvPr id="17" name="Picture 16">
            <a:extLst>
              <a:ext uri="{FF2B5EF4-FFF2-40B4-BE49-F238E27FC236}">
                <a16:creationId xmlns:a16="http://schemas.microsoft.com/office/drawing/2014/main" id="{1815B126-01D3-4C4A-B085-C5897C17BD41}"/>
              </a:ext>
            </a:extLst>
          </p:cNvPr>
          <p:cNvPicPr>
            <a:picLocks noChangeAspect="1"/>
          </p:cNvPicPr>
          <p:nvPr/>
        </p:nvPicPr>
        <p:blipFill>
          <a:blip r:embed="rId7"/>
          <a:stretch>
            <a:fillRect/>
          </a:stretch>
        </p:blipFill>
        <p:spPr>
          <a:xfrm>
            <a:off x="1560421" y="5693327"/>
            <a:ext cx="5842901" cy="363185"/>
          </a:xfrm>
          <a:prstGeom prst="rect">
            <a:avLst/>
          </a:prstGeom>
        </p:spPr>
      </p:pic>
      <p:sp>
        <p:nvSpPr>
          <p:cNvPr id="23" name="TextBox 22">
            <a:extLst>
              <a:ext uri="{FF2B5EF4-FFF2-40B4-BE49-F238E27FC236}">
                <a16:creationId xmlns:a16="http://schemas.microsoft.com/office/drawing/2014/main" id="{CE02496B-CAA1-4FCF-9D0A-8B9C71A81047}"/>
              </a:ext>
            </a:extLst>
          </p:cNvPr>
          <p:cNvSpPr txBox="1"/>
          <p:nvPr/>
        </p:nvSpPr>
        <p:spPr>
          <a:xfrm>
            <a:off x="7199331" y="2704630"/>
            <a:ext cx="1135661" cy="369332"/>
          </a:xfrm>
          <a:prstGeom prst="rect">
            <a:avLst/>
          </a:prstGeom>
          <a:noFill/>
        </p:spPr>
        <p:txBody>
          <a:bodyPr wrap="square" rtlCol="0">
            <a:spAutoFit/>
          </a:bodyPr>
          <a:lstStyle/>
          <a:p>
            <a:r>
              <a:rPr lang="en-US" dirty="0"/>
              <a:t>Layer 0</a:t>
            </a:r>
          </a:p>
        </p:txBody>
      </p:sp>
      <p:sp>
        <p:nvSpPr>
          <p:cNvPr id="24" name="TextBox 23">
            <a:extLst>
              <a:ext uri="{FF2B5EF4-FFF2-40B4-BE49-F238E27FC236}">
                <a16:creationId xmlns:a16="http://schemas.microsoft.com/office/drawing/2014/main" id="{92EAB32D-0284-4905-869A-8D1B159A8958}"/>
              </a:ext>
            </a:extLst>
          </p:cNvPr>
          <p:cNvSpPr txBox="1"/>
          <p:nvPr/>
        </p:nvSpPr>
        <p:spPr>
          <a:xfrm>
            <a:off x="7349522" y="3434155"/>
            <a:ext cx="1135661" cy="369332"/>
          </a:xfrm>
          <a:prstGeom prst="rect">
            <a:avLst/>
          </a:prstGeom>
          <a:noFill/>
        </p:spPr>
        <p:txBody>
          <a:bodyPr wrap="square" rtlCol="0">
            <a:spAutoFit/>
          </a:bodyPr>
          <a:lstStyle/>
          <a:p>
            <a:r>
              <a:rPr lang="en-US" dirty="0"/>
              <a:t>Layer 1</a:t>
            </a:r>
          </a:p>
        </p:txBody>
      </p:sp>
      <p:sp>
        <p:nvSpPr>
          <p:cNvPr id="25" name="TextBox 24">
            <a:extLst>
              <a:ext uri="{FF2B5EF4-FFF2-40B4-BE49-F238E27FC236}">
                <a16:creationId xmlns:a16="http://schemas.microsoft.com/office/drawing/2014/main" id="{C77DDACE-E02A-4912-B6A0-43D10FC67FBE}"/>
              </a:ext>
            </a:extLst>
          </p:cNvPr>
          <p:cNvSpPr txBox="1"/>
          <p:nvPr/>
        </p:nvSpPr>
        <p:spPr>
          <a:xfrm>
            <a:off x="7403322" y="4186055"/>
            <a:ext cx="1135661" cy="369332"/>
          </a:xfrm>
          <a:prstGeom prst="rect">
            <a:avLst/>
          </a:prstGeom>
          <a:noFill/>
        </p:spPr>
        <p:txBody>
          <a:bodyPr wrap="square" rtlCol="0">
            <a:spAutoFit/>
          </a:bodyPr>
          <a:lstStyle/>
          <a:p>
            <a:r>
              <a:rPr lang="en-US" dirty="0"/>
              <a:t>Layer 1</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FAE1F4F-43AA-48C7-B35B-7A845DC902C3}"/>
                  </a:ext>
                </a:extLst>
              </p:cNvPr>
              <p:cNvSpPr txBox="1"/>
              <p:nvPr/>
            </p:nvSpPr>
            <p:spPr>
              <a:xfrm>
                <a:off x="1835521" y="4202983"/>
                <a:ext cx="482516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0" dirty="0" smtClean="0">
                          <a:latin typeface="Cambria Math" panose="02040503050406030204" pitchFamily="18" charset="0"/>
                        </a:rPr>
                        <m:t> </m:t>
                      </m:r>
                      <m:r>
                        <m:rPr>
                          <m:sty m:val="p"/>
                        </m:rPr>
                        <a:rPr lang="en-US" sz="1600" i="0" dirty="0" err="1" smtClean="0">
                          <a:latin typeface="Cambria Math" panose="02040503050406030204" pitchFamily="18" charset="0"/>
                        </a:rPr>
                        <m:t>MultiPaxos</m:t>
                      </m:r>
                      <m:r>
                        <a:rPr lang="en-US" sz="1600" b="0" i="0" dirty="0" smtClean="0">
                          <a:latin typeface="Cambria Math" panose="02040503050406030204" pitchFamily="18" charset="0"/>
                        </a:rPr>
                        <m:t>∥</m:t>
                      </m:r>
                      <m:r>
                        <a:rPr lang="en-US" sz="1600" i="0" dirty="0">
                          <a:latin typeface="Cambria Math" panose="02040503050406030204" pitchFamily="18" charset="0"/>
                        </a:rPr>
                        <m:t> </m:t>
                      </m:r>
                      <m:r>
                        <m:rPr>
                          <m:sty m:val="p"/>
                        </m:rPr>
                        <a:rPr lang="en-US" sz="1600" i="0" dirty="0" err="1" smtClean="0">
                          <a:latin typeface="Cambria Math" panose="02040503050406030204" pitchFamily="18" charset="0"/>
                        </a:rPr>
                        <m:t>LeaderElection</m:t>
                      </m:r>
                      <m:r>
                        <a:rPr lang="en-US" sz="1600" b="0" i="0" dirty="0" smtClean="0">
                          <a:latin typeface="Cambria Math" panose="02040503050406030204" pitchFamily="18" charset="0"/>
                        </a:rPr>
                        <m:t>∥</m:t>
                      </m:r>
                      <m:r>
                        <a:rPr lang="en-US" sz="1600" i="0" dirty="0" smtClean="0">
                          <a:latin typeface="Cambria Math" panose="02040503050406030204" pitchFamily="18" charset="0"/>
                        </a:rPr>
                        <m:t> .. </m:t>
                      </m:r>
                      <m:r>
                        <a:rPr lang="en-US" sz="1600" b="0" i="0" dirty="0" smtClean="0">
                          <a:latin typeface="Cambria Math" panose="02040503050406030204" pitchFamily="18" charset="0"/>
                        </a:rPr>
                        <m:t>≤</m:t>
                      </m:r>
                      <m:r>
                        <a:rPr lang="en-US" sz="1600" i="0" dirty="0" smtClean="0">
                          <a:latin typeface="Cambria Math" panose="02040503050406030204" pitchFamily="18" charset="0"/>
                        </a:rPr>
                        <m:t> </m:t>
                      </m:r>
                      <m:r>
                        <m:rPr>
                          <m:sty m:val="p"/>
                        </m:rPr>
                        <a:rPr lang="en-US" sz="1600" i="0" dirty="0" err="1" smtClean="0">
                          <a:latin typeface="Cambria Math" panose="02040503050406030204" pitchFamily="18" charset="0"/>
                        </a:rPr>
                        <m:t>MultiPaxosSMR</m:t>
                      </m:r>
                    </m:oMath>
                  </m:oMathPara>
                </a14:m>
                <a:endParaRPr lang="en-US" sz="1600" dirty="0"/>
              </a:p>
            </p:txBody>
          </p:sp>
        </mc:Choice>
        <mc:Fallback xmlns="">
          <p:sp>
            <p:nvSpPr>
              <p:cNvPr id="26" name="TextBox 25">
                <a:extLst>
                  <a:ext uri="{FF2B5EF4-FFF2-40B4-BE49-F238E27FC236}">
                    <a16:creationId xmlns:a16="http://schemas.microsoft.com/office/drawing/2014/main" id="{3FAE1F4F-43AA-48C7-B35B-7A845DC902C3}"/>
                  </a:ext>
                </a:extLst>
              </p:cNvPr>
              <p:cNvSpPr txBox="1">
                <a:spLocks noRot="1" noChangeAspect="1" noMove="1" noResize="1" noEditPoints="1" noAdjustHandles="1" noChangeArrowheads="1" noChangeShapeType="1" noTextEdit="1"/>
              </p:cNvSpPr>
              <p:nvPr/>
            </p:nvSpPr>
            <p:spPr>
              <a:xfrm>
                <a:off x="1835521" y="4202983"/>
                <a:ext cx="4825167" cy="338554"/>
              </a:xfrm>
              <a:prstGeom prst="rect">
                <a:avLst/>
              </a:prstGeom>
              <a:blipFill>
                <a:blip r:embed="rId8"/>
                <a:stretch>
                  <a:fillRect b="-1786"/>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34EE1650-BD47-47E6-A615-D2FDE7ADC404}"/>
              </a:ext>
            </a:extLst>
          </p:cNvPr>
          <p:cNvSpPr txBox="1"/>
          <p:nvPr/>
        </p:nvSpPr>
        <p:spPr>
          <a:xfrm>
            <a:off x="7425344" y="4186055"/>
            <a:ext cx="1135661" cy="369332"/>
          </a:xfrm>
          <a:prstGeom prst="rect">
            <a:avLst/>
          </a:prstGeom>
          <a:noFill/>
        </p:spPr>
        <p:txBody>
          <a:bodyPr wrap="square" rtlCol="0">
            <a:spAutoFit/>
          </a:bodyPr>
          <a:lstStyle/>
          <a:p>
            <a:r>
              <a:rPr lang="en-US" dirty="0"/>
              <a:t>Layer 2</a:t>
            </a:r>
          </a:p>
        </p:txBody>
      </p:sp>
    </p:spTree>
    <p:extLst>
      <p:ext uri="{BB962C8B-B14F-4D97-AF65-F5344CB8AC3E}">
        <p14:creationId xmlns:p14="http://schemas.microsoft.com/office/powerpoint/2010/main" val="17753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4" grpId="0"/>
      <p:bldP spid="25" grpId="0"/>
      <p:bldP spid="26" grpId="0"/>
      <p:bldP spid="26" grpId="1"/>
      <p:bldP spid="27" grpId="0"/>
      <p:bldP spid="2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FA-3D08-49D6-9638-8E67105D2A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6409770-AA10-4408-8183-5CB9B95580E1}"/>
              </a:ext>
            </a:extLst>
          </p:cNvPr>
          <p:cNvSpPr>
            <a:spLocks noGrp="1"/>
          </p:cNvSpPr>
          <p:nvPr>
            <p:ph idx="1"/>
          </p:nvPr>
        </p:nvSpPr>
        <p:spPr/>
        <p:txBody>
          <a:bodyPr/>
          <a:lstStyle/>
          <a:p>
            <a:r>
              <a:rPr lang="en-US" sz="1000" dirty="0">
                <a:hlinkClick r:id="rId2"/>
              </a:rPr>
              <a:t>https://github.com/p-org/P/blob/master/Src/Samples/FaultTolerantDistributedSystems/ChainReplication/Test/TestScript.p</a:t>
            </a:r>
            <a:endParaRPr lang="en-US" sz="1000" dirty="0"/>
          </a:p>
          <a:p>
            <a:endParaRPr lang="en-US" dirty="0"/>
          </a:p>
        </p:txBody>
      </p:sp>
      <p:sp>
        <p:nvSpPr>
          <p:cNvPr id="4" name="Date Placeholder 3">
            <a:extLst>
              <a:ext uri="{FF2B5EF4-FFF2-40B4-BE49-F238E27FC236}">
                <a16:creationId xmlns:a16="http://schemas.microsoft.com/office/drawing/2014/main" id="{0EDACD0D-AE46-46B2-A8BA-82A36E518C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0B420EC-7811-467A-A269-758D734B555B}"/>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0610C81-9287-47C4-8A9A-5E148D2305BF}"/>
              </a:ext>
            </a:extLst>
          </p:cNvPr>
          <p:cNvSpPr>
            <a:spLocks noGrp="1"/>
          </p:cNvSpPr>
          <p:nvPr>
            <p:ph type="sldNum" sz="quarter" idx="12"/>
          </p:nvPr>
        </p:nvSpPr>
        <p:spPr/>
        <p:txBody>
          <a:bodyPr/>
          <a:lstStyle/>
          <a:p>
            <a:fld id="{77CC721F-1D71-470D-9ADD-E53F1C9EB23A}" type="slidenum">
              <a:rPr lang="en-US" smtClean="0"/>
              <a:pPr/>
              <a:t>23</a:t>
            </a:fld>
            <a:endParaRPr lang="en-US" dirty="0"/>
          </a:p>
        </p:txBody>
      </p:sp>
    </p:spTree>
    <p:extLst>
      <p:ext uri="{BB962C8B-B14F-4D97-AF65-F5344CB8AC3E}">
        <p14:creationId xmlns:p14="http://schemas.microsoft.com/office/powerpoint/2010/main" val="349362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F81CB2F-55A5-44F1-9C50-AEA44CAC8440}"/>
              </a:ext>
            </a:extLst>
          </p:cNvPr>
          <p:cNvSpPr>
            <a:spLocks noGrp="1"/>
          </p:cNvSpPr>
          <p:nvPr>
            <p:ph type="title"/>
          </p:nvPr>
        </p:nvSpPr>
        <p:spPr/>
        <p:txBody>
          <a:bodyPr/>
          <a:lstStyle/>
          <a:p>
            <a:r>
              <a:rPr lang="en-US" dirty="0"/>
              <a:t>Why check refinement ?</a:t>
            </a:r>
          </a:p>
        </p:txBody>
      </p:sp>
      <p:sp>
        <p:nvSpPr>
          <p:cNvPr id="12" name="Content Placeholder 11">
            <a:extLst>
              <a:ext uri="{FF2B5EF4-FFF2-40B4-BE49-F238E27FC236}">
                <a16:creationId xmlns:a16="http://schemas.microsoft.com/office/drawing/2014/main" id="{CA1F392A-FA16-4E64-BE5D-39F87C1A01D6}"/>
              </a:ext>
            </a:extLst>
          </p:cNvPr>
          <p:cNvSpPr>
            <a:spLocks noGrp="1"/>
          </p:cNvSpPr>
          <p:nvPr>
            <p:ph idx="1"/>
          </p:nvPr>
        </p:nvSpPr>
        <p:spPr/>
        <p:txBody>
          <a:bodyPr/>
          <a:lstStyle/>
          <a:p>
            <a:pPr marL="342900" indent="-342900">
              <a:buFont typeface="Arial" panose="020B0604020202020204" pitchFamily="34" charset="0"/>
              <a:buChar char="•"/>
            </a:pPr>
            <a:r>
              <a:rPr lang="en-US" dirty="0"/>
              <a:t>Refinement helps ensure that we are not missing behaviors during testing.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Found multiple cases where our abstraction was unsound and could have led to failure in composed system.</a:t>
            </a:r>
          </a:p>
          <a:p>
            <a:endParaRPr lang="en-US" dirty="0"/>
          </a:p>
          <a:p>
            <a:endParaRPr lang="en-US" dirty="0"/>
          </a:p>
        </p:txBody>
      </p:sp>
      <p:sp>
        <p:nvSpPr>
          <p:cNvPr id="5" name="Date Placeholder 4">
            <a:extLst>
              <a:ext uri="{FF2B5EF4-FFF2-40B4-BE49-F238E27FC236}">
                <a16:creationId xmlns:a16="http://schemas.microsoft.com/office/drawing/2014/main" id="{09DA1E69-8D8E-4581-83B2-E3CF94E690D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FD90D7E-8D12-432C-9CA0-B8122D14E196}"/>
              </a:ext>
            </a:extLst>
          </p:cNvPr>
          <p:cNvSpPr>
            <a:spLocks noGrp="1"/>
          </p:cNvSpPr>
          <p:nvPr>
            <p:ph type="ftr" sz="quarter" idx="11"/>
          </p:nvPr>
        </p:nvSpPr>
        <p:spPr/>
        <p:txBody>
          <a:bodyPr/>
          <a:lstStyle/>
          <a:p>
            <a:r>
              <a:rPr lang="en-US" dirty="0"/>
              <a:t>P Language</a:t>
            </a:r>
          </a:p>
        </p:txBody>
      </p:sp>
      <p:sp>
        <p:nvSpPr>
          <p:cNvPr id="7" name="Slide Number Placeholder 6">
            <a:extLst>
              <a:ext uri="{FF2B5EF4-FFF2-40B4-BE49-F238E27FC236}">
                <a16:creationId xmlns:a16="http://schemas.microsoft.com/office/drawing/2014/main" id="{3EF998C1-5DBC-482F-8BD0-57FABEE760C3}"/>
              </a:ext>
            </a:extLst>
          </p:cNvPr>
          <p:cNvSpPr>
            <a:spLocks noGrp="1"/>
          </p:cNvSpPr>
          <p:nvPr>
            <p:ph type="sldNum" sz="quarter" idx="12"/>
          </p:nvPr>
        </p:nvSpPr>
        <p:spPr/>
        <p:txBody>
          <a:bodyPr/>
          <a:lstStyle/>
          <a:p>
            <a:fld id="{77CC721F-1D71-470D-9ADD-E53F1C9EB23A}" type="slidenum">
              <a:rPr lang="en-US" smtClean="0"/>
              <a:t>24</a:t>
            </a:fld>
            <a:endParaRPr lang="en-US"/>
          </a:p>
        </p:txBody>
      </p:sp>
    </p:spTree>
    <p:extLst>
      <p:ext uri="{BB962C8B-B14F-4D97-AF65-F5344CB8AC3E}">
        <p14:creationId xmlns:p14="http://schemas.microsoft.com/office/powerpoint/2010/main" val="160546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8BC-074C-4DFD-BCE2-BAC6FCE06D3F}"/>
              </a:ext>
            </a:extLst>
          </p:cNvPr>
          <p:cNvSpPr>
            <a:spLocks noGrp="1"/>
          </p:cNvSpPr>
          <p:nvPr>
            <p:ph type="title"/>
          </p:nvPr>
        </p:nvSpPr>
        <p:spPr/>
        <p:txBody>
          <a:bodyPr>
            <a:normAutofit fontScale="90000"/>
          </a:bodyPr>
          <a:lstStyle/>
          <a:p>
            <a:r>
              <a:rPr lang="en-US" dirty="0"/>
              <a:t>Fault-Tolerant Distributed System</a:t>
            </a:r>
          </a:p>
        </p:txBody>
      </p:sp>
      <p:sp>
        <p:nvSpPr>
          <p:cNvPr id="4" name="Date Placeholder 3">
            <a:extLst>
              <a:ext uri="{FF2B5EF4-FFF2-40B4-BE49-F238E27FC236}">
                <a16:creationId xmlns:a16="http://schemas.microsoft.com/office/drawing/2014/main" id="{C6D42FF6-A03D-49DE-9C2F-5CD654E2308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85E0A8B-04C9-44C3-AA62-4A6468D6697F}"/>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EBDF0D-D8B7-4060-B00E-0F056D69A9F2}"/>
              </a:ext>
            </a:extLst>
          </p:cNvPr>
          <p:cNvSpPr>
            <a:spLocks noGrp="1"/>
          </p:cNvSpPr>
          <p:nvPr>
            <p:ph type="sldNum" sz="quarter" idx="12"/>
          </p:nvPr>
        </p:nvSpPr>
        <p:spPr/>
        <p:txBody>
          <a:bodyPr/>
          <a:lstStyle/>
          <a:p>
            <a:fld id="{77CC721F-1D71-470D-9ADD-E53F1C9EB23A}" type="slidenum">
              <a:rPr lang="en-US" smtClean="0"/>
              <a:pPr/>
              <a:t>3</a:t>
            </a:fld>
            <a:endParaRPr lang="en-US" dirty="0"/>
          </a:p>
        </p:txBody>
      </p:sp>
      <p:pic>
        <p:nvPicPr>
          <p:cNvPr id="7" name="Picture 6">
            <a:extLst>
              <a:ext uri="{FF2B5EF4-FFF2-40B4-BE49-F238E27FC236}">
                <a16:creationId xmlns:a16="http://schemas.microsoft.com/office/drawing/2014/main" id="{18E67933-D116-41C9-9B4B-F4AF0D564BCF}"/>
              </a:ext>
            </a:extLst>
          </p:cNvPr>
          <p:cNvPicPr>
            <a:picLocks noChangeAspect="1"/>
          </p:cNvPicPr>
          <p:nvPr/>
        </p:nvPicPr>
        <p:blipFill>
          <a:blip r:embed="rId3"/>
          <a:stretch>
            <a:fillRect/>
          </a:stretch>
        </p:blipFill>
        <p:spPr>
          <a:xfrm>
            <a:off x="1640484" y="1317935"/>
            <a:ext cx="5368013" cy="341365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BD8070D-C212-471A-A0CC-A9C9B6256D29}"/>
              </a:ext>
            </a:extLst>
          </p:cNvPr>
          <p:cNvSpPr txBox="1"/>
          <p:nvPr/>
        </p:nvSpPr>
        <p:spPr>
          <a:xfrm>
            <a:off x="1541637" y="4861332"/>
            <a:ext cx="5565706" cy="338554"/>
          </a:xfrm>
          <a:prstGeom prst="rect">
            <a:avLst/>
          </a:prstGeom>
          <a:noFill/>
        </p:spPr>
        <p:txBody>
          <a:bodyPr wrap="square" rtlCol="0">
            <a:spAutoFit/>
          </a:bodyPr>
          <a:lstStyle/>
          <a:p>
            <a:pPr algn="ctr"/>
            <a:r>
              <a:rPr lang="en-US" sz="1600" dirty="0">
                <a:solidFill>
                  <a:srgbClr val="FF0000"/>
                </a:solidFill>
              </a:rPr>
              <a:t>Software stack of a fault-tolerant distributed application</a:t>
            </a:r>
          </a:p>
        </p:txBody>
      </p:sp>
      <p:sp>
        <p:nvSpPr>
          <p:cNvPr id="9" name="Rectangle 8">
            <a:extLst>
              <a:ext uri="{FF2B5EF4-FFF2-40B4-BE49-F238E27FC236}">
                <a16:creationId xmlns:a16="http://schemas.microsoft.com/office/drawing/2014/main" id="{72A43926-C55D-4600-931D-20CC43DA8B7F}"/>
              </a:ext>
            </a:extLst>
          </p:cNvPr>
          <p:cNvSpPr/>
          <p:nvPr/>
        </p:nvSpPr>
        <p:spPr>
          <a:xfrm>
            <a:off x="598636" y="5550190"/>
            <a:ext cx="8203285" cy="646331"/>
          </a:xfrm>
          <a:prstGeom prst="rect">
            <a:avLst/>
          </a:prstGeom>
        </p:spPr>
        <p:txBody>
          <a:bodyPr wrap="square">
            <a:spAutoFit/>
          </a:bodyPr>
          <a:lstStyle/>
          <a:p>
            <a:r>
              <a:rPr lang="en-US" b="1" dirty="0">
                <a:solidFill>
                  <a:srgbClr val="252525"/>
                </a:solidFill>
                <a:latin typeface="Arial" panose="020B0604020202020204" pitchFamily="34" charset="0"/>
              </a:rPr>
              <a:t>State machine replication</a:t>
            </a:r>
            <a:r>
              <a:rPr lang="en-US" dirty="0">
                <a:solidFill>
                  <a:srgbClr val="252525"/>
                </a:solidFill>
                <a:latin typeface="Arial" panose="020B0604020202020204" pitchFamily="34" charset="0"/>
              </a:rPr>
              <a:t> is a general method for implementing a fault-tolerant service by replicating logs. </a:t>
            </a:r>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A090964-D1B9-4FEE-8C4E-F80FAE61FFF2}"/>
                  </a:ext>
                </a:extLst>
              </p14:cNvPr>
              <p14:cNvContentPartPr/>
              <p14:nvPr/>
            </p14:nvContentPartPr>
            <p14:xfrm>
              <a:off x="3108063" y="1447678"/>
              <a:ext cx="20160" cy="15840"/>
            </p14:xfrm>
          </p:contentPart>
        </mc:Choice>
        <mc:Fallback xmlns="">
          <p:pic>
            <p:nvPicPr>
              <p:cNvPr id="10" name="Ink 9">
                <a:extLst>
                  <a:ext uri="{FF2B5EF4-FFF2-40B4-BE49-F238E27FC236}">
                    <a16:creationId xmlns:a16="http://schemas.microsoft.com/office/drawing/2014/main" id="{8A090964-D1B9-4FEE-8C4E-F80FAE61FFF2}"/>
                  </a:ext>
                </a:extLst>
              </p:cNvPr>
              <p:cNvPicPr/>
              <p:nvPr/>
            </p:nvPicPr>
            <p:blipFill>
              <a:blip r:embed="rId5"/>
              <a:stretch>
                <a:fillRect/>
              </a:stretch>
            </p:blipFill>
            <p:spPr>
              <a:xfrm>
                <a:off x="3099063" y="1438678"/>
                <a:ext cx="37800" cy="33480"/>
              </a:xfrm>
              <a:prstGeom prst="rect">
                <a:avLst/>
              </a:prstGeom>
            </p:spPr>
          </p:pic>
        </mc:Fallback>
      </mc:AlternateContent>
      <p:sp>
        <p:nvSpPr>
          <p:cNvPr id="3" name="Rectangle 2">
            <a:extLst>
              <a:ext uri="{FF2B5EF4-FFF2-40B4-BE49-F238E27FC236}">
                <a16:creationId xmlns:a16="http://schemas.microsoft.com/office/drawing/2014/main" id="{5D2E4D6F-AD2F-42E6-AD9E-0CC848CC781E}"/>
              </a:ext>
            </a:extLst>
          </p:cNvPr>
          <p:cNvSpPr/>
          <p:nvPr/>
        </p:nvSpPr>
        <p:spPr>
          <a:xfrm>
            <a:off x="1450665" y="1463518"/>
            <a:ext cx="2557570" cy="1210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637D440-D64A-4915-BB98-C0C7CD8EB396}"/>
              </a:ext>
            </a:extLst>
          </p:cNvPr>
          <p:cNvSpPr/>
          <p:nvPr/>
        </p:nvSpPr>
        <p:spPr>
          <a:xfrm>
            <a:off x="4324490" y="1733952"/>
            <a:ext cx="3423844" cy="1820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 commit service using Two Phase Commit protocol.</a:t>
            </a:r>
          </a:p>
        </p:txBody>
      </p:sp>
      <p:sp>
        <p:nvSpPr>
          <p:cNvPr id="13" name="Rectangle 12">
            <a:extLst>
              <a:ext uri="{FF2B5EF4-FFF2-40B4-BE49-F238E27FC236}">
                <a16:creationId xmlns:a16="http://schemas.microsoft.com/office/drawing/2014/main" id="{44C3094C-DC7A-434A-92BC-FB0EF026B707}"/>
              </a:ext>
            </a:extLst>
          </p:cNvPr>
          <p:cNvSpPr/>
          <p:nvPr/>
        </p:nvSpPr>
        <p:spPr>
          <a:xfrm>
            <a:off x="1608793" y="2556959"/>
            <a:ext cx="5399704" cy="15337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46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3" grpId="1" animBg="1"/>
      <p:bldP spid="11" grpId="0" animBg="1"/>
      <p:bldP spid="11"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FFF4-A784-4F2B-8A3A-9CEDA70CDE12}"/>
              </a:ext>
            </a:extLst>
          </p:cNvPr>
          <p:cNvSpPr>
            <a:spLocks noGrp="1"/>
          </p:cNvSpPr>
          <p:nvPr>
            <p:ph type="title"/>
          </p:nvPr>
        </p:nvSpPr>
        <p:spPr/>
        <p:txBody>
          <a:bodyPr>
            <a:noAutofit/>
          </a:bodyPr>
          <a:lstStyle/>
          <a:p>
            <a:r>
              <a:rPr lang="en-US" sz="3200" dirty="0"/>
              <a:t>Testing Distributed Systems is Challenging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5BD7F0-1826-4B02-80BF-D0637931F9BC}"/>
                  </a:ext>
                </a:extLst>
              </p:cNvPr>
              <p:cNvSpPr>
                <a:spLocks noGrp="1"/>
              </p:cNvSpPr>
              <p:nvPr>
                <p:ph sz="half" idx="1"/>
              </p:nvPr>
            </p:nvSpPr>
            <p:spPr>
              <a:xfrm>
                <a:off x="822960" y="1273996"/>
                <a:ext cx="4422808" cy="4595098"/>
              </a:xfrm>
            </p:spPr>
            <p:txBody>
              <a:bodyPr>
                <a:normAutofit fontScale="85000" lnSpcReduction="10000"/>
              </a:bodyPr>
              <a:lstStyle/>
              <a:p>
                <a:pPr marL="342900" indent="-342900">
                  <a:buFont typeface="Arial" panose="020B0604020202020204" pitchFamily="34" charset="0"/>
                  <a:buChar char="•"/>
                </a:pPr>
                <a:r>
                  <a:rPr lang="en-US" dirty="0"/>
                  <a:t>Components interacts with each other asynchronously.</a:t>
                </a:r>
              </a:p>
              <a:p>
                <a:endParaRPr lang="en-US" dirty="0"/>
              </a:p>
              <a:p>
                <a:pPr marL="342900" indent="-342900">
                  <a:buFont typeface="Arial" panose="020B0604020202020204" pitchFamily="34" charset="0"/>
                  <a:buChar char="•"/>
                </a:pPr>
                <a:r>
                  <a:rPr lang="en-US" dirty="0"/>
                  <a:t>Other nondeterminism: Node failure, message loss ..</a:t>
                </a:r>
                <a:endParaRPr lang="en-US" dirty="0">
                  <a:solidFill>
                    <a:srgbClr val="FF0000"/>
                  </a:solidFill>
                </a:endParaRPr>
              </a:p>
              <a:p>
                <a:pPr marL="342900" indent="-342900">
                  <a:buFont typeface="Arial" panose="020B0604020202020204" pitchFamily="34" charset="0"/>
                  <a:buChar char="•"/>
                </a:pPr>
                <a:endParaRPr lang="en-US" dirty="0">
                  <a:solidFill>
                    <a:srgbClr val="FF0000"/>
                  </a:solidFill>
                </a:endParaRPr>
              </a:p>
              <a:p>
                <a:pPr marL="342900" indent="-342900">
                  <a:buFont typeface="Arial" panose="020B0604020202020204" pitchFamily="34" charset="0"/>
                  <a:buChar char="•"/>
                </a:pPr>
                <a:r>
                  <a:rPr lang="en-US" sz="2100" dirty="0"/>
                  <a:t>Combinatorial explosion: </a:t>
                </a:r>
                <a14:m>
                  <m:oMath xmlns:m="http://schemas.openxmlformats.org/officeDocument/2006/math">
                    <m:sSup>
                      <m:sSupPr>
                        <m:ctrlPr>
                          <a:rPr lang="en-US" sz="2100" i="1" dirty="0">
                            <a:latin typeface="Cambria Math" panose="02040503050406030204" pitchFamily="18" charset="0"/>
                          </a:rPr>
                        </m:ctrlPr>
                      </m:sSupPr>
                      <m:e>
                        <m:d>
                          <m:dPr>
                            <m:ctrlPr>
                              <a:rPr lang="en-US" sz="2100" i="1" dirty="0">
                                <a:latin typeface="Cambria Math" panose="02040503050406030204" pitchFamily="18" charset="0"/>
                              </a:rPr>
                            </m:ctrlPr>
                          </m:dPr>
                          <m:e>
                            <m:r>
                              <a:rPr lang="en-US" sz="2100" dirty="0">
                                <a:latin typeface="Cambria Math" panose="02040503050406030204" pitchFamily="18" charset="0"/>
                              </a:rPr>
                              <m:t>17 !</m:t>
                            </m:r>
                          </m:e>
                        </m:d>
                      </m:e>
                      <m:sup>
                        <m:r>
                          <a:rPr lang="en-US" sz="2100" dirty="0">
                            <a:latin typeface="Cambria Math" panose="02040503050406030204" pitchFamily="18" charset="0"/>
                          </a:rPr>
                          <m:t>𝑘</m:t>
                        </m:r>
                      </m:sup>
                    </m:sSup>
                  </m:oMath>
                </a14:m>
                <a:r>
                  <a:rPr lang="en-US" sz="2100" dirty="0"/>
                  <a:t> + other nondeterminism.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The problem is undecidable in most cases.</a:t>
                </a:r>
              </a:p>
            </p:txBody>
          </p:sp>
        </mc:Choice>
        <mc:Fallback xmlns="">
          <p:sp>
            <p:nvSpPr>
              <p:cNvPr id="3" name="Content Placeholder 2">
                <a:extLst>
                  <a:ext uri="{FF2B5EF4-FFF2-40B4-BE49-F238E27FC236}">
                    <a16:creationId xmlns:a16="http://schemas.microsoft.com/office/drawing/2014/main" id="{B15BD7F0-1826-4B02-80BF-D0637931F9BC}"/>
                  </a:ext>
                </a:extLst>
              </p:cNvPr>
              <p:cNvSpPr>
                <a:spLocks noGrp="1" noRot="1" noChangeAspect="1" noMove="1" noResize="1" noEditPoints="1" noAdjustHandles="1" noChangeArrowheads="1" noChangeShapeType="1" noTextEdit="1"/>
              </p:cNvSpPr>
              <p:nvPr>
                <p:ph sz="half" idx="1"/>
              </p:nvPr>
            </p:nvSpPr>
            <p:spPr>
              <a:xfrm>
                <a:off x="822960" y="1273996"/>
                <a:ext cx="4422808" cy="4595098"/>
              </a:xfrm>
              <a:blipFill>
                <a:blip r:embed="rId3"/>
                <a:stretch>
                  <a:fillRect l="-2893" t="-15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981FA53-B1F7-491E-80F7-78CCDC2B1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872B4FD-85D9-41F7-B1C6-FDAF1530405F}"/>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5432B8DD-C6D0-444E-B72F-BA74C5368CE3}"/>
              </a:ext>
            </a:extLst>
          </p:cNvPr>
          <p:cNvSpPr>
            <a:spLocks noGrp="1"/>
          </p:cNvSpPr>
          <p:nvPr>
            <p:ph type="sldNum" sz="quarter" idx="12"/>
          </p:nvPr>
        </p:nvSpPr>
        <p:spPr/>
        <p:txBody>
          <a:bodyPr/>
          <a:lstStyle/>
          <a:p>
            <a:fld id="{77CC721F-1D71-470D-9ADD-E53F1C9EB23A}" type="slidenum">
              <a:rPr lang="en-US" smtClean="0"/>
              <a:pPr/>
              <a:t>4</a:t>
            </a:fld>
            <a:endParaRPr lang="en-US" dirty="0"/>
          </a:p>
        </p:txBody>
      </p:sp>
      <p:pic>
        <p:nvPicPr>
          <p:cNvPr id="8" name="Content Placeholder 7">
            <a:extLst>
              <a:ext uri="{FF2B5EF4-FFF2-40B4-BE49-F238E27FC236}">
                <a16:creationId xmlns:a16="http://schemas.microsoft.com/office/drawing/2014/main" id="{02EF8578-4468-4A83-BC4D-6AF3FED36FD3}"/>
              </a:ext>
            </a:extLst>
          </p:cNvPr>
          <p:cNvPicPr>
            <a:picLocks noGrp="1" noChangeAspect="1"/>
          </p:cNvPicPr>
          <p:nvPr>
            <p:ph sz="half" idx="2"/>
          </p:nvPr>
        </p:nvPicPr>
        <p:blipFill>
          <a:blip r:embed="rId4"/>
          <a:stretch>
            <a:fillRect/>
          </a:stretch>
        </p:blipFill>
        <p:spPr>
          <a:xfrm>
            <a:off x="5420141" y="2653823"/>
            <a:ext cx="3262242" cy="207454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ABE8522C-9225-41C4-AF52-8F05329000C0}"/>
              </a:ext>
            </a:extLst>
          </p:cNvPr>
          <p:cNvSpPr txBox="1"/>
          <p:nvPr/>
        </p:nvSpPr>
        <p:spPr>
          <a:xfrm>
            <a:off x="5774310" y="2048805"/>
            <a:ext cx="2553904" cy="369332"/>
          </a:xfrm>
          <a:prstGeom prst="rect">
            <a:avLst/>
          </a:prstGeom>
          <a:noFill/>
        </p:spPr>
        <p:txBody>
          <a:bodyPr wrap="none" rtlCol="0">
            <a:spAutoFit/>
          </a:bodyPr>
          <a:lstStyle/>
          <a:p>
            <a:r>
              <a:rPr lang="en-US" dirty="0"/>
              <a:t>1 fault tolerant system</a:t>
            </a:r>
          </a:p>
        </p:txBody>
      </p:sp>
      <p:sp>
        <p:nvSpPr>
          <p:cNvPr id="11" name="Rectangle: Rounded Corners 10">
            <a:extLst>
              <a:ext uri="{FF2B5EF4-FFF2-40B4-BE49-F238E27FC236}">
                <a16:creationId xmlns:a16="http://schemas.microsoft.com/office/drawing/2014/main" id="{04DA24A5-CC51-4767-9437-1F52AC82EC9B}"/>
              </a:ext>
            </a:extLst>
          </p:cNvPr>
          <p:cNvSpPr/>
          <p:nvPr/>
        </p:nvSpPr>
        <p:spPr>
          <a:xfrm>
            <a:off x="5934854" y="2935706"/>
            <a:ext cx="446888" cy="34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Rectangle: Rounded Corners 11">
            <a:extLst>
              <a:ext uri="{FF2B5EF4-FFF2-40B4-BE49-F238E27FC236}">
                <a16:creationId xmlns:a16="http://schemas.microsoft.com/office/drawing/2014/main" id="{A49C381A-952E-4695-A4AC-F2D92250B719}"/>
              </a:ext>
            </a:extLst>
          </p:cNvPr>
          <p:cNvSpPr/>
          <p:nvPr/>
        </p:nvSpPr>
        <p:spPr>
          <a:xfrm>
            <a:off x="6080379" y="3561349"/>
            <a:ext cx="446888" cy="34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Rectangle: Rounded Corners 12">
            <a:extLst>
              <a:ext uri="{FF2B5EF4-FFF2-40B4-BE49-F238E27FC236}">
                <a16:creationId xmlns:a16="http://schemas.microsoft.com/office/drawing/2014/main" id="{7395A595-9A2C-4FFA-A4D8-827F09A2B6ED}"/>
              </a:ext>
            </a:extLst>
          </p:cNvPr>
          <p:cNvSpPr/>
          <p:nvPr/>
        </p:nvSpPr>
        <p:spPr>
          <a:xfrm>
            <a:off x="5682562" y="3905109"/>
            <a:ext cx="446888" cy="34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Rounded Corners 13">
            <a:extLst>
              <a:ext uri="{FF2B5EF4-FFF2-40B4-BE49-F238E27FC236}">
                <a16:creationId xmlns:a16="http://schemas.microsoft.com/office/drawing/2014/main" id="{FB51A757-CF81-4A40-8C96-5E3DDBDC27F3}"/>
              </a:ext>
            </a:extLst>
          </p:cNvPr>
          <p:cNvSpPr/>
          <p:nvPr/>
        </p:nvSpPr>
        <p:spPr>
          <a:xfrm>
            <a:off x="6391871" y="3905109"/>
            <a:ext cx="446888" cy="34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Rectangle: Rounded Corners 15">
            <a:extLst>
              <a:ext uri="{FF2B5EF4-FFF2-40B4-BE49-F238E27FC236}">
                <a16:creationId xmlns:a16="http://schemas.microsoft.com/office/drawing/2014/main" id="{9453975B-8D74-4361-BF5F-3B5F37B2C096}"/>
              </a:ext>
            </a:extLst>
          </p:cNvPr>
          <p:cNvSpPr/>
          <p:nvPr/>
        </p:nvSpPr>
        <p:spPr>
          <a:xfrm>
            <a:off x="6391871" y="4468875"/>
            <a:ext cx="446888" cy="34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8122922-3DFE-4A8A-BC12-5DE48ADC672C}"/>
                  </a:ext>
                </a:extLst>
              </p:cNvPr>
              <p:cNvSpPr txBox="1"/>
              <p:nvPr/>
            </p:nvSpPr>
            <p:spPr>
              <a:xfrm>
                <a:off x="4732921" y="5200515"/>
                <a:ext cx="4411079" cy="4056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dirty="0" smtClean="0">
                              <a:solidFill>
                                <a:srgbClr val="FF000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𝑤𝑜𝑟𝑠𝑡</m:t>
                          </m:r>
                          <m:r>
                            <a:rPr lang="en-US" sz="2000" b="0" i="1" dirty="0" smtClean="0">
                              <a:solidFill>
                                <a:srgbClr val="FF0000"/>
                              </a:solidFill>
                              <a:latin typeface="Cambria Math" panose="02040503050406030204" pitchFamily="18" charset="0"/>
                            </a:rPr>
                            <m:t> </m:t>
                          </m:r>
                          <m:r>
                            <a:rPr lang="en-US" sz="2000" b="0" i="1" dirty="0" smtClean="0">
                              <a:solidFill>
                                <a:srgbClr val="FF0000"/>
                              </a:solidFill>
                              <a:latin typeface="Cambria Math" panose="02040503050406030204" pitchFamily="18" charset="0"/>
                            </a:rPr>
                            <m:t>𝑐𝑎𝑠𝑒</m:t>
                          </m:r>
                          <m:r>
                            <a:rPr lang="en-US" sz="2000" b="0" i="1" dirty="0" smtClean="0">
                              <a:solidFill>
                                <a:srgbClr val="FF0000"/>
                              </a:solidFill>
                              <a:latin typeface="Cambria Math" panose="02040503050406030204" pitchFamily="18" charset="0"/>
                            </a:rPr>
                            <m:t> </m:t>
                          </m:r>
                          <m:r>
                            <a:rPr lang="en-US" sz="2000" b="0" i="1" dirty="0" smtClean="0">
                              <a:solidFill>
                                <a:srgbClr val="FF0000"/>
                              </a:solidFill>
                              <a:latin typeface="Cambria Math" panose="02040503050406030204" pitchFamily="18" charset="0"/>
                            </a:rPr>
                            <m:t>𝑡𝑜𝑡𝑎𝑙</m:t>
                          </m:r>
                          <m:r>
                            <a:rPr lang="en-US" sz="2000" b="0" i="1" dirty="0" smtClean="0">
                              <a:solidFill>
                                <a:srgbClr val="FF0000"/>
                              </a:solidFill>
                              <a:latin typeface="Cambria Math" panose="02040503050406030204" pitchFamily="18" charset="0"/>
                            </a:rPr>
                            <m:t> </m:t>
                          </m:r>
                          <m:r>
                            <a:rPr lang="en-US" sz="2000" b="0" i="1" dirty="0" smtClean="0">
                              <a:solidFill>
                                <a:srgbClr val="FF0000"/>
                              </a:solidFill>
                              <a:latin typeface="Cambria Math" panose="02040503050406030204" pitchFamily="18" charset="0"/>
                            </a:rPr>
                            <m:t>𝑒𝑥𝑒𝑐𝑢𝑡𝑖𝑜𝑛𝑠</m:t>
                          </m:r>
                          <m:r>
                            <a:rPr lang="en-US" sz="2000" b="0" i="1" dirty="0" smtClean="0">
                              <a:solidFill>
                                <a:srgbClr val="FF0000"/>
                              </a:solidFill>
                              <a:latin typeface="Cambria Math" panose="02040503050406030204" pitchFamily="18" charset="0"/>
                            </a:rPr>
                            <m:t> :</m:t>
                          </m:r>
                          <m:d>
                            <m:dPr>
                              <m:ctrlPr>
                                <a:rPr lang="en-US" sz="2000" i="1" dirty="0" smtClean="0">
                                  <a:solidFill>
                                    <a:srgbClr val="FF0000"/>
                                  </a:solidFill>
                                  <a:latin typeface="Cambria Math" panose="02040503050406030204" pitchFamily="18" charset="0"/>
                                </a:rPr>
                              </m:ctrlPr>
                            </m:dPr>
                            <m:e>
                              <m:r>
                                <a:rPr lang="en-US" sz="2000" i="1" dirty="0" smtClean="0">
                                  <a:solidFill>
                                    <a:srgbClr val="FF0000"/>
                                  </a:solidFill>
                                  <a:latin typeface="Cambria Math" panose="02040503050406030204" pitchFamily="18" charset="0"/>
                                </a:rPr>
                                <m:t>17 !</m:t>
                              </m:r>
                            </m:e>
                          </m:d>
                        </m:e>
                        <m:sup>
                          <m:r>
                            <a:rPr lang="en-US" sz="2000" b="0" i="1" dirty="0" smtClean="0">
                              <a:solidFill>
                                <a:srgbClr val="FF0000"/>
                              </a:solidFill>
                              <a:latin typeface="Cambria Math" panose="02040503050406030204" pitchFamily="18" charset="0"/>
                            </a:rPr>
                            <m:t>𝑘</m:t>
                          </m:r>
                        </m:sup>
                      </m:sSup>
                    </m:oMath>
                  </m:oMathPara>
                </a14:m>
                <a:endParaRPr lang="en-US" sz="2000" dirty="0">
                  <a:solidFill>
                    <a:srgbClr val="FF0000"/>
                  </a:solidFill>
                </a:endParaRPr>
              </a:p>
            </p:txBody>
          </p:sp>
        </mc:Choice>
        <mc:Fallback xmlns="">
          <p:sp>
            <p:nvSpPr>
              <p:cNvPr id="17" name="TextBox 16">
                <a:extLst>
                  <a:ext uri="{FF2B5EF4-FFF2-40B4-BE49-F238E27FC236}">
                    <a16:creationId xmlns:a16="http://schemas.microsoft.com/office/drawing/2014/main" id="{F8122922-3DFE-4A8A-BC12-5DE48ADC672C}"/>
                  </a:ext>
                </a:extLst>
              </p:cNvPr>
              <p:cNvSpPr txBox="1">
                <a:spLocks noRot="1" noChangeAspect="1" noMove="1" noResize="1" noEditPoints="1" noAdjustHandles="1" noChangeArrowheads="1" noChangeShapeType="1" noTextEdit="1"/>
              </p:cNvSpPr>
              <p:nvPr/>
            </p:nvSpPr>
            <p:spPr>
              <a:xfrm>
                <a:off x="4732921" y="5200515"/>
                <a:ext cx="4411079" cy="40562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80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D9C1-F01B-4075-83F8-550A88CE8E55}"/>
              </a:ext>
            </a:extLst>
          </p:cNvPr>
          <p:cNvSpPr>
            <a:spLocks noGrp="1"/>
          </p:cNvSpPr>
          <p:nvPr>
            <p:ph type="title"/>
          </p:nvPr>
        </p:nvSpPr>
        <p:spPr/>
        <p:txBody>
          <a:bodyPr>
            <a:noAutofit/>
          </a:bodyPr>
          <a:lstStyle/>
          <a:p>
            <a:r>
              <a:rPr lang="en-US" sz="3600" dirty="0"/>
              <a:t>Testing Distributed Systems is Challenging</a:t>
            </a:r>
          </a:p>
        </p:txBody>
      </p:sp>
      <p:sp>
        <p:nvSpPr>
          <p:cNvPr id="3" name="Content Placeholder 2">
            <a:extLst>
              <a:ext uri="{FF2B5EF4-FFF2-40B4-BE49-F238E27FC236}">
                <a16:creationId xmlns:a16="http://schemas.microsoft.com/office/drawing/2014/main" id="{EB41AB1B-30B8-4F59-A618-630327FD3977}"/>
              </a:ext>
            </a:extLst>
          </p:cNvPr>
          <p:cNvSpPr>
            <a:spLocks noGrp="1"/>
          </p:cNvSpPr>
          <p:nvPr>
            <p:ph idx="1"/>
          </p:nvPr>
        </p:nvSpPr>
        <p:spPr/>
        <p:txBody>
          <a:bodyPr/>
          <a:lstStyle/>
          <a:p>
            <a:pPr marL="342900" indent="-342900">
              <a:buFont typeface="Arial" panose="020B0604020202020204" pitchFamily="34" charset="0"/>
              <a:buChar char="•"/>
            </a:pPr>
            <a:r>
              <a:rPr lang="en-US" dirty="0"/>
              <a:t>Exhaustive and random search techniques do not scale.</a:t>
            </a:r>
          </a:p>
          <a:p>
            <a:pPr marL="829818" lvl="1" indent="-342900"/>
            <a:r>
              <a:rPr lang="en-US" dirty="0"/>
              <a:t>Inadequate test coverage.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Symbolic execution based approaches also face the path explosion problem.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practice, bugs are generally found in production or after deployment !</a:t>
            </a:r>
          </a:p>
          <a:p>
            <a:endParaRPr lang="en-US" dirty="0"/>
          </a:p>
        </p:txBody>
      </p:sp>
      <p:sp>
        <p:nvSpPr>
          <p:cNvPr id="4" name="Date Placeholder 3">
            <a:extLst>
              <a:ext uri="{FF2B5EF4-FFF2-40B4-BE49-F238E27FC236}">
                <a16:creationId xmlns:a16="http://schemas.microsoft.com/office/drawing/2014/main" id="{C466A79C-E33C-4778-BD4A-CD12AA64120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263E2B7-F2DE-42EC-9973-56E4A9017914}"/>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5F24E95C-407F-4872-83C3-787A69E6EA59}"/>
              </a:ext>
            </a:extLst>
          </p:cNvPr>
          <p:cNvSpPr>
            <a:spLocks noGrp="1"/>
          </p:cNvSpPr>
          <p:nvPr>
            <p:ph type="sldNum" sz="quarter" idx="12"/>
          </p:nvPr>
        </p:nvSpPr>
        <p:spPr/>
        <p:txBody>
          <a:bodyPr/>
          <a:lstStyle/>
          <a:p>
            <a:fld id="{77CC721F-1D71-470D-9ADD-E53F1C9EB23A}" type="slidenum">
              <a:rPr lang="en-US" smtClean="0"/>
              <a:pPr/>
              <a:t>5</a:t>
            </a:fld>
            <a:endParaRPr lang="en-US" dirty="0"/>
          </a:p>
        </p:txBody>
      </p:sp>
    </p:spTree>
    <p:extLst>
      <p:ext uri="{BB962C8B-B14F-4D97-AF65-F5344CB8AC3E}">
        <p14:creationId xmlns:p14="http://schemas.microsoft.com/office/powerpoint/2010/main" val="145622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8BC-074C-4DFD-BCE2-BAC6FCE06D3F}"/>
              </a:ext>
            </a:extLst>
          </p:cNvPr>
          <p:cNvSpPr>
            <a:spLocks noGrp="1"/>
          </p:cNvSpPr>
          <p:nvPr>
            <p:ph type="title"/>
          </p:nvPr>
        </p:nvSpPr>
        <p:spPr>
          <a:xfrm>
            <a:off x="822960" y="307230"/>
            <a:ext cx="7543800" cy="792183"/>
          </a:xfrm>
        </p:spPr>
        <p:txBody>
          <a:bodyPr>
            <a:noAutofit/>
          </a:bodyPr>
          <a:lstStyle/>
          <a:p>
            <a:r>
              <a:rPr lang="en-US" sz="3600" dirty="0"/>
              <a:t>Scalable Testing of Distributed Systems</a:t>
            </a:r>
          </a:p>
        </p:txBody>
      </p:sp>
      <p:sp>
        <p:nvSpPr>
          <p:cNvPr id="3" name="Content Placeholder 2">
            <a:extLst>
              <a:ext uri="{FF2B5EF4-FFF2-40B4-BE49-F238E27FC236}">
                <a16:creationId xmlns:a16="http://schemas.microsoft.com/office/drawing/2014/main" id="{1B4483F1-43B6-46F0-A804-87005CC117C9}"/>
              </a:ext>
            </a:extLst>
          </p:cNvPr>
          <p:cNvSpPr>
            <a:spLocks noGrp="1"/>
          </p:cNvSpPr>
          <p:nvPr>
            <p:ph sz="half" idx="1"/>
          </p:nvPr>
        </p:nvSpPr>
        <p:spPr>
          <a:xfrm>
            <a:off x="822959" y="1273996"/>
            <a:ext cx="5454087" cy="4595098"/>
          </a:xfrm>
        </p:spPr>
        <p:txBody>
          <a:bodyPr/>
          <a:lstStyle/>
          <a:p>
            <a:r>
              <a:rPr lang="en-US" dirty="0"/>
              <a:t>Problem:</a:t>
            </a:r>
          </a:p>
          <a:p>
            <a:pPr marL="457200" indent="-457200">
              <a:buFont typeface="+mj-lt"/>
              <a:buAutoNum type="arabicPeriod"/>
            </a:pPr>
            <a:r>
              <a:rPr lang="en-US" dirty="0"/>
              <a:t>Monolithic testing does not scale.</a:t>
            </a:r>
          </a:p>
          <a:p>
            <a:pPr marL="457200" indent="-457200">
              <a:buFont typeface="+mj-lt"/>
              <a:buAutoNum type="arabicPeriod"/>
            </a:pPr>
            <a:endParaRPr lang="en-US" dirty="0"/>
          </a:p>
          <a:p>
            <a:pPr marL="457200" indent="-457200">
              <a:buFont typeface="+mj-lt"/>
              <a:buAutoNum type="arabicPeriod"/>
            </a:pPr>
            <a:r>
              <a:rPr lang="en-US" dirty="0"/>
              <a:t>No re-use of the systematic testing effort.</a:t>
            </a:r>
          </a:p>
          <a:p>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C6D42FF6-A03D-49DE-9C2F-5CD654E2308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85E0A8B-04C9-44C3-AA62-4A6468D6697F}"/>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EBDF0D-D8B7-4060-B00E-0F056D69A9F2}"/>
              </a:ext>
            </a:extLst>
          </p:cNvPr>
          <p:cNvSpPr>
            <a:spLocks noGrp="1"/>
          </p:cNvSpPr>
          <p:nvPr>
            <p:ph type="sldNum" sz="quarter" idx="12"/>
          </p:nvPr>
        </p:nvSpPr>
        <p:spPr/>
        <p:txBody>
          <a:bodyPr/>
          <a:lstStyle/>
          <a:p>
            <a:fld id="{77CC721F-1D71-470D-9ADD-E53F1C9EB23A}" type="slidenum">
              <a:rPr lang="en-US" smtClean="0"/>
              <a:pPr/>
              <a:t>6</a:t>
            </a:fld>
            <a:endParaRPr lang="en-US" dirty="0"/>
          </a:p>
        </p:txBody>
      </p:sp>
      <p:pic>
        <p:nvPicPr>
          <p:cNvPr id="8" name="Content Placeholder 7">
            <a:extLst>
              <a:ext uri="{FF2B5EF4-FFF2-40B4-BE49-F238E27FC236}">
                <a16:creationId xmlns:a16="http://schemas.microsoft.com/office/drawing/2014/main" id="{8F64A494-6E97-4F0C-9F13-FABD06194912}"/>
              </a:ext>
            </a:extLst>
          </p:cNvPr>
          <p:cNvPicPr>
            <a:picLocks noGrp="1" noChangeAspect="1"/>
          </p:cNvPicPr>
          <p:nvPr>
            <p:ph sz="half" idx="2"/>
          </p:nvPr>
        </p:nvPicPr>
        <p:blipFill>
          <a:blip r:embed="rId3"/>
          <a:stretch>
            <a:fillRect/>
          </a:stretch>
        </p:blipFill>
        <p:spPr>
          <a:xfrm>
            <a:off x="4973459" y="3398209"/>
            <a:ext cx="3702050" cy="235422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4C78A01-2E51-4C79-A669-166B1720DE0D}"/>
                  </a:ext>
                </a:extLst>
              </p14:cNvPr>
              <p14:cNvContentPartPr/>
              <p14:nvPr/>
            </p14:nvContentPartPr>
            <p14:xfrm>
              <a:off x="4923471" y="3451442"/>
              <a:ext cx="3377160" cy="2444040"/>
            </p14:xfrm>
          </p:contentPart>
        </mc:Choice>
        <mc:Fallback xmlns="">
          <p:pic>
            <p:nvPicPr>
              <p:cNvPr id="7" name="Ink 6">
                <a:extLst>
                  <a:ext uri="{FF2B5EF4-FFF2-40B4-BE49-F238E27FC236}">
                    <a16:creationId xmlns:a16="http://schemas.microsoft.com/office/drawing/2014/main" id="{A4C78A01-2E51-4C79-A669-166B1720DE0D}"/>
                  </a:ext>
                </a:extLst>
              </p:cNvPr>
              <p:cNvPicPr/>
              <p:nvPr/>
            </p:nvPicPr>
            <p:blipFill>
              <a:blip r:embed="rId5"/>
              <a:stretch>
                <a:fillRect/>
              </a:stretch>
            </p:blipFill>
            <p:spPr>
              <a:xfrm>
                <a:off x="4914471" y="3442442"/>
                <a:ext cx="3394800" cy="2461680"/>
              </a:xfrm>
              <a:prstGeom prst="rect">
                <a:avLst/>
              </a:prstGeom>
            </p:spPr>
          </p:pic>
        </mc:Fallback>
      </mc:AlternateContent>
    </p:spTree>
    <p:extLst>
      <p:ext uri="{BB962C8B-B14F-4D97-AF65-F5344CB8AC3E}">
        <p14:creationId xmlns:p14="http://schemas.microsoft.com/office/powerpoint/2010/main" val="291023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8BC-074C-4DFD-BCE2-BAC6FCE06D3F}"/>
              </a:ext>
            </a:extLst>
          </p:cNvPr>
          <p:cNvSpPr>
            <a:spLocks noGrp="1"/>
          </p:cNvSpPr>
          <p:nvPr>
            <p:ph type="title"/>
          </p:nvPr>
        </p:nvSpPr>
        <p:spPr/>
        <p:txBody>
          <a:bodyPr>
            <a:normAutofit/>
          </a:bodyPr>
          <a:lstStyle/>
          <a:p>
            <a:r>
              <a:rPr lang="en-US" dirty="0"/>
              <a:t>Solution: Divide and Conquer</a:t>
            </a:r>
          </a:p>
        </p:txBody>
      </p:sp>
      <p:sp>
        <p:nvSpPr>
          <p:cNvPr id="3" name="Content Placeholder 2">
            <a:extLst>
              <a:ext uri="{FF2B5EF4-FFF2-40B4-BE49-F238E27FC236}">
                <a16:creationId xmlns:a16="http://schemas.microsoft.com/office/drawing/2014/main" id="{1B4483F1-43B6-46F0-A804-87005CC117C9}"/>
              </a:ext>
            </a:extLst>
          </p:cNvPr>
          <p:cNvSpPr>
            <a:spLocks noGrp="1"/>
          </p:cNvSpPr>
          <p:nvPr>
            <p:ph idx="1"/>
          </p:nvPr>
        </p:nvSpPr>
        <p:spPr/>
        <p:txBody>
          <a:bodyPr/>
          <a:lstStyle/>
          <a:p>
            <a:r>
              <a:rPr lang="en-US" dirty="0"/>
              <a:t>Two fold:</a:t>
            </a:r>
          </a:p>
          <a:p>
            <a:pPr marL="457200" indent="-457200">
              <a:buFont typeface="+mj-lt"/>
              <a:buAutoNum type="arabicPeriod"/>
            </a:pPr>
            <a:r>
              <a:rPr lang="en-US" dirty="0">
                <a:solidFill>
                  <a:srgbClr val="FF0000"/>
                </a:solidFill>
              </a:rPr>
              <a:t>Test-amplification via abstractions: </a:t>
            </a:r>
            <a:r>
              <a:rPr lang="en-US" dirty="0"/>
              <a:t>Test each component in isolation.</a:t>
            </a:r>
          </a:p>
          <a:p>
            <a:pPr marL="457200" indent="-457200">
              <a:buFont typeface="+mj-lt"/>
              <a:buAutoNum type="arabicPeriod"/>
            </a:pPr>
            <a:endParaRPr lang="en-US" dirty="0"/>
          </a:p>
          <a:p>
            <a:pPr marL="457200" indent="-457200">
              <a:buFont typeface="+mj-lt"/>
              <a:buAutoNum type="arabicPeriod"/>
            </a:pPr>
            <a:r>
              <a:rPr lang="en-US" dirty="0">
                <a:solidFill>
                  <a:srgbClr val="FF0000"/>
                </a:solidFill>
              </a:rPr>
              <a:t>Module system based on theory of compositional refinement: </a:t>
            </a:r>
            <a:r>
              <a:rPr lang="en-US" dirty="0">
                <a:solidFill>
                  <a:schemeClr val="tx2"/>
                </a:solidFill>
              </a:rPr>
              <a:t>Test “whole-system” properties by testing each component in isolation.</a:t>
            </a:r>
            <a:endParaRPr lang="en-US" dirty="0">
              <a:solidFill>
                <a:srgbClr val="FF0000"/>
              </a:solidFill>
            </a:endParaRPr>
          </a:p>
          <a:p>
            <a:endParaRPr lang="en-US" dirty="0">
              <a:solidFill>
                <a:srgbClr val="FF0000"/>
              </a:solidFill>
            </a:endParaRPr>
          </a:p>
          <a:p>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C6D42FF6-A03D-49DE-9C2F-5CD654E2308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85E0A8B-04C9-44C3-AA62-4A6468D6697F}"/>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EBDF0D-D8B7-4060-B00E-0F056D69A9F2}"/>
              </a:ext>
            </a:extLst>
          </p:cNvPr>
          <p:cNvSpPr>
            <a:spLocks noGrp="1"/>
          </p:cNvSpPr>
          <p:nvPr>
            <p:ph type="sldNum" sz="quarter" idx="12"/>
          </p:nvPr>
        </p:nvSpPr>
        <p:spPr/>
        <p:txBody>
          <a:bodyPr/>
          <a:lstStyle/>
          <a:p>
            <a:fld id="{77CC721F-1D71-470D-9ADD-E53F1C9EB23A}" type="slidenum">
              <a:rPr lang="en-US" smtClean="0"/>
              <a:pPr/>
              <a:t>7</a:t>
            </a:fld>
            <a:endParaRPr lang="en-US" dirty="0"/>
          </a:p>
        </p:txBody>
      </p:sp>
    </p:spTree>
    <p:extLst>
      <p:ext uri="{BB962C8B-B14F-4D97-AF65-F5344CB8AC3E}">
        <p14:creationId xmlns:p14="http://schemas.microsoft.com/office/powerpoint/2010/main" val="301750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65A-B2FD-4D31-A6E0-006728510EB9}"/>
              </a:ext>
            </a:extLst>
          </p:cNvPr>
          <p:cNvSpPr>
            <a:spLocks noGrp="1"/>
          </p:cNvSpPr>
          <p:nvPr>
            <p:ph type="title"/>
          </p:nvPr>
        </p:nvSpPr>
        <p:spPr/>
        <p:txBody>
          <a:bodyPr>
            <a:noAutofit/>
          </a:bodyPr>
          <a:lstStyle/>
          <a:p>
            <a:r>
              <a:rPr lang="en-US" sz="4000" dirty="0"/>
              <a:t>Test Amplification via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94B776-E8F3-4622-B1CB-527B1EC2936E}"/>
                  </a:ext>
                </a:extLst>
              </p:cNvPr>
              <p:cNvSpPr>
                <a:spLocks noGrp="1"/>
              </p:cNvSpPr>
              <p:nvPr>
                <p:ph idx="1"/>
              </p:nvPr>
            </p:nvSpPr>
            <p:spPr/>
            <p:txBody>
              <a:bodyPr>
                <a:normAutofit lnSpcReduction="10000"/>
              </a:bodyPr>
              <a:lstStyle/>
              <a:p>
                <a:r>
                  <a:rPr lang="en-US" b="1" dirty="0">
                    <a:solidFill>
                      <a:srgbClr val="FF0000"/>
                    </a:solidFill>
                  </a:rPr>
                  <a:t>Assume guarantee </a:t>
                </a:r>
                <a:r>
                  <a:rPr lang="en-US" dirty="0"/>
                  <a:t>reasoning achieves decomposition using abstractions.</a:t>
                </a:r>
              </a:p>
              <a:p>
                <a:endParaRPr lang="en-US" dirty="0"/>
              </a:p>
              <a:p>
                <a:r>
                  <a:rPr lang="en-US" dirty="0"/>
                  <a:t>Consider:</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𝐴𝑏𝑠</m:t>
                          </m:r>
                        </m:sub>
                      </m:sSub>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𝐴𝑏𝑠</m:t>
                          </m:r>
                        </m:sub>
                      </m:sSub>
                      <m:r>
                        <a:rPr lang="en-US" i="1">
                          <a:latin typeface="Cambria Math" panose="02040503050406030204" pitchFamily="18" charset="0"/>
                        </a:rPr>
                        <m:t> </m:t>
                      </m:r>
                    </m:oMath>
                  </m:oMathPara>
                </a14:m>
                <a:endParaRPr lang="en-US" dirty="0"/>
              </a:p>
              <a:p>
                <a:pPr algn="ctr"/>
                <a:r>
                  <a:rPr lang="en-US" dirty="0"/>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 </m:t>
                      </m:r>
                    </m:oMath>
                  </m:oMathPara>
                </a14:m>
                <a:endParaRPr lang="en-US" i="1" dirty="0">
                  <a:latin typeface="Cambria Math" panose="02040503050406030204" pitchFamily="18" charset="0"/>
                </a:endParaRPr>
              </a:p>
              <a:p>
                <a:endParaRPr lang="en-US" i="1" dirty="0">
                  <a:latin typeface="Cambria Math" panose="02040503050406030204" pitchFamily="18" charset="0"/>
                </a:endParaRPr>
              </a:p>
              <a:p>
                <a:r>
                  <a:rPr lang="en-US" dirty="0"/>
                  <a:t>Intuitively, assumptions are the abstractions of the environment.</a:t>
                </a:r>
                <a:endParaRPr lang="en-US" i="1" dirty="0">
                  <a:latin typeface="Cambria Math" panose="02040503050406030204" pitchFamily="18" charset="0"/>
                </a:endParaRPr>
              </a:p>
              <a:p>
                <a:endParaRPr lang="en-US" dirty="0"/>
              </a:p>
              <a:p>
                <a:endParaRPr lang="en-US" b="0" dirty="0"/>
              </a:p>
              <a:p>
                <a:endParaRPr lang="en-US" dirty="0"/>
              </a:p>
            </p:txBody>
          </p:sp>
        </mc:Choice>
        <mc:Fallback xmlns="">
          <p:sp>
            <p:nvSpPr>
              <p:cNvPr id="3" name="Content Placeholder 2">
                <a:extLst>
                  <a:ext uri="{FF2B5EF4-FFF2-40B4-BE49-F238E27FC236}">
                    <a16:creationId xmlns:a16="http://schemas.microsoft.com/office/drawing/2014/main" id="{A994B776-E8F3-4622-B1CB-527B1EC2936E}"/>
                  </a:ext>
                </a:extLst>
              </p:cNvPr>
              <p:cNvSpPr>
                <a:spLocks noGrp="1" noRot="1" noChangeAspect="1" noMove="1" noResize="1" noEditPoints="1" noAdjustHandles="1" noChangeArrowheads="1" noChangeShapeType="1" noTextEdit="1"/>
              </p:cNvSpPr>
              <p:nvPr>
                <p:ph idx="1"/>
              </p:nvPr>
            </p:nvSpPr>
            <p:spPr>
              <a:blipFill>
                <a:blip r:embed="rId3"/>
                <a:stretch>
                  <a:fillRect l="-2423" t="-2688" r="-80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A90978E-8490-4230-8F1C-B4F4B54E29C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D4382B5-5293-40DA-BC9D-5F162CB9A4FA}"/>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00746EF-4FA6-4A77-989C-1FECD607F078}"/>
              </a:ext>
            </a:extLst>
          </p:cNvPr>
          <p:cNvSpPr>
            <a:spLocks noGrp="1"/>
          </p:cNvSpPr>
          <p:nvPr>
            <p:ph type="sldNum" sz="quarter" idx="12"/>
          </p:nvPr>
        </p:nvSpPr>
        <p:spPr/>
        <p:txBody>
          <a:bodyPr/>
          <a:lstStyle/>
          <a:p>
            <a:fld id="{77CC721F-1D71-470D-9ADD-E53F1C9EB23A}" type="slidenum">
              <a:rPr lang="en-US" smtClean="0"/>
              <a:pPr/>
              <a:t>8</a:t>
            </a:fld>
            <a:endParaRPr lang="en-US" dirty="0"/>
          </a:p>
        </p:txBody>
      </p:sp>
    </p:spTree>
    <p:extLst>
      <p:ext uri="{BB962C8B-B14F-4D97-AF65-F5344CB8AC3E}">
        <p14:creationId xmlns:p14="http://schemas.microsoft.com/office/powerpoint/2010/main" val="310779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a:t>Test-Coverage Amplification</a:t>
            </a:r>
          </a:p>
        </p:txBody>
      </p:sp>
      <p:pic>
        <p:nvPicPr>
          <p:cNvPr id="14" name="Content Placeholder 13">
            <a:extLst>
              <a:ext uri="{FF2B5EF4-FFF2-40B4-BE49-F238E27FC236}">
                <a16:creationId xmlns:a16="http://schemas.microsoft.com/office/drawing/2014/main" id="{F30B222A-836D-49CA-A00E-7ED3C0023A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722" y="3067636"/>
            <a:ext cx="4467588" cy="3195661"/>
          </a:xfrm>
        </p:spPr>
      </p:pic>
      <p:sp>
        <p:nvSpPr>
          <p:cNvPr id="4" name="Date Placeholder 3">
            <a:extLst>
              <a:ext uri="{FF2B5EF4-FFF2-40B4-BE49-F238E27FC236}">
                <a16:creationId xmlns:a16="http://schemas.microsoft.com/office/drawing/2014/main" id="{88072D37-866E-4C21-B7FE-F588139F23F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r>
              <a:rPr lang="en-US"/>
              <a:t>P Language</a:t>
            </a:r>
            <a:endParaRPr lang="en-US" dirty="0"/>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fld id="{77CC721F-1D71-470D-9ADD-E53F1C9EB23A}" type="slidenum">
              <a:rPr lang="en-US" smtClean="0"/>
              <a:pPr/>
              <a:t>9</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270678-4B3C-4F59-8D3E-AEA1F8552895}"/>
                  </a:ext>
                </a:extLst>
              </p:cNvPr>
              <p:cNvSpPr txBox="1"/>
              <p:nvPr/>
            </p:nvSpPr>
            <p:spPr>
              <a:xfrm>
                <a:off x="2152831" y="1662617"/>
                <a:ext cx="5238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𝑀𝑢𝑙𝑡𝑖𝑃𝑎𝑥𝑜𝑠</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𝐿𝑒𝑎𝑑𝑒𝑟𝐸𝑙𝑒𝑐𝑡𝑖𝑜𝑛</m:t>
                      </m:r>
                      <m:r>
                        <a:rPr lang="en-US" b="0" i="1" dirty="0" smtClean="0">
                          <a:latin typeface="Cambria Math" panose="02040503050406030204" pitchFamily="18" charset="0"/>
                        </a:rPr>
                        <m:t>≤</m:t>
                      </m:r>
                      <m:r>
                        <a:rPr lang="en-US" b="0" i="1" dirty="0" smtClean="0">
                          <a:latin typeface="Cambria Math" panose="02040503050406030204" pitchFamily="18" charset="0"/>
                        </a:rPr>
                        <m:t>𝐿𝑖𝑛𝑒𝑎𝑟𝑖𝑧𝑎𝑏𝑖𝑙𝑖𝑡𝑦</m:t>
                      </m:r>
                    </m:oMath>
                  </m:oMathPara>
                </a14:m>
                <a:endParaRPr lang="en-US" dirty="0"/>
              </a:p>
            </p:txBody>
          </p:sp>
        </mc:Choice>
        <mc:Fallback xmlns="">
          <p:sp>
            <p:nvSpPr>
              <p:cNvPr id="3" name="TextBox 2">
                <a:extLst>
                  <a:ext uri="{FF2B5EF4-FFF2-40B4-BE49-F238E27FC236}">
                    <a16:creationId xmlns:a16="http://schemas.microsoft.com/office/drawing/2014/main" id="{50270678-4B3C-4F59-8D3E-AEA1F8552895}"/>
                  </a:ext>
                </a:extLst>
              </p:cNvPr>
              <p:cNvSpPr txBox="1">
                <a:spLocks noRot="1" noChangeAspect="1" noMove="1" noResize="1" noEditPoints="1" noAdjustHandles="1" noChangeArrowheads="1" noChangeShapeType="1" noTextEdit="1"/>
              </p:cNvSpPr>
              <p:nvPr/>
            </p:nvSpPr>
            <p:spPr>
              <a:xfrm>
                <a:off x="2152831" y="1662617"/>
                <a:ext cx="5238806"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DF299EB-0EB6-4648-9E49-A99CF4401486}"/>
                  </a:ext>
                </a:extLst>
              </p:cNvPr>
              <p:cNvSpPr/>
              <p:nvPr/>
            </p:nvSpPr>
            <p:spPr>
              <a:xfrm>
                <a:off x="1927625" y="2240991"/>
                <a:ext cx="568921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𝑀𝑢𝑙𝑡𝑖𝑃𝑎𝑥𝑜𝑠</m:t>
                      </m:r>
                      <m:r>
                        <a:rPr lang="en-US" i="1" dirty="0" smtClean="0">
                          <a:latin typeface="Cambria Math" panose="02040503050406030204" pitchFamily="18" charset="0"/>
                        </a:rPr>
                        <m:t>∥ </m:t>
                      </m:r>
                      <m:r>
                        <a:rPr lang="en-US" i="1" dirty="0" smtClean="0">
                          <a:solidFill>
                            <a:srgbClr val="FF0000"/>
                          </a:solidFill>
                          <a:latin typeface="Cambria Math" panose="02040503050406030204" pitchFamily="18" charset="0"/>
                        </a:rPr>
                        <m:t>𝐿𝑒𝑎𝑑𝑒𝑟𝐸𝑙𝑒𝑐𝑡𝑖𝑜𝑛</m:t>
                      </m:r>
                      <m:r>
                        <a:rPr lang="en-US" b="0" i="1" dirty="0" smtClean="0">
                          <a:solidFill>
                            <a:srgbClr val="FF0000"/>
                          </a:solidFill>
                          <a:latin typeface="Cambria Math" panose="02040503050406030204" pitchFamily="18" charset="0"/>
                        </a:rPr>
                        <m:t>𝐴𝑏𝑠</m:t>
                      </m:r>
                      <m:r>
                        <a:rPr lang="en-US" i="1" dirty="0">
                          <a:latin typeface="Cambria Math" panose="02040503050406030204" pitchFamily="18" charset="0"/>
                        </a:rPr>
                        <m:t>≤</m:t>
                      </m:r>
                      <m:r>
                        <a:rPr lang="en-US" i="1" dirty="0">
                          <a:latin typeface="Cambria Math" panose="02040503050406030204" pitchFamily="18" charset="0"/>
                        </a:rPr>
                        <m:t>𝐿𝑖𝑛𝑒𝑎𝑟𝑖𝑧𝑎𝑏𝑖𝑙𝑖𝑡𝑦</m:t>
                      </m:r>
                    </m:oMath>
                  </m:oMathPara>
                </a14:m>
                <a:endParaRPr lang="en-US" dirty="0"/>
              </a:p>
            </p:txBody>
          </p:sp>
        </mc:Choice>
        <mc:Fallback xmlns="">
          <p:sp>
            <p:nvSpPr>
              <p:cNvPr id="7" name="Rectangle 6">
                <a:extLst>
                  <a:ext uri="{FF2B5EF4-FFF2-40B4-BE49-F238E27FC236}">
                    <a16:creationId xmlns:a16="http://schemas.microsoft.com/office/drawing/2014/main" id="{ADF299EB-0EB6-4648-9E49-A99CF4401486}"/>
                  </a:ext>
                </a:extLst>
              </p:cNvPr>
              <p:cNvSpPr>
                <a:spLocks noRot="1" noChangeAspect="1" noMove="1" noResize="1" noEditPoints="1" noAdjustHandles="1" noChangeArrowheads="1" noChangeShapeType="1" noTextEdit="1"/>
              </p:cNvSpPr>
              <p:nvPr/>
            </p:nvSpPr>
            <p:spPr>
              <a:xfrm>
                <a:off x="1927625" y="2240991"/>
                <a:ext cx="5689218" cy="369332"/>
              </a:xfrm>
              <a:prstGeom prst="rect">
                <a:avLst/>
              </a:prstGeom>
              <a:blipFill>
                <a:blip r:embed="rId5"/>
                <a:stretch>
                  <a:fillRect b="-1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A39CCB4-491D-4AF1-98FD-60C57D79C9DA}"/>
              </a:ext>
            </a:extLst>
          </p:cNvPr>
          <p:cNvSpPr txBox="1"/>
          <p:nvPr/>
        </p:nvSpPr>
        <p:spPr>
          <a:xfrm>
            <a:off x="1952553" y="3485720"/>
            <a:ext cx="1503938" cy="369332"/>
          </a:xfrm>
          <a:prstGeom prst="rect">
            <a:avLst/>
          </a:prstGeom>
          <a:noFill/>
        </p:spPr>
        <p:txBody>
          <a:bodyPr wrap="none" rtlCol="0">
            <a:spAutoFit/>
          </a:bodyPr>
          <a:lstStyle/>
          <a:p>
            <a:r>
              <a:rPr lang="en-US" dirty="0"/>
              <a:t>N = 3, K = 50</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1576DE-E9A0-4181-8EAC-C066575A2F17}"/>
                  </a:ext>
                </a:extLst>
              </p:cNvPr>
              <p:cNvSpPr txBox="1"/>
              <p:nvPr/>
            </p:nvSpPr>
            <p:spPr>
              <a:xfrm>
                <a:off x="7734587" y="1688510"/>
                <a:ext cx="8522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𝑀</m:t>
                      </m:r>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𝐿</m:t>
                      </m:r>
                    </m:oMath>
                  </m:oMathPara>
                </a14:m>
                <a:endParaRPr lang="en-US" dirty="0">
                  <a:solidFill>
                    <a:srgbClr val="00B050"/>
                  </a:solidFill>
                </a:endParaRPr>
              </a:p>
            </p:txBody>
          </p:sp>
        </mc:Choice>
        <mc:Fallback xmlns="">
          <p:sp>
            <p:nvSpPr>
              <p:cNvPr id="9" name="TextBox 8">
                <a:extLst>
                  <a:ext uri="{FF2B5EF4-FFF2-40B4-BE49-F238E27FC236}">
                    <a16:creationId xmlns:a16="http://schemas.microsoft.com/office/drawing/2014/main" id="{331576DE-E9A0-4181-8EAC-C066575A2F17}"/>
                  </a:ext>
                </a:extLst>
              </p:cNvPr>
              <p:cNvSpPr txBox="1">
                <a:spLocks noRot="1" noChangeAspect="1" noMove="1" noResize="1" noEditPoints="1" noAdjustHandles="1" noChangeArrowheads="1" noChangeShapeType="1" noTextEdit="1"/>
              </p:cNvSpPr>
              <p:nvPr/>
            </p:nvSpPr>
            <p:spPr>
              <a:xfrm>
                <a:off x="7734587" y="1688510"/>
                <a:ext cx="85228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EB4E71-CFF6-46B5-9E4A-6E35CC4F7A80}"/>
                  </a:ext>
                </a:extLst>
              </p:cNvPr>
              <p:cNvSpPr txBox="1"/>
              <p:nvPr/>
            </p:nvSpPr>
            <p:spPr>
              <a:xfrm>
                <a:off x="7542082" y="2240991"/>
                <a:ext cx="1350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00B050"/>
                          </a:solidFill>
                          <a:latin typeface="Cambria Math" panose="02040503050406030204" pitchFamily="18" charset="0"/>
                        </a:rPr>
                        <m:t>𝑀</m:t>
                      </m:r>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𝐿</m:t>
                      </m:r>
                      <m:r>
                        <a:rPr lang="en-US" b="0" i="1" dirty="0" smtClean="0">
                          <a:solidFill>
                            <a:srgbClr val="00B050"/>
                          </a:solidFill>
                          <a:latin typeface="Cambria Math" panose="02040503050406030204" pitchFamily="18" charset="0"/>
                        </a:rPr>
                        <m:t>/271</m:t>
                      </m:r>
                    </m:oMath>
                  </m:oMathPara>
                </a14:m>
                <a:endParaRPr lang="en-US" dirty="0">
                  <a:solidFill>
                    <a:srgbClr val="00B050"/>
                  </a:solidFill>
                </a:endParaRPr>
              </a:p>
            </p:txBody>
          </p:sp>
        </mc:Choice>
        <mc:Fallback xmlns="">
          <p:sp>
            <p:nvSpPr>
              <p:cNvPr id="13" name="TextBox 12">
                <a:extLst>
                  <a:ext uri="{FF2B5EF4-FFF2-40B4-BE49-F238E27FC236}">
                    <a16:creationId xmlns:a16="http://schemas.microsoft.com/office/drawing/2014/main" id="{3AEB4E71-CFF6-46B5-9E4A-6E35CC4F7A80}"/>
                  </a:ext>
                </a:extLst>
              </p:cNvPr>
              <p:cNvSpPr txBox="1">
                <a:spLocks noRot="1" noChangeAspect="1" noMove="1" noResize="1" noEditPoints="1" noAdjustHandles="1" noChangeArrowheads="1" noChangeShapeType="1" noTextEdit="1"/>
              </p:cNvSpPr>
              <p:nvPr/>
            </p:nvSpPr>
            <p:spPr>
              <a:xfrm>
                <a:off x="7542082" y="2240991"/>
                <a:ext cx="1350819" cy="369332"/>
              </a:xfrm>
              <a:prstGeom prst="rect">
                <a:avLst/>
              </a:prstGeom>
              <a:blipFill>
                <a:blip r:embed="rId7"/>
                <a:stretch>
                  <a:fillRect b="-1500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F81F8D85-F6F6-4985-862F-E378A679680B}"/>
              </a:ext>
            </a:extLst>
          </p:cNvPr>
          <p:cNvSpPr txBox="1"/>
          <p:nvPr/>
        </p:nvSpPr>
        <p:spPr>
          <a:xfrm>
            <a:off x="5484820" y="4417927"/>
            <a:ext cx="3542301" cy="369332"/>
          </a:xfrm>
          <a:prstGeom prst="rect">
            <a:avLst/>
          </a:prstGeom>
          <a:noFill/>
        </p:spPr>
        <p:txBody>
          <a:bodyPr wrap="square" rtlCol="0">
            <a:spAutoFit/>
          </a:bodyPr>
          <a:lstStyle/>
          <a:p>
            <a:r>
              <a:rPr lang="en-US" dirty="0"/>
              <a:t>Linear scale up in test coverage </a:t>
            </a:r>
          </a:p>
        </p:txBody>
      </p:sp>
    </p:spTree>
    <p:extLst>
      <p:ext uri="{BB962C8B-B14F-4D97-AF65-F5344CB8AC3E}">
        <p14:creationId xmlns:p14="http://schemas.microsoft.com/office/powerpoint/2010/main" val="22555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5" grpId="0"/>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21057</TotalTime>
  <Words>2059</Words>
  <Application>Microsoft Office PowerPoint</Application>
  <PresentationFormat>On-screen Show (4:3)</PresentationFormat>
  <Paragraphs>302</Paragraphs>
  <Slides>24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AngsanaUPC</vt:lpstr>
      <vt:lpstr>Arial</vt:lpstr>
      <vt:lpstr>Calibri</vt:lpstr>
      <vt:lpstr>Cambria Math</vt:lpstr>
      <vt:lpstr>Consolas</vt:lpstr>
      <vt:lpstr>Garamond</vt:lpstr>
      <vt:lpstr>Trebuchet MS</vt:lpstr>
      <vt:lpstr>Retrospect</vt:lpstr>
      <vt:lpstr>P: Modular and Safe Asynchronous Programming</vt:lpstr>
      <vt:lpstr>Recap</vt:lpstr>
      <vt:lpstr>Fault-Tolerant Distributed System</vt:lpstr>
      <vt:lpstr>Testing Distributed Systems is Challenging</vt:lpstr>
      <vt:lpstr>Testing Distributed Systems is Challenging</vt:lpstr>
      <vt:lpstr>Scalable Testing of Distributed Systems</vt:lpstr>
      <vt:lpstr>Solution: Divide and Conquer</vt:lpstr>
      <vt:lpstr>Test Amplification via Abstraction</vt:lpstr>
      <vt:lpstr>Test-Coverage Amplification</vt:lpstr>
      <vt:lpstr>Test-Coverage Amplification</vt:lpstr>
      <vt:lpstr>Monolithic vs Compositional</vt:lpstr>
      <vt:lpstr>Solution: Divide and Conquer</vt:lpstr>
      <vt:lpstr>Assume-Guarantee Reasoning</vt:lpstr>
      <vt:lpstr>Client Server Application</vt:lpstr>
      <vt:lpstr>Substitution</vt:lpstr>
      <vt:lpstr>Compositional Programming</vt:lpstr>
      <vt:lpstr>Specifications and Abstractions</vt:lpstr>
      <vt:lpstr>Compositional Testing</vt:lpstr>
      <vt:lpstr>Traces and Refinement</vt:lpstr>
      <vt:lpstr>Composition</vt:lpstr>
      <vt:lpstr>Example </vt:lpstr>
      <vt:lpstr>Compositional Reasoning of Distributed Systems</vt:lpstr>
      <vt:lpstr>Example</vt:lpstr>
      <vt:lpstr>Why check refinement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763</cp:revision>
  <dcterms:created xsi:type="dcterms:W3CDTF">2015-07-12T05:32:15Z</dcterms:created>
  <dcterms:modified xsi:type="dcterms:W3CDTF">2018-06-13T21:08:51Z</dcterms:modified>
</cp:coreProperties>
</file>