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76" r:id="rId5"/>
    <p:sldId id="260" r:id="rId6"/>
    <p:sldId id="262" r:id="rId7"/>
    <p:sldId id="280" r:id="rId8"/>
    <p:sldId id="265" r:id="rId9"/>
    <p:sldId id="263" r:id="rId10"/>
    <p:sldId id="281" r:id="rId11"/>
    <p:sldId id="285" r:id="rId12"/>
    <p:sldId id="286" r:id="rId13"/>
    <p:sldId id="279" r:id="rId14"/>
    <p:sldId id="283" r:id="rId15"/>
    <p:sldId id="284" r:id="rId16"/>
    <p:sldId id="274" r:id="rId17"/>
    <p:sldId id="27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00238-E390-45AC-B251-5C2EE044A1DD}" v="15" dt="2024-11-14T08:27:08.8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dwivedi" userId="d47c90232b0df75b" providerId="LiveId" clId="{7C300238-E390-45AC-B251-5C2EE044A1DD}"/>
    <pc:docChg chg="custSel addSld modSld">
      <pc:chgData name="ayush dwivedi" userId="d47c90232b0df75b" providerId="LiveId" clId="{7C300238-E390-45AC-B251-5C2EE044A1DD}" dt="2024-11-14T08:30:54.817" v="197" actId="478"/>
      <pc:docMkLst>
        <pc:docMk/>
      </pc:docMkLst>
      <pc:sldChg chg="modSp mod">
        <pc:chgData name="ayush dwivedi" userId="d47c90232b0df75b" providerId="LiveId" clId="{7C300238-E390-45AC-B251-5C2EE044A1DD}" dt="2024-11-14T08:16:59.378" v="140" actId="255"/>
        <pc:sldMkLst>
          <pc:docMk/>
          <pc:sldMk cId="0" sldId="258"/>
        </pc:sldMkLst>
        <pc:spChg chg="mod">
          <ac:chgData name="ayush dwivedi" userId="d47c90232b0df75b" providerId="LiveId" clId="{7C300238-E390-45AC-B251-5C2EE044A1DD}" dt="2024-11-14T08:16:59.378" v="140" actId="255"/>
          <ac:spMkLst>
            <pc:docMk/>
            <pc:sldMk cId="0" sldId="258"/>
            <ac:spMk id="3" creationId="{00000000-0000-0000-0000-000000000000}"/>
          </ac:spMkLst>
        </pc:spChg>
      </pc:sldChg>
      <pc:sldChg chg="modSp mod">
        <pc:chgData name="ayush dwivedi" userId="d47c90232b0df75b" providerId="LiveId" clId="{7C300238-E390-45AC-B251-5C2EE044A1DD}" dt="2024-11-14T08:16:43.445" v="138" actId="20577"/>
        <pc:sldMkLst>
          <pc:docMk/>
          <pc:sldMk cId="0" sldId="262"/>
        </pc:sldMkLst>
        <pc:spChg chg="mod">
          <ac:chgData name="ayush dwivedi" userId="d47c90232b0df75b" providerId="LiveId" clId="{7C300238-E390-45AC-B251-5C2EE044A1DD}" dt="2024-11-14T08:16:43.445" v="138" actId="20577"/>
          <ac:spMkLst>
            <pc:docMk/>
            <pc:sldMk cId="0" sldId="262"/>
            <ac:spMk id="3" creationId="{00000000-0000-0000-0000-000000000000}"/>
          </ac:spMkLst>
        </pc:spChg>
      </pc:sldChg>
      <pc:sldChg chg="addSp delSp modSp mod">
        <pc:chgData name="ayush dwivedi" userId="d47c90232b0df75b" providerId="LiveId" clId="{7C300238-E390-45AC-B251-5C2EE044A1DD}" dt="2024-11-14T08:30:54.817" v="197" actId="478"/>
        <pc:sldMkLst>
          <pc:docMk/>
          <pc:sldMk cId="0" sldId="265"/>
        </pc:sldMkLst>
        <pc:spChg chg="add del mod topLvl">
          <ac:chgData name="ayush dwivedi" userId="d47c90232b0df75b" providerId="LiveId" clId="{7C300238-E390-45AC-B251-5C2EE044A1DD}" dt="2024-11-14T08:27:48.977" v="184" actId="478"/>
          <ac:spMkLst>
            <pc:docMk/>
            <pc:sldMk cId="0" sldId="265"/>
            <ac:spMk id="23" creationId="{A8B8CC6B-D60E-7AF0-D879-521EB4F2B8A8}"/>
          </ac:spMkLst>
        </pc:spChg>
        <pc:grpChg chg="del mod">
          <ac:chgData name="ayush dwivedi" userId="d47c90232b0df75b" providerId="LiveId" clId="{7C300238-E390-45AC-B251-5C2EE044A1DD}" dt="2024-11-14T08:25:41.549" v="148"/>
          <ac:grpSpMkLst>
            <pc:docMk/>
            <pc:sldMk cId="0" sldId="265"/>
            <ac:grpSpMk id="6" creationId="{E499EC7A-DD1F-2FEC-6724-30A5FBF1CEA9}"/>
          </ac:grpSpMkLst>
        </pc:grpChg>
        <pc:grpChg chg="del mod">
          <ac:chgData name="ayush dwivedi" userId="d47c90232b0df75b" providerId="LiveId" clId="{7C300238-E390-45AC-B251-5C2EE044A1DD}" dt="2024-11-14T08:25:45.714" v="153"/>
          <ac:grpSpMkLst>
            <pc:docMk/>
            <pc:sldMk cId="0" sldId="265"/>
            <ac:grpSpMk id="9" creationId="{BB2BA554-EEF2-509D-83DD-9FBCE636CE14}"/>
          </ac:grpSpMkLst>
        </pc:grpChg>
        <pc:grpChg chg="del mod">
          <ac:chgData name="ayush dwivedi" userId="d47c90232b0df75b" providerId="LiveId" clId="{7C300238-E390-45AC-B251-5C2EE044A1DD}" dt="2024-11-14T08:25:46.923" v="155"/>
          <ac:grpSpMkLst>
            <pc:docMk/>
            <pc:sldMk cId="0" sldId="265"/>
            <ac:grpSpMk id="17" creationId="{40CDBEE5-3C0D-D61F-703D-C6E4F73E8493}"/>
          </ac:grpSpMkLst>
        </pc:grpChg>
        <pc:grpChg chg="del mod">
          <ac:chgData name="ayush dwivedi" userId="d47c90232b0df75b" providerId="LiveId" clId="{7C300238-E390-45AC-B251-5C2EE044A1DD}" dt="2024-11-14T08:25:50.156" v="158"/>
          <ac:grpSpMkLst>
            <pc:docMk/>
            <pc:sldMk cId="0" sldId="265"/>
            <ac:grpSpMk id="19" creationId="{7600CD7D-8AE5-65BD-7D11-C3157BE04ECC}"/>
          </ac:grpSpMkLst>
        </pc:grpChg>
        <pc:grpChg chg="del mod">
          <ac:chgData name="ayush dwivedi" userId="d47c90232b0df75b" providerId="LiveId" clId="{7C300238-E390-45AC-B251-5C2EE044A1DD}" dt="2024-11-14T08:30:54.817" v="197" actId="478"/>
          <ac:grpSpMkLst>
            <pc:docMk/>
            <pc:sldMk cId="0" sldId="265"/>
            <ac:grpSpMk id="22" creationId="{570BF462-6C36-9A10-5798-421ACAF89585}"/>
          </ac:grpSpMkLst>
        </pc:grpChg>
        <pc:grpChg chg="add del mod">
          <ac:chgData name="ayush dwivedi" userId="d47c90232b0df75b" providerId="LiveId" clId="{7C300238-E390-45AC-B251-5C2EE044A1DD}" dt="2024-11-14T08:27:48.977" v="184" actId="478"/>
          <ac:grpSpMkLst>
            <pc:docMk/>
            <pc:sldMk cId="0" sldId="265"/>
            <ac:grpSpMk id="24" creationId="{15437EBF-F7E1-CA3E-30D3-B381509BC26F}"/>
          </ac:grpSpMkLst>
        </pc:grpChg>
        <pc:picChg chg="del mod topLvl">
          <ac:chgData name="ayush dwivedi" userId="d47c90232b0df75b" providerId="LiveId" clId="{7C300238-E390-45AC-B251-5C2EE044A1DD}" dt="2024-11-14T08:30:05.652" v="185" actId="478"/>
          <ac:picMkLst>
            <pc:docMk/>
            <pc:sldMk cId="0" sldId="265"/>
            <ac:picMk id="5" creationId="{7A4EB6E6-A3D6-D96E-6E70-FBE3D39324C9}"/>
          </ac:picMkLst>
        </pc:picChg>
        <pc:picChg chg="add mod ord">
          <ac:chgData name="ayush dwivedi" userId="d47c90232b0df75b" providerId="LiveId" clId="{7C300238-E390-45AC-B251-5C2EE044A1DD}" dt="2024-11-14T08:30:22.695" v="190" actId="14100"/>
          <ac:picMkLst>
            <pc:docMk/>
            <pc:sldMk cId="0" sldId="265"/>
            <ac:picMk id="26" creationId="{DBA04F26-DE98-9AB5-0CDF-90C39A74D75C}"/>
          </ac:picMkLst>
        </pc:picChg>
        <pc:inkChg chg="add mod">
          <ac:chgData name="ayush dwivedi" userId="d47c90232b0df75b" providerId="LiveId" clId="{7C300238-E390-45AC-B251-5C2EE044A1DD}" dt="2024-11-14T08:25:50.156" v="158"/>
          <ac:inkMkLst>
            <pc:docMk/>
            <pc:sldMk cId="0" sldId="265"/>
            <ac:inkMk id="3" creationId="{DCFB6ED9-0855-11FD-B9C0-15DDC2B34425}"/>
          </ac:inkMkLst>
        </pc:inkChg>
        <pc:inkChg chg="add mod">
          <ac:chgData name="ayush dwivedi" userId="d47c90232b0df75b" providerId="LiveId" clId="{7C300238-E390-45AC-B251-5C2EE044A1DD}" dt="2024-11-14T08:25:50.156" v="158"/>
          <ac:inkMkLst>
            <pc:docMk/>
            <pc:sldMk cId="0" sldId="265"/>
            <ac:inkMk id="4" creationId="{2184359B-A020-E036-EFA6-B56984D9EDAD}"/>
          </ac:inkMkLst>
        </pc:inkChg>
        <pc:inkChg chg="add mod">
          <ac:chgData name="ayush dwivedi" userId="d47c90232b0df75b" providerId="LiveId" clId="{7C300238-E390-45AC-B251-5C2EE044A1DD}" dt="2024-11-14T08:25:50.156" v="158"/>
          <ac:inkMkLst>
            <pc:docMk/>
            <pc:sldMk cId="0" sldId="265"/>
            <ac:inkMk id="8" creationId="{C04702E7-17B8-EA94-A29B-ADC9E4FDF7ED}"/>
          </ac:inkMkLst>
        </pc:inkChg>
        <pc:inkChg chg="add mod">
          <ac:chgData name="ayush dwivedi" userId="d47c90232b0df75b" providerId="LiveId" clId="{7C300238-E390-45AC-B251-5C2EE044A1DD}" dt="2024-11-14T08:25:50.156" v="158"/>
          <ac:inkMkLst>
            <pc:docMk/>
            <pc:sldMk cId="0" sldId="265"/>
            <ac:inkMk id="13" creationId="{62900BF8-1813-A331-4E75-7D5793A9382A}"/>
          </ac:inkMkLst>
        </pc:inkChg>
        <pc:inkChg chg="add mod">
          <ac:chgData name="ayush dwivedi" userId="d47c90232b0df75b" providerId="LiveId" clId="{7C300238-E390-45AC-B251-5C2EE044A1DD}" dt="2024-11-14T08:25:50.156" v="158"/>
          <ac:inkMkLst>
            <pc:docMk/>
            <pc:sldMk cId="0" sldId="265"/>
            <ac:inkMk id="14" creationId="{C85D9380-B385-959F-7FC6-73D1088209CF}"/>
          </ac:inkMkLst>
        </pc:inkChg>
        <pc:inkChg chg="add mod">
          <ac:chgData name="ayush dwivedi" userId="d47c90232b0df75b" providerId="LiveId" clId="{7C300238-E390-45AC-B251-5C2EE044A1DD}" dt="2024-11-14T08:25:50.156" v="158"/>
          <ac:inkMkLst>
            <pc:docMk/>
            <pc:sldMk cId="0" sldId="265"/>
            <ac:inkMk id="15" creationId="{9EF8D5D9-3A4D-EC37-A5A7-570CF55C836A}"/>
          </ac:inkMkLst>
        </pc:inkChg>
        <pc:inkChg chg="add mod">
          <ac:chgData name="ayush dwivedi" userId="d47c90232b0df75b" providerId="LiveId" clId="{7C300238-E390-45AC-B251-5C2EE044A1DD}" dt="2024-11-14T08:25:50.156" v="158"/>
          <ac:inkMkLst>
            <pc:docMk/>
            <pc:sldMk cId="0" sldId="265"/>
            <ac:inkMk id="16" creationId="{31D98B8C-5A62-BB44-4333-2B80790DB0F5}"/>
          </ac:inkMkLst>
        </pc:inkChg>
        <pc:inkChg chg="add mod">
          <ac:chgData name="ayush dwivedi" userId="d47c90232b0df75b" providerId="LiveId" clId="{7C300238-E390-45AC-B251-5C2EE044A1DD}" dt="2024-11-14T08:25:50.156" v="158"/>
          <ac:inkMkLst>
            <pc:docMk/>
            <pc:sldMk cId="0" sldId="265"/>
            <ac:inkMk id="18" creationId="{45AC3C26-1AF8-9EA4-B987-BBFF2532C2BF}"/>
          </ac:inkMkLst>
        </pc:inkChg>
        <pc:inkChg chg="add mod">
          <ac:chgData name="ayush dwivedi" userId="d47c90232b0df75b" providerId="LiveId" clId="{7C300238-E390-45AC-B251-5C2EE044A1DD}" dt="2024-11-14T08:25:50.156" v="158"/>
          <ac:inkMkLst>
            <pc:docMk/>
            <pc:sldMk cId="0" sldId="265"/>
            <ac:inkMk id="20" creationId="{54211B0B-F198-8C1F-ECE2-A21BBB65FED8}"/>
          </ac:inkMkLst>
        </pc:inkChg>
        <pc:inkChg chg="add mod">
          <ac:chgData name="ayush dwivedi" userId="d47c90232b0df75b" providerId="LiveId" clId="{7C300238-E390-45AC-B251-5C2EE044A1DD}" dt="2024-11-14T08:25:50.156" v="158"/>
          <ac:inkMkLst>
            <pc:docMk/>
            <pc:sldMk cId="0" sldId="265"/>
            <ac:inkMk id="21" creationId="{9BE878EA-76EB-4096-5811-F87AD9D07CCE}"/>
          </ac:inkMkLst>
        </pc:inkChg>
        <pc:cxnChg chg="mod">
          <ac:chgData name="ayush dwivedi" userId="d47c90232b0df75b" providerId="LiveId" clId="{7C300238-E390-45AC-B251-5C2EE044A1DD}" dt="2024-11-14T08:30:28.720" v="195" actId="1037"/>
          <ac:cxnSpMkLst>
            <pc:docMk/>
            <pc:sldMk cId="0" sldId="265"/>
            <ac:cxnSpMk id="7" creationId="{7CE6305C-3BD4-75FF-F85A-9E2515D3C514}"/>
          </ac:cxnSpMkLst>
        </pc:cxnChg>
        <pc:cxnChg chg="mod">
          <ac:chgData name="ayush dwivedi" userId="d47c90232b0df75b" providerId="LiveId" clId="{7C300238-E390-45AC-B251-5C2EE044A1DD}" dt="2024-11-14T08:30:31.721" v="196" actId="1038"/>
          <ac:cxnSpMkLst>
            <pc:docMk/>
            <pc:sldMk cId="0" sldId="265"/>
            <ac:cxnSpMk id="10" creationId="{457FBF91-4EB0-D4A5-606D-6F24FE5FCD72}"/>
          </ac:cxnSpMkLst>
        </pc:cxnChg>
      </pc:sldChg>
      <pc:sldChg chg="modSp mod">
        <pc:chgData name="ayush dwivedi" userId="d47c90232b0df75b" providerId="LiveId" clId="{7C300238-E390-45AC-B251-5C2EE044A1DD}" dt="2024-11-14T08:17:20.942" v="143" actId="20577"/>
        <pc:sldMkLst>
          <pc:docMk/>
          <pc:sldMk cId="3733066831" sldId="276"/>
        </pc:sldMkLst>
        <pc:spChg chg="mod">
          <ac:chgData name="ayush dwivedi" userId="d47c90232b0df75b" providerId="LiveId" clId="{7C300238-E390-45AC-B251-5C2EE044A1DD}" dt="2024-11-14T08:17:20.942" v="143" actId="20577"/>
          <ac:spMkLst>
            <pc:docMk/>
            <pc:sldMk cId="3733066831" sldId="276"/>
            <ac:spMk id="3" creationId="{D0137381-92CA-515F-F9A4-52D80566B3F5}"/>
          </ac:spMkLst>
        </pc:spChg>
      </pc:sldChg>
      <pc:sldChg chg="addSp delSp modSp new mod">
        <pc:chgData name="ayush dwivedi" userId="d47c90232b0df75b" providerId="LiveId" clId="{7C300238-E390-45AC-B251-5C2EE044A1DD}" dt="2024-11-14T08:13:38.808" v="82" actId="1076"/>
        <pc:sldMkLst>
          <pc:docMk/>
          <pc:sldMk cId="2822795575" sldId="285"/>
        </pc:sldMkLst>
        <pc:spChg chg="del mod">
          <ac:chgData name="ayush dwivedi" userId="d47c90232b0df75b" providerId="LiveId" clId="{7C300238-E390-45AC-B251-5C2EE044A1DD}" dt="2024-11-14T08:11:15.923" v="9" actId="478"/>
          <ac:spMkLst>
            <pc:docMk/>
            <pc:sldMk cId="2822795575" sldId="285"/>
            <ac:spMk id="2" creationId="{96603FFF-1EF5-9EB4-32F6-7518B34516DC}"/>
          </ac:spMkLst>
        </pc:spChg>
        <pc:spChg chg="add del mod">
          <ac:chgData name="ayush dwivedi" userId="d47c90232b0df75b" providerId="LiveId" clId="{7C300238-E390-45AC-B251-5C2EE044A1DD}" dt="2024-11-14T08:11:18.782" v="10" actId="478"/>
          <ac:spMkLst>
            <pc:docMk/>
            <pc:sldMk cId="2822795575" sldId="285"/>
            <ac:spMk id="5" creationId="{D09FB90F-351F-3A19-9C6F-76553A0597D0}"/>
          </ac:spMkLst>
        </pc:spChg>
        <pc:spChg chg="add mod">
          <ac:chgData name="ayush dwivedi" userId="d47c90232b0df75b" providerId="LiveId" clId="{7C300238-E390-45AC-B251-5C2EE044A1DD}" dt="2024-11-14T08:11:25.549" v="29" actId="20577"/>
          <ac:spMkLst>
            <pc:docMk/>
            <pc:sldMk cId="2822795575" sldId="285"/>
            <ac:spMk id="6" creationId="{20C7C7A0-6ACC-0F17-083C-721821017D4F}"/>
          </ac:spMkLst>
        </pc:spChg>
        <pc:spChg chg="add mod">
          <ac:chgData name="ayush dwivedi" userId="d47c90232b0df75b" providerId="LiveId" clId="{7C300238-E390-45AC-B251-5C2EE044A1DD}" dt="2024-11-14T08:13:17.049" v="78" actId="1076"/>
          <ac:spMkLst>
            <pc:docMk/>
            <pc:sldMk cId="2822795575" sldId="285"/>
            <ac:spMk id="7" creationId="{D898A284-CFCA-7622-2C8F-66DCB6FE37EE}"/>
          </ac:spMkLst>
        </pc:spChg>
        <pc:spChg chg="add mod">
          <ac:chgData name="ayush dwivedi" userId="d47c90232b0df75b" providerId="LiveId" clId="{7C300238-E390-45AC-B251-5C2EE044A1DD}" dt="2024-11-14T08:13:38.808" v="82" actId="1076"/>
          <ac:spMkLst>
            <pc:docMk/>
            <pc:sldMk cId="2822795575" sldId="285"/>
            <ac:spMk id="9" creationId="{97600AC8-EE11-77B0-C239-F65A3FB96B71}"/>
          </ac:spMkLst>
        </pc:spChg>
        <pc:picChg chg="add mod">
          <ac:chgData name="ayush dwivedi" userId="d47c90232b0df75b" providerId="LiveId" clId="{7C300238-E390-45AC-B251-5C2EE044A1DD}" dt="2024-11-14T08:13:13.211" v="77" actId="14100"/>
          <ac:picMkLst>
            <pc:docMk/>
            <pc:sldMk cId="2822795575" sldId="285"/>
            <ac:picMk id="3" creationId="{FDECD1D1-E141-F4A2-B64A-643BDCF85B55}"/>
          </ac:picMkLst>
        </pc:picChg>
        <pc:picChg chg="add mod">
          <ac:chgData name="ayush dwivedi" userId="d47c90232b0df75b" providerId="LiveId" clId="{7C300238-E390-45AC-B251-5C2EE044A1DD}" dt="2024-11-14T08:13:27.058" v="80" actId="14100"/>
          <ac:picMkLst>
            <pc:docMk/>
            <pc:sldMk cId="2822795575" sldId="285"/>
            <ac:picMk id="8" creationId="{6C31FFFD-3D8F-9117-ED74-63E260744583}"/>
          </ac:picMkLst>
        </pc:picChg>
      </pc:sldChg>
      <pc:sldChg chg="addSp modSp new mod">
        <pc:chgData name="ayush dwivedi" userId="d47c90232b0df75b" providerId="LiveId" clId="{7C300238-E390-45AC-B251-5C2EE044A1DD}" dt="2024-11-14T08:14:53.311" v="133" actId="1076"/>
        <pc:sldMkLst>
          <pc:docMk/>
          <pc:sldMk cId="233821740" sldId="286"/>
        </pc:sldMkLst>
        <pc:spChg chg="mod">
          <ac:chgData name="ayush dwivedi" userId="d47c90232b0df75b" providerId="LiveId" clId="{7C300238-E390-45AC-B251-5C2EE044A1DD}" dt="2024-11-14T08:13:49.315" v="91" actId="20577"/>
          <ac:spMkLst>
            <pc:docMk/>
            <pc:sldMk cId="233821740" sldId="286"/>
            <ac:spMk id="2" creationId="{ECFB6181-68D5-6E8F-B98A-97CCD0AB0CAA}"/>
          </ac:spMkLst>
        </pc:spChg>
        <pc:spChg chg="add mod">
          <ac:chgData name="ayush dwivedi" userId="d47c90232b0df75b" providerId="LiveId" clId="{7C300238-E390-45AC-B251-5C2EE044A1DD}" dt="2024-11-14T08:14:53.311" v="133" actId="1076"/>
          <ac:spMkLst>
            <pc:docMk/>
            <pc:sldMk cId="233821740" sldId="286"/>
            <ac:spMk id="4" creationId="{E6B73537-97C6-419F-D1C1-CFE65652EA3D}"/>
          </ac:spMkLst>
        </pc:spChg>
        <pc:picChg chg="add mod">
          <ac:chgData name="ayush dwivedi" userId="d47c90232b0df75b" providerId="LiveId" clId="{7C300238-E390-45AC-B251-5C2EE044A1DD}" dt="2024-11-14T08:14:08.435" v="94" actId="1076"/>
          <ac:picMkLst>
            <pc:docMk/>
            <pc:sldMk cId="233821740" sldId="286"/>
            <ac:picMk id="3" creationId="{A3BEB303-B9D6-09D7-9268-81CC03A93E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79498BE-8339-4B29-92F5-5762C6DC7D3B}" type="datetimeFigureOut">
              <a:rPr lang="en-IN" smtClean="0"/>
              <a:t>14-11-2024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3C1BFE1-9870-46B6-90E8-0746A971C606}" type="slidenum">
              <a:rPr lang="en-IN" smtClean="0"/>
              <a:t>‹#›</a:t>
            </a:fld>
            <a:endParaRPr lang="en-IN"/>
          </a:p>
        </p:txBody>
      </p:sp>
    </p:spTree>
    <p:extLst>
      <p:ext uri="{BB962C8B-B14F-4D97-AF65-F5344CB8AC3E}">
        <p14:creationId xmlns:p14="http://schemas.microsoft.com/office/powerpoint/2010/main" val="190700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C1BFE1-9870-46B6-90E8-0746A971C606}" type="slidenum">
              <a:rPr lang="en-IN" smtClean="0"/>
              <a:t>2</a:t>
            </a:fld>
            <a:endParaRPr lang="en-IN"/>
          </a:p>
        </p:txBody>
      </p:sp>
    </p:spTree>
    <p:extLst>
      <p:ext uri="{BB962C8B-B14F-4D97-AF65-F5344CB8AC3E}">
        <p14:creationId xmlns:p14="http://schemas.microsoft.com/office/powerpoint/2010/main" val="116047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46AFF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46AFF9"/>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46AFF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9822" y="87630"/>
            <a:ext cx="11998960" cy="6684645"/>
          </a:xfrm>
          <a:custGeom>
            <a:avLst/>
            <a:gdLst/>
            <a:ahLst/>
            <a:cxnLst/>
            <a:rect l="l" t="t" r="r" b="b"/>
            <a:pathLst>
              <a:path w="11998960" h="6684645">
                <a:moveTo>
                  <a:pt x="0" y="6684264"/>
                </a:moveTo>
                <a:lnTo>
                  <a:pt x="11998452" y="6684264"/>
                </a:lnTo>
                <a:lnTo>
                  <a:pt x="11998452" y="0"/>
                </a:lnTo>
                <a:lnTo>
                  <a:pt x="0" y="0"/>
                </a:lnTo>
                <a:lnTo>
                  <a:pt x="0" y="6684264"/>
                </a:lnTo>
                <a:close/>
              </a:path>
            </a:pathLst>
          </a:custGeom>
          <a:ln w="28575">
            <a:solidFill>
              <a:srgbClr val="46AFF8"/>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10786950" y="128015"/>
            <a:ext cx="1249580" cy="444736"/>
          </a:xfrm>
          <a:prstGeom prst="rect">
            <a:avLst/>
          </a:prstGeom>
        </p:spPr>
      </p:pic>
      <p:sp>
        <p:nvSpPr>
          <p:cNvPr id="2" name="Holder 2"/>
          <p:cNvSpPr>
            <a:spLocks noGrp="1"/>
          </p:cNvSpPr>
          <p:nvPr>
            <p:ph type="title"/>
          </p:nvPr>
        </p:nvSpPr>
        <p:spPr>
          <a:xfrm>
            <a:off x="684987" y="387857"/>
            <a:ext cx="6569075" cy="513715"/>
          </a:xfrm>
          <a:prstGeom prst="rect">
            <a:avLst/>
          </a:prstGeom>
        </p:spPr>
        <p:txBody>
          <a:bodyPr wrap="square" lIns="0" tIns="0" rIns="0" bIns="0">
            <a:spAutoFit/>
          </a:bodyPr>
          <a:lstStyle>
            <a:lvl1pPr>
              <a:defRPr sz="3200" b="1" i="0">
                <a:solidFill>
                  <a:srgbClr val="46AFF9"/>
                </a:solidFill>
                <a:latin typeface="Arial"/>
                <a:cs typeface="Arial"/>
              </a:defRPr>
            </a:lvl1pPr>
          </a:lstStyle>
          <a:p>
            <a:endParaRPr/>
          </a:p>
        </p:txBody>
      </p:sp>
      <p:sp>
        <p:nvSpPr>
          <p:cNvPr id="3" name="Holder 3"/>
          <p:cNvSpPr>
            <a:spLocks noGrp="1"/>
          </p:cNvSpPr>
          <p:nvPr>
            <p:ph type="body" idx="1"/>
          </p:nvPr>
        </p:nvSpPr>
        <p:spPr>
          <a:xfrm>
            <a:off x="473151" y="3056510"/>
            <a:ext cx="11335385" cy="3447415"/>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1drv.ms/w/c/d47c90232b0df75b/EYYtIgqDZnZNrBYvKIIwqB8BJdfTUcH3TeM6d7mWGZVuVg?e=l0fANK"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0" y="150876"/>
            <a:ext cx="1381125" cy="683260"/>
          </a:xfrm>
          <a:custGeom>
            <a:avLst/>
            <a:gdLst/>
            <a:ahLst/>
            <a:cxnLst/>
            <a:rect l="l" t="t" r="r" b="b"/>
            <a:pathLst>
              <a:path w="1381125" h="683260">
                <a:moveTo>
                  <a:pt x="1380744" y="0"/>
                </a:moveTo>
                <a:lnTo>
                  <a:pt x="0" y="0"/>
                </a:lnTo>
                <a:lnTo>
                  <a:pt x="0" y="682751"/>
                </a:lnTo>
                <a:lnTo>
                  <a:pt x="1380744" y="682751"/>
                </a:lnTo>
                <a:lnTo>
                  <a:pt x="1380744" y="0"/>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4786311" y="239517"/>
            <a:ext cx="2619376" cy="1072730"/>
          </a:xfrm>
          <a:prstGeom prst="rect">
            <a:avLst/>
          </a:prstGeom>
        </p:spPr>
      </p:pic>
      <p:sp>
        <p:nvSpPr>
          <p:cNvPr id="5" name="object 5"/>
          <p:cNvSpPr txBox="1">
            <a:spLocks noGrp="1"/>
          </p:cNvSpPr>
          <p:nvPr>
            <p:ph type="title"/>
          </p:nvPr>
        </p:nvSpPr>
        <p:spPr>
          <a:xfrm>
            <a:off x="3664384" y="2455550"/>
            <a:ext cx="4863229" cy="751488"/>
          </a:xfrm>
          <a:prstGeom prst="rect">
            <a:avLst/>
          </a:prstGeom>
        </p:spPr>
        <p:txBody>
          <a:bodyPr vert="horz" wrap="square" lIns="0" tIns="12700" rIns="0" bIns="0" rtlCol="0">
            <a:spAutoFit/>
          </a:bodyPr>
          <a:lstStyle/>
          <a:p>
            <a:pPr marL="12700">
              <a:lnSpc>
                <a:spcPct val="100000"/>
              </a:lnSpc>
              <a:spcBef>
                <a:spcPts val="100"/>
              </a:spcBef>
            </a:pPr>
            <a:r>
              <a:rPr lang="en-US" sz="4800" b="0" dirty="0">
                <a:solidFill>
                  <a:srgbClr val="000000"/>
                </a:solidFill>
                <a:latin typeface="Times New Roman" panose="02020603050405020304" pitchFamily="18" charset="0"/>
                <a:cs typeface="Times New Roman" panose="02020603050405020304" pitchFamily="18" charset="0"/>
              </a:rPr>
              <a:t>MINOR PROJECT</a:t>
            </a:r>
            <a:endParaRPr sz="48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3314697" y="3083713"/>
            <a:ext cx="5562602" cy="690574"/>
          </a:xfrm>
          <a:prstGeom prst="rect">
            <a:avLst/>
          </a:prstGeom>
        </p:spPr>
        <p:txBody>
          <a:bodyPr vert="horz" wrap="square" lIns="0" tIns="13335" rIns="0" bIns="0" rtlCol="0">
            <a:spAutoFit/>
          </a:bodyPr>
          <a:lstStyle/>
          <a:p>
            <a:pPr algn="ctr">
              <a:lnSpc>
                <a:spcPct val="100000"/>
              </a:lnSpc>
              <a:spcBef>
                <a:spcPts val="80"/>
              </a:spcBef>
            </a:pPr>
            <a:r>
              <a:rPr lang="en-US" sz="4400" b="1" dirty="0">
                <a:latin typeface="Times New Roman" panose="02020603050405020304" pitchFamily="18" charset="0"/>
                <a:cs typeface="Times New Roman" panose="02020603050405020304" pitchFamily="18" charset="0"/>
              </a:rPr>
              <a:t>BUDGET TRACKER</a:t>
            </a:r>
            <a:endParaRPr lang="en-IN" sz="44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339343" y="4724400"/>
            <a:ext cx="4308857" cy="1449115"/>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Calibri"/>
                <a:cs typeface="Calibri"/>
              </a:rPr>
              <a:t>Presented by:-</a:t>
            </a:r>
          </a:p>
          <a:p>
            <a:pPr marL="12700">
              <a:lnSpc>
                <a:spcPct val="100000"/>
              </a:lnSpc>
              <a:spcBef>
                <a:spcPts val="100"/>
              </a:spcBef>
            </a:pPr>
            <a:r>
              <a:rPr lang="en-US" dirty="0">
                <a:latin typeface="Calibri"/>
                <a:cs typeface="Calibri"/>
              </a:rPr>
              <a:t>Yashans Joshi, R2142220299, CSE </a:t>
            </a:r>
          </a:p>
          <a:p>
            <a:pPr marL="12700">
              <a:lnSpc>
                <a:spcPct val="100000"/>
              </a:lnSpc>
              <a:spcBef>
                <a:spcPts val="100"/>
              </a:spcBef>
            </a:pPr>
            <a:r>
              <a:rPr lang="en-US" sz="1800" dirty="0">
                <a:latin typeface="Calibri"/>
                <a:cs typeface="Calibri"/>
              </a:rPr>
              <a:t>Priyanshi Bhatt, R2142220277</a:t>
            </a:r>
            <a:r>
              <a:rPr lang="en-US" dirty="0">
                <a:latin typeface="Calibri"/>
                <a:cs typeface="Calibri"/>
              </a:rPr>
              <a:t>, CSE </a:t>
            </a:r>
            <a:endParaRPr lang="en-US" sz="1800" dirty="0">
              <a:latin typeface="Calibri"/>
              <a:cs typeface="Calibri"/>
            </a:endParaRPr>
          </a:p>
          <a:p>
            <a:pPr marL="12700">
              <a:lnSpc>
                <a:spcPct val="100000"/>
              </a:lnSpc>
              <a:spcBef>
                <a:spcPts val="100"/>
              </a:spcBef>
            </a:pPr>
            <a:r>
              <a:rPr lang="en-US" dirty="0">
                <a:latin typeface="Calibri"/>
                <a:cs typeface="Calibri"/>
              </a:rPr>
              <a:t>Ria Singhal, R2142220618, CSE </a:t>
            </a:r>
          </a:p>
          <a:p>
            <a:pPr marL="12700">
              <a:lnSpc>
                <a:spcPct val="100000"/>
              </a:lnSpc>
              <a:spcBef>
                <a:spcPts val="100"/>
              </a:spcBef>
            </a:pPr>
            <a:r>
              <a:rPr lang="en-US" dirty="0">
                <a:latin typeface="Calibri"/>
                <a:cs typeface="Calibri"/>
              </a:rPr>
              <a:t>Ayush Dwivedi</a:t>
            </a:r>
            <a:r>
              <a:rPr lang="en-US" sz="1800" dirty="0">
                <a:latin typeface="Calibri"/>
                <a:cs typeface="Calibri"/>
              </a:rPr>
              <a:t>, R2142220780</a:t>
            </a:r>
            <a:r>
              <a:rPr lang="en-US" dirty="0">
                <a:latin typeface="Calibri"/>
                <a:cs typeface="Calibri"/>
              </a:rPr>
              <a:t>, CSE </a:t>
            </a:r>
            <a:endParaRPr sz="1800" dirty="0">
              <a:latin typeface="Calibri"/>
              <a:cs typeface="Calibri"/>
            </a:endParaRPr>
          </a:p>
        </p:txBody>
      </p:sp>
      <p:sp>
        <p:nvSpPr>
          <p:cNvPr id="8" name="object 8"/>
          <p:cNvSpPr txBox="1"/>
          <p:nvPr/>
        </p:nvSpPr>
        <p:spPr>
          <a:xfrm>
            <a:off x="9358312" y="5024460"/>
            <a:ext cx="2619375" cy="848994"/>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Guided</a:t>
            </a:r>
            <a:r>
              <a:rPr sz="1800" b="1" spc="-80" dirty="0">
                <a:latin typeface="Calibri"/>
                <a:cs typeface="Calibri"/>
              </a:rPr>
              <a:t> </a:t>
            </a:r>
            <a:r>
              <a:rPr sz="1800" b="1" spc="-5" dirty="0">
                <a:latin typeface="Calibri"/>
                <a:cs typeface="Calibri"/>
              </a:rPr>
              <a:t>by:</a:t>
            </a:r>
            <a:endParaRPr sz="1800" dirty="0">
              <a:latin typeface="Calibri"/>
              <a:cs typeface="Calibri"/>
            </a:endParaRPr>
          </a:p>
          <a:p>
            <a:pPr marL="12700">
              <a:lnSpc>
                <a:spcPct val="100000"/>
              </a:lnSpc>
            </a:pPr>
            <a:r>
              <a:rPr sz="1800" spc="-65" dirty="0">
                <a:latin typeface="Calibri"/>
                <a:cs typeface="Calibri"/>
              </a:rPr>
              <a:t>Dr.</a:t>
            </a:r>
            <a:r>
              <a:rPr sz="1800" spc="-10" dirty="0">
                <a:latin typeface="Calibri"/>
                <a:cs typeface="Calibri"/>
              </a:rPr>
              <a:t> </a:t>
            </a:r>
            <a:r>
              <a:rPr lang="en-US" sz="1800" spc="-10" dirty="0">
                <a:latin typeface="Calibri"/>
                <a:cs typeface="Calibri"/>
              </a:rPr>
              <a:t>Mohamma</a:t>
            </a:r>
            <a:r>
              <a:rPr lang="en-US" spc="-10" dirty="0">
                <a:latin typeface="Calibri"/>
                <a:cs typeface="Calibri"/>
              </a:rPr>
              <a:t>d Ahsan</a:t>
            </a:r>
            <a:endParaRPr sz="1800" dirty="0">
              <a:latin typeface="Calibri"/>
              <a:cs typeface="Calibri"/>
            </a:endParaRPr>
          </a:p>
          <a:p>
            <a:pPr marL="12700">
              <a:lnSpc>
                <a:spcPct val="100000"/>
              </a:lnSpc>
            </a:pPr>
            <a:r>
              <a:rPr sz="1800" spc="-5" dirty="0">
                <a:latin typeface="Calibri"/>
                <a:cs typeface="Calibri"/>
              </a:rPr>
              <a:t>School</a:t>
            </a:r>
            <a:r>
              <a:rPr sz="1800" spc="-10" dirty="0">
                <a:latin typeface="Calibri"/>
                <a:cs typeface="Calibri"/>
              </a:rPr>
              <a:t> </a:t>
            </a:r>
            <a:r>
              <a:rPr sz="1800" spc="-5" dirty="0">
                <a:latin typeface="Calibri"/>
                <a:cs typeface="Calibri"/>
              </a:rPr>
              <a:t>of</a:t>
            </a:r>
            <a:r>
              <a:rPr sz="1800" spc="-30" dirty="0">
                <a:latin typeface="Calibri"/>
                <a:cs typeface="Calibri"/>
              </a:rPr>
              <a:t> </a:t>
            </a:r>
            <a:r>
              <a:rPr sz="1800" spc="-5" dirty="0">
                <a:latin typeface="Calibri"/>
                <a:cs typeface="Calibri"/>
              </a:rPr>
              <a:t>Computer</a:t>
            </a:r>
            <a:r>
              <a:rPr sz="1800" spc="-15" dirty="0">
                <a:latin typeface="Calibri"/>
                <a:cs typeface="Calibri"/>
              </a:rPr>
              <a:t> </a:t>
            </a:r>
            <a:r>
              <a:rPr sz="1800" spc="-5" dirty="0">
                <a:latin typeface="Calibri"/>
                <a:cs typeface="Calibri"/>
              </a:rPr>
              <a:t>Science</a:t>
            </a:r>
            <a:endParaRPr sz="1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4876800" cy="629018"/>
          </a:xfrm>
          <a:prstGeom prst="rect">
            <a:avLst/>
          </a:prstGeom>
        </p:spPr>
        <p:txBody>
          <a:bodyPr vert="horz" wrap="square" lIns="0" tIns="13335" rIns="0" bIns="0" rtlCol="0">
            <a:spAutoFit/>
          </a:bodyPr>
          <a:lstStyle/>
          <a:p>
            <a:pPr marL="12700">
              <a:lnSpc>
                <a:spcPct val="100000"/>
              </a:lnSpc>
              <a:spcBef>
                <a:spcPts val="105"/>
              </a:spcBef>
            </a:pPr>
            <a:r>
              <a:rPr lang="en-IN" spc="-5" dirty="0"/>
              <a:t> </a:t>
            </a:r>
            <a:r>
              <a:rPr lang="en-US" sz="4000" spc="-10" dirty="0"/>
              <a:t>WORKING MODEL</a:t>
            </a:r>
            <a:endParaRPr spc="-10" dirty="0"/>
          </a:p>
        </p:txBody>
      </p:sp>
      <p:sp>
        <p:nvSpPr>
          <p:cNvPr id="4" name="TextBox 3">
            <a:extLst>
              <a:ext uri="{FF2B5EF4-FFF2-40B4-BE49-F238E27FC236}">
                <a16:creationId xmlns:a16="http://schemas.microsoft.com/office/drawing/2014/main" id="{BB3D6D8B-72EF-3B51-D3EC-0B72DC3FA535}"/>
              </a:ext>
            </a:extLst>
          </p:cNvPr>
          <p:cNvSpPr txBox="1"/>
          <p:nvPr/>
        </p:nvSpPr>
        <p:spPr>
          <a:xfrm>
            <a:off x="609600" y="1447800"/>
            <a:ext cx="11049000" cy="5324535"/>
          </a:xfrm>
          <a:prstGeom prst="rect">
            <a:avLst/>
          </a:prstGeom>
          <a:noFill/>
        </p:spPr>
        <p:txBody>
          <a:bodyPr wrap="square">
            <a:spAutoFit/>
          </a:bodyPr>
          <a:lstStyle/>
          <a:p>
            <a:pPr algn="just"/>
            <a:endParaRPr lang="en-US" sz="2000" b="1" dirty="0">
              <a:latin typeface="Times New Roman" panose="02020603050405020304" pitchFamily="18" charset="0"/>
              <a:cs typeface="Calibri"/>
              <a:hlinkClick r:id="rId2">
                <a:extLst>
                  <a:ext uri="{A12FA001-AC4F-418D-AE19-62706E023703}">
                    <ahyp:hlinkClr xmlns:ahyp="http://schemas.microsoft.com/office/drawing/2018/hyperlinkcolor" val="tx"/>
                  </a:ext>
                </a:extLst>
              </a:hlinkClick>
            </a:endParaRPr>
          </a:p>
          <a:p>
            <a:pPr algn="just"/>
            <a:r>
              <a:rPr lang="en-US" sz="2000" b="1" dirty="0">
                <a:latin typeface="Times New Roman" panose="02020603050405020304" pitchFamily="18" charset="0"/>
                <a:cs typeface="Calibri"/>
                <a:hlinkClick r:id="rId2">
                  <a:extLst>
                    <a:ext uri="{A12FA001-AC4F-418D-AE19-62706E023703}">
                      <ahyp:hlinkClr xmlns:ahyp="http://schemas.microsoft.com/office/drawing/2018/hyperlinkcolor" val="tx"/>
                    </a:ext>
                  </a:extLst>
                </a:hlinkClick>
              </a:rPr>
              <a:t>SRS: https://1drv.ms/w/c/d47c90232b0df75b/EYYtIgqDZnZNrBYvKIIwqB8BJdfTUcH3TeM6d7mWGZVuVg?e=l0fANK</a:t>
            </a:r>
            <a:endParaRPr lang="en-US" sz="2000" b="1" dirty="0">
              <a:latin typeface="Times New Roman" panose="02020603050405020304" pitchFamily="18" charset="0"/>
              <a:cs typeface="Calibri"/>
            </a:endParaRPr>
          </a:p>
          <a:p>
            <a:pPr algn="just"/>
            <a:endParaRPr lang="en-US" sz="2000" b="1" dirty="0">
              <a:latin typeface="Times New Roman" panose="02020603050405020304" pitchFamily="18" charset="0"/>
              <a:cs typeface="Calibri"/>
            </a:endParaRPr>
          </a:p>
          <a:p>
            <a:pPr algn="just"/>
            <a:r>
              <a:rPr lang="en-US" sz="2000" b="1" dirty="0">
                <a:latin typeface="Times New Roman" panose="02020603050405020304" pitchFamily="18" charset="0"/>
                <a:cs typeface="Calibri"/>
              </a:rPr>
              <a:t>Requirements Analysis &amp; Planning:</a:t>
            </a:r>
          </a:p>
          <a:p>
            <a:pPr marL="342900" indent="-342900" algn="just">
              <a:buFont typeface="Arial" panose="020B0604020202020204" pitchFamily="34" charset="0"/>
              <a:buChar char="•"/>
            </a:pPr>
            <a:r>
              <a:rPr lang="en-US" sz="2000" dirty="0">
                <a:latin typeface="Times New Roman" panose="02020603050405020304" pitchFamily="18" charset="0"/>
                <a:cs typeface="Calibri"/>
              </a:rPr>
              <a:t>Defined feature list and UI components.</a:t>
            </a:r>
          </a:p>
          <a:p>
            <a:pPr marL="342900" indent="-342900" algn="just">
              <a:buFont typeface="Arial" panose="020B0604020202020204" pitchFamily="34" charset="0"/>
              <a:buChar char="•"/>
            </a:pPr>
            <a:r>
              <a:rPr lang="en-US" sz="2000" dirty="0">
                <a:latin typeface="Times New Roman" panose="02020603050405020304" pitchFamily="18" charset="0"/>
                <a:cs typeface="Calibri"/>
              </a:rPr>
              <a:t>Documented requirements and created user flow diagrams.</a:t>
            </a:r>
          </a:p>
          <a:p>
            <a:pPr algn="just"/>
            <a:endParaRPr lang="en-US" sz="2000" dirty="0">
              <a:latin typeface="Times New Roman" panose="02020603050405020304" pitchFamily="18" charset="0"/>
              <a:cs typeface="Calibri"/>
            </a:endParaRPr>
          </a:p>
          <a:p>
            <a:pPr algn="just"/>
            <a:r>
              <a:rPr lang="en-US" sz="2000" b="1" dirty="0">
                <a:latin typeface="Times New Roman" panose="02020603050405020304" pitchFamily="18" charset="0"/>
                <a:cs typeface="Calibri"/>
              </a:rPr>
              <a:t>UI Implementation with JavaSwing:</a:t>
            </a:r>
          </a:p>
          <a:p>
            <a:pPr marL="342900" indent="-342900" algn="just">
              <a:buFont typeface="Arial" panose="020B0604020202020204" pitchFamily="34" charset="0"/>
              <a:buChar char="•"/>
            </a:pPr>
            <a:r>
              <a:rPr lang="en-US" sz="2000" dirty="0">
                <a:latin typeface="Times New Roman" panose="02020603050405020304" pitchFamily="18" charset="0"/>
                <a:cs typeface="Calibri"/>
              </a:rPr>
              <a:t>Built a functional UI prototype with CSS styling.</a:t>
            </a:r>
          </a:p>
          <a:p>
            <a:pPr marL="342900" indent="-342900" algn="just">
              <a:buFont typeface="Arial" panose="020B0604020202020204" pitchFamily="34" charset="0"/>
              <a:buChar char="•"/>
            </a:pPr>
            <a:r>
              <a:rPr lang="en-US" sz="2000" dirty="0">
                <a:latin typeface="Times New Roman" panose="02020603050405020304" pitchFamily="18" charset="0"/>
                <a:cs typeface="Calibri"/>
              </a:rPr>
              <a:t>Conducted UI testing and collected user feedback.</a:t>
            </a:r>
          </a:p>
          <a:p>
            <a:pPr algn="just"/>
            <a:endParaRPr lang="en-US" sz="2000" dirty="0">
              <a:latin typeface="Times New Roman" panose="02020603050405020304" pitchFamily="18" charset="0"/>
              <a:cs typeface="Calibri"/>
            </a:endParaRPr>
          </a:p>
          <a:p>
            <a:pPr algn="just"/>
            <a:r>
              <a:rPr lang="en-US" sz="2000" b="1" dirty="0">
                <a:latin typeface="Times New Roman" panose="02020603050405020304" pitchFamily="18" charset="0"/>
                <a:cs typeface="Calibri"/>
              </a:rPr>
              <a:t>Backend Development:</a:t>
            </a:r>
          </a:p>
          <a:p>
            <a:pPr marL="342900" indent="-342900" algn="just">
              <a:buFont typeface="Arial" panose="020B0604020202020204" pitchFamily="34" charset="0"/>
              <a:buChar char="•"/>
            </a:pPr>
            <a:r>
              <a:rPr lang="en-US" sz="2000" dirty="0">
                <a:latin typeface="Times New Roman" panose="02020603050405020304" pitchFamily="18" charset="0"/>
                <a:cs typeface="Calibri"/>
              </a:rPr>
              <a:t>Developed backend functionality for expense data processing.</a:t>
            </a:r>
          </a:p>
          <a:p>
            <a:pPr marL="342900" indent="-342900" algn="just">
              <a:buFont typeface="Arial" panose="020B0604020202020204" pitchFamily="34" charset="0"/>
              <a:buChar char="•"/>
            </a:pPr>
            <a:r>
              <a:rPr lang="en-US" sz="2000" dirty="0">
                <a:latin typeface="Times New Roman" panose="02020603050405020304" pitchFamily="18" charset="0"/>
                <a:cs typeface="Calibri"/>
              </a:rPr>
              <a:t>Integrated report generation features and performed initial testing.</a:t>
            </a:r>
          </a:p>
          <a:p>
            <a:endParaRPr lang="en-US" sz="2000" dirty="0">
              <a:latin typeface="Times New Roman" panose="02020603050405020304" pitchFamily="18" charset="0"/>
              <a:cs typeface="Calibri"/>
            </a:endParaRPr>
          </a:p>
        </p:txBody>
      </p:sp>
    </p:spTree>
    <p:extLst>
      <p:ext uri="{BB962C8B-B14F-4D97-AF65-F5344CB8AC3E}">
        <p14:creationId xmlns:p14="http://schemas.microsoft.com/office/powerpoint/2010/main" val="13349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CD1D1-E141-F4A2-B64A-643BDCF85B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6248400" cy="3148176"/>
          </a:xfrm>
          <a:prstGeom prst="rect">
            <a:avLst/>
          </a:prstGeom>
          <a:noFill/>
        </p:spPr>
      </p:pic>
      <p:sp>
        <p:nvSpPr>
          <p:cNvPr id="6" name="Title 1">
            <a:extLst>
              <a:ext uri="{FF2B5EF4-FFF2-40B4-BE49-F238E27FC236}">
                <a16:creationId xmlns:a16="http://schemas.microsoft.com/office/drawing/2014/main" id="{20C7C7A0-6ACC-0F17-083C-721821017D4F}"/>
              </a:ext>
            </a:extLst>
          </p:cNvPr>
          <p:cNvSpPr>
            <a:spLocks noGrp="1"/>
          </p:cNvSpPr>
          <p:nvPr>
            <p:ph type="title"/>
          </p:nvPr>
        </p:nvSpPr>
        <p:spPr>
          <a:xfrm>
            <a:off x="381000" y="477028"/>
            <a:ext cx="6702247" cy="615553"/>
          </a:xfrm>
        </p:spPr>
        <p:txBody>
          <a:bodyPr/>
          <a:lstStyle/>
          <a:p>
            <a:pPr marL="12700">
              <a:spcBef>
                <a:spcPts val="105"/>
              </a:spcBef>
            </a:pPr>
            <a:r>
              <a:rPr lang="en-US" sz="4000" spc="-5" dirty="0"/>
              <a:t>RESULT</a:t>
            </a:r>
            <a:endParaRPr lang="en-IN" sz="4000" spc="-5" dirty="0"/>
          </a:p>
        </p:txBody>
      </p:sp>
      <p:sp>
        <p:nvSpPr>
          <p:cNvPr id="7" name="TextBox 6">
            <a:extLst>
              <a:ext uri="{FF2B5EF4-FFF2-40B4-BE49-F238E27FC236}">
                <a16:creationId xmlns:a16="http://schemas.microsoft.com/office/drawing/2014/main" id="{D898A284-CFCA-7622-2C8F-66DCB6FE37EE}"/>
              </a:ext>
            </a:extLst>
          </p:cNvPr>
          <p:cNvSpPr txBox="1"/>
          <p:nvPr/>
        </p:nvSpPr>
        <p:spPr>
          <a:xfrm>
            <a:off x="2752711" y="4446340"/>
            <a:ext cx="1657377" cy="400110"/>
          </a:xfrm>
          <a:prstGeom prst="rect">
            <a:avLst/>
          </a:prstGeom>
          <a:noFill/>
        </p:spPr>
        <p:txBody>
          <a:bodyPr wrap="none" rtlCol="0">
            <a:spAutoFit/>
          </a:bodyPr>
          <a:lstStyle/>
          <a:p>
            <a:r>
              <a:rPr lang="en-US" sz="2000" dirty="0">
                <a:latin typeface="Times New Roman"/>
                <a:cs typeface="Times New Roman"/>
              </a:rPr>
              <a:t>Main Window</a:t>
            </a:r>
          </a:p>
        </p:txBody>
      </p:sp>
      <p:pic>
        <p:nvPicPr>
          <p:cNvPr id="8" name="Picture 7">
            <a:extLst>
              <a:ext uri="{FF2B5EF4-FFF2-40B4-BE49-F238E27FC236}">
                <a16:creationId xmlns:a16="http://schemas.microsoft.com/office/drawing/2014/main" id="{6C31FFFD-3D8F-9117-ED74-63E2607445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6798" y="1295400"/>
            <a:ext cx="2527683" cy="3148176"/>
          </a:xfrm>
          <a:prstGeom prst="rect">
            <a:avLst/>
          </a:prstGeom>
          <a:noFill/>
        </p:spPr>
      </p:pic>
      <p:sp>
        <p:nvSpPr>
          <p:cNvPr id="9" name="TextBox 8">
            <a:extLst>
              <a:ext uri="{FF2B5EF4-FFF2-40B4-BE49-F238E27FC236}">
                <a16:creationId xmlns:a16="http://schemas.microsoft.com/office/drawing/2014/main" id="{97600AC8-EE11-77B0-C239-F65A3FB96B71}"/>
              </a:ext>
            </a:extLst>
          </p:cNvPr>
          <p:cNvSpPr txBox="1"/>
          <p:nvPr/>
        </p:nvSpPr>
        <p:spPr>
          <a:xfrm>
            <a:off x="8922376" y="4443576"/>
            <a:ext cx="2056525" cy="400110"/>
          </a:xfrm>
          <a:prstGeom prst="rect">
            <a:avLst/>
          </a:prstGeom>
          <a:noFill/>
        </p:spPr>
        <p:txBody>
          <a:bodyPr wrap="none" rtlCol="0">
            <a:spAutoFit/>
          </a:bodyPr>
          <a:lstStyle/>
          <a:p>
            <a:r>
              <a:rPr lang="en-US" sz="2000" dirty="0">
                <a:latin typeface="Times New Roman"/>
                <a:cs typeface="Times New Roman"/>
              </a:rPr>
              <a:t>Category Window</a:t>
            </a:r>
          </a:p>
        </p:txBody>
      </p:sp>
    </p:spTree>
    <p:extLst>
      <p:ext uri="{BB962C8B-B14F-4D97-AF65-F5344CB8AC3E}">
        <p14:creationId xmlns:p14="http://schemas.microsoft.com/office/powerpoint/2010/main" val="282279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6181-68D5-6E8F-B98A-97CCD0AB0CAA}"/>
              </a:ext>
            </a:extLst>
          </p:cNvPr>
          <p:cNvSpPr>
            <a:spLocks noGrp="1"/>
          </p:cNvSpPr>
          <p:nvPr>
            <p:ph type="title"/>
          </p:nvPr>
        </p:nvSpPr>
        <p:spPr>
          <a:xfrm>
            <a:off x="684987" y="387857"/>
            <a:ext cx="6569075" cy="492443"/>
          </a:xfrm>
        </p:spPr>
        <p:txBody>
          <a:bodyPr/>
          <a:lstStyle/>
          <a:p>
            <a:r>
              <a:rPr lang="en-US" dirty="0"/>
              <a:t>RESULT</a:t>
            </a:r>
          </a:p>
        </p:txBody>
      </p:sp>
      <p:pic>
        <p:nvPicPr>
          <p:cNvPr id="3" name="Picture 2">
            <a:extLst>
              <a:ext uri="{FF2B5EF4-FFF2-40B4-BE49-F238E27FC236}">
                <a16:creationId xmlns:a16="http://schemas.microsoft.com/office/drawing/2014/main" id="{A3BEB303-B9D6-09D7-9268-81CC03A93E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6461" y="1066800"/>
            <a:ext cx="5319077" cy="3202783"/>
          </a:xfrm>
          <a:prstGeom prst="rect">
            <a:avLst/>
          </a:prstGeom>
          <a:noFill/>
        </p:spPr>
      </p:pic>
      <p:sp>
        <p:nvSpPr>
          <p:cNvPr id="4" name="TextBox 3">
            <a:extLst>
              <a:ext uri="{FF2B5EF4-FFF2-40B4-BE49-F238E27FC236}">
                <a16:creationId xmlns:a16="http://schemas.microsoft.com/office/drawing/2014/main" id="{E6B73537-97C6-419F-D1C1-CFE65652EA3D}"/>
              </a:ext>
            </a:extLst>
          </p:cNvPr>
          <p:cNvSpPr txBox="1"/>
          <p:nvPr/>
        </p:nvSpPr>
        <p:spPr>
          <a:xfrm>
            <a:off x="4189195" y="4289903"/>
            <a:ext cx="3813608" cy="400110"/>
          </a:xfrm>
          <a:prstGeom prst="rect">
            <a:avLst/>
          </a:prstGeom>
          <a:noFill/>
        </p:spPr>
        <p:txBody>
          <a:bodyPr wrap="none" rtlCol="0">
            <a:spAutoFit/>
          </a:bodyPr>
          <a:lstStyle/>
          <a:p>
            <a:r>
              <a:rPr lang="en-US" sz="2000" dirty="0">
                <a:latin typeface="Times New Roman"/>
                <a:cs typeface="Times New Roman"/>
              </a:rPr>
              <a:t>View Spending Date Wise Window</a:t>
            </a:r>
          </a:p>
        </p:txBody>
      </p:sp>
    </p:spTree>
    <p:extLst>
      <p:ext uri="{BB962C8B-B14F-4D97-AF65-F5344CB8AC3E}">
        <p14:creationId xmlns:p14="http://schemas.microsoft.com/office/powerpoint/2010/main" val="23382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9E56-EB08-0819-C45A-919D92F27BCE}"/>
              </a:ext>
            </a:extLst>
          </p:cNvPr>
          <p:cNvSpPr>
            <a:spLocks noGrp="1"/>
          </p:cNvSpPr>
          <p:nvPr>
            <p:ph type="title"/>
          </p:nvPr>
        </p:nvSpPr>
        <p:spPr>
          <a:xfrm>
            <a:off x="381000" y="477028"/>
            <a:ext cx="6702247" cy="615553"/>
          </a:xfrm>
        </p:spPr>
        <p:txBody>
          <a:bodyPr/>
          <a:lstStyle/>
          <a:p>
            <a:pPr marL="12700">
              <a:spcBef>
                <a:spcPts val="105"/>
              </a:spcBef>
            </a:pPr>
            <a:r>
              <a:rPr lang="en-US" sz="4000" spc="-5" dirty="0"/>
              <a:t>CONCLUSION</a:t>
            </a:r>
            <a:endParaRPr lang="en-IN" sz="4000" spc="-5" dirty="0"/>
          </a:p>
        </p:txBody>
      </p:sp>
      <p:sp>
        <p:nvSpPr>
          <p:cNvPr id="3" name="Text Placeholder 2">
            <a:extLst>
              <a:ext uri="{FF2B5EF4-FFF2-40B4-BE49-F238E27FC236}">
                <a16:creationId xmlns:a16="http://schemas.microsoft.com/office/drawing/2014/main" id="{E0A1187D-F9D4-80A9-F15D-B0AB543A62F0}"/>
              </a:ext>
            </a:extLst>
          </p:cNvPr>
          <p:cNvSpPr>
            <a:spLocks noGrp="1"/>
          </p:cNvSpPr>
          <p:nvPr>
            <p:ph type="body" idx="1"/>
          </p:nvPr>
        </p:nvSpPr>
        <p:spPr>
          <a:xfrm>
            <a:off x="381000" y="1295400"/>
            <a:ext cx="11259185" cy="5539978"/>
          </a:xfrm>
        </p:spPr>
        <p:txBody>
          <a:bodyPr/>
          <a:lstStyle/>
          <a:p>
            <a:r>
              <a:rPr lang="en-US" sz="2000" b="1" kern="1200" dirty="0">
                <a:latin typeface="Times New Roman"/>
                <a:cs typeface="Times New Roman"/>
              </a:rPr>
              <a:t>JUSTIFICATION OF OBJECTIVES:</a:t>
            </a:r>
            <a:endParaRPr lang="en-US" sz="2000" b="1" dirty="0"/>
          </a:p>
          <a:p>
            <a:endParaRPr lang="en-US" sz="2000" dirty="0"/>
          </a:p>
          <a:p>
            <a:r>
              <a:rPr lang="en-US" sz="2000" b="1" kern="1200" dirty="0">
                <a:latin typeface="Times New Roman"/>
                <a:cs typeface="Times New Roman"/>
              </a:rPr>
              <a:t>Enhanced Financial Tracking for Users:</a:t>
            </a:r>
          </a:p>
          <a:p>
            <a:r>
              <a:rPr lang="en-US" sz="2000" kern="1200" dirty="0">
                <a:latin typeface="Times New Roman"/>
                <a:cs typeface="Times New Roman"/>
              </a:rPr>
              <a:t>The primary objective of this project is to create a user-friendly expense tracker that empowers users to manage their finances more effectively. By organizing expenses into categories and providing insights through reports, the application enables users to better understand and control their spending habits.</a:t>
            </a:r>
          </a:p>
          <a:p>
            <a:endParaRPr lang="en-US" sz="2000" kern="1200" dirty="0">
              <a:latin typeface="Times New Roman"/>
              <a:cs typeface="Times New Roman"/>
            </a:endParaRPr>
          </a:p>
          <a:p>
            <a:r>
              <a:rPr lang="en-US" sz="2000" b="1" kern="1200" dirty="0">
                <a:latin typeface="Times New Roman"/>
                <a:cs typeface="Times New Roman"/>
              </a:rPr>
              <a:t>Cross-Platform Accessibility:</a:t>
            </a:r>
          </a:p>
          <a:p>
            <a:r>
              <a:rPr lang="en-US" sz="2000" kern="1200" dirty="0">
                <a:latin typeface="Times New Roman"/>
                <a:cs typeface="Times New Roman"/>
              </a:rPr>
              <a:t>Java’s cross-platform capability ensures that this expense tracker can be used on Windows, macOS, and Linux, allowing it to reach a diverse user base. This objective ensures flexibility and accessibility for users who operate across different systems, meeting the demand for seamless financial tracking without compatibility concerns.</a:t>
            </a:r>
          </a:p>
          <a:p>
            <a:endParaRPr lang="en-US" sz="2000" kern="1200" dirty="0">
              <a:latin typeface="Times New Roman"/>
              <a:cs typeface="Times New Roman"/>
            </a:endParaRPr>
          </a:p>
          <a:p>
            <a:r>
              <a:rPr lang="en-US" sz="2000" b="1" kern="1200" dirty="0">
                <a:latin typeface="Times New Roman"/>
                <a:cs typeface="Times New Roman"/>
              </a:rPr>
              <a:t>Intuitive and Engaging User Interface:</a:t>
            </a:r>
          </a:p>
          <a:p>
            <a:r>
              <a:rPr lang="en-US" sz="2000" kern="1200" dirty="0">
                <a:latin typeface="Times New Roman"/>
                <a:cs typeface="Times New Roman"/>
              </a:rPr>
              <a:t>Using JavaSwing, the objective is to create a visually appealing, responsive UI that makes tracking expenses straightforward and enjoyable. With CSS customization, the tracker can maintain a professional and clean interface, helping users quickly engage with the tool without a steep learning curve.</a:t>
            </a:r>
          </a:p>
          <a:p>
            <a:endParaRPr lang="en-US" sz="2000" dirty="0"/>
          </a:p>
        </p:txBody>
      </p:sp>
    </p:spTree>
    <p:extLst>
      <p:ext uri="{BB962C8B-B14F-4D97-AF65-F5344CB8AC3E}">
        <p14:creationId xmlns:p14="http://schemas.microsoft.com/office/powerpoint/2010/main" val="372529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D49F-72BD-8F40-7A53-A37CE6C4316A}"/>
              </a:ext>
            </a:extLst>
          </p:cNvPr>
          <p:cNvSpPr>
            <a:spLocks noGrp="1"/>
          </p:cNvSpPr>
          <p:nvPr>
            <p:ph type="title"/>
          </p:nvPr>
        </p:nvSpPr>
        <p:spPr>
          <a:xfrm>
            <a:off x="684987" y="387857"/>
            <a:ext cx="6569075" cy="492443"/>
          </a:xfrm>
        </p:spPr>
        <p:txBody>
          <a:bodyPr/>
          <a:lstStyle/>
          <a:p>
            <a:r>
              <a:rPr lang="en-US" dirty="0"/>
              <a:t>CONCLUSION</a:t>
            </a:r>
          </a:p>
        </p:txBody>
      </p:sp>
      <p:sp>
        <p:nvSpPr>
          <p:cNvPr id="3" name="Text Placeholder 2">
            <a:extLst>
              <a:ext uri="{FF2B5EF4-FFF2-40B4-BE49-F238E27FC236}">
                <a16:creationId xmlns:a16="http://schemas.microsoft.com/office/drawing/2014/main" id="{4E8F0ADC-EBFC-0FAE-B50F-585C21B79770}"/>
              </a:ext>
            </a:extLst>
          </p:cNvPr>
          <p:cNvSpPr>
            <a:spLocks noGrp="1"/>
          </p:cNvSpPr>
          <p:nvPr>
            <p:ph type="body" idx="1"/>
          </p:nvPr>
        </p:nvSpPr>
        <p:spPr>
          <a:xfrm>
            <a:off x="428307" y="1143000"/>
            <a:ext cx="11335385" cy="3323987"/>
          </a:xfrm>
        </p:spPr>
        <p:txBody>
          <a:bodyPr/>
          <a:lstStyle/>
          <a:p>
            <a:r>
              <a:rPr lang="en-US" sz="2000" b="1" kern="1200" dirty="0">
                <a:latin typeface="Times New Roman"/>
                <a:cs typeface="Times New Roman"/>
              </a:rPr>
              <a:t>Efficient Data Storage and Retrieval:</a:t>
            </a:r>
          </a:p>
          <a:p>
            <a:r>
              <a:rPr lang="en-US" sz="2000" kern="1200" dirty="0">
                <a:latin typeface="Times New Roman"/>
                <a:cs typeface="Times New Roman"/>
              </a:rPr>
              <a:t>Efficiently storing and retrieving data is essential for this project’s objective of providing timely and accurate financial insights. The backend is structured to handle data storage, retrieval, and manipulation quickly, so users can access and interact with their financial information instantly.</a:t>
            </a:r>
          </a:p>
          <a:p>
            <a:endParaRPr lang="en-US" sz="2000" kern="1200" dirty="0">
              <a:latin typeface="Times New Roman"/>
              <a:cs typeface="Times New Roman"/>
            </a:endParaRPr>
          </a:p>
          <a:p>
            <a:r>
              <a:rPr lang="en-US" sz="2000" b="1" kern="1200" dirty="0">
                <a:latin typeface="Times New Roman"/>
                <a:cs typeface="Times New Roman"/>
              </a:rPr>
              <a:t>Scalability for Additional Features:</a:t>
            </a:r>
          </a:p>
          <a:p>
            <a:r>
              <a:rPr lang="en-US" sz="2000" kern="1200" dirty="0">
                <a:latin typeface="Times New Roman"/>
                <a:cs typeface="Times New Roman"/>
              </a:rPr>
              <a:t>The modular design objective supports future scalability, enabling additional features to be incorporated with ease. By building a foundation that can be expanded in the future, the project aims to provide lasting value to users.</a:t>
            </a:r>
          </a:p>
          <a:p>
            <a:endParaRPr lang="en-US" sz="2000" kern="1200" dirty="0">
              <a:latin typeface="Times New Roman"/>
              <a:cs typeface="Times New Roman"/>
            </a:endParaRPr>
          </a:p>
          <a:p>
            <a:endParaRPr lang="en-US" dirty="0"/>
          </a:p>
        </p:txBody>
      </p:sp>
    </p:spTree>
    <p:extLst>
      <p:ext uri="{BB962C8B-B14F-4D97-AF65-F5344CB8AC3E}">
        <p14:creationId xmlns:p14="http://schemas.microsoft.com/office/powerpoint/2010/main" val="76682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D49F-72BD-8F40-7A53-A37CE6C4316A}"/>
              </a:ext>
            </a:extLst>
          </p:cNvPr>
          <p:cNvSpPr>
            <a:spLocks noGrp="1"/>
          </p:cNvSpPr>
          <p:nvPr>
            <p:ph type="title"/>
          </p:nvPr>
        </p:nvSpPr>
        <p:spPr>
          <a:xfrm>
            <a:off x="432463" y="416956"/>
            <a:ext cx="6569075" cy="492443"/>
          </a:xfrm>
        </p:spPr>
        <p:txBody>
          <a:bodyPr/>
          <a:lstStyle/>
          <a:p>
            <a:r>
              <a:rPr lang="en-US" dirty="0"/>
              <a:t>CONCLUSION</a:t>
            </a:r>
          </a:p>
        </p:txBody>
      </p:sp>
      <p:sp>
        <p:nvSpPr>
          <p:cNvPr id="3" name="Text Placeholder 2">
            <a:extLst>
              <a:ext uri="{FF2B5EF4-FFF2-40B4-BE49-F238E27FC236}">
                <a16:creationId xmlns:a16="http://schemas.microsoft.com/office/drawing/2014/main" id="{4E8F0ADC-EBFC-0FAE-B50F-585C21B79770}"/>
              </a:ext>
            </a:extLst>
          </p:cNvPr>
          <p:cNvSpPr>
            <a:spLocks noGrp="1"/>
          </p:cNvSpPr>
          <p:nvPr>
            <p:ph type="body" idx="1"/>
          </p:nvPr>
        </p:nvSpPr>
        <p:spPr>
          <a:xfrm>
            <a:off x="428307" y="1143000"/>
            <a:ext cx="11335385" cy="5847755"/>
          </a:xfrm>
        </p:spPr>
        <p:txBody>
          <a:bodyPr/>
          <a:lstStyle/>
          <a:p>
            <a:r>
              <a:rPr lang="en-US" sz="2000" b="1" kern="1200" dirty="0">
                <a:latin typeface="Times New Roman"/>
                <a:cs typeface="Times New Roman"/>
              </a:rPr>
              <a:t>FUTURE SCOPE:</a:t>
            </a:r>
          </a:p>
          <a:p>
            <a:endParaRPr lang="en-US" sz="2000" kern="1200" dirty="0">
              <a:latin typeface="Times New Roman"/>
              <a:cs typeface="Times New Roman"/>
            </a:endParaRPr>
          </a:p>
          <a:p>
            <a:r>
              <a:rPr lang="en-US" sz="2000" b="1" kern="1200" dirty="0">
                <a:latin typeface="Times New Roman"/>
                <a:cs typeface="Times New Roman"/>
              </a:rPr>
              <a:t>Multi-user Support for Family or Group Expense Tracking:</a:t>
            </a:r>
          </a:p>
          <a:p>
            <a:r>
              <a:rPr lang="en-US" sz="2000" kern="1200" dirty="0">
                <a:latin typeface="Times New Roman"/>
                <a:cs typeface="Times New Roman"/>
              </a:rPr>
              <a:t>Enabling multi-user support could allow families or groups to collectively track and manage shared expenses. This feature would provide group summaries and allow the tracker to be a collaborative tool for household budgeting.</a:t>
            </a:r>
          </a:p>
          <a:p>
            <a:endParaRPr lang="en-US" sz="2000" kern="1200" dirty="0">
              <a:latin typeface="Times New Roman"/>
              <a:cs typeface="Times New Roman"/>
            </a:endParaRPr>
          </a:p>
          <a:p>
            <a:r>
              <a:rPr lang="en-US" sz="2000" b="1" kern="1200" dirty="0">
                <a:latin typeface="Times New Roman"/>
                <a:cs typeface="Times New Roman"/>
              </a:rPr>
              <a:t>Advanced Reporting and Visualization Options:</a:t>
            </a:r>
          </a:p>
          <a:p>
            <a:r>
              <a:rPr lang="en-US" sz="2000" kern="1200" dirty="0">
                <a:latin typeface="Times New Roman"/>
                <a:cs typeface="Times New Roman"/>
              </a:rPr>
              <a:t>Expanding the reporting features with customizable, advanced visualizations (such as monthly, yearly, and custom date range analyses) would provide users with deeper insights into their spending trends. This could also include export options to Excel, PDF, or CSV for detailed financial analysis.</a:t>
            </a:r>
          </a:p>
          <a:p>
            <a:endParaRPr lang="en-US" sz="2000" kern="1200" dirty="0">
              <a:latin typeface="Times New Roman"/>
              <a:cs typeface="Times New Roman"/>
            </a:endParaRPr>
          </a:p>
          <a:p>
            <a:r>
              <a:rPr lang="en-US" sz="2000" b="1" kern="1200" dirty="0">
                <a:latin typeface="Times New Roman"/>
                <a:cs typeface="Times New Roman"/>
              </a:rPr>
              <a:t>Mobile Application Version:</a:t>
            </a:r>
          </a:p>
          <a:p>
            <a:r>
              <a:rPr lang="en-US" sz="2000" kern="1200" dirty="0">
                <a:latin typeface="Times New Roman"/>
                <a:cs typeface="Times New Roman"/>
              </a:rPr>
              <a:t>Developing a mobile version of the application would increase its accessibility and convenience. With the growing demand for mobile finance management apps, this scope would cater to users who prefer managing finances on the go.</a:t>
            </a:r>
          </a:p>
          <a:p>
            <a:endParaRPr lang="en-US" sz="2000" kern="1200" dirty="0">
              <a:latin typeface="Times New Roman"/>
              <a:cs typeface="Times New Roman"/>
            </a:endParaRPr>
          </a:p>
          <a:p>
            <a:endParaRPr lang="en-US" sz="2000" kern="1200" dirty="0">
              <a:latin typeface="Times New Roman"/>
              <a:cs typeface="Times New Roman"/>
            </a:endParaRPr>
          </a:p>
          <a:p>
            <a:endParaRPr lang="en-US" sz="2000" dirty="0"/>
          </a:p>
        </p:txBody>
      </p:sp>
    </p:spTree>
    <p:extLst>
      <p:ext uri="{BB962C8B-B14F-4D97-AF65-F5344CB8AC3E}">
        <p14:creationId xmlns:p14="http://schemas.microsoft.com/office/powerpoint/2010/main" val="8194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181" y="152400"/>
            <a:ext cx="3557525" cy="1121461"/>
          </a:xfrm>
          <a:prstGeom prst="rect">
            <a:avLst/>
          </a:prstGeom>
        </p:spPr>
        <p:txBody>
          <a:bodyPr vert="horz" wrap="square" lIns="0" tIns="13335" rIns="0" bIns="0" rtlCol="0">
            <a:spAutoFit/>
          </a:bodyPr>
          <a:lstStyle/>
          <a:p>
            <a:pPr marL="12700">
              <a:lnSpc>
                <a:spcPct val="100000"/>
              </a:lnSpc>
              <a:spcBef>
                <a:spcPts val="105"/>
              </a:spcBef>
            </a:pPr>
            <a:r>
              <a:rPr lang="en-IN" spc="-5" dirty="0"/>
              <a:t>  </a:t>
            </a:r>
            <a:r>
              <a:rPr spc="-60" dirty="0"/>
              <a:t> </a:t>
            </a:r>
            <a:r>
              <a:rPr lang="en-US" sz="4000" spc="-5" dirty="0"/>
              <a:t>REFERENCES</a:t>
            </a:r>
            <a:endParaRPr spc="-5" dirty="0"/>
          </a:p>
        </p:txBody>
      </p:sp>
      <p:sp>
        <p:nvSpPr>
          <p:cNvPr id="3" name="object 3"/>
          <p:cNvSpPr txBox="1"/>
          <p:nvPr/>
        </p:nvSpPr>
        <p:spPr>
          <a:xfrm>
            <a:off x="702639" y="1675892"/>
            <a:ext cx="10785281" cy="3506216"/>
          </a:xfrm>
          <a:prstGeom prst="rect">
            <a:avLst/>
          </a:prstGeom>
        </p:spPr>
        <p:txBody>
          <a:bodyPr vert="horz" wrap="square" lIns="0" tIns="53975" rIns="0" bIns="0" rtlCol="0">
            <a:spAutoFit/>
          </a:bodyPr>
          <a:lstStyle/>
          <a:p>
            <a:pPr marL="342900" marR="0" lvl="0" indent="-342900" algn="just">
              <a:lnSpc>
                <a:spcPct val="115000"/>
              </a:lnSpc>
              <a:spcBef>
                <a:spcPts val="0"/>
              </a:spcBef>
              <a:spcAft>
                <a:spcPts val="0"/>
              </a:spcAft>
              <a:buFont typeface="+mj-lt"/>
              <a:buAutoNum type="arabicParenR"/>
              <a:tabLst>
                <a:tab pos="266700" algn="l"/>
              </a:tabLst>
            </a:pPr>
            <a:r>
              <a:rPr lang="en-US" sz="1800" dirty="0" err="1">
                <a:solidFill>
                  <a:srgbClr val="222222"/>
                </a:solidFill>
                <a:effectLst/>
                <a:latin typeface="Times New Roman" panose="02020603050405020304" pitchFamily="18" charset="0"/>
                <a:ea typeface="Times New Roman" panose="02020603050405020304" pitchFamily="18" charset="0"/>
              </a:rPr>
              <a:t>Hezretov</a:t>
            </a:r>
            <a:r>
              <a:rPr lang="en-US" sz="1800" dirty="0">
                <a:solidFill>
                  <a:srgbClr val="222222"/>
                </a:solidFill>
                <a:effectLst/>
                <a:latin typeface="Times New Roman" panose="02020603050405020304" pitchFamily="18" charset="0"/>
                <a:ea typeface="Times New Roman" panose="02020603050405020304" pitchFamily="18" charset="0"/>
              </a:rPr>
              <a:t>, M. (2021). </a:t>
            </a:r>
            <a:r>
              <a:rPr lang="en-US" sz="1800" i="1" dirty="0">
                <a:solidFill>
                  <a:srgbClr val="222222"/>
                </a:solidFill>
                <a:effectLst/>
                <a:latin typeface="Times New Roman" panose="02020603050405020304" pitchFamily="18" charset="0"/>
                <a:ea typeface="Times New Roman" panose="02020603050405020304" pitchFamily="18" charset="0"/>
              </a:rPr>
              <a:t>Budget Tracker Highly Customizable Budgeting Mobile Application</a:t>
            </a:r>
            <a:r>
              <a:rPr lang="en-US" sz="1800" dirty="0">
                <a:solidFill>
                  <a:srgbClr val="222222"/>
                </a:solidFill>
                <a:effectLst/>
                <a:latin typeface="Times New Roman" panose="02020603050405020304" pitchFamily="18" charset="0"/>
                <a:ea typeface="Times New Roman" panose="02020603050405020304" pitchFamily="18" charset="0"/>
              </a:rPr>
              <a:t> (Doctoral dissertation).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tabLst>
                <a:tab pos="266700"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Bhujang</a:t>
            </a:r>
            <a:r>
              <a:rPr lang="en-US" sz="1800" dirty="0">
                <a:effectLst/>
                <a:latin typeface="Times New Roman" panose="02020603050405020304" pitchFamily="18" charset="0"/>
                <a:ea typeface="Times New Roman" panose="02020603050405020304" pitchFamily="18" charset="0"/>
              </a:rPr>
              <a:t>, B. D., </a:t>
            </a:r>
            <a:r>
              <a:rPr lang="en-US" sz="1800" dirty="0" err="1">
                <a:effectLst/>
                <a:latin typeface="Times New Roman" panose="02020603050405020304" pitchFamily="18" charset="0"/>
                <a:ea typeface="Times New Roman" panose="02020603050405020304" pitchFamily="18" charset="0"/>
              </a:rPr>
              <a:t>Wendole</a:t>
            </a:r>
            <a:r>
              <a:rPr lang="en-US" sz="1800" dirty="0">
                <a:effectLst/>
                <a:latin typeface="Times New Roman" panose="02020603050405020304" pitchFamily="18" charset="0"/>
                <a:ea typeface="Times New Roman" panose="02020603050405020304" pitchFamily="18" charset="0"/>
              </a:rPr>
              <a:t>, P. V., </a:t>
            </a:r>
            <a:r>
              <a:rPr lang="en-US" sz="1800" dirty="0" err="1">
                <a:effectLst/>
                <a:latin typeface="Times New Roman" panose="02020603050405020304" pitchFamily="18" charset="0"/>
                <a:ea typeface="Times New Roman" panose="02020603050405020304" pitchFamily="18" charset="0"/>
              </a:rPr>
              <a:t>Thakare</a:t>
            </a:r>
            <a:r>
              <a:rPr lang="en-US" sz="1800" dirty="0">
                <a:effectLst/>
                <a:latin typeface="Times New Roman" panose="02020603050405020304" pitchFamily="18" charset="0"/>
                <a:ea typeface="Times New Roman" panose="02020603050405020304" pitchFamily="18" charset="0"/>
              </a:rPr>
              <a:t>, A. P., </a:t>
            </a:r>
            <a:r>
              <a:rPr lang="en-US" sz="1800" dirty="0" err="1">
                <a:effectLst/>
                <a:latin typeface="Times New Roman" panose="02020603050405020304" pitchFamily="18" charset="0"/>
                <a:ea typeface="Times New Roman" panose="02020603050405020304" pitchFamily="18" charset="0"/>
              </a:rPr>
              <a:t>Ghodele</a:t>
            </a:r>
            <a:r>
              <a:rPr lang="en-US" sz="1800" dirty="0">
                <a:effectLst/>
                <a:latin typeface="Times New Roman" panose="02020603050405020304" pitchFamily="18" charset="0"/>
                <a:ea typeface="Times New Roman" panose="02020603050405020304" pitchFamily="18" charset="0"/>
              </a:rPr>
              <a:t>, P. C., &amp; Khan, S. W. (2024). “Expense Tracker and Budget Planner”, International Journal of Progressive Research in Engineering Management and Research (IJPREMS), vol. 4, issue 1, pp. 615-616.</a:t>
            </a:r>
          </a:p>
          <a:p>
            <a:pPr marL="342900" marR="0" lvl="0" indent="-342900" algn="just">
              <a:lnSpc>
                <a:spcPct val="115000"/>
              </a:lnSpc>
              <a:spcBef>
                <a:spcPts val="0"/>
              </a:spcBef>
              <a:spcAft>
                <a:spcPts val="0"/>
              </a:spcAft>
              <a:buFont typeface="+mj-lt"/>
              <a:buAutoNum type="arabicParenR"/>
              <a:tabLst>
                <a:tab pos="266700" algn="l"/>
              </a:tabLst>
            </a:pPr>
            <a:r>
              <a:rPr lang="en-US" sz="1800" dirty="0">
                <a:solidFill>
                  <a:srgbClr val="1F1F1F"/>
                </a:solidFill>
                <a:effectLst/>
                <a:latin typeface="Times New Roman" panose="02020603050405020304" pitchFamily="18" charset="0"/>
                <a:ea typeface="Times New Roman" panose="02020603050405020304" pitchFamily="18" charset="0"/>
              </a:rPr>
              <a:t>Michael J. Hernandez, “Database Design for Mere Mortals” Published by Addison-Wesley, 2013.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tabLst>
                <a:tab pos="266700" algn="l"/>
              </a:tabLst>
            </a:pPr>
            <a:r>
              <a:rPr lang="en-US" sz="1800" dirty="0">
                <a:solidFill>
                  <a:srgbClr val="1F1F1F"/>
                </a:solidFill>
                <a:effectLst/>
                <a:latin typeface="Times New Roman" panose="02020603050405020304" pitchFamily="18" charset="0"/>
                <a:ea typeface="Times New Roman" panose="02020603050405020304" pitchFamily="18" charset="0"/>
              </a:rPr>
              <a:t>"Java Documentation" - Oracle: The official Java documentation is a valuable</a:t>
            </a:r>
            <a:r>
              <a:rPr lang="en-US" sz="1800" spc="-28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resource</a:t>
            </a:r>
            <a:r>
              <a:rPr lang="en-US" sz="1800" spc="-10"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for</a:t>
            </a:r>
            <a:r>
              <a:rPr lang="en-US" sz="1800" spc="-10"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Java</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development and best practices.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5"/>
              </a:spcBef>
              <a:spcAft>
                <a:spcPts val="0"/>
              </a:spcAft>
              <a:buFont typeface="+mj-lt"/>
              <a:buAutoNum type="arabicParenR"/>
              <a:tabLst>
                <a:tab pos="266700" algn="l"/>
              </a:tabLst>
            </a:pPr>
            <a:r>
              <a:rPr lang="en-US" sz="1800" dirty="0">
                <a:solidFill>
                  <a:srgbClr val="1F1F1F"/>
                </a:solidFill>
                <a:effectLst/>
                <a:latin typeface="Times New Roman" panose="02020603050405020304" pitchFamily="18" charset="0"/>
                <a:ea typeface="Times New Roman" panose="02020603050405020304" pitchFamily="18" charset="0"/>
              </a:rPr>
              <a:t>"JavaSwing Documentation" - Oracle: we can refer to the official JavaSwing</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documentation</a:t>
            </a:r>
            <a:r>
              <a:rPr lang="en-US" sz="1800" spc="-10"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for</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insights</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into</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JavaSwing development</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and</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user</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interface</a:t>
            </a:r>
            <a:r>
              <a:rPr lang="en-US" sz="1800" spc="-10"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design</a:t>
            </a:r>
            <a:endParaRPr lang="en-US"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sz="20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4513" y="2868590"/>
            <a:ext cx="5584445" cy="1120820"/>
          </a:xfrm>
          <a:prstGeom prst="rect">
            <a:avLst/>
          </a:prstGeom>
        </p:spPr>
        <p:txBody>
          <a:bodyPr vert="horz" wrap="square" lIns="0" tIns="12700" rIns="0" bIns="0" rtlCol="0">
            <a:spAutoFit/>
          </a:bodyPr>
          <a:lstStyle/>
          <a:p>
            <a:pPr marL="12700">
              <a:lnSpc>
                <a:spcPct val="100000"/>
              </a:lnSpc>
              <a:spcBef>
                <a:spcPts val="100"/>
              </a:spcBef>
            </a:pPr>
            <a:r>
              <a:rPr lang="en-US" sz="7200" dirty="0"/>
              <a:t>THANK YOU</a:t>
            </a:r>
            <a:endParaRPr sz="7200" dirty="0"/>
          </a:p>
        </p:txBody>
      </p:sp>
      <p:sp>
        <p:nvSpPr>
          <p:cNvPr id="3" name="object 3"/>
          <p:cNvSpPr/>
          <p:nvPr/>
        </p:nvSpPr>
        <p:spPr>
          <a:xfrm>
            <a:off x="10668000" y="150876"/>
            <a:ext cx="1381125" cy="683260"/>
          </a:xfrm>
          <a:custGeom>
            <a:avLst/>
            <a:gdLst/>
            <a:ahLst/>
            <a:cxnLst/>
            <a:rect l="l" t="t" r="r" b="b"/>
            <a:pathLst>
              <a:path w="1381125" h="683260">
                <a:moveTo>
                  <a:pt x="1380744" y="0"/>
                </a:moveTo>
                <a:lnTo>
                  <a:pt x="0" y="0"/>
                </a:lnTo>
                <a:lnTo>
                  <a:pt x="0" y="682751"/>
                </a:lnTo>
                <a:lnTo>
                  <a:pt x="1380744" y="682751"/>
                </a:lnTo>
                <a:lnTo>
                  <a:pt x="1380744" y="0"/>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4336692" y="467925"/>
            <a:ext cx="3460089" cy="11854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171" y="611983"/>
            <a:ext cx="2719326" cy="629018"/>
          </a:xfrm>
          <a:prstGeom prst="rect">
            <a:avLst/>
          </a:prstGeom>
        </p:spPr>
        <p:txBody>
          <a:bodyPr vert="horz" wrap="square" lIns="0" tIns="13335" rIns="0" bIns="0" rtlCol="0">
            <a:spAutoFit/>
          </a:bodyPr>
          <a:lstStyle/>
          <a:p>
            <a:pPr marL="12700">
              <a:lnSpc>
                <a:spcPct val="100000"/>
              </a:lnSpc>
              <a:spcBef>
                <a:spcPts val="105"/>
              </a:spcBef>
            </a:pPr>
            <a:r>
              <a:rPr lang="en-US" sz="4000" dirty="0"/>
              <a:t>CONTENT</a:t>
            </a:r>
            <a:endParaRPr sz="4000" dirty="0"/>
          </a:p>
        </p:txBody>
      </p:sp>
      <p:sp>
        <p:nvSpPr>
          <p:cNvPr id="3" name="object 3"/>
          <p:cNvSpPr txBox="1"/>
          <p:nvPr/>
        </p:nvSpPr>
        <p:spPr>
          <a:xfrm>
            <a:off x="633171" y="1535049"/>
            <a:ext cx="3293745" cy="3651449"/>
          </a:xfrm>
          <a:prstGeom prst="rect">
            <a:avLst/>
          </a:prstGeom>
        </p:spPr>
        <p:txBody>
          <a:bodyPr vert="horz" wrap="square" lIns="0" tIns="13335" rIns="0" bIns="0" rtlCol="0">
            <a:spAutoFit/>
          </a:bodyPr>
          <a:lstStyle/>
          <a:p>
            <a:pPr marL="469900" indent="-457200">
              <a:lnSpc>
                <a:spcPct val="150000"/>
              </a:lnSpc>
              <a:spcBef>
                <a:spcPts val="105"/>
              </a:spcBef>
              <a:buAutoNum type="arabicPeriod"/>
              <a:tabLst>
                <a:tab pos="469265" algn="l"/>
                <a:tab pos="469900" algn="l"/>
              </a:tabLst>
            </a:pPr>
            <a:r>
              <a:rPr sz="2000" dirty="0">
                <a:latin typeface="Times New Roman" panose="02020603050405020304" pitchFamily="18" charset="0"/>
                <a:cs typeface="Times New Roman" panose="02020603050405020304" pitchFamily="18" charset="0"/>
              </a:rPr>
              <a:t>Introduction</a:t>
            </a:r>
          </a:p>
          <a:p>
            <a:pPr marL="469900" indent="-457200">
              <a:lnSpc>
                <a:spcPct val="150000"/>
              </a:lnSpc>
              <a:buAutoNum type="arabicPeriod"/>
              <a:tabLst>
                <a:tab pos="469265" algn="l"/>
                <a:tab pos="469900" algn="l"/>
              </a:tabLst>
            </a:pPr>
            <a:r>
              <a:rPr lang="en-US" sz="2000" dirty="0">
                <a:latin typeface="Times New Roman" panose="02020603050405020304" pitchFamily="18" charset="0"/>
                <a:cs typeface="Times New Roman" panose="02020603050405020304" pitchFamily="18" charset="0"/>
              </a:rPr>
              <a:t>Literature Review</a:t>
            </a:r>
            <a:endParaRPr sz="2000" dirty="0">
              <a:latin typeface="Times New Roman" panose="02020603050405020304" pitchFamily="18" charset="0"/>
              <a:cs typeface="Times New Roman" panose="02020603050405020304" pitchFamily="18" charset="0"/>
            </a:endParaRPr>
          </a:p>
          <a:p>
            <a:pPr marL="469900" indent="-457200">
              <a:lnSpc>
                <a:spcPct val="150000"/>
              </a:lnSpc>
              <a:buAutoNum type="arabicPeriod"/>
              <a:tabLst>
                <a:tab pos="469265" algn="l"/>
                <a:tab pos="469900" algn="l"/>
              </a:tabLst>
            </a:pPr>
            <a:r>
              <a:rPr lang="en-US" sz="2000" spc="-5" dirty="0">
                <a:latin typeface="Times New Roman" panose="02020603050405020304" pitchFamily="18" charset="0"/>
                <a:cs typeface="Times New Roman" panose="02020603050405020304" pitchFamily="18" charset="0"/>
              </a:rPr>
              <a:t>Objectives</a:t>
            </a:r>
            <a:endParaRPr sz="2000" dirty="0">
              <a:latin typeface="Times New Roman" panose="02020603050405020304" pitchFamily="18" charset="0"/>
              <a:cs typeface="Times New Roman" panose="02020603050405020304" pitchFamily="18" charset="0"/>
            </a:endParaRPr>
          </a:p>
          <a:p>
            <a:pPr marL="469900" indent="-457200">
              <a:lnSpc>
                <a:spcPct val="150000"/>
              </a:lnSpc>
              <a:buAutoNum type="arabicPeriod"/>
              <a:tabLst>
                <a:tab pos="469265" algn="l"/>
                <a:tab pos="469900" algn="l"/>
              </a:tabLst>
            </a:pPr>
            <a:r>
              <a:rPr sz="2000" dirty="0">
                <a:latin typeface="Times New Roman" panose="02020603050405020304" pitchFamily="18" charset="0"/>
                <a:cs typeface="Times New Roman" panose="02020603050405020304" pitchFamily="18" charset="0"/>
              </a:rPr>
              <a:t>Methodo</a:t>
            </a:r>
            <a:r>
              <a:rPr lang="en-IN" sz="2000" dirty="0">
                <a:latin typeface="Times New Roman" panose="02020603050405020304" pitchFamily="18" charset="0"/>
                <a:cs typeface="Times New Roman" panose="02020603050405020304" pitchFamily="18" charset="0"/>
              </a:rPr>
              <a:t>logy</a:t>
            </a:r>
          </a:p>
          <a:p>
            <a:pPr marL="469900" indent="-457200">
              <a:lnSpc>
                <a:spcPct val="150000"/>
              </a:lnSpc>
              <a:buAutoNum type="arabicPeriod"/>
              <a:tabLst>
                <a:tab pos="469900" algn="l"/>
              </a:tabLst>
            </a:pPr>
            <a:r>
              <a:rPr lang="en-US" sz="2000" dirty="0">
                <a:latin typeface="Times New Roman" panose="02020603050405020304" pitchFamily="18" charset="0"/>
                <a:cs typeface="Times New Roman" panose="02020603050405020304" pitchFamily="18" charset="0"/>
              </a:rPr>
              <a:t>Working Model</a:t>
            </a:r>
            <a:endParaRPr sz="2000" dirty="0">
              <a:latin typeface="Times New Roman" panose="02020603050405020304" pitchFamily="18" charset="0"/>
              <a:cs typeface="Times New Roman" panose="02020603050405020304" pitchFamily="18" charset="0"/>
            </a:endParaRPr>
          </a:p>
          <a:p>
            <a:pPr marL="469900" indent="-457200">
              <a:lnSpc>
                <a:spcPct val="150000"/>
              </a:lnSpc>
              <a:buAutoNum type="arabicPeriod"/>
              <a:tabLst>
                <a:tab pos="469900" algn="l"/>
              </a:tabLst>
            </a:pPr>
            <a:r>
              <a:rPr lang="en-US" sz="2000" dirty="0">
                <a:latin typeface="Times New Roman" panose="02020603050405020304" pitchFamily="18" charset="0"/>
                <a:cs typeface="Times New Roman" panose="02020603050405020304" pitchFamily="18" charset="0"/>
              </a:rPr>
              <a:t>Results</a:t>
            </a:r>
            <a:endParaRPr sz="2000" dirty="0">
              <a:latin typeface="Times New Roman" panose="02020603050405020304" pitchFamily="18" charset="0"/>
              <a:cs typeface="Times New Roman" panose="02020603050405020304" pitchFamily="18" charset="0"/>
            </a:endParaRPr>
          </a:p>
          <a:p>
            <a:pPr marL="469900" indent="-457200">
              <a:lnSpc>
                <a:spcPct val="150000"/>
              </a:lnSpc>
              <a:buAutoNum type="arabicPeriod"/>
              <a:tabLst>
                <a:tab pos="469900" algn="l"/>
              </a:tabLst>
            </a:pPr>
            <a:r>
              <a:rPr lang="en-US" sz="2000" dirty="0">
                <a:latin typeface="Times New Roman" panose="02020603050405020304" pitchFamily="18" charset="0"/>
                <a:cs typeface="Times New Roman" panose="02020603050405020304" pitchFamily="18" charset="0"/>
              </a:rPr>
              <a:t>Conclusion</a:t>
            </a:r>
            <a:endParaRPr sz="2000" dirty="0">
              <a:latin typeface="Times New Roman" panose="02020603050405020304" pitchFamily="18" charset="0"/>
              <a:cs typeface="Times New Roman" panose="02020603050405020304" pitchFamily="18" charset="0"/>
            </a:endParaRPr>
          </a:p>
          <a:p>
            <a:pPr marL="469900" indent="-457200">
              <a:lnSpc>
                <a:spcPct val="150000"/>
              </a:lnSpc>
              <a:buAutoNum type="arabicPeriod"/>
              <a:tabLst>
                <a:tab pos="469900" algn="l"/>
              </a:tabLst>
            </a:pPr>
            <a:r>
              <a:rPr sz="20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6200"/>
            <a:ext cx="3962400" cy="1243930"/>
          </a:xfrm>
          <a:prstGeom prst="rect">
            <a:avLst/>
          </a:prstGeom>
        </p:spPr>
        <p:txBody>
          <a:bodyPr vert="horz" wrap="square" lIns="0" tIns="12700" rIns="0" bIns="0" rtlCol="0">
            <a:spAutoFit/>
          </a:bodyPr>
          <a:lstStyle/>
          <a:p>
            <a:pPr marL="12700">
              <a:lnSpc>
                <a:spcPct val="100000"/>
              </a:lnSpc>
              <a:spcBef>
                <a:spcPts val="100"/>
              </a:spcBef>
            </a:pPr>
            <a:r>
              <a:rPr lang="en-IN" sz="4000" spc="-60" dirty="0"/>
              <a:t>  </a:t>
            </a:r>
            <a:r>
              <a:rPr sz="4000" spc="-60" dirty="0"/>
              <a:t> </a:t>
            </a:r>
            <a:r>
              <a:rPr lang="en-US" sz="4000" spc="-5" dirty="0"/>
              <a:t>INTRODUCTION</a:t>
            </a:r>
            <a:endParaRPr sz="4000" spc="-5" dirty="0"/>
          </a:p>
        </p:txBody>
      </p:sp>
      <p:sp>
        <p:nvSpPr>
          <p:cNvPr id="3" name="object 3"/>
          <p:cNvSpPr txBox="1"/>
          <p:nvPr/>
        </p:nvSpPr>
        <p:spPr>
          <a:xfrm>
            <a:off x="763016" y="1676400"/>
            <a:ext cx="10666984" cy="4300408"/>
          </a:xfrm>
          <a:prstGeom prst="rect">
            <a:avLst/>
          </a:prstGeom>
        </p:spPr>
        <p:txBody>
          <a:bodyPr vert="horz" wrap="square" lIns="0" tIns="13335" rIns="0" bIns="0" rtlCol="0">
            <a:spAutoFit/>
          </a:bodyPr>
          <a:lstStyle/>
          <a:p>
            <a:pPr algn="just">
              <a:lnSpc>
                <a:spcPct val="115000"/>
              </a:lnSpc>
              <a:spcBef>
                <a:spcPts val="5"/>
              </a:spcBef>
              <a:tabLst>
                <a:tab pos="266700" algn="l"/>
              </a:tabLst>
            </a:pPr>
            <a:r>
              <a:rPr lang="en-US" sz="2000" dirty="0">
                <a:solidFill>
                  <a:srgbClr val="1F1F1F"/>
                </a:solidFill>
                <a:latin typeface="Times New Roman" panose="02020603050405020304" pitchFamily="18" charset="0"/>
                <a:ea typeface="Times New Roman" panose="02020603050405020304" pitchFamily="18" charset="0"/>
              </a:rPr>
              <a:t>Budget </a:t>
            </a:r>
            <a:r>
              <a:rPr lang="en-US" sz="2000" dirty="0">
                <a:solidFill>
                  <a:srgbClr val="1F1F1F"/>
                </a:solidFill>
                <a:effectLst/>
                <a:latin typeface="Times New Roman" panose="02020603050405020304" pitchFamily="18" charset="0"/>
                <a:ea typeface="Times New Roman" panose="02020603050405020304" pitchFamily="18" charset="0"/>
              </a:rPr>
              <a:t>tracker is a software or application that helps you keep track of your</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expenses. It</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can</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be</a:t>
            </a:r>
            <a:r>
              <a:rPr lang="en-US" sz="2000" spc="-1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used</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to</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track</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your</a:t>
            </a:r>
            <a:r>
              <a:rPr lang="en-US" sz="2000" spc="-1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spending</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daily, weekly, monthly, or yearly. Expense trackers typically allow you to categorize your costs, so you can</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see where your money is going. They can also help you set budgets and track your</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progress</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toward your</a:t>
            </a:r>
            <a:r>
              <a:rPr lang="en-US" sz="2000" spc="-1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financial goals. When</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choosing</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an</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expense</a:t>
            </a:r>
            <a:r>
              <a:rPr lang="en-US" sz="2000" spc="-1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tracker,</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is important</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to</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consider</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your</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needs</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and budget.</a:t>
            </a:r>
          </a:p>
          <a:p>
            <a:pPr algn="just">
              <a:lnSpc>
                <a:spcPct val="115000"/>
              </a:lnSpc>
              <a:spcBef>
                <a:spcPts val="5"/>
              </a:spcBef>
              <a:tabLst>
                <a:tab pos="266700" algn="l"/>
              </a:tabLst>
            </a:pPr>
            <a:endParaRPr lang="en-US" sz="2200" dirty="0">
              <a:solidFill>
                <a:srgbClr val="1F1F1F"/>
              </a:solidFill>
              <a:effectLst/>
              <a:latin typeface="Times New Roman" panose="02020603050405020304" pitchFamily="18" charset="0"/>
              <a:ea typeface="Times New Roman" panose="02020603050405020304" pitchFamily="18" charset="0"/>
            </a:endParaRPr>
          </a:p>
          <a:p>
            <a:pPr algn="just">
              <a:lnSpc>
                <a:spcPct val="115000"/>
              </a:lnSpc>
              <a:spcBef>
                <a:spcPts val="5"/>
              </a:spcBef>
              <a:tabLst>
                <a:tab pos="266700" algn="l"/>
              </a:tabLst>
            </a:pPr>
            <a:r>
              <a:rPr lang="en-US" sz="2000" kern="0" dirty="0">
                <a:effectLst/>
                <a:latin typeface="Times New Roman" panose="02020603050405020304" pitchFamily="18" charset="0"/>
                <a:ea typeface="Times New Roman" panose="02020603050405020304" pitchFamily="18" charset="0"/>
              </a:rPr>
              <a:t>The Budget Tracker project focuses on simplifying the process of income and expense tracking, providing users with an efficient way to manage their finances. With an intuitive interface, this solution bridges the gap between income and expenses, offering users a faster, smoother experience. The system is designed to cater to users of all financial literacy levels, making it easy to monitor daily spending, categorize expenses, and set budgets.</a:t>
            </a:r>
            <a:endParaRPr lang="en-US" sz="2000" dirty="0">
              <a:solidFill>
                <a:srgbClr val="1F1F1F"/>
              </a:solidFill>
              <a:effectLst/>
              <a:latin typeface="Times New Roman" panose="02020603050405020304" pitchFamily="18" charset="0"/>
              <a:ea typeface="Times New Roman" panose="02020603050405020304" pitchFamily="18" charset="0"/>
            </a:endParaRPr>
          </a:p>
          <a:p>
            <a:pPr algn="just">
              <a:lnSpc>
                <a:spcPct val="115000"/>
              </a:lnSpc>
              <a:spcBef>
                <a:spcPts val="5"/>
              </a:spcBef>
              <a:tabLst>
                <a:tab pos="266700" algn="l"/>
              </a:tabLst>
            </a:pPr>
            <a:endParaRPr lang="en-IN" sz="2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7C36-A63B-0CBD-A38A-582274478D76}"/>
              </a:ext>
            </a:extLst>
          </p:cNvPr>
          <p:cNvSpPr>
            <a:spLocks noGrp="1"/>
          </p:cNvSpPr>
          <p:nvPr>
            <p:ph type="ctrTitle"/>
          </p:nvPr>
        </p:nvSpPr>
        <p:spPr>
          <a:xfrm>
            <a:off x="609600" y="457200"/>
            <a:ext cx="10363200" cy="615553"/>
          </a:xfrm>
        </p:spPr>
        <p:txBody>
          <a:bodyPr/>
          <a:lstStyle/>
          <a:p>
            <a:pPr algn="l"/>
            <a:r>
              <a:rPr lang="en-IN" sz="4000" dirty="0"/>
              <a:t>LITERATURE REVIEW</a:t>
            </a:r>
          </a:p>
        </p:txBody>
      </p:sp>
      <p:sp>
        <p:nvSpPr>
          <p:cNvPr id="3" name="Subtitle 2">
            <a:extLst>
              <a:ext uri="{FF2B5EF4-FFF2-40B4-BE49-F238E27FC236}">
                <a16:creationId xmlns:a16="http://schemas.microsoft.com/office/drawing/2014/main" id="{D0137381-92CA-515F-F9A4-52D80566B3F5}"/>
              </a:ext>
            </a:extLst>
          </p:cNvPr>
          <p:cNvSpPr>
            <a:spLocks noGrp="1"/>
          </p:cNvSpPr>
          <p:nvPr>
            <p:ph type="subTitle" idx="4"/>
          </p:nvPr>
        </p:nvSpPr>
        <p:spPr>
          <a:xfrm>
            <a:off x="609600" y="1225153"/>
            <a:ext cx="11201400" cy="5061001"/>
          </a:xfrm>
        </p:spPr>
        <p:txBody>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research by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Hezretov</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(2021) presents a mobile application, "Budget Tracker," developed using React Native for both Android and iOS platforms. This app aims to simplify budgeting by offering an interactive, user-friendly interface for tracking expenses, managing monthly incomes, and recurring payments. The application uses the Agile Scrum methodology to deliver user-</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centered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features and iterative improvements. The study highlights the app's focus on performance and reliability, employing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AsyncStorage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local data persistence. However, challenges like simplifying the UI without compromising usability and the absence of a PDF export feature for report viewing were noted. Future enhancements are planned to include PDF export and more reporting options, such as bar graphs and pie charts, targeting students and working individuals initially, with expansion for a broader audience in the future.</a:t>
            </a:r>
          </a:p>
          <a:p>
            <a:pPr algn="just">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study by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Bhujang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et al., the "Expense Tracker and Budget Planner" is presented as a dynamic solution for personal and business financial management. The app provides an online platform for users to log, categorize,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their expenditures, with features aimed at better money management and financial planning. By setting budgets and monitoring spending habits, users can avoid overspending and optimize their finances. The project emphasizes financial awareness, helping users save for future goals. The application’s potential to predict future expenses and offer financial advice is also noted, positioning it as a valuable tool for empowering users to make smarter financial decisions.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06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300" y="146690"/>
            <a:ext cx="3416300" cy="1121461"/>
          </a:xfrm>
          <a:prstGeom prst="rect">
            <a:avLst/>
          </a:prstGeom>
        </p:spPr>
        <p:txBody>
          <a:bodyPr vert="horz" wrap="square" lIns="0" tIns="13335" rIns="0" bIns="0" rtlCol="0">
            <a:spAutoFit/>
          </a:bodyPr>
          <a:lstStyle/>
          <a:p>
            <a:pPr marL="12700">
              <a:lnSpc>
                <a:spcPct val="100000"/>
              </a:lnSpc>
              <a:spcBef>
                <a:spcPts val="105"/>
              </a:spcBef>
            </a:pPr>
            <a:r>
              <a:rPr lang="en-IN" spc="-5" dirty="0"/>
              <a:t> </a:t>
            </a:r>
            <a:br>
              <a:rPr lang="en-IN" spc="-5" dirty="0"/>
            </a:br>
            <a:r>
              <a:rPr lang="en-IN" sz="4000" spc="-5" dirty="0"/>
              <a:t>OBJECTIVE</a:t>
            </a:r>
            <a:endParaRPr spc="-5" dirty="0"/>
          </a:p>
        </p:txBody>
      </p:sp>
      <p:sp>
        <p:nvSpPr>
          <p:cNvPr id="3" name="object 3"/>
          <p:cNvSpPr txBox="1"/>
          <p:nvPr/>
        </p:nvSpPr>
        <p:spPr>
          <a:xfrm>
            <a:off x="622300" y="1268152"/>
            <a:ext cx="10947400" cy="4321696"/>
          </a:xfrm>
          <a:prstGeom prst="rect">
            <a:avLst/>
          </a:prstGeom>
        </p:spPr>
        <p:txBody>
          <a:bodyPr vert="horz" wrap="square" lIns="0" tIns="165100" rIns="0" bIns="0" rtlCol="0">
            <a:spAutoFit/>
          </a:bodyPr>
          <a:lstStyle/>
          <a:p>
            <a:pPr marL="12700">
              <a:lnSpc>
                <a:spcPct val="100000"/>
              </a:lnSpc>
              <a:spcBef>
                <a:spcPts val="1300"/>
              </a:spcBef>
            </a:pP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project</a:t>
            </a:r>
            <a:r>
              <a:rPr sz="2000" spc="-50" dirty="0">
                <a:latin typeface="Times New Roman"/>
                <a:cs typeface="Times New Roman"/>
              </a:rPr>
              <a:t> </a:t>
            </a:r>
            <a:r>
              <a:rPr sz="2000" spc="-10" dirty="0">
                <a:latin typeface="Times New Roman"/>
                <a:cs typeface="Times New Roman"/>
              </a:rPr>
              <a:t>aims</a:t>
            </a:r>
            <a:r>
              <a:rPr sz="2000" spc="5" dirty="0">
                <a:latin typeface="Times New Roman"/>
                <a:cs typeface="Times New Roman"/>
              </a:rPr>
              <a:t> </a:t>
            </a:r>
            <a:r>
              <a:rPr sz="2000" spc="-5" dirty="0">
                <a:latin typeface="Times New Roman"/>
                <a:cs typeface="Times New Roman"/>
              </a:rPr>
              <a:t>to </a:t>
            </a:r>
            <a:r>
              <a:rPr sz="2000" dirty="0">
                <a:latin typeface="Times New Roman"/>
                <a:cs typeface="Times New Roman"/>
              </a:rPr>
              <a:t>have</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following</a:t>
            </a:r>
            <a:r>
              <a:rPr sz="2000" spc="-35" dirty="0">
                <a:latin typeface="Times New Roman"/>
                <a:cs typeface="Times New Roman"/>
              </a:rPr>
              <a:t> </a:t>
            </a:r>
            <a:r>
              <a:rPr sz="2000" dirty="0">
                <a:latin typeface="Times New Roman"/>
                <a:cs typeface="Times New Roman"/>
              </a:rPr>
              <a:t>features:-</a:t>
            </a:r>
          </a:p>
          <a:p>
            <a:pPr marL="469900" indent="-457200">
              <a:lnSpc>
                <a:spcPct val="100000"/>
              </a:lnSpc>
              <a:spcBef>
                <a:spcPts val="1200"/>
              </a:spcBef>
              <a:buFont typeface="+mj-lt"/>
              <a:buAutoNum type="arabicPeriod"/>
              <a:tabLst>
                <a:tab pos="317500" algn="l"/>
              </a:tabLst>
            </a:pPr>
            <a:r>
              <a:rPr sz="2000" b="1" spc="-5" dirty="0">
                <a:latin typeface="Times New Roman"/>
                <a:cs typeface="Times New Roman"/>
              </a:rPr>
              <a:t>Empowering</a:t>
            </a:r>
            <a:r>
              <a:rPr sz="2000" b="1" spc="400" dirty="0">
                <a:latin typeface="Times New Roman"/>
                <a:cs typeface="Times New Roman"/>
              </a:rPr>
              <a:t> </a:t>
            </a:r>
            <a:r>
              <a:rPr sz="2000" b="1" spc="-5" dirty="0">
                <a:latin typeface="Times New Roman"/>
                <a:cs typeface="Times New Roman"/>
              </a:rPr>
              <a:t>Financial</a:t>
            </a:r>
            <a:r>
              <a:rPr sz="2000" b="1" spc="385" dirty="0">
                <a:latin typeface="Times New Roman"/>
                <a:cs typeface="Times New Roman"/>
              </a:rPr>
              <a:t> </a:t>
            </a:r>
            <a:r>
              <a:rPr sz="2000" b="1" spc="-10" dirty="0">
                <a:latin typeface="Times New Roman"/>
                <a:cs typeface="Times New Roman"/>
              </a:rPr>
              <a:t>Control:</a:t>
            </a:r>
            <a:r>
              <a:rPr sz="2000" b="1" spc="409" dirty="0">
                <a:latin typeface="Times New Roman"/>
                <a:cs typeface="Times New Roman"/>
              </a:rPr>
              <a:t> </a:t>
            </a:r>
            <a:r>
              <a:rPr sz="2000" spc="-5" dirty="0">
                <a:latin typeface="Times New Roman"/>
                <a:cs typeface="Times New Roman"/>
              </a:rPr>
              <a:t>Emphasize</a:t>
            </a:r>
            <a:r>
              <a:rPr sz="2000" spc="380" dirty="0">
                <a:latin typeface="Times New Roman"/>
                <a:cs typeface="Times New Roman"/>
              </a:rPr>
              <a:t> </a:t>
            </a:r>
            <a:r>
              <a:rPr sz="2000" dirty="0">
                <a:latin typeface="Times New Roman"/>
                <a:cs typeface="Times New Roman"/>
              </a:rPr>
              <a:t>how</a:t>
            </a:r>
            <a:r>
              <a:rPr sz="2000" spc="415" dirty="0">
                <a:latin typeface="Times New Roman"/>
                <a:cs typeface="Times New Roman"/>
              </a:rPr>
              <a:t> </a:t>
            </a:r>
            <a:r>
              <a:rPr sz="2000" spc="-5" dirty="0">
                <a:latin typeface="Times New Roman"/>
                <a:cs typeface="Times New Roman"/>
              </a:rPr>
              <a:t>the</a:t>
            </a:r>
            <a:r>
              <a:rPr sz="2000" spc="400" dirty="0">
                <a:latin typeface="Times New Roman"/>
                <a:cs typeface="Times New Roman"/>
              </a:rPr>
              <a:t> </a:t>
            </a:r>
            <a:r>
              <a:rPr sz="2000" spc="-5" dirty="0">
                <a:latin typeface="Times New Roman"/>
                <a:cs typeface="Times New Roman"/>
              </a:rPr>
              <a:t>app</a:t>
            </a:r>
            <a:r>
              <a:rPr sz="2000" spc="395" dirty="0">
                <a:latin typeface="Times New Roman"/>
                <a:cs typeface="Times New Roman"/>
              </a:rPr>
              <a:t> </a:t>
            </a:r>
            <a:r>
              <a:rPr sz="2000" dirty="0">
                <a:latin typeface="Times New Roman"/>
                <a:cs typeface="Times New Roman"/>
              </a:rPr>
              <a:t>empowers</a:t>
            </a:r>
            <a:r>
              <a:rPr sz="2000" spc="380" dirty="0">
                <a:latin typeface="Times New Roman"/>
                <a:cs typeface="Times New Roman"/>
              </a:rPr>
              <a:t> </a:t>
            </a:r>
            <a:r>
              <a:rPr sz="2000" spc="-5" dirty="0">
                <a:latin typeface="Times New Roman"/>
                <a:cs typeface="Times New Roman"/>
              </a:rPr>
              <a:t>users</a:t>
            </a:r>
            <a:r>
              <a:rPr sz="2000" spc="400" dirty="0">
                <a:latin typeface="Times New Roman"/>
                <a:cs typeface="Times New Roman"/>
              </a:rPr>
              <a:t> </a:t>
            </a:r>
            <a:r>
              <a:rPr sz="2000" spc="-10" dirty="0">
                <a:latin typeface="Times New Roman"/>
                <a:cs typeface="Times New Roman"/>
              </a:rPr>
              <a:t>to</a:t>
            </a:r>
            <a:r>
              <a:rPr sz="2000" spc="415" dirty="0">
                <a:latin typeface="Times New Roman"/>
                <a:cs typeface="Times New Roman"/>
              </a:rPr>
              <a:t> </a:t>
            </a:r>
            <a:r>
              <a:rPr sz="2000" spc="-5" dirty="0">
                <a:latin typeface="Times New Roman"/>
                <a:cs typeface="Times New Roman"/>
              </a:rPr>
              <a:t>take</a:t>
            </a:r>
            <a:r>
              <a:rPr sz="2000" spc="415" dirty="0">
                <a:latin typeface="Times New Roman"/>
                <a:cs typeface="Times New Roman"/>
              </a:rPr>
              <a:t> </a:t>
            </a:r>
            <a:r>
              <a:rPr sz="2000" spc="-5" dirty="0">
                <a:latin typeface="Times New Roman"/>
                <a:cs typeface="Times New Roman"/>
              </a:rPr>
              <a:t>control</a:t>
            </a:r>
            <a:r>
              <a:rPr sz="2000" spc="385" dirty="0">
                <a:latin typeface="Times New Roman"/>
                <a:cs typeface="Times New Roman"/>
              </a:rPr>
              <a:t> </a:t>
            </a:r>
            <a:r>
              <a:rPr sz="2000" spc="-5" dirty="0">
                <a:latin typeface="Times New Roman"/>
                <a:cs typeface="Times New Roman"/>
              </a:rPr>
              <a:t>of</a:t>
            </a:r>
            <a:r>
              <a:rPr sz="2000" spc="395" dirty="0">
                <a:latin typeface="Times New Roman"/>
                <a:cs typeface="Times New Roman"/>
              </a:rPr>
              <a:t> </a:t>
            </a:r>
            <a:r>
              <a:rPr sz="2000" spc="-5" dirty="0">
                <a:latin typeface="Times New Roman"/>
                <a:cs typeface="Times New Roman"/>
              </a:rPr>
              <a:t>their</a:t>
            </a:r>
            <a:r>
              <a:rPr lang="en-US" sz="2000" spc="-5" dirty="0">
                <a:latin typeface="Times New Roman"/>
                <a:cs typeface="Times New Roman"/>
              </a:rPr>
              <a:t> </a:t>
            </a:r>
            <a:r>
              <a:rPr sz="2000" dirty="0">
                <a:latin typeface="Times New Roman"/>
                <a:cs typeface="Times New Roman"/>
              </a:rPr>
              <a:t>finances,</a:t>
            </a:r>
            <a:r>
              <a:rPr sz="2000" spc="-50" dirty="0">
                <a:latin typeface="Times New Roman"/>
                <a:cs typeface="Times New Roman"/>
              </a:rPr>
              <a:t> </a:t>
            </a:r>
            <a:r>
              <a:rPr sz="2000" dirty="0">
                <a:latin typeface="Times New Roman"/>
                <a:cs typeface="Times New Roman"/>
              </a:rPr>
              <a:t>enabling</a:t>
            </a:r>
            <a:r>
              <a:rPr sz="2000" spc="-20" dirty="0">
                <a:latin typeface="Times New Roman"/>
                <a:cs typeface="Times New Roman"/>
              </a:rPr>
              <a:t> </a:t>
            </a:r>
            <a:r>
              <a:rPr sz="2000" dirty="0">
                <a:latin typeface="Times New Roman"/>
                <a:cs typeface="Times New Roman"/>
              </a:rPr>
              <a:t>them</a:t>
            </a:r>
            <a:r>
              <a:rPr sz="2000" spc="-25" dirty="0">
                <a:latin typeface="Times New Roman"/>
                <a:cs typeface="Times New Roman"/>
              </a:rPr>
              <a:t> </a:t>
            </a:r>
            <a:r>
              <a:rPr sz="2000" spc="-5" dirty="0">
                <a:latin typeface="Times New Roman"/>
                <a:cs typeface="Times New Roman"/>
              </a:rPr>
              <a:t>to make</a:t>
            </a:r>
            <a:r>
              <a:rPr sz="2000" dirty="0">
                <a:latin typeface="Times New Roman"/>
                <a:cs typeface="Times New Roman"/>
              </a:rPr>
              <a:t> informed</a:t>
            </a:r>
            <a:r>
              <a:rPr sz="2000" spc="-30" dirty="0">
                <a:latin typeface="Times New Roman"/>
                <a:cs typeface="Times New Roman"/>
              </a:rPr>
              <a:t> </a:t>
            </a:r>
            <a:r>
              <a:rPr sz="2000" dirty="0">
                <a:latin typeface="Times New Roman"/>
                <a:cs typeface="Times New Roman"/>
              </a:rPr>
              <a:t>decisions</a:t>
            </a:r>
            <a:r>
              <a:rPr sz="2000" spc="-45" dirty="0">
                <a:latin typeface="Times New Roman"/>
                <a:cs typeface="Times New Roman"/>
              </a:rPr>
              <a:t> </a:t>
            </a:r>
            <a:r>
              <a:rPr sz="2000" dirty="0">
                <a:latin typeface="Times New Roman"/>
                <a:cs typeface="Times New Roman"/>
              </a:rPr>
              <a:t>about</a:t>
            </a:r>
            <a:r>
              <a:rPr sz="2000" spc="-20" dirty="0">
                <a:latin typeface="Times New Roman"/>
                <a:cs typeface="Times New Roman"/>
              </a:rPr>
              <a:t> </a:t>
            </a:r>
            <a:r>
              <a:rPr sz="2000" dirty="0">
                <a:latin typeface="Times New Roman"/>
                <a:cs typeface="Times New Roman"/>
              </a:rPr>
              <a:t>their</a:t>
            </a:r>
            <a:r>
              <a:rPr sz="2000" spc="-20" dirty="0">
                <a:latin typeface="Times New Roman"/>
                <a:cs typeface="Times New Roman"/>
              </a:rPr>
              <a:t> </a:t>
            </a:r>
            <a:r>
              <a:rPr sz="2000" spc="-25" dirty="0">
                <a:latin typeface="Times New Roman"/>
                <a:cs typeface="Times New Roman"/>
              </a:rPr>
              <a:t>money.</a:t>
            </a:r>
            <a:endParaRPr lang="en-US" sz="2000" spc="-25" dirty="0">
              <a:latin typeface="Times New Roman"/>
              <a:cs typeface="Times New Roman"/>
            </a:endParaRPr>
          </a:p>
          <a:p>
            <a:pPr marL="469900" indent="-457200">
              <a:lnSpc>
                <a:spcPct val="100000"/>
              </a:lnSpc>
              <a:spcBef>
                <a:spcPts val="1200"/>
              </a:spcBef>
              <a:buFont typeface="+mj-lt"/>
              <a:buAutoNum type="arabicPeriod"/>
              <a:tabLst>
                <a:tab pos="317500" algn="l"/>
              </a:tabLst>
            </a:pPr>
            <a:r>
              <a:rPr sz="2000" b="1" spc="-15" dirty="0">
                <a:latin typeface="Times New Roman"/>
                <a:cs typeface="Times New Roman"/>
              </a:rPr>
              <a:t>Time</a:t>
            </a:r>
            <a:r>
              <a:rPr sz="2000" b="1" spc="65" dirty="0">
                <a:latin typeface="Times New Roman"/>
                <a:cs typeface="Times New Roman"/>
              </a:rPr>
              <a:t> </a:t>
            </a:r>
            <a:r>
              <a:rPr sz="2000" b="1" dirty="0">
                <a:latin typeface="Times New Roman"/>
                <a:cs typeface="Times New Roman"/>
              </a:rPr>
              <a:t>and</a:t>
            </a:r>
            <a:r>
              <a:rPr sz="2000" b="1" spc="80" dirty="0">
                <a:latin typeface="Times New Roman"/>
                <a:cs typeface="Times New Roman"/>
              </a:rPr>
              <a:t> </a:t>
            </a:r>
            <a:r>
              <a:rPr sz="2000" b="1" spc="-5" dirty="0">
                <a:latin typeface="Times New Roman"/>
                <a:cs typeface="Times New Roman"/>
              </a:rPr>
              <a:t>Efficiency</a:t>
            </a:r>
            <a:r>
              <a:rPr sz="2000" b="1" spc="75" dirty="0">
                <a:latin typeface="Times New Roman"/>
                <a:cs typeface="Times New Roman"/>
              </a:rPr>
              <a:t> </a:t>
            </a:r>
            <a:r>
              <a:rPr sz="2000" b="1" spc="-5" dirty="0">
                <a:latin typeface="Times New Roman"/>
                <a:cs typeface="Times New Roman"/>
              </a:rPr>
              <a:t>Savings:</a:t>
            </a:r>
            <a:r>
              <a:rPr sz="2000" b="1" spc="75" dirty="0">
                <a:latin typeface="Times New Roman"/>
                <a:cs typeface="Times New Roman"/>
              </a:rPr>
              <a:t> </a:t>
            </a:r>
            <a:r>
              <a:rPr sz="2000" spc="-5" dirty="0">
                <a:latin typeface="Times New Roman"/>
                <a:cs typeface="Times New Roman"/>
              </a:rPr>
              <a:t>Highlight</a:t>
            </a:r>
            <a:r>
              <a:rPr sz="2000" spc="70" dirty="0">
                <a:latin typeface="Times New Roman"/>
                <a:cs typeface="Times New Roman"/>
              </a:rPr>
              <a:t> </a:t>
            </a:r>
            <a:r>
              <a:rPr sz="2000" dirty="0">
                <a:latin typeface="Times New Roman"/>
                <a:cs typeface="Times New Roman"/>
              </a:rPr>
              <a:t>how</a:t>
            </a:r>
            <a:r>
              <a:rPr sz="2000" spc="70" dirty="0">
                <a:latin typeface="Times New Roman"/>
                <a:cs typeface="Times New Roman"/>
              </a:rPr>
              <a:t> </a:t>
            </a:r>
            <a:r>
              <a:rPr sz="2000" spc="-5" dirty="0">
                <a:latin typeface="Times New Roman"/>
                <a:cs typeface="Times New Roman"/>
              </a:rPr>
              <a:t>the</a:t>
            </a:r>
            <a:r>
              <a:rPr sz="2000" spc="90" dirty="0">
                <a:latin typeface="Times New Roman"/>
                <a:cs typeface="Times New Roman"/>
              </a:rPr>
              <a:t> </a:t>
            </a:r>
            <a:r>
              <a:rPr sz="2000" spc="-5" dirty="0">
                <a:latin typeface="Times New Roman"/>
                <a:cs typeface="Times New Roman"/>
              </a:rPr>
              <a:t>app</a:t>
            </a:r>
            <a:r>
              <a:rPr sz="2000" spc="70" dirty="0">
                <a:latin typeface="Times New Roman"/>
                <a:cs typeface="Times New Roman"/>
              </a:rPr>
              <a:t> </a:t>
            </a:r>
            <a:r>
              <a:rPr sz="2000" spc="-5" dirty="0">
                <a:latin typeface="Times New Roman"/>
                <a:cs typeface="Times New Roman"/>
              </a:rPr>
              <a:t>saves</a:t>
            </a:r>
            <a:r>
              <a:rPr sz="2000" spc="70" dirty="0">
                <a:latin typeface="Times New Roman"/>
                <a:cs typeface="Times New Roman"/>
              </a:rPr>
              <a:t> </a:t>
            </a:r>
            <a:r>
              <a:rPr sz="2000" spc="-5" dirty="0">
                <a:latin typeface="Times New Roman"/>
                <a:cs typeface="Times New Roman"/>
              </a:rPr>
              <a:t>users</a:t>
            </a:r>
            <a:r>
              <a:rPr sz="2000" spc="80" dirty="0">
                <a:latin typeface="Times New Roman"/>
                <a:cs typeface="Times New Roman"/>
              </a:rPr>
              <a:t> </a:t>
            </a:r>
            <a:r>
              <a:rPr sz="2000" spc="-5" dirty="0">
                <a:latin typeface="Times New Roman"/>
                <a:cs typeface="Times New Roman"/>
              </a:rPr>
              <a:t>valuable</a:t>
            </a:r>
            <a:r>
              <a:rPr sz="2000" spc="70" dirty="0">
                <a:latin typeface="Times New Roman"/>
                <a:cs typeface="Times New Roman"/>
              </a:rPr>
              <a:t> </a:t>
            </a:r>
            <a:r>
              <a:rPr sz="2000" spc="-10" dirty="0">
                <a:latin typeface="Times New Roman"/>
                <a:cs typeface="Times New Roman"/>
              </a:rPr>
              <a:t>time</a:t>
            </a:r>
            <a:r>
              <a:rPr sz="2000" spc="80" dirty="0">
                <a:latin typeface="Times New Roman"/>
                <a:cs typeface="Times New Roman"/>
              </a:rPr>
              <a:t> </a:t>
            </a:r>
            <a:r>
              <a:rPr sz="2000" dirty="0">
                <a:latin typeface="Times New Roman"/>
                <a:cs typeface="Times New Roman"/>
              </a:rPr>
              <a:t>by</a:t>
            </a:r>
            <a:r>
              <a:rPr sz="2000" spc="80" dirty="0">
                <a:latin typeface="Times New Roman"/>
                <a:cs typeface="Times New Roman"/>
              </a:rPr>
              <a:t> </a:t>
            </a:r>
            <a:r>
              <a:rPr sz="2000" spc="-5" dirty="0">
                <a:latin typeface="Times New Roman"/>
                <a:cs typeface="Times New Roman"/>
              </a:rPr>
              <a:t>automating</a:t>
            </a:r>
            <a:r>
              <a:rPr lang="en-US" sz="2000" spc="85" dirty="0">
                <a:latin typeface="Times New Roman"/>
                <a:cs typeface="Times New Roman"/>
              </a:rPr>
              <a:t> </a:t>
            </a:r>
            <a:r>
              <a:rPr sz="2000" spc="-5" dirty="0">
                <a:latin typeface="Times New Roman"/>
                <a:cs typeface="Times New Roman"/>
              </a:rPr>
              <a:t>expense</a:t>
            </a:r>
            <a:r>
              <a:rPr lang="en-US" sz="2000" spc="-5" dirty="0">
                <a:latin typeface="Times New Roman"/>
                <a:cs typeface="Times New Roman"/>
              </a:rPr>
              <a:t> </a:t>
            </a:r>
            <a:r>
              <a:rPr sz="2000" dirty="0">
                <a:latin typeface="Times New Roman"/>
                <a:cs typeface="Times New Roman"/>
              </a:rPr>
              <a:t>tracking,</a:t>
            </a:r>
            <a:r>
              <a:rPr sz="2000" spc="-40" dirty="0">
                <a:latin typeface="Times New Roman"/>
                <a:cs typeface="Times New Roman"/>
              </a:rPr>
              <a:t> </a:t>
            </a:r>
            <a:r>
              <a:rPr sz="2000" dirty="0">
                <a:latin typeface="Times New Roman"/>
                <a:cs typeface="Times New Roman"/>
              </a:rPr>
              <a:t>compared</a:t>
            </a:r>
            <a:r>
              <a:rPr sz="2000" spc="-15" dirty="0">
                <a:latin typeface="Times New Roman"/>
                <a:cs typeface="Times New Roman"/>
              </a:rPr>
              <a:t> </a:t>
            </a:r>
            <a:r>
              <a:rPr sz="2000" spc="-5" dirty="0">
                <a:latin typeface="Times New Roman"/>
                <a:cs typeface="Times New Roman"/>
              </a:rPr>
              <a:t>to traditional</a:t>
            </a:r>
            <a:r>
              <a:rPr sz="2000" spc="-40" dirty="0">
                <a:latin typeface="Times New Roman"/>
                <a:cs typeface="Times New Roman"/>
              </a:rPr>
              <a:t> </a:t>
            </a:r>
            <a:r>
              <a:rPr sz="2000" spc="-5" dirty="0">
                <a:latin typeface="Times New Roman"/>
                <a:cs typeface="Times New Roman"/>
              </a:rPr>
              <a:t>manual</a:t>
            </a:r>
            <a:r>
              <a:rPr sz="2000" spc="-15" dirty="0">
                <a:latin typeface="Times New Roman"/>
                <a:cs typeface="Times New Roman"/>
              </a:rPr>
              <a:t> </a:t>
            </a:r>
            <a:r>
              <a:rPr sz="2000" dirty="0">
                <a:latin typeface="Times New Roman"/>
                <a:cs typeface="Times New Roman"/>
              </a:rPr>
              <a:t>methods</a:t>
            </a:r>
            <a:r>
              <a:rPr sz="2000" spc="-30" dirty="0">
                <a:latin typeface="Times New Roman"/>
                <a:cs typeface="Times New Roman"/>
              </a:rPr>
              <a:t> </a:t>
            </a:r>
            <a:r>
              <a:rPr sz="2000" spc="-5" dirty="0">
                <a:latin typeface="Times New Roman"/>
                <a:cs typeface="Times New Roman"/>
              </a:rPr>
              <a:t>like </a:t>
            </a:r>
            <a:r>
              <a:rPr sz="2000" dirty="0">
                <a:latin typeface="Times New Roman"/>
                <a:cs typeface="Times New Roman"/>
              </a:rPr>
              <a:t>spreadsheets.</a:t>
            </a:r>
            <a:endParaRPr lang="en-US" sz="2000" dirty="0">
              <a:latin typeface="Times New Roman"/>
              <a:cs typeface="Times New Roman"/>
            </a:endParaRPr>
          </a:p>
          <a:p>
            <a:pPr marL="469900" indent="-457200">
              <a:lnSpc>
                <a:spcPct val="100000"/>
              </a:lnSpc>
              <a:spcBef>
                <a:spcPts val="1200"/>
              </a:spcBef>
              <a:buFont typeface="+mj-lt"/>
              <a:buAutoNum type="arabicPeriod"/>
              <a:tabLst>
                <a:tab pos="317500" algn="l"/>
              </a:tabLst>
            </a:pPr>
            <a:r>
              <a:rPr sz="2000" b="1" spc="-5" dirty="0">
                <a:latin typeface="Times New Roman"/>
                <a:cs typeface="Times New Roman"/>
              </a:rPr>
              <a:t>Real-time</a:t>
            </a:r>
            <a:r>
              <a:rPr sz="2000" b="1" spc="170" dirty="0">
                <a:latin typeface="Times New Roman"/>
                <a:cs typeface="Times New Roman"/>
              </a:rPr>
              <a:t> </a:t>
            </a:r>
            <a:r>
              <a:rPr sz="2000" b="1" spc="-5" dirty="0">
                <a:latin typeface="Times New Roman"/>
                <a:cs typeface="Times New Roman"/>
              </a:rPr>
              <a:t>Insights:</a:t>
            </a:r>
            <a:r>
              <a:rPr sz="2000" b="1" spc="185" dirty="0">
                <a:latin typeface="Times New Roman"/>
                <a:cs typeface="Times New Roman"/>
              </a:rPr>
              <a:t> </a:t>
            </a:r>
            <a:r>
              <a:rPr sz="2000" dirty="0">
                <a:latin typeface="Times New Roman"/>
                <a:cs typeface="Times New Roman"/>
              </a:rPr>
              <a:t>Showcase</a:t>
            </a:r>
            <a:r>
              <a:rPr sz="2000" spc="185" dirty="0">
                <a:latin typeface="Times New Roman"/>
                <a:cs typeface="Times New Roman"/>
              </a:rPr>
              <a:t> </a:t>
            </a:r>
            <a:r>
              <a:rPr sz="2000" spc="-5" dirty="0">
                <a:latin typeface="Times New Roman"/>
                <a:cs typeface="Times New Roman"/>
              </a:rPr>
              <a:t>the</a:t>
            </a:r>
            <a:r>
              <a:rPr sz="2000" spc="175" dirty="0">
                <a:latin typeface="Times New Roman"/>
                <a:cs typeface="Times New Roman"/>
              </a:rPr>
              <a:t> </a:t>
            </a:r>
            <a:r>
              <a:rPr sz="2000" spc="-5" dirty="0">
                <a:latin typeface="Times New Roman"/>
                <a:cs typeface="Times New Roman"/>
              </a:rPr>
              <a:t>benefit</a:t>
            </a:r>
            <a:r>
              <a:rPr sz="2000" spc="190" dirty="0">
                <a:latin typeface="Times New Roman"/>
                <a:cs typeface="Times New Roman"/>
              </a:rPr>
              <a:t> </a:t>
            </a:r>
            <a:r>
              <a:rPr sz="2000" spc="-5" dirty="0">
                <a:latin typeface="Times New Roman"/>
                <a:cs typeface="Times New Roman"/>
              </a:rPr>
              <a:t>of</a:t>
            </a:r>
            <a:r>
              <a:rPr sz="2000" spc="170" dirty="0">
                <a:latin typeface="Times New Roman"/>
                <a:cs typeface="Times New Roman"/>
              </a:rPr>
              <a:t> </a:t>
            </a:r>
            <a:r>
              <a:rPr sz="2000" spc="-5" dirty="0">
                <a:latin typeface="Times New Roman"/>
                <a:cs typeface="Times New Roman"/>
              </a:rPr>
              <a:t>real-time</a:t>
            </a:r>
            <a:r>
              <a:rPr sz="2000" spc="190" dirty="0">
                <a:latin typeface="Times New Roman"/>
                <a:cs typeface="Times New Roman"/>
              </a:rPr>
              <a:t> </a:t>
            </a:r>
            <a:r>
              <a:rPr sz="2000" spc="-5" dirty="0">
                <a:latin typeface="Times New Roman"/>
                <a:cs typeface="Times New Roman"/>
              </a:rPr>
              <a:t>insights</a:t>
            </a:r>
            <a:r>
              <a:rPr sz="2000" spc="180" dirty="0">
                <a:latin typeface="Times New Roman"/>
                <a:cs typeface="Times New Roman"/>
              </a:rPr>
              <a:t> </a:t>
            </a:r>
            <a:r>
              <a:rPr sz="2000" spc="-5" dirty="0">
                <a:latin typeface="Times New Roman"/>
                <a:cs typeface="Times New Roman"/>
              </a:rPr>
              <a:t>into</a:t>
            </a:r>
            <a:r>
              <a:rPr sz="2000" spc="185" dirty="0">
                <a:latin typeface="Times New Roman"/>
                <a:cs typeface="Times New Roman"/>
              </a:rPr>
              <a:t> </a:t>
            </a:r>
            <a:r>
              <a:rPr sz="2000" spc="-5" dirty="0">
                <a:latin typeface="Times New Roman"/>
                <a:cs typeface="Times New Roman"/>
              </a:rPr>
              <a:t>spending</a:t>
            </a:r>
            <a:r>
              <a:rPr sz="2000" spc="185" dirty="0">
                <a:latin typeface="Times New Roman"/>
                <a:cs typeface="Times New Roman"/>
              </a:rPr>
              <a:t> </a:t>
            </a:r>
            <a:r>
              <a:rPr sz="2000" spc="-5" dirty="0">
                <a:latin typeface="Times New Roman"/>
                <a:cs typeface="Times New Roman"/>
              </a:rPr>
              <a:t>habits,</a:t>
            </a:r>
            <a:r>
              <a:rPr sz="2000" spc="180" dirty="0">
                <a:latin typeface="Times New Roman"/>
                <a:cs typeface="Times New Roman"/>
              </a:rPr>
              <a:t> </a:t>
            </a:r>
            <a:r>
              <a:rPr sz="2000" spc="-5" dirty="0">
                <a:latin typeface="Times New Roman"/>
                <a:cs typeface="Times New Roman"/>
              </a:rPr>
              <a:t>allowing</a:t>
            </a:r>
            <a:r>
              <a:rPr sz="2000" spc="170" dirty="0">
                <a:latin typeface="Times New Roman"/>
                <a:cs typeface="Times New Roman"/>
              </a:rPr>
              <a:t> </a:t>
            </a:r>
            <a:r>
              <a:rPr sz="2000" spc="-5" dirty="0">
                <a:latin typeface="Times New Roman"/>
                <a:cs typeface="Times New Roman"/>
              </a:rPr>
              <a:t>users</a:t>
            </a:r>
            <a:r>
              <a:rPr sz="2000" spc="180" dirty="0">
                <a:latin typeface="Times New Roman"/>
                <a:cs typeface="Times New Roman"/>
              </a:rPr>
              <a:t> </a:t>
            </a:r>
            <a:r>
              <a:rPr sz="2000" spc="-10" dirty="0">
                <a:latin typeface="Times New Roman"/>
                <a:cs typeface="Times New Roman"/>
              </a:rPr>
              <a:t>to</a:t>
            </a:r>
            <a:r>
              <a:rPr lang="en-US" sz="2000" spc="-10" dirty="0">
                <a:latin typeface="Times New Roman"/>
                <a:cs typeface="Times New Roman"/>
              </a:rPr>
              <a:t> </a:t>
            </a:r>
            <a:r>
              <a:rPr sz="2000" dirty="0">
                <a:latin typeface="Times New Roman"/>
                <a:cs typeface="Times New Roman"/>
              </a:rPr>
              <a:t>adjust</a:t>
            </a:r>
            <a:r>
              <a:rPr sz="2000" spc="-40" dirty="0">
                <a:latin typeface="Times New Roman"/>
                <a:cs typeface="Times New Roman"/>
              </a:rPr>
              <a:t> </a:t>
            </a:r>
            <a:r>
              <a:rPr sz="2000" dirty="0">
                <a:latin typeface="Times New Roman"/>
                <a:cs typeface="Times New Roman"/>
              </a:rPr>
              <a:t>their</a:t>
            </a:r>
            <a:r>
              <a:rPr sz="2000" spc="-35" dirty="0">
                <a:latin typeface="Times New Roman"/>
                <a:cs typeface="Times New Roman"/>
              </a:rPr>
              <a:t> </a:t>
            </a:r>
            <a:r>
              <a:rPr sz="2000" dirty="0">
                <a:latin typeface="Times New Roman"/>
                <a:cs typeface="Times New Roman"/>
              </a:rPr>
              <a:t>budgets</a:t>
            </a:r>
            <a:r>
              <a:rPr sz="2000" spc="-3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financial</a:t>
            </a:r>
            <a:r>
              <a:rPr sz="2000" spc="-40" dirty="0">
                <a:latin typeface="Times New Roman"/>
                <a:cs typeface="Times New Roman"/>
              </a:rPr>
              <a:t> </a:t>
            </a:r>
            <a:r>
              <a:rPr sz="2000" dirty="0">
                <a:latin typeface="Times New Roman"/>
                <a:cs typeface="Times New Roman"/>
              </a:rPr>
              <a:t>plans</a:t>
            </a:r>
            <a:r>
              <a:rPr sz="2000" spc="-20" dirty="0">
                <a:latin typeface="Times New Roman"/>
                <a:cs typeface="Times New Roman"/>
              </a:rPr>
              <a:t> </a:t>
            </a:r>
            <a:r>
              <a:rPr sz="2000" dirty="0">
                <a:latin typeface="Times New Roman"/>
                <a:cs typeface="Times New Roman"/>
              </a:rPr>
              <a:t>on</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35" dirty="0">
                <a:latin typeface="Times New Roman"/>
                <a:cs typeface="Times New Roman"/>
              </a:rPr>
              <a:t>fly.</a:t>
            </a:r>
            <a:endParaRPr lang="en-US" sz="2000" spc="-35" dirty="0">
              <a:latin typeface="Times New Roman"/>
              <a:cs typeface="Times New Roman"/>
            </a:endParaRPr>
          </a:p>
          <a:p>
            <a:pPr marL="469900" indent="-457200">
              <a:lnSpc>
                <a:spcPct val="100000"/>
              </a:lnSpc>
              <a:spcBef>
                <a:spcPts val="1200"/>
              </a:spcBef>
              <a:buFont typeface="+mj-lt"/>
              <a:buAutoNum type="arabicPeriod"/>
              <a:tabLst>
                <a:tab pos="317500" algn="l"/>
              </a:tabLst>
            </a:pPr>
            <a:r>
              <a:rPr sz="2000" b="1" spc="-5" dirty="0">
                <a:latin typeface="Times New Roman"/>
                <a:cs typeface="Times New Roman"/>
              </a:rPr>
              <a:t>Long-term</a:t>
            </a:r>
            <a:r>
              <a:rPr sz="2000" b="1" spc="175" dirty="0">
                <a:latin typeface="Times New Roman"/>
                <a:cs typeface="Times New Roman"/>
              </a:rPr>
              <a:t> </a:t>
            </a:r>
            <a:r>
              <a:rPr sz="2000" b="1" dirty="0">
                <a:latin typeface="Times New Roman"/>
                <a:cs typeface="Times New Roman"/>
              </a:rPr>
              <a:t>Financial</a:t>
            </a:r>
            <a:r>
              <a:rPr sz="2000" b="1" spc="175" dirty="0">
                <a:latin typeface="Times New Roman"/>
                <a:cs typeface="Times New Roman"/>
              </a:rPr>
              <a:t> </a:t>
            </a:r>
            <a:r>
              <a:rPr sz="2000" b="1" spc="-5" dirty="0">
                <a:latin typeface="Times New Roman"/>
                <a:cs typeface="Times New Roman"/>
              </a:rPr>
              <a:t>Goals:</a:t>
            </a:r>
            <a:r>
              <a:rPr sz="2000" b="1" spc="190" dirty="0">
                <a:latin typeface="Times New Roman"/>
                <a:cs typeface="Times New Roman"/>
              </a:rPr>
              <a:t> </a:t>
            </a:r>
            <a:r>
              <a:rPr sz="2000" spc="-5" dirty="0">
                <a:latin typeface="Times New Roman"/>
                <a:cs typeface="Times New Roman"/>
              </a:rPr>
              <a:t>Encourage</a:t>
            </a:r>
            <a:r>
              <a:rPr sz="2000" spc="190" dirty="0">
                <a:latin typeface="Times New Roman"/>
                <a:cs typeface="Times New Roman"/>
              </a:rPr>
              <a:t> </a:t>
            </a:r>
            <a:r>
              <a:rPr sz="2000" spc="-5" dirty="0">
                <a:latin typeface="Times New Roman"/>
                <a:cs typeface="Times New Roman"/>
              </a:rPr>
              <a:t>users</a:t>
            </a:r>
            <a:r>
              <a:rPr sz="2000" spc="195" dirty="0">
                <a:latin typeface="Times New Roman"/>
                <a:cs typeface="Times New Roman"/>
              </a:rPr>
              <a:t> </a:t>
            </a:r>
            <a:r>
              <a:rPr sz="2000" spc="-10" dirty="0">
                <a:latin typeface="Times New Roman"/>
                <a:cs typeface="Times New Roman"/>
              </a:rPr>
              <a:t>to</a:t>
            </a:r>
            <a:r>
              <a:rPr sz="2000" spc="195" dirty="0">
                <a:latin typeface="Times New Roman"/>
                <a:cs typeface="Times New Roman"/>
              </a:rPr>
              <a:t> </a:t>
            </a:r>
            <a:r>
              <a:rPr sz="2000" spc="-10" dirty="0">
                <a:latin typeface="Times New Roman"/>
                <a:cs typeface="Times New Roman"/>
              </a:rPr>
              <a:t>think</a:t>
            </a:r>
            <a:r>
              <a:rPr sz="2000" spc="195" dirty="0">
                <a:latin typeface="Times New Roman"/>
                <a:cs typeface="Times New Roman"/>
              </a:rPr>
              <a:t> </a:t>
            </a:r>
            <a:r>
              <a:rPr sz="2000" dirty="0">
                <a:latin typeface="Times New Roman"/>
                <a:cs typeface="Times New Roman"/>
              </a:rPr>
              <a:t>beyond</a:t>
            </a:r>
            <a:r>
              <a:rPr sz="2000" spc="190" dirty="0">
                <a:latin typeface="Times New Roman"/>
                <a:cs typeface="Times New Roman"/>
              </a:rPr>
              <a:t> </a:t>
            </a:r>
            <a:r>
              <a:rPr sz="2000" spc="-5" dirty="0">
                <a:latin typeface="Times New Roman"/>
                <a:cs typeface="Times New Roman"/>
              </a:rPr>
              <a:t>just</a:t>
            </a:r>
            <a:r>
              <a:rPr sz="2000" spc="180" dirty="0">
                <a:latin typeface="Times New Roman"/>
                <a:cs typeface="Times New Roman"/>
              </a:rPr>
              <a:t> </a:t>
            </a:r>
            <a:r>
              <a:rPr sz="2000" dirty="0">
                <a:latin typeface="Times New Roman"/>
                <a:cs typeface="Times New Roman"/>
              </a:rPr>
              <a:t>expense</a:t>
            </a:r>
            <a:r>
              <a:rPr sz="2000" spc="190" dirty="0">
                <a:latin typeface="Times New Roman"/>
                <a:cs typeface="Times New Roman"/>
              </a:rPr>
              <a:t> </a:t>
            </a:r>
            <a:r>
              <a:rPr sz="2000" spc="-5" dirty="0">
                <a:latin typeface="Times New Roman"/>
                <a:cs typeface="Times New Roman"/>
              </a:rPr>
              <a:t>tracking</a:t>
            </a:r>
            <a:r>
              <a:rPr sz="2000" spc="180" dirty="0">
                <a:latin typeface="Times New Roman"/>
                <a:cs typeface="Times New Roman"/>
              </a:rPr>
              <a:t> </a:t>
            </a:r>
            <a:r>
              <a:rPr sz="2000" dirty="0">
                <a:latin typeface="Times New Roman"/>
                <a:cs typeface="Times New Roman"/>
              </a:rPr>
              <a:t>and</a:t>
            </a:r>
            <a:r>
              <a:rPr sz="2000" spc="195" dirty="0">
                <a:latin typeface="Times New Roman"/>
                <a:cs typeface="Times New Roman"/>
              </a:rPr>
              <a:t> </a:t>
            </a:r>
            <a:r>
              <a:rPr sz="2000" spc="-5" dirty="0">
                <a:latin typeface="Times New Roman"/>
                <a:cs typeface="Times New Roman"/>
              </a:rPr>
              <a:t>consider</a:t>
            </a:r>
            <a:r>
              <a:rPr sz="2000" spc="195" dirty="0">
                <a:latin typeface="Times New Roman"/>
                <a:cs typeface="Times New Roman"/>
              </a:rPr>
              <a:t> </a:t>
            </a:r>
            <a:r>
              <a:rPr sz="2000" spc="-5" dirty="0">
                <a:latin typeface="Times New Roman"/>
                <a:cs typeface="Times New Roman"/>
              </a:rPr>
              <a:t>the</a:t>
            </a:r>
            <a:r>
              <a:rPr lang="en-US" sz="2000" spc="-5" dirty="0">
                <a:latin typeface="Times New Roman"/>
                <a:cs typeface="Times New Roman"/>
              </a:rPr>
              <a:t> </a:t>
            </a:r>
            <a:r>
              <a:rPr sz="2000" dirty="0">
                <a:latin typeface="Times New Roman"/>
                <a:cs typeface="Times New Roman"/>
              </a:rPr>
              <a:t>app</a:t>
            </a:r>
            <a:r>
              <a:rPr sz="2000" spc="-20"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tool</a:t>
            </a:r>
            <a:r>
              <a:rPr sz="2000" spc="-25" dirty="0">
                <a:latin typeface="Times New Roman"/>
                <a:cs typeface="Times New Roman"/>
              </a:rPr>
              <a:t> </a:t>
            </a:r>
            <a:r>
              <a:rPr sz="2000" dirty="0">
                <a:latin typeface="Times New Roman"/>
                <a:cs typeface="Times New Roman"/>
              </a:rPr>
              <a:t>for</a:t>
            </a:r>
            <a:r>
              <a:rPr sz="2000" spc="-20" dirty="0">
                <a:latin typeface="Times New Roman"/>
                <a:cs typeface="Times New Roman"/>
              </a:rPr>
              <a:t> </a:t>
            </a:r>
            <a:r>
              <a:rPr sz="2000" dirty="0">
                <a:latin typeface="Times New Roman"/>
                <a:cs typeface="Times New Roman"/>
              </a:rPr>
              <a:t>achieving</a:t>
            </a:r>
            <a:r>
              <a:rPr sz="2000" spc="-55" dirty="0">
                <a:latin typeface="Times New Roman"/>
                <a:cs typeface="Times New Roman"/>
              </a:rPr>
              <a:t> </a:t>
            </a:r>
            <a:r>
              <a:rPr sz="2000" dirty="0">
                <a:latin typeface="Times New Roman"/>
                <a:cs typeface="Times New Roman"/>
              </a:rPr>
              <a:t>long-term</a:t>
            </a:r>
            <a:r>
              <a:rPr sz="2000" spc="-45" dirty="0">
                <a:latin typeface="Times New Roman"/>
                <a:cs typeface="Times New Roman"/>
              </a:rPr>
              <a:t> </a:t>
            </a:r>
            <a:r>
              <a:rPr sz="2000" dirty="0">
                <a:latin typeface="Times New Roman"/>
                <a:cs typeface="Times New Roman"/>
              </a:rPr>
              <a:t>financial</a:t>
            </a:r>
            <a:r>
              <a:rPr sz="2000" spc="-40" dirty="0">
                <a:latin typeface="Times New Roman"/>
                <a:cs typeface="Times New Roman"/>
              </a:rPr>
              <a:t> </a:t>
            </a:r>
            <a:r>
              <a:rPr sz="2000" dirty="0">
                <a:latin typeface="Times New Roman"/>
                <a:cs typeface="Times New Roman"/>
              </a:rPr>
              <a:t>goals.</a:t>
            </a:r>
            <a:endParaRPr lang="en-US" sz="2000" dirty="0">
              <a:latin typeface="Times New Roman"/>
              <a:cs typeface="Times New Roman"/>
            </a:endParaRPr>
          </a:p>
          <a:p>
            <a:pPr marL="469900" indent="-457200">
              <a:lnSpc>
                <a:spcPct val="100000"/>
              </a:lnSpc>
              <a:spcBef>
                <a:spcPts val="1200"/>
              </a:spcBef>
              <a:buFont typeface="+mj-lt"/>
              <a:buAutoNum type="arabicPeriod"/>
              <a:tabLst>
                <a:tab pos="317500" algn="l"/>
              </a:tabLst>
            </a:pPr>
            <a:r>
              <a:rPr sz="2000" b="1" spc="-10" dirty="0">
                <a:latin typeface="Times New Roman"/>
                <a:cs typeface="Times New Roman"/>
              </a:rPr>
              <a:t>User-friendly</a:t>
            </a:r>
            <a:r>
              <a:rPr sz="2000" b="1" spc="340" dirty="0">
                <a:latin typeface="Times New Roman"/>
                <a:cs typeface="Times New Roman"/>
              </a:rPr>
              <a:t> </a:t>
            </a:r>
            <a:r>
              <a:rPr sz="2000" b="1" spc="-5" dirty="0">
                <a:latin typeface="Times New Roman"/>
                <a:cs typeface="Times New Roman"/>
              </a:rPr>
              <a:t>Experience:</a:t>
            </a:r>
            <a:r>
              <a:rPr sz="2000" b="1" spc="345" dirty="0">
                <a:latin typeface="Times New Roman"/>
                <a:cs typeface="Times New Roman"/>
              </a:rPr>
              <a:t> </a:t>
            </a:r>
            <a:r>
              <a:rPr sz="2000" spc="-5" dirty="0">
                <a:latin typeface="Times New Roman"/>
                <a:cs typeface="Times New Roman"/>
              </a:rPr>
              <a:t>Demonstrate</a:t>
            </a:r>
            <a:r>
              <a:rPr sz="2000" spc="325" dirty="0">
                <a:latin typeface="Times New Roman"/>
                <a:cs typeface="Times New Roman"/>
              </a:rPr>
              <a:t> </a:t>
            </a:r>
            <a:r>
              <a:rPr sz="2000" dirty="0">
                <a:latin typeface="Times New Roman"/>
                <a:cs typeface="Times New Roman"/>
              </a:rPr>
              <a:t>the</a:t>
            </a:r>
            <a:r>
              <a:rPr sz="2000" spc="330" dirty="0">
                <a:latin typeface="Times New Roman"/>
                <a:cs typeface="Times New Roman"/>
              </a:rPr>
              <a:t> </a:t>
            </a:r>
            <a:r>
              <a:rPr sz="2000" spc="-10" dirty="0">
                <a:latin typeface="Times New Roman"/>
                <a:cs typeface="Times New Roman"/>
              </a:rPr>
              <a:t>user-friendly</a:t>
            </a:r>
            <a:r>
              <a:rPr sz="2000" spc="325" dirty="0">
                <a:latin typeface="Times New Roman"/>
                <a:cs typeface="Times New Roman"/>
              </a:rPr>
              <a:t> </a:t>
            </a:r>
            <a:r>
              <a:rPr lang="en-US" sz="2000" spc="-5" dirty="0">
                <a:latin typeface="Times New Roman"/>
                <a:cs typeface="Times New Roman"/>
              </a:rPr>
              <a:t>JavaSwing</a:t>
            </a:r>
            <a:r>
              <a:rPr sz="2000" spc="345" dirty="0">
                <a:latin typeface="Times New Roman"/>
                <a:cs typeface="Times New Roman"/>
              </a:rPr>
              <a:t> </a:t>
            </a:r>
            <a:r>
              <a:rPr sz="2000" spc="-5" dirty="0">
                <a:latin typeface="Times New Roman"/>
                <a:cs typeface="Times New Roman"/>
              </a:rPr>
              <a:t>interface,</a:t>
            </a:r>
            <a:r>
              <a:rPr sz="2000" spc="330" dirty="0">
                <a:latin typeface="Times New Roman"/>
                <a:cs typeface="Times New Roman"/>
              </a:rPr>
              <a:t> </a:t>
            </a:r>
            <a:r>
              <a:rPr sz="2000" spc="-5" dirty="0">
                <a:latin typeface="Times New Roman"/>
                <a:cs typeface="Times New Roman"/>
              </a:rPr>
              <a:t>making</a:t>
            </a:r>
            <a:r>
              <a:rPr sz="2000" spc="350" dirty="0">
                <a:latin typeface="Times New Roman"/>
                <a:cs typeface="Times New Roman"/>
              </a:rPr>
              <a:t> </a:t>
            </a:r>
            <a:r>
              <a:rPr sz="2000" spc="-5" dirty="0">
                <a:latin typeface="Times New Roman"/>
                <a:cs typeface="Times New Roman"/>
              </a:rPr>
              <a:t>it</a:t>
            </a:r>
            <a:r>
              <a:rPr sz="2000" spc="320" dirty="0">
                <a:latin typeface="Times New Roman"/>
                <a:cs typeface="Times New Roman"/>
              </a:rPr>
              <a:t> </a:t>
            </a:r>
            <a:r>
              <a:rPr sz="2000" dirty="0">
                <a:latin typeface="Times New Roman"/>
                <a:cs typeface="Times New Roman"/>
              </a:rPr>
              <a:t>easy</a:t>
            </a:r>
            <a:r>
              <a:rPr sz="2000" spc="320" dirty="0">
                <a:latin typeface="Times New Roman"/>
                <a:cs typeface="Times New Roman"/>
              </a:rPr>
              <a:t> </a:t>
            </a:r>
            <a:r>
              <a:rPr sz="2000" dirty="0">
                <a:latin typeface="Times New Roman"/>
                <a:cs typeface="Times New Roman"/>
              </a:rPr>
              <a:t>for</a:t>
            </a:r>
            <a:r>
              <a:rPr sz="2000" spc="325" dirty="0">
                <a:latin typeface="Times New Roman"/>
                <a:cs typeface="Times New Roman"/>
              </a:rPr>
              <a:t> </a:t>
            </a:r>
            <a:r>
              <a:rPr sz="2000" spc="-5" dirty="0">
                <a:latin typeface="Times New Roman"/>
                <a:cs typeface="Times New Roman"/>
              </a:rPr>
              <a:t>both</a:t>
            </a:r>
            <a:r>
              <a:rPr lang="en-US" sz="2000" spc="-5" dirty="0">
                <a:latin typeface="Times New Roman"/>
                <a:cs typeface="Times New Roman"/>
              </a:rPr>
              <a:t> </a:t>
            </a:r>
            <a:r>
              <a:rPr sz="2000" dirty="0">
                <a:latin typeface="Times New Roman"/>
                <a:cs typeface="Times New Roman"/>
              </a:rPr>
              <a:t>tech-savvy</a:t>
            </a:r>
            <a:r>
              <a:rPr sz="2000" spc="-40" dirty="0">
                <a:latin typeface="Times New Roman"/>
                <a:cs typeface="Times New Roman"/>
              </a:rPr>
              <a:t> </a:t>
            </a:r>
            <a:r>
              <a:rPr sz="2000" dirty="0">
                <a:latin typeface="Times New Roman"/>
                <a:cs typeface="Times New Roman"/>
              </a:rPr>
              <a:t>and </a:t>
            </a:r>
            <a:r>
              <a:rPr sz="2000" spc="-5" dirty="0">
                <a:latin typeface="Times New Roman"/>
                <a:cs typeface="Times New Roman"/>
              </a:rPr>
              <a:t>non-tech-savvy</a:t>
            </a:r>
            <a:r>
              <a:rPr sz="2000" spc="-35" dirty="0">
                <a:latin typeface="Times New Roman"/>
                <a:cs typeface="Times New Roman"/>
              </a:rPr>
              <a:t> </a:t>
            </a:r>
            <a:r>
              <a:rPr sz="2000" spc="-5" dirty="0">
                <a:latin typeface="Times New Roman"/>
                <a:cs typeface="Times New Roman"/>
              </a:rPr>
              <a:t>individuals</a:t>
            </a:r>
            <a:r>
              <a:rPr sz="2000" spc="-3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5" dirty="0">
                <a:latin typeface="Times New Roman"/>
                <a:cs typeface="Times New Roman"/>
              </a:rPr>
              <a:t>manage</a:t>
            </a:r>
            <a:r>
              <a:rPr sz="2000" spc="-10" dirty="0">
                <a:latin typeface="Times New Roman"/>
                <a:cs typeface="Times New Roman"/>
              </a:rPr>
              <a:t> </a:t>
            </a:r>
            <a:r>
              <a:rPr sz="2000" dirty="0">
                <a:latin typeface="Times New Roman"/>
                <a:cs typeface="Times New Roman"/>
              </a:rPr>
              <a:t>their</a:t>
            </a:r>
            <a:r>
              <a:rPr sz="2000" spc="-25" dirty="0">
                <a:latin typeface="Times New Roman"/>
                <a:cs typeface="Times New Roman"/>
              </a:rPr>
              <a:t> </a:t>
            </a:r>
            <a:r>
              <a:rPr sz="2000" dirty="0">
                <a:latin typeface="Times New Roman"/>
                <a:cs typeface="Times New Roman"/>
              </a:rPr>
              <a:t>expenses.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775" y="457200"/>
            <a:ext cx="4357625" cy="629018"/>
          </a:xfrm>
          <a:prstGeom prst="rect">
            <a:avLst/>
          </a:prstGeom>
        </p:spPr>
        <p:txBody>
          <a:bodyPr vert="horz" wrap="square" lIns="0" tIns="13335" rIns="0" bIns="0" rtlCol="0">
            <a:spAutoFit/>
          </a:bodyPr>
          <a:lstStyle/>
          <a:p>
            <a:pPr marL="12700">
              <a:lnSpc>
                <a:spcPct val="100000"/>
              </a:lnSpc>
              <a:spcBef>
                <a:spcPts val="105"/>
              </a:spcBef>
            </a:pPr>
            <a:r>
              <a:rPr lang="en-US" sz="4000" spc="-5" dirty="0"/>
              <a:t>METHODOLOGY</a:t>
            </a:r>
            <a:endParaRPr sz="4000" spc="-5" dirty="0"/>
          </a:p>
        </p:txBody>
      </p:sp>
      <p:sp>
        <p:nvSpPr>
          <p:cNvPr id="3" name="object 3"/>
          <p:cNvSpPr txBox="1"/>
          <p:nvPr/>
        </p:nvSpPr>
        <p:spPr>
          <a:xfrm>
            <a:off x="366775" y="1219200"/>
            <a:ext cx="11444225" cy="5678478"/>
          </a:xfrm>
          <a:prstGeom prst="rect">
            <a:avLst/>
          </a:prstGeom>
        </p:spPr>
        <p:txBody>
          <a:bodyPr vert="horz" wrap="square" lIns="0" tIns="12700" rIns="0" bIns="0" rtlCol="0">
            <a:spAutoFit/>
          </a:bodyPr>
          <a:lstStyle/>
          <a:p>
            <a:pPr marL="12700">
              <a:lnSpc>
                <a:spcPct val="100000"/>
              </a:lnSpc>
              <a:spcBef>
                <a:spcPts val="100"/>
              </a:spcBef>
            </a:pPr>
            <a:r>
              <a:rPr lang="en-US" sz="2000" b="1" spc="-10" dirty="0">
                <a:latin typeface="Times New Roman" panose="02020603050405020304" pitchFamily="18" charset="0"/>
                <a:cs typeface="Times New Roman" panose="02020603050405020304" pitchFamily="18" charset="0"/>
              </a:rPr>
              <a:t>STEPS</a:t>
            </a:r>
          </a:p>
          <a:p>
            <a:pPr marL="12700">
              <a:lnSpc>
                <a:spcPct val="100000"/>
              </a:lnSpc>
              <a:spcBef>
                <a:spcPts val="100"/>
              </a:spcBef>
            </a:pPr>
            <a:endParaRPr lang="en-US" sz="1800" b="1" u="sng" dirty="0">
              <a:latin typeface="Calibri" panose="020F0502020204030204"/>
              <a:cs typeface="Calibri" panose="020F0502020204030204"/>
            </a:endParaRPr>
          </a:p>
          <a:p>
            <a:pPr marL="12700">
              <a:lnSpc>
                <a:spcPct val="100000"/>
              </a:lnSpc>
              <a:spcBef>
                <a:spcPts val="100"/>
              </a:spcBef>
            </a:pPr>
            <a:r>
              <a:rPr lang="en-US" sz="2000" b="1" dirty="0">
                <a:latin typeface="Times New Roman"/>
                <a:cs typeface="Times New Roman"/>
              </a:rPr>
              <a:t>Conceptual Design &amp; Requirement Gathering:</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Define the core features (tracking expenses, categorization, reporting).</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Identify user interface requirements using JavaSwing.</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Research libraries for file handling, data storage, and UI components.</a:t>
            </a:r>
          </a:p>
          <a:p>
            <a:pPr marL="12700">
              <a:lnSpc>
                <a:spcPct val="100000"/>
              </a:lnSpc>
              <a:spcBef>
                <a:spcPts val="100"/>
              </a:spcBef>
            </a:pPr>
            <a:endParaRPr lang="en-US" sz="2000" dirty="0">
              <a:latin typeface="Times New Roman"/>
              <a:cs typeface="Times New Roman"/>
            </a:endParaRPr>
          </a:p>
          <a:p>
            <a:pPr marL="12700">
              <a:lnSpc>
                <a:spcPct val="100000"/>
              </a:lnSpc>
              <a:spcBef>
                <a:spcPts val="100"/>
              </a:spcBef>
            </a:pPr>
            <a:r>
              <a:rPr lang="en-US" sz="2000" b="1" dirty="0">
                <a:latin typeface="Times New Roman"/>
                <a:cs typeface="Times New Roman"/>
              </a:rPr>
              <a:t>UI Development with JavaSwing:</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Build the UI structure using JavaSwing components.</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Apply CSS for styling to ensure a user-friendly, consistent interface.</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Integrate animations and layouts to improve user interaction.</a:t>
            </a:r>
          </a:p>
          <a:p>
            <a:pPr marL="12700">
              <a:lnSpc>
                <a:spcPct val="100000"/>
              </a:lnSpc>
              <a:spcBef>
                <a:spcPts val="100"/>
              </a:spcBef>
            </a:pPr>
            <a:endParaRPr lang="en-US" sz="2000" dirty="0">
              <a:latin typeface="Times New Roman"/>
              <a:cs typeface="Times New Roman"/>
            </a:endParaRPr>
          </a:p>
          <a:p>
            <a:pPr marL="12700">
              <a:lnSpc>
                <a:spcPct val="100000"/>
              </a:lnSpc>
              <a:spcBef>
                <a:spcPts val="100"/>
              </a:spcBef>
            </a:pPr>
            <a:r>
              <a:rPr lang="en-US" sz="2000" b="1" dirty="0">
                <a:latin typeface="Times New Roman"/>
                <a:cs typeface="Times New Roman"/>
              </a:rPr>
              <a:t>Core Functional Development:</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Develop backend logic for expense data storage and retrieval.</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Implement data manipulation features (add, edit, delete expenses).</a:t>
            </a: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Integrate features for report generation and visualization.</a:t>
            </a:r>
          </a:p>
          <a:p>
            <a:pPr marL="12700">
              <a:lnSpc>
                <a:spcPct val="100000"/>
              </a:lnSpc>
              <a:spcBef>
                <a:spcPts val="100"/>
              </a:spcBef>
            </a:pPr>
            <a:endParaRPr lang="en-US" sz="1800" dirty="0">
              <a:latin typeface="Calibri" panose="020F0502020204030204"/>
              <a:cs typeface="Calibri" panose="020F0502020204030204"/>
            </a:endParaRPr>
          </a:p>
          <a:p>
            <a:pPr marL="12700">
              <a:lnSpc>
                <a:spcPct val="100000"/>
              </a:lnSpc>
              <a:spcBef>
                <a:spcPts val="100"/>
              </a:spcBef>
            </a:pPr>
            <a:endParaRPr sz="18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EE4A-B6B3-228F-3385-4DC78F75A79C}"/>
              </a:ext>
            </a:extLst>
          </p:cNvPr>
          <p:cNvSpPr>
            <a:spLocks noGrp="1"/>
          </p:cNvSpPr>
          <p:nvPr>
            <p:ph type="title"/>
          </p:nvPr>
        </p:nvSpPr>
        <p:spPr>
          <a:xfrm>
            <a:off x="685800" y="533400"/>
            <a:ext cx="6569075" cy="492443"/>
          </a:xfrm>
        </p:spPr>
        <p:txBody>
          <a:bodyPr/>
          <a:lstStyle/>
          <a:p>
            <a:r>
              <a:rPr lang="en-US" dirty="0"/>
              <a:t>METHODOLOGY</a:t>
            </a:r>
          </a:p>
        </p:txBody>
      </p:sp>
      <p:sp>
        <p:nvSpPr>
          <p:cNvPr id="3" name="Text Placeholder 2">
            <a:extLst>
              <a:ext uri="{FF2B5EF4-FFF2-40B4-BE49-F238E27FC236}">
                <a16:creationId xmlns:a16="http://schemas.microsoft.com/office/drawing/2014/main" id="{FA2A08F2-ADC1-3AE6-3473-B204C87A0BDD}"/>
              </a:ext>
            </a:extLst>
          </p:cNvPr>
          <p:cNvSpPr>
            <a:spLocks noGrp="1"/>
          </p:cNvSpPr>
          <p:nvPr>
            <p:ph type="body" idx="1"/>
          </p:nvPr>
        </p:nvSpPr>
        <p:spPr>
          <a:xfrm>
            <a:off x="428307" y="1676400"/>
            <a:ext cx="11335385" cy="3016210"/>
          </a:xfrm>
        </p:spPr>
        <p:txBody>
          <a:bodyPr/>
          <a:lstStyle/>
          <a:p>
            <a:pPr algn="just"/>
            <a:r>
              <a:rPr lang="en-US" sz="2000" b="1" kern="1200" dirty="0">
                <a:latin typeface="Times New Roman"/>
                <a:cs typeface="Times New Roman"/>
              </a:rPr>
              <a:t>Testing &amp; Quality Assurance:</a:t>
            </a:r>
          </a:p>
          <a:p>
            <a:pPr marL="342900" indent="-342900" algn="just">
              <a:buFont typeface="Arial" panose="020B0604020202020204" pitchFamily="34" charset="0"/>
              <a:buChar char="•"/>
            </a:pPr>
            <a:r>
              <a:rPr lang="en-US" sz="2000" kern="1200" dirty="0">
                <a:latin typeface="Times New Roman"/>
                <a:cs typeface="Times New Roman"/>
              </a:rPr>
              <a:t>Conduct unit testing for each feature.</a:t>
            </a:r>
          </a:p>
          <a:p>
            <a:pPr marL="342900" indent="-342900" algn="just">
              <a:buFont typeface="Arial" panose="020B0604020202020204" pitchFamily="34" charset="0"/>
              <a:buChar char="•"/>
            </a:pPr>
            <a:r>
              <a:rPr lang="en-US" sz="2000" kern="1200" dirty="0">
                <a:latin typeface="Times New Roman"/>
                <a:cs typeface="Times New Roman"/>
              </a:rPr>
              <a:t>Perform integration testing for UI and backend.</a:t>
            </a:r>
          </a:p>
          <a:p>
            <a:pPr marL="342900" indent="-342900" algn="just">
              <a:buFont typeface="Arial" panose="020B0604020202020204" pitchFamily="34" charset="0"/>
              <a:buChar char="•"/>
            </a:pPr>
            <a:r>
              <a:rPr lang="en-US" sz="2000" kern="1200" dirty="0">
                <a:latin typeface="Times New Roman"/>
                <a:cs typeface="Times New Roman"/>
              </a:rPr>
              <a:t>Conduct cross-platform testing (Windows, macOS, Linux).</a:t>
            </a:r>
          </a:p>
          <a:p>
            <a:pPr algn="just"/>
            <a:endParaRPr lang="en-US" sz="2000" kern="1200" dirty="0">
              <a:latin typeface="Times New Roman"/>
              <a:cs typeface="Times New Roman"/>
            </a:endParaRPr>
          </a:p>
          <a:p>
            <a:pPr algn="just"/>
            <a:r>
              <a:rPr lang="en-US" sz="2000" b="1" kern="1200" dirty="0">
                <a:latin typeface="Times New Roman"/>
                <a:cs typeface="Times New Roman"/>
              </a:rPr>
              <a:t>Deployment &amp; Documentation:</a:t>
            </a:r>
          </a:p>
          <a:p>
            <a:pPr marL="342900" indent="-342900" algn="just">
              <a:buFont typeface="Arial" panose="020B0604020202020204" pitchFamily="34" charset="0"/>
              <a:buChar char="•"/>
            </a:pPr>
            <a:r>
              <a:rPr lang="en-US" sz="2000" kern="1200" dirty="0">
                <a:latin typeface="Times New Roman"/>
                <a:cs typeface="Times New Roman"/>
              </a:rPr>
              <a:t>Prepare user guide and setup documentation</a:t>
            </a:r>
          </a:p>
          <a:p>
            <a:pPr marL="342900" indent="-342900" algn="just">
              <a:buFont typeface="Arial" panose="020B0604020202020204" pitchFamily="34" charset="0"/>
              <a:buChar char="•"/>
            </a:pPr>
            <a:r>
              <a:rPr lang="en-US" sz="2000" kern="1200" dirty="0">
                <a:latin typeface="Times New Roman"/>
                <a:cs typeface="Times New Roman"/>
              </a:rPr>
              <a:t>Package the application for different OS platforms</a:t>
            </a:r>
          </a:p>
          <a:p>
            <a:pPr marL="342900" indent="-342900" algn="just">
              <a:buFont typeface="Arial" panose="020B0604020202020204" pitchFamily="34" charset="0"/>
              <a:buChar char="•"/>
            </a:pPr>
            <a:r>
              <a:rPr lang="en-US" sz="2000" kern="1200" dirty="0">
                <a:latin typeface="Times New Roman"/>
                <a:cs typeface="Times New Roman"/>
              </a:rPr>
              <a:t>Finalize delivery with technical documentation and maintenance plan</a:t>
            </a:r>
          </a:p>
          <a:p>
            <a:pPr algn="just"/>
            <a:endParaRPr lang="en-US" dirty="0"/>
          </a:p>
        </p:txBody>
      </p:sp>
    </p:spTree>
    <p:extLst>
      <p:ext uri="{BB962C8B-B14F-4D97-AF65-F5344CB8AC3E}">
        <p14:creationId xmlns:p14="http://schemas.microsoft.com/office/powerpoint/2010/main" val="38561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DBA04F26-DE98-9AB5-0CDF-90C39A74D75C}"/>
              </a:ext>
            </a:extLst>
          </p:cNvPr>
          <p:cNvPicPr>
            <a:picLocks noChangeAspect="1"/>
          </p:cNvPicPr>
          <p:nvPr/>
        </p:nvPicPr>
        <p:blipFill>
          <a:blip r:embed="rId2"/>
          <a:stretch>
            <a:fillRect/>
          </a:stretch>
        </p:blipFill>
        <p:spPr>
          <a:xfrm>
            <a:off x="152400" y="2667148"/>
            <a:ext cx="11887200" cy="1337021"/>
          </a:xfrm>
          <a:prstGeom prst="rect">
            <a:avLst/>
          </a:prstGeom>
        </p:spPr>
      </p:pic>
      <p:sp>
        <p:nvSpPr>
          <p:cNvPr id="2" name="object 2"/>
          <p:cNvSpPr txBox="1">
            <a:spLocks noGrp="1"/>
          </p:cNvSpPr>
          <p:nvPr>
            <p:ph type="title"/>
          </p:nvPr>
        </p:nvSpPr>
        <p:spPr>
          <a:xfrm>
            <a:off x="609600" y="152400"/>
            <a:ext cx="2522424" cy="1121461"/>
          </a:xfrm>
          <a:prstGeom prst="rect">
            <a:avLst/>
          </a:prstGeom>
        </p:spPr>
        <p:txBody>
          <a:bodyPr vert="horz" wrap="square" lIns="0" tIns="13335" rIns="0" bIns="0" rtlCol="0">
            <a:spAutoFit/>
          </a:bodyPr>
          <a:lstStyle/>
          <a:p>
            <a:pPr marL="12700">
              <a:lnSpc>
                <a:spcPct val="100000"/>
              </a:lnSpc>
              <a:spcBef>
                <a:spcPts val="105"/>
              </a:spcBef>
            </a:pPr>
            <a:r>
              <a:rPr lang="en-IN" spc="-5" dirty="0"/>
              <a:t>  </a:t>
            </a:r>
            <a:r>
              <a:rPr spc="-90" dirty="0"/>
              <a:t> </a:t>
            </a:r>
            <a:r>
              <a:rPr lang="en-US" sz="4000" spc="-10" dirty="0"/>
              <a:t>TIMELINE</a:t>
            </a:r>
            <a:endParaRPr spc="-10" dirty="0"/>
          </a:p>
        </p:txBody>
      </p:sp>
      <p:cxnSp>
        <p:nvCxnSpPr>
          <p:cNvPr id="7" name="Straight Arrow Connector 6">
            <a:extLst>
              <a:ext uri="{FF2B5EF4-FFF2-40B4-BE49-F238E27FC236}">
                <a16:creationId xmlns:a16="http://schemas.microsoft.com/office/drawing/2014/main" id="{7CE6305C-3BD4-75FF-F85A-9E2515D3C514}"/>
              </a:ext>
            </a:extLst>
          </p:cNvPr>
          <p:cNvCxnSpPr>
            <a:cxnSpLocks/>
          </p:cNvCxnSpPr>
          <p:nvPr/>
        </p:nvCxnSpPr>
        <p:spPr>
          <a:xfrm>
            <a:off x="1981200" y="33528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57FBF91-4EB0-D4A5-606D-6F24FE5FCD72}"/>
              </a:ext>
            </a:extLst>
          </p:cNvPr>
          <p:cNvCxnSpPr>
            <a:cxnSpLocks/>
          </p:cNvCxnSpPr>
          <p:nvPr/>
        </p:nvCxnSpPr>
        <p:spPr>
          <a:xfrm>
            <a:off x="4495800" y="33528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EF7EDE-B4AD-03CB-D83A-DE5B0FC6BDDE}"/>
              </a:ext>
            </a:extLst>
          </p:cNvPr>
          <p:cNvCxnSpPr>
            <a:cxnSpLocks/>
          </p:cNvCxnSpPr>
          <p:nvPr/>
        </p:nvCxnSpPr>
        <p:spPr>
          <a:xfrm>
            <a:off x="6934200" y="33528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8376A5C-0366-5DFA-EBA1-BC4E1545137D}"/>
              </a:ext>
            </a:extLst>
          </p:cNvPr>
          <p:cNvCxnSpPr>
            <a:cxnSpLocks/>
          </p:cNvCxnSpPr>
          <p:nvPr/>
        </p:nvCxnSpPr>
        <p:spPr>
          <a:xfrm>
            <a:off x="9448800" y="33528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666" y="446781"/>
            <a:ext cx="5233925" cy="505908"/>
          </a:xfrm>
          <a:prstGeom prst="rect">
            <a:avLst/>
          </a:prstGeom>
        </p:spPr>
        <p:txBody>
          <a:bodyPr vert="horz" wrap="square" lIns="0" tIns="13335" rIns="0" bIns="0" rtlCol="0">
            <a:spAutoFit/>
          </a:bodyPr>
          <a:lstStyle/>
          <a:p>
            <a:pPr marL="12700">
              <a:lnSpc>
                <a:spcPct val="100000"/>
              </a:lnSpc>
              <a:spcBef>
                <a:spcPts val="105"/>
              </a:spcBef>
            </a:pPr>
            <a:r>
              <a:rPr lang="en-US" dirty="0"/>
              <a:t>WORKING MODEL</a:t>
            </a:r>
            <a:endParaRPr dirty="0"/>
          </a:p>
        </p:txBody>
      </p:sp>
      <p:sp>
        <p:nvSpPr>
          <p:cNvPr id="6" name="object 6"/>
          <p:cNvSpPr txBox="1"/>
          <p:nvPr/>
        </p:nvSpPr>
        <p:spPr>
          <a:xfrm>
            <a:off x="4724400" y="5904208"/>
            <a:ext cx="2586736" cy="289823"/>
          </a:xfrm>
          <a:prstGeom prst="rect">
            <a:avLst/>
          </a:prstGeom>
        </p:spPr>
        <p:txBody>
          <a:bodyPr vert="horz" wrap="square" lIns="0" tIns="12700" rIns="0" bIns="0" rtlCol="0">
            <a:spAutoFit/>
          </a:bodyPr>
          <a:lstStyle/>
          <a:p>
            <a:pPr marL="12700">
              <a:lnSpc>
                <a:spcPct val="100000"/>
              </a:lnSpc>
              <a:spcBef>
                <a:spcPts val="100"/>
              </a:spcBef>
            </a:pPr>
            <a:r>
              <a:rPr sz="1800" b="1" u="sng" spc="-5" dirty="0">
                <a:uFill>
                  <a:solidFill>
                    <a:srgbClr val="000000"/>
                  </a:solidFill>
                </a:uFill>
                <a:latin typeface="Times New Roman"/>
                <a:cs typeface="Times New Roman"/>
              </a:rPr>
              <a:t>Fig.1</a:t>
            </a:r>
            <a:r>
              <a:rPr sz="1800" b="1" spc="-35" dirty="0">
                <a:latin typeface="Times New Roman"/>
                <a:cs typeface="Times New Roman"/>
              </a:rPr>
              <a:t> </a:t>
            </a:r>
            <a:r>
              <a:rPr sz="1800" b="1" u="sng" spc="-5" dirty="0">
                <a:uFill>
                  <a:solidFill>
                    <a:srgbClr val="000000"/>
                  </a:solidFill>
                </a:uFill>
                <a:latin typeface="Times New Roman"/>
                <a:cs typeface="Times New Roman"/>
              </a:rPr>
              <a:t>Methodology</a:t>
            </a:r>
            <a:r>
              <a:rPr sz="1800" b="1" u="sng" spc="-35" dirty="0">
                <a:uFill>
                  <a:solidFill>
                    <a:srgbClr val="000000"/>
                  </a:solidFill>
                </a:uFill>
                <a:latin typeface="Times New Roman"/>
                <a:cs typeface="Times New Roman"/>
              </a:rPr>
              <a:t> </a:t>
            </a:r>
            <a:r>
              <a:rPr sz="1800" b="1" u="sng" dirty="0">
                <a:uFill>
                  <a:solidFill>
                    <a:srgbClr val="000000"/>
                  </a:solidFill>
                </a:uFill>
                <a:latin typeface="Times New Roman"/>
                <a:cs typeface="Times New Roman"/>
              </a:rPr>
              <a:t>Chart</a:t>
            </a:r>
            <a:endParaRPr sz="1800" b="1" dirty="0">
              <a:latin typeface="Times New Roman"/>
              <a:cs typeface="Times New Roman"/>
            </a:endParaRPr>
          </a:p>
        </p:txBody>
      </p:sp>
      <p:pic>
        <p:nvPicPr>
          <p:cNvPr id="7" name="Picture 6">
            <a:extLst>
              <a:ext uri="{FF2B5EF4-FFF2-40B4-BE49-F238E27FC236}">
                <a16:creationId xmlns:a16="http://schemas.microsoft.com/office/drawing/2014/main" id="{DA70A365-F2F8-840B-6B28-E2176254FA1D}"/>
              </a:ext>
            </a:extLst>
          </p:cNvPr>
          <p:cNvPicPr>
            <a:picLocks noChangeAspect="1"/>
          </p:cNvPicPr>
          <p:nvPr/>
        </p:nvPicPr>
        <p:blipFill rotWithShape="1">
          <a:blip r:embed="rId2">
            <a:extLst>
              <a:ext uri="{28A0092B-C50C-407E-A947-70E740481C1C}">
                <a14:useLocalDpi xmlns:a14="http://schemas.microsoft.com/office/drawing/2010/main" val="0"/>
              </a:ext>
            </a:extLst>
          </a:blip>
          <a:srcRect l="398" r="596"/>
          <a:stretch/>
        </p:blipFill>
        <p:spPr bwMode="auto">
          <a:xfrm>
            <a:off x="1219200" y="1331428"/>
            <a:ext cx="9305874" cy="4002572"/>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224</TotalTime>
  <Words>1460</Words>
  <Application>Microsoft Office PowerPoint</Application>
  <PresentationFormat>Widescreen</PresentationFormat>
  <Paragraphs>122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Calibri</vt:lpstr>
      <vt:lpstr>Times New Roman</vt:lpstr>
      <vt:lpstr>Office Theme</vt:lpstr>
      <vt:lpstr>MINOR PROJECT</vt:lpstr>
      <vt:lpstr>CONTENT</vt:lpstr>
      <vt:lpstr>   INTRODUCTION</vt:lpstr>
      <vt:lpstr>LITERATURE REVIEW</vt:lpstr>
      <vt:lpstr>  OBJECTIVE</vt:lpstr>
      <vt:lpstr>METHODOLOGY</vt:lpstr>
      <vt:lpstr>METHODOLOGY</vt:lpstr>
      <vt:lpstr>   TIMELINE</vt:lpstr>
      <vt:lpstr>WORKING MODEL</vt:lpstr>
      <vt:lpstr> WORKING MODEL</vt:lpstr>
      <vt:lpstr>RESULT</vt:lpstr>
      <vt:lpstr>RESULT</vt:lpstr>
      <vt:lpstr>CONCLUSION</vt:lpstr>
      <vt:lpstr>CONCLUSION</vt:lpstr>
      <vt:lpstr>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ayush dwivedi</cp:lastModifiedBy>
  <cp:revision>10</cp:revision>
  <dcterms:created xsi:type="dcterms:W3CDTF">2024-08-18T08:25:47Z</dcterms:created>
  <dcterms:modified xsi:type="dcterms:W3CDTF">2024-11-14T08:31:03Z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2023-11-03T00:00:00Z</vt:filetime>
  </property>
  <property fmtid="{D5CDD505-2E9C-101B-9397-08002B2CF9AE}" pid="3" name="Creator">
    <vt:lpwstr>Microsoft® PowerPoint® 2019</vt:lpwstr>
  </property>
  <property fmtid="{D5CDD505-2E9C-101B-9397-08002B2CF9AE}" pid="4" name="LastSaved">
    <vt:filetime>2024-08-18T00:00:00Z</vt:filetime>
  </property>
</Properties>
</file>