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906000" cy="6858000" type="A4"/>
  <p:notesSz cx="9144000" cy="6858000"/>
  <p:embeddedFontLst>
    <p:embeddedFont>
      <p:font typeface="Roboto Slab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Nt8MGIBSDZ5vj/D6RygW99Z6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ec6cbb0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2b6ec6cb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79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ec6cbb0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2b6ec6cb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251055" y="2203055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17180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82330" y="2505076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14915" y="1681164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014915" y="2505076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8098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1" lvl="1" indent="-36193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24" lvl="3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04" lvl="4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85" lvl="5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66" lvl="6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47" lvl="7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28" lvl="8" indent="-32383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11342" y="987428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22859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1" lvl="1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543" lvl="2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24" lvl="3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5904" lvl="4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085" lvl="5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266" lvl="6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447" lvl="7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28" lvl="8" indent="-228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777331" y="-270667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1" lvl="0" indent="-34288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61" lvl="1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43" lvl="2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24" lvl="3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04" lvl="4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85" lvl="5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66" lvl="6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47" lvl="7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28" lvl="8" indent="-34288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22532D-9A08-4F68-CCAD-DD4B0BC1F1FA}"/>
              </a:ext>
            </a:extLst>
          </p:cNvPr>
          <p:cNvSpPr/>
          <p:nvPr/>
        </p:nvSpPr>
        <p:spPr>
          <a:xfrm>
            <a:off x="7181076" y="130096"/>
            <a:ext cx="2537013" cy="789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Google Shape;116;g2b6ec6cbb0c_0_0"/>
          <p:cNvSpPr/>
          <p:nvPr/>
        </p:nvSpPr>
        <p:spPr>
          <a:xfrm>
            <a:off x="5642995" y="1073719"/>
            <a:ext cx="3749851" cy="25065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IUCN backbone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2b6ec6cbb0c_0_0"/>
          <p:cNvSpPr/>
          <p:nvPr/>
        </p:nvSpPr>
        <p:spPr>
          <a:xfrm>
            <a:off x="5642998" y="1503492"/>
            <a:ext cx="3749852" cy="3594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DOPA (Digital Observatory </a:t>
            </a:r>
          </a:p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 Protected Areas) REST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g2b6ec6cbb0c_0_0"/>
          <p:cNvSpPr/>
          <p:nvPr/>
        </p:nvSpPr>
        <p:spPr>
          <a:xfrm>
            <a:off x="6358735" y="6348051"/>
            <a:ext cx="3229660" cy="41653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</a:t>
            </a:r>
          </a:p>
        </p:txBody>
      </p:sp>
      <p:sp>
        <p:nvSpPr>
          <p:cNvPr id="121" name="Google Shape;121;g2b6ec6cbb0c_0_0"/>
          <p:cNvSpPr/>
          <p:nvPr/>
        </p:nvSpPr>
        <p:spPr>
          <a:xfrm>
            <a:off x="5669093" y="2485323"/>
            <a:ext cx="3713872" cy="4653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attributes and concatenation for unique species by IUCN IDs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3" name="Google Shape;123;g2b6ec6cbb0c_0_0"/>
          <p:cNvCxnSpPr>
            <a:cxnSpLocks/>
            <a:stCxn id="117" idx="2"/>
            <a:endCxn id="121" idx="0"/>
          </p:cNvCxnSpPr>
          <p:nvPr/>
        </p:nvCxnSpPr>
        <p:spPr>
          <a:xfrm>
            <a:off x="7517924" y="1862991"/>
            <a:ext cx="8105" cy="62233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g2b6ec6cbb0c_0_0"/>
          <p:cNvCxnSpPr>
            <a:cxnSpLocks/>
            <a:stCxn id="107" idx="2"/>
            <a:endCxn id="223" idx="0"/>
          </p:cNvCxnSpPr>
          <p:nvPr/>
        </p:nvCxnSpPr>
        <p:spPr>
          <a:xfrm>
            <a:off x="4154298" y="5585610"/>
            <a:ext cx="6087" cy="95144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g2b6ec6cbb0c_0_0"/>
          <p:cNvCxnSpPr>
            <a:cxnSpLocks/>
            <a:stCxn id="116" idx="2"/>
            <a:endCxn id="117" idx="0"/>
          </p:cNvCxnSpPr>
          <p:nvPr/>
        </p:nvCxnSpPr>
        <p:spPr>
          <a:xfrm>
            <a:off x="7517921" y="1324375"/>
            <a:ext cx="3" cy="17911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131;g2b6ec6cbb0c_0_0">
            <a:extLst>
              <a:ext uri="{FF2B5EF4-FFF2-40B4-BE49-F238E27FC236}">
                <a16:creationId xmlns:a16="http://schemas.microsoft.com/office/drawing/2014/main" id="{7C620C63-87E4-B4CD-0EAC-54FB0EE8FC5C}"/>
              </a:ext>
            </a:extLst>
          </p:cNvPr>
          <p:cNvCxnSpPr>
            <a:cxnSpLocks/>
          </p:cNvCxnSpPr>
          <p:nvPr/>
        </p:nvCxnSpPr>
        <p:spPr>
          <a:xfrm flipV="1">
            <a:off x="8180009" y="1324375"/>
            <a:ext cx="0" cy="17911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23;g2b6ec6cbb0c_0_0">
            <a:extLst>
              <a:ext uri="{FF2B5EF4-FFF2-40B4-BE49-F238E27FC236}">
                <a16:creationId xmlns:a16="http://schemas.microsoft.com/office/drawing/2014/main" id="{622B5329-945B-5701-9168-027DDB9988BA}"/>
              </a:ext>
            </a:extLst>
          </p:cNvPr>
          <p:cNvCxnSpPr>
            <a:cxnSpLocks/>
            <a:stCxn id="121" idx="2"/>
            <a:endCxn id="142" idx="0"/>
          </p:cNvCxnSpPr>
          <p:nvPr/>
        </p:nvCxnSpPr>
        <p:spPr>
          <a:xfrm>
            <a:off x="7526029" y="2950710"/>
            <a:ext cx="447536" cy="48297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116;g2b6ec6cbb0c_0_0">
            <a:extLst>
              <a:ext uri="{FF2B5EF4-FFF2-40B4-BE49-F238E27FC236}">
                <a16:creationId xmlns:a16="http://schemas.microsoft.com/office/drawing/2014/main" id="{362C1B5D-1D9B-C3C2-C877-78B2D44AE252}"/>
              </a:ext>
            </a:extLst>
          </p:cNvPr>
          <p:cNvSpPr/>
          <p:nvPr/>
        </p:nvSpPr>
        <p:spPr>
          <a:xfrm>
            <a:off x="873433" y="1250196"/>
            <a:ext cx="2158938" cy="406238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</a:t>
            </a:r>
          </a:p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(‘match’ and ‘search’)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121;g2b6ec6cbb0c_0_0">
            <a:extLst>
              <a:ext uri="{FF2B5EF4-FFF2-40B4-BE49-F238E27FC236}">
                <a16:creationId xmlns:a16="http://schemas.microsoft.com/office/drawing/2014/main" id="{A154F973-39E8-D425-C561-F8218A7AD518}"/>
              </a:ext>
            </a:extLst>
          </p:cNvPr>
          <p:cNvSpPr/>
          <p:nvPr/>
        </p:nvSpPr>
        <p:spPr>
          <a:xfrm>
            <a:off x="1138915" y="2546307"/>
            <a:ext cx="1629862" cy="54304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Fixing scientific names and fetching GBIF keys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3" name="Google Shape;123;g2b6ec6cbb0c_0_0">
            <a:extLst>
              <a:ext uri="{FF2B5EF4-FFF2-40B4-BE49-F238E27FC236}">
                <a16:creationId xmlns:a16="http://schemas.microsoft.com/office/drawing/2014/main" id="{071A63D4-2E6F-67C2-2E7E-F809FBB1E183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1952902" y="1656434"/>
            <a:ext cx="944" cy="88987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123;g2b6ec6cbb0c_0_0">
            <a:extLst>
              <a:ext uri="{FF2B5EF4-FFF2-40B4-BE49-F238E27FC236}">
                <a16:creationId xmlns:a16="http://schemas.microsoft.com/office/drawing/2014/main" id="{24A5D0F7-4A99-0206-E0E7-10B082DC2BAD}"/>
              </a:ext>
            </a:extLst>
          </p:cNvPr>
          <p:cNvCxnSpPr>
            <a:cxnSpLocks/>
            <a:stCxn id="189" idx="0"/>
            <a:endCxn id="52" idx="2"/>
          </p:cNvCxnSpPr>
          <p:nvPr/>
        </p:nvCxnSpPr>
        <p:spPr>
          <a:xfrm flipV="1">
            <a:off x="1943580" y="3089353"/>
            <a:ext cx="10266" cy="156696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D2F376-3B18-D32D-1A84-718E714D2943}"/>
              </a:ext>
            </a:extLst>
          </p:cNvPr>
          <p:cNvCxnSpPr>
            <a:cxnSpLocks/>
          </p:cNvCxnSpPr>
          <p:nvPr/>
        </p:nvCxnSpPr>
        <p:spPr>
          <a:xfrm>
            <a:off x="2778661" y="2914366"/>
            <a:ext cx="2880548" cy="325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oogle Shape;123;g2b6ec6cbb0c_0_0">
            <a:extLst>
              <a:ext uri="{FF2B5EF4-FFF2-40B4-BE49-F238E27FC236}">
                <a16:creationId xmlns:a16="http://schemas.microsoft.com/office/drawing/2014/main" id="{0A237E13-DC33-FC2B-C17A-C276370A7DC0}"/>
              </a:ext>
            </a:extLst>
          </p:cNvPr>
          <p:cNvCxnSpPr>
            <a:cxnSpLocks/>
            <a:stCxn id="79" idx="2"/>
            <a:endCxn id="102" idx="0"/>
          </p:cNvCxnSpPr>
          <p:nvPr/>
        </p:nvCxnSpPr>
        <p:spPr>
          <a:xfrm flipH="1">
            <a:off x="4154299" y="3181616"/>
            <a:ext cx="69569" cy="19491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23;g2b6ec6cbb0c_0_0">
            <a:extLst>
              <a:ext uri="{FF2B5EF4-FFF2-40B4-BE49-F238E27FC236}">
                <a16:creationId xmlns:a16="http://schemas.microsoft.com/office/drawing/2014/main" id="{409953E4-7B23-662E-17B1-0CA433C15F19}"/>
              </a:ext>
            </a:extLst>
          </p:cNvPr>
          <p:cNvCxnSpPr>
            <a:cxnSpLocks/>
            <a:stCxn id="189" idx="3"/>
            <a:endCxn id="103" idx="1"/>
          </p:cNvCxnSpPr>
          <p:nvPr/>
        </p:nvCxnSpPr>
        <p:spPr>
          <a:xfrm flipV="1">
            <a:off x="2497249" y="4286906"/>
            <a:ext cx="641366" cy="559151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40;g2b6ec6cbb0c_0_0">
            <a:extLst>
              <a:ext uri="{FF2B5EF4-FFF2-40B4-BE49-F238E27FC236}">
                <a16:creationId xmlns:a16="http://schemas.microsoft.com/office/drawing/2014/main" id="{389004CA-0715-7E8F-4686-91BFFAA30810}"/>
              </a:ext>
            </a:extLst>
          </p:cNvPr>
          <p:cNvSpPr/>
          <p:nvPr/>
        </p:nvSpPr>
        <p:spPr>
          <a:xfrm>
            <a:off x="3138616" y="3376528"/>
            <a:ext cx="2031365" cy="4482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GBIF and IUCN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40;g2b6ec6cbb0c_0_0">
            <a:extLst>
              <a:ext uri="{FF2B5EF4-FFF2-40B4-BE49-F238E27FC236}">
                <a16:creationId xmlns:a16="http://schemas.microsoft.com/office/drawing/2014/main" id="{6C45ED51-0422-AE08-0C3B-824840FAFBAF}"/>
              </a:ext>
            </a:extLst>
          </p:cNvPr>
          <p:cNvSpPr/>
          <p:nvPr/>
        </p:nvSpPr>
        <p:spPr>
          <a:xfrm>
            <a:off x="3138615" y="4081436"/>
            <a:ext cx="2031366" cy="4109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ancillary sources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4" name="Google Shape;123;g2b6ec6cbb0c_0_0">
            <a:extLst>
              <a:ext uri="{FF2B5EF4-FFF2-40B4-BE49-F238E27FC236}">
                <a16:creationId xmlns:a16="http://schemas.microsoft.com/office/drawing/2014/main" id="{6D37DCF3-7CED-0002-89EC-5D1692B5D78E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4154298" y="3824744"/>
            <a:ext cx="1" cy="25669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16;g2b6ec6cbb0c_0_0">
            <a:extLst>
              <a:ext uri="{FF2B5EF4-FFF2-40B4-BE49-F238E27FC236}">
                <a16:creationId xmlns:a16="http://schemas.microsoft.com/office/drawing/2014/main" id="{37A0D547-671B-E632-D108-917761A6EFB3}"/>
              </a:ext>
            </a:extLst>
          </p:cNvPr>
          <p:cNvSpPr/>
          <p:nvPr/>
        </p:nvSpPr>
        <p:spPr>
          <a:xfrm>
            <a:off x="3138615" y="5170256"/>
            <a:ext cx="2031366" cy="415354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8;g2b6ec6cbb0c_0_0">
            <a:extLst>
              <a:ext uri="{FF2B5EF4-FFF2-40B4-BE49-F238E27FC236}">
                <a16:creationId xmlns:a16="http://schemas.microsoft.com/office/drawing/2014/main" id="{012EE149-65B8-EC85-1A60-74BC6F21B5FA}"/>
              </a:ext>
            </a:extLst>
          </p:cNvPr>
          <p:cNvSpPr/>
          <p:nvPr/>
        </p:nvSpPr>
        <p:spPr>
          <a:xfrm>
            <a:off x="6583789" y="5724071"/>
            <a:ext cx="2799175" cy="324287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occurrence raster dataset, </a:t>
            </a:r>
            <a:r>
              <a:rPr lang="en-GB" sz="11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2" name="Google Shape;123;g2b6ec6cbb0c_0_0">
            <a:extLst>
              <a:ext uri="{FF2B5EF4-FFF2-40B4-BE49-F238E27FC236}">
                <a16:creationId xmlns:a16="http://schemas.microsoft.com/office/drawing/2014/main" id="{299EA202-59A8-6E70-718A-F26EEA3D8CBA}"/>
              </a:ext>
            </a:extLst>
          </p:cNvPr>
          <p:cNvCxnSpPr>
            <a:cxnSpLocks/>
            <a:stCxn id="110" idx="2"/>
            <a:endCxn id="119" idx="0"/>
          </p:cNvCxnSpPr>
          <p:nvPr/>
        </p:nvCxnSpPr>
        <p:spPr>
          <a:xfrm flipH="1">
            <a:off x="7973565" y="6048358"/>
            <a:ext cx="9812" cy="29969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23;g2b6ec6cbb0c_0_0">
            <a:extLst>
              <a:ext uri="{FF2B5EF4-FFF2-40B4-BE49-F238E27FC236}">
                <a16:creationId xmlns:a16="http://schemas.microsoft.com/office/drawing/2014/main" id="{E9EE1B70-1779-AC2F-E509-E365C20EDAFD}"/>
              </a:ext>
            </a:extLst>
          </p:cNvPr>
          <p:cNvCxnSpPr>
            <a:cxnSpLocks/>
            <a:stCxn id="223" idx="3"/>
            <a:endCxn id="110" idx="1"/>
          </p:cNvCxnSpPr>
          <p:nvPr/>
        </p:nvCxnSpPr>
        <p:spPr>
          <a:xfrm flipV="1">
            <a:off x="5169981" y="5886215"/>
            <a:ext cx="1413808" cy="1921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21;g2b6ec6cbb0c_0_0">
            <a:extLst>
              <a:ext uri="{FF2B5EF4-FFF2-40B4-BE49-F238E27FC236}">
                <a16:creationId xmlns:a16="http://schemas.microsoft.com/office/drawing/2014/main" id="{993D3612-E0E5-1419-0412-DAB8EB50E8BF}"/>
              </a:ext>
            </a:extLst>
          </p:cNvPr>
          <p:cNvSpPr/>
          <p:nvPr/>
        </p:nvSpPr>
        <p:spPr>
          <a:xfrm>
            <a:off x="5346508" y="5687519"/>
            <a:ext cx="1060755" cy="370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Reprojection, 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regridding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140;g2b6ec6cbb0c_0_0">
            <a:extLst>
              <a:ext uri="{FF2B5EF4-FFF2-40B4-BE49-F238E27FC236}">
                <a16:creationId xmlns:a16="http://schemas.microsoft.com/office/drawing/2014/main" id="{1F5135BC-9023-455D-B13C-BECFE7F68B2D}"/>
              </a:ext>
            </a:extLst>
          </p:cNvPr>
          <p:cNvSpPr/>
          <p:nvPr/>
        </p:nvSpPr>
        <p:spPr>
          <a:xfrm>
            <a:off x="3150788" y="4696871"/>
            <a:ext cx="2019194" cy="3148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Filtering species by user</a:t>
            </a:r>
          </a:p>
        </p:txBody>
      </p:sp>
      <p:sp>
        <p:nvSpPr>
          <p:cNvPr id="10" name="Google Shape;120;g2b6ec6cbb0c_0_0">
            <a:extLst>
              <a:ext uri="{FF2B5EF4-FFF2-40B4-BE49-F238E27FC236}">
                <a16:creationId xmlns:a16="http://schemas.microsoft.com/office/drawing/2014/main" id="{274031E7-E26B-0E37-D149-FF194CCC277B}"/>
              </a:ext>
            </a:extLst>
          </p:cNvPr>
          <p:cNvSpPr/>
          <p:nvPr/>
        </p:nvSpPr>
        <p:spPr>
          <a:xfrm>
            <a:off x="3442806" y="415082"/>
            <a:ext cx="1879800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List of  potential species of interest, csv</a:t>
            </a:r>
          </a:p>
        </p:txBody>
      </p:sp>
      <p:sp>
        <p:nvSpPr>
          <p:cNvPr id="12" name="Google Shape;120;g2b6ec6cbb0c_0_0">
            <a:extLst>
              <a:ext uri="{FF2B5EF4-FFF2-40B4-BE49-F238E27FC236}">
                <a16:creationId xmlns:a16="http://schemas.microsoft.com/office/drawing/2014/main" id="{7A1B7B28-5B79-0A19-D42E-F9AD0176421E}"/>
              </a:ext>
            </a:extLst>
          </p:cNvPr>
          <p:cNvSpPr/>
          <p:nvPr/>
        </p:nvSpPr>
        <p:spPr>
          <a:xfrm>
            <a:off x="187630" y="6058318"/>
            <a:ext cx="1879800" cy="524839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(land-use/land-cover), </a:t>
            </a:r>
            <a:r>
              <a:rPr lang="en-GB" sz="1100" b="1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0332C9-D7F4-D3AA-E0DD-5D9B7A5C081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2711372" y="205757"/>
            <a:ext cx="912865" cy="24298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18;g2b6ec6cbb0c_0_0">
            <a:extLst>
              <a:ext uri="{FF2B5EF4-FFF2-40B4-BE49-F238E27FC236}">
                <a16:creationId xmlns:a16="http://schemas.microsoft.com/office/drawing/2014/main" id="{3E3BCE8B-8674-9D79-215E-C5EFA8BB0D3D}"/>
              </a:ext>
            </a:extLst>
          </p:cNvPr>
          <p:cNvSpPr/>
          <p:nvPr/>
        </p:nvSpPr>
        <p:spPr>
          <a:xfrm>
            <a:off x="6564165" y="3433686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23;g2b6ec6cbb0c_0_0">
            <a:extLst>
              <a:ext uri="{FF2B5EF4-FFF2-40B4-BE49-F238E27FC236}">
                <a16:creationId xmlns:a16="http://schemas.microsoft.com/office/drawing/2014/main" id="{8AD5B2D9-31C3-D818-CD8B-470F7FD57258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>
            <a:off x="5169981" y="3600636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C4DE84-A306-E7E2-7661-08E8E79FDE30}"/>
              </a:ext>
            </a:extLst>
          </p:cNvPr>
          <p:cNvCxnSpPr>
            <a:cxnSpLocks/>
            <a:stCxn id="10" idx="2"/>
            <a:endCxn id="121" idx="1"/>
          </p:cNvCxnSpPr>
          <p:nvPr/>
        </p:nvCxnSpPr>
        <p:spPr>
          <a:xfrm rot="16200000" flipH="1">
            <a:off x="4149004" y="1197928"/>
            <a:ext cx="1753790" cy="12863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120;g2b6ec6cbb0c_0_0">
            <a:extLst>
              <a:ext uri="{FF2B5EF4-FFF2-40B4-BE49-F238E27FC236}">
                <a16:creationId xmlns:a16="http://schemas.microsoft.com/office/drawing/2014/main" id="{DD723857-A7F1-A57B-1D6F-D1A4FEC6FDCF}"/>
              </a:ext>
            </a:extLst>
          </p:cNvPr>
          <p:cNvSpPr/>
          <p:nvPr/>
        </p:nvSpPr>
        <p:spPr>
          <a:xfrm>
            <a:off x="1389910" y="4033901"/>
            <a:ext cx="1107335" cy="386299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National Red List, xlsx</a:t>
            </a:r>
          </a:p>
        </p:txBody>
      </p:sp>
      <p:sp>
        <p:nvSpPr>
          <p:cNvPr id="189" name="Google Shape;120;g2b6ec6cbb0c_0_0">
            <a:extLst>
              <a:ext uri="{FF2B5EF4-FFF2-40B4-BE49-F238E27FC236}">
                <a16:creationId xmlns:a16="http://schemas.microsoft.com/office/drawing/2014/main" id="{D580A81D-E77C-E498-889C-A1722E4D6B19}"/>
              </a:ext>
            </a:extLst>
          </p:cNvPr>
          <p:cNvSpPr/>
          <p:nvPr/>
        </p:nvSpPr>
        <p:spPr>
          <a:xfrm>
            <a:off x="1389910" y="4656316"/>
            <a:ext cx="1107339" cy="379482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Regional Red List, csv</a:t>
            </a:r>
          </a:p>
        </p:txBody>
      </p:sp>
      <p:sp>
        <p:nvSpPr>
          <p:cNvPr id="212" name="Google Shape;118;g2b6ec6cbb0c_0_0">
            <a:extLst>
              <a:ext uri="{FF2B5EF4-FFF2-40B4-BE49-F238E27FC236}">
                <a16:creationId xmlns:a16="http://schemas.microsoft.com/office/drawing/2014/main" id="{324E1A4A-1580-A83E-CF4E-CADAE8BDF6FD}"/>
              </a:ext>
            </a:extLst>
          </p:cNvPr>
          <p:cNvSpPr/>
          <p:nvPr/>
        </p:nvSpPr>
        <p:spPr>
          <a:xfrm>
            <a:off x="6554281" y="4128334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13" name="Google Shape;123;g2b6ec6cbb0c_0_0">
            <a:extLst>
              <a:ext uri="{FF2B5EF4-FFF2-40B4-BE49-F238E27FC236}">
                <a16:creationId xmlns:a16="http://schemas.microsoft.com/office/drawing/2014/main" id="{D0C80509-2839-5C56-58B2-B29EF2C8A8E3}"/>
              </a:ext>
            </a:extLst>
          </p:cNvPr>
          <p:cNvCxnSpPr>
            <a:cxnSpLocks/>
            <a:stCxn id="103" idx="3"/>
            <a:endCxn id="212" idx="1"/>
          </p:cNvCxnSpPr>
          <p:nvPr/>
        </p:nvCxnSpPr>
        <p:spPr>
          <a:xfrm>
            <a:off x="5169981" y="4286906"/>
            <a:ext cx="1384300" cy="837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123;g2b6ec6cbb0c_0_0">
            <a:extLst>
              <a:ext uri="{FF2B5EF4-FFF2-40B4-BE49-F238E27FC236}">
                <a16:creationId xmlns:a16="http://schemas.microsoft.com/office/drawing/2014/main" id="{EE840A95-E27A-6DDF-AD16-4A307398CA13}"/>
              </a:ext>
            </a:extLst>
          </p:cNvPr>
          <p:cNvCxnSpPr>
            <a:cxnSpLocks/>
            <a:stCxn id="103" idx="2"/>
            <a:endCxn id="8" idx="0"/>
          </p:cNvCxnSpPr>
          <p:nvPr/>
        </p:nvCxnSpPr>
        <p:spPr>
          <a:xfrm>
            <a:off x="4154298" y="4492375"/>
            <a:ext cx="6087" cy="2044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116;g2b6ec6cbb0c_0_0">
            <a:extLst>
              <a:ext uri="{FF2B5EF4-FFF2-40B4-BE49-F238E27FC236}">
                <a16:creationId xmlns:a16="http://schemas.microsoft.com/office/drawing/2014/main" id="{CE3331CA-B6C3-3EB6-B725-97C402EFE487}"/>
              </a:ext>
            </a:extLst>
          </p:cNvPr>
          <p:cNvSpPr/>
          <p:nvPr/>
        </p:nvSpPr>
        <p:spPr>
          <a:xfrm>
            <a:off x="3150788" y="5680754"/>
            <a:ext cx="2019193" cy="41476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116;g2b6ec6cbb0c_0_0">
            <a:extLst>
              <a:ext uri="{FF2B5EF4-FFF2-40B4-BE49-F238E27FC236}">
                <a16:creationId xmlns:a16="http://schemas.microsoft.com/office/drawing/2014/main" id="{B261C362-CBF8-B825-802F-18033E78506D}"/>
              </a:ext>
            </a:extLst>
          </p:cNvPr>
          <p:cNvSpPr/>
          <p:nvPr/>
        </p:nvSpPr>
        <p:spPr>
          <a:xfrm>
            <a:off x="69340" y="4574731"/>
            <a:ext cx="1061474" cy="520437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Obertes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Catalunya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46" name="Google Shape;123;g2b6ec6cbb0c_0_0">
            <a:extLst>
              <a:ext uri="{FF2B5EF4-FFF2-40B4-BE49-F238E27FC236}">
                <a16:creationId xmlns:a16="http://schemas.microsoft.com/office/drawing/2014/main" id="{B330F4E8-17F5-6711-7278-473EB3D2D49E}"/>
              </a:ext>
            </a:extLst>
          </p:cNvPr>
          <p:cNvCxnSpPr>
            <a:cxnSpLocks/>
            <a:stCxn id="96" idx="3"/>
            <a:endCxn id="188" idx="1"/>
          </p:cNvCxnSpPr>
          <p:nvPr/>
        </p:nvCxnSpPr>
        <p:spPr>
          <a:xfrm>
            <a:off x="1138915" y="4223104"/>
            <a:ext cx="250995" cy="394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127;g2b6ec6cbb0c_0_0">
            <a:extLst>
              <a:ext uri="{FF2B5EF4-FFF2-40B4-BE49-F238E27FC236}">
                <a16:creationId xmlns:a16="http://schemas.microsoft.com/office/drawing/2014/main" id="{317B1452-F499-FAA9-DD6B-0C8A03352679}"/>
              </a:ext>
            </a:extLst>
          </p:cNvPr>
          <p:cNvCxnSpPr>
            <a:cxnSpLocks/>
            <a:stCxn id="8" idx="2"/>
            <a:endCxn id="107" idx="0"/>
          </p:cNvCxnSpPr>
          <p:nvPr/>
        </p:nvCxnSpPr>
        <p:spPr>
          <a:xfrm flipH="1">
            <a:off x="4154298" y="5011692"/>
            <a:ext cx="6087" cy="158564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7C216D2-81AA-291E-AC7E-EC907175570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067430" y="5904758"/>
            <a:ext cx="3155036" cy="415980"/>
          </a:xfrm>
          <a:prstGeom prst="bentConnector3">
            <a:avLst>
              <a:gd name="adj1" fmla="val 1000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0;g2b6ec6cbb0c_0_0">
            <a:extLst>
              <a:ext uri="{FF2B5EF4-FFF2-40B4-BE49-F238E27FC236}">
                <a16:creationId xmlns:a16="http://schemas.microsoft.com/office/drawing/2014/main" id="{D8805996-DD9B-155C-5147-3DAABBA3896A}"/>
              </a:ext>
            </a:extLst>
          </p:cNvPr>
          <p:cNvSpPr/>
          <p:nvPr/>
        </p:nvSpPr>
        <p:spPr>
          <a:xfrm>
            <a:off x="7334622" y="518564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Google Shape;120;g2b6ec6cbb0c_0_0">
            <a:extLst>
              <a:ext uri="{FF2B5EF4-FFF2-40B4-BE49-F238E27FC236}">
                <a16:creationId xmlns:a16="http://schemas.microsoft.com/office/drawing/2014/main" id="{AB1186F7-4747-0B4A-E295-0BA19ACF73C9}"/>
              </a:ext>
            </a:extLst>
          </p:cNvPr>
          <p:cNvSpPr/>
          <p:nvPr/>
        </p:nvSpPr>
        <p:spPr>
          <a:xfrm>
            <a:off x="7334622" y="759933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21;g2b6ec6cbb0c_0_0">
            <a:extLst>
              <a:ext uri="{FF2B5EF4-FFF2-40B4-BE49-F238E27FC236}">
                <a16:creationId xmlns:a16="http://schemas.microsoft.com/office/drawing/2014/main" id="{7428C1F7-C33C-FC64-6511-D1A1C02DACF1}"/>
              </a:ext>
            </a:extLst>
          </p:cNvPr>
          <p:cNvSpPr/>
          <p:nvPr/>
        </p:nvSpPr>
        <p:spPr>
          <a:xfrm>
            <a:off x="7717435" y="488667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Google Shape;121;g2b6ec6cbb0c_0_0">
            <a:extLst>
              <a:ext uri="{FF2B5EF4-FFF2-40B4-BE49-F238E27FC236}">
                <a16:creationId xmlns:a16="http://schemas.microsoft.com/office/drawing/2014/main" id="{FC983E63-EDBA-F39D-2C35-EC9FAF8C2E0F}"/>
              </a:ext>
            </a:extLst>
          </p:cNvPr>
          <p:cNvSpPr/>
          <p:nvPr/>
        </p:nvSpPr>
        <p:spPr>
          <a:xfrm>
            <a:off x="7717435" y="749350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Google Shape;120;g2b6ec6cbb0c_0_0">
            <a:extLst>
              <a:ext uri="{FF2B5EF4-FFF2-40B4-BE49-F238E27FC236}">
                <a16:creationId xmlns:a16="http://schemas.microsoft.com/office/drawing/2014/main" id="{64E84A62-8CFB-ED90-F247-69182BAC547F}"/>
              </a:ext>
            </a:extLst>
          </p:cNvPr>
          <p:cNvSpPr/>
          <p:nvPr/>
        </p:nvSpPr>
        <p:spPr>
          <a:xfrm>
            <a:off x="-2289805" y="638302"/>
            <a:ext cx="1879800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SHORT VERSION, 25/09/2024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8A1CDF-5214-93F9-DAAF-5F1D86EF8344}"/>
              </a:ext>
            </a:extLst>
          </p:cNvPr>
          <p:cNvSpPr txBox="1"/>
          <p:nvPr/>
        </p:nvSpPr>
        <p:spPr>
          <a:xfrm>
            <a:off x="3121054" y="2658396"/>
            <a:ext cx="22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Mapping by </a:t>
            </a:r>
            <a:r>
              <a:rPr lang="en-GB" b="1" dirty="0" err="1">
                <a:solidFill>
                  <a:schemeClr val="tx1"/>
                </a:solidFill>
              </a:rPr>
              <a:t>sciName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or Mapping by ID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BE00E3-2866-A7AF-F4E9-2F95C4AC697B}"/>
              </a:ext>
            </a:extLst>
          </p:cNvPr>
          <p:cNvSpPr/>
          <p:nvPr/>
        </p:nvSpPr>
        <p:spPr>
          <a:xfrm>
            <a:off x="1790160" y="1964275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56FAD6-AC15-D377-0D3D-84CEAD1769E2}"/>
              </a:ext>
            </a:extLst>
          </p:cNvPr>
          <p:cNvSpPr/>
          <p:nvPr/>
        </p:nvSpPr>
        <p:spPr>
          <a:xfrm>
            <a:off x="9221813" y="2578371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16B7A4-0DD3-FFBE-1591-8E25AC96A048}"/>
              </a:ext>
            </a:extLst>
          </p:cNvPr>
          <p:cNvSpPr/>
          <p:nvPr/>
        </p:nvSpPr>
        <p:spPr>
          <a:xfrm>
            <a:off x="5051432" y="2783775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8EDFC4A-0D99-281C-918E-E79DA877C2A6}"/>
              </a:ext>
            </a:extLst>
          </p:cNvPr>
          <p:cNvSpPr/>
          <p:nvPr/>
        </p:nvSpPr>
        <p:spPr>
          <a:xfrm>
            <a:off x="4781966" y="5452375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9B321-8719-EBBB-D8D8-26FB77BD7731}"/>
              </a:ext>
            </a:extLst>
          </p:cNvPr>
          <p:cNvSpPr/>
          <p:nvPr/>
        </p:nvSpPr>
        <p:spPr>
          <a:xfrm>
            <a:off x="5845977" y="4128967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745837-0077-7405-EF41-7D919FFE2CEF}"/>
              </a:ext>
            </a:extLst>
          </p:cNvPr>
          <p:cNvSpPr/>
          <p:nvPr/>
        </p:nvSpPr>
        <p:spPr>
          <a:xfrm>
            <a:off x="5087211" y="6228043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" name="Google Shape;116;g2b6ec6cbb0c_0_0">
            <a:extLst>
              <a:ext uri="{FF2B5EF4-FFF2-40B4-BE49-F238E27FC236}">
                <a16:creationId xmlns:a16="http://schemas.microsoft.com/office/drawing/2014/main" id="{C39B1587-6C1F-F4A5-9909-56DBDB5482B7}"/>
              </a:ext>
            </a:extLst>
          </p:cNvPr>
          <p:cNvSpPr/>
          <p:nvPr/>
        </p:nvSpPr>
        <p:spPr>
          <a:xfrm>
            <a:off x="69339" y="3906848"/>
            <a:ext cx="1069576" cy="632511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Spanish ministry for Ecology</a:t>
            </a:r>
            <a:endParaRPr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902CAB2-11F2-48FA-CFF5-A7D3C4663B34}"/>
              </a:ext>
            </a:extLst>
          </p:cNvPr>
          <p:cNvSpPr/>
          <p:nvPr/>
        </p:nvSpPr>
        <p:spPr>
          <a:xfrm>
            <a:off x="7387303" y="195229"/>
            <a:ext cx="261234" cy="241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Google Shape;121;g2b6ec6cbb0c_0_0">
            <a:extLst>
              <a:ext uri="{FF2B5EF4-FFF2-40B4-BE49-F238E27FC236}">
                <a16:creationId xmlns:a16="http://schemas.microsoft.com/office/drawing/2014/main" id="{E1F66D8D-5471-CA8F-75EA-B7060CF2D0E0}"/>
              </a:ext>
            </a:extLst>
          </p:cNvPr>
          <p:cNvSpPr/>
          <p:nvPr/>
        </p:nvSpPr>
        <p:spPr>
          <a:xfrm>
            <a:off x="7717434" y="242114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Step number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1" name="Google Shape;123;g2b6ec6cbb0c_0_0">
            <a:extLst>
              <a:ext uri="{FF2B5EF4-FFF2-40B4-BE49-F238E27FC236}">
                <a16:creationId xmlns:a16="http://schemas.microsoft.com/office/drawing/2014/main" id="{76F948D4-D612-34CA-2CFF-A457AE41C354}"/>
              </a:ext>
            </a:extLst>
          </p:cNvPr>
          <p:cNvCxnSpPr>
            <a:cxnSpLocks/>
            <a:stCxn id="230" idx="3"/>
            <a:endCxn id="189" idx="1"/>
          </p:cNvCxnSpPr>
          <p:nvPr/>
        </p:nvCxnSpPr>
        <p:spPr>
          <a:xfrm>
            <a:off x="1130814" y="4834950"/>
            <a:ext cx="259096" cy="1110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123;g2b6ec6cbb0c_0_0">
            <a:extLst>
              <a:ext uri="{FF2B5EF4-FFF2-40B4-BE49-F238E27FC236}">
                <a16:creationId xmlns:a16="http://schemas.microsoft.com/office/drawing/2014/main" id="{54DDF788-DC2F-D70F-69EE-9CB9456B5CD5}"/>
              </a:ext>
            </a:extLst>
          </p:cNvPr>
          <p:cNvCxnSpPr>
            <a:cxnSpLocks/>
            <a:stCxn id="188" idx="3"/>
            <a:endCxn id="103" idx="1"/>
          </p:cNvCxnSpPr>
          <p:nvPr/>
        </p:nvCxnSpPr>
        <p:spPr>
          <a:xfrm>
            <a:off x="2497245" y="4227051"/>
            <a:ext cx="641370" cy="5985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ED0E98B-4EA6-D115-5498-B6CA2509DA02}"/>
              </a:ext>
            </a:extLst>
          </p:cNvPr>
          <p:cNvSpPr/>
          <p:nvPr/>
        </p:nvSpPr>
        <p:spPr>
          <a:xfrm>
            <a:off x="2646896" y="4249782"/>
            <a:ext cx="342068" cy="316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12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22532D-9A08-4F68-CCAD-DD4B0BC1F1FA}"/>
              </a:ext>
            </a:extLst>
          </p:cNvPr>
          <p:cNvSpPr/>
          <p:nvPr/>
        </p:nvSpPr>
        <p:spPr>
          <a:xfrm>
            <a:off x="7126940" y="119424"/>
            <a:ext cx="2537013" cy="519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Google Shape;116;g2b6ec6cbb0c_0_0"/>
          <p:cNvSpPr/>
          <p:nvPr/>
        </p:nvSpPr>
        <p:spPr>
          <a:xfrm>
            <a:off x="5565615" y="942880"/>
            <a:ext cx="3749855" cy="24017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IUCN backbone?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2b6ec6cbb0c_0_0"/>
          <p:cNvSpPr/>
          <p:nvPr/>
        </p:nvSpPr>
        <p:spPr>
          <a:xfrm>
            <a:off x="5565616" y="1659347"/>
            <a:ext cx="3749852" cy="3594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DOPA (Digital Observatory </a:t>
            </a:r>
          </a:p>
          <a:p>
            <a:pPr algn="ctr"/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 Protected Areas) REST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g2b6ec6cbb0c_0_0"/>
          <p:cNvSpPr/>
          <p:nvPr/>
        </p:nvSpPr>
        <p:spPr>
          <a:xfrm>
            <a:off x="6291237" y="6117264"/>
            <a:ext cx="3229660" cy="586187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 (e.g. multiple regression with other variables/connectivity bottlenecks or stepping ‘stones’)</a:t>
            </a:r>
          </a:p>
        </p:txBody>
      </p:sp>
      <p:sp>
        <p:nvSpPr>
          <p:cNvPr id="120" name="Google Shape;120;g2b6ec6cbb0c_0_0"/>
          <p:cNvSpPr/>
          <p:nvPr/>
        </p:nvSpPr>
        <p:spPr>
          <a:xfrm>
            <a:off x="-2486782" y="1049877"/>
            <a:ext cx="1879800" cy="332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Polygons/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multipolygons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g2b6ec6cbb0c_0_0"/>
          <p:cNvSpPr/>
          <p:nvPr/>
        </p:nvSpPr>
        <p:spPr>
          <a:xfrm>
            <a:off x="5565615" y="2243612"/>
            <a:ext cx="3749852" cy="2427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attributes (threats, habitats, categories, etc.)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3" name="Google Shape;123;g2b6ec6cbb0c_0_0"/>
          <p:cNvCxnSpPr>
            <a:cxnSpLocks/>
            <a:stCxn id="117" idx="2"/>
            <a:endCxn id="121" idx="0"/>
          </p:cNvCxnSpPr>
          <p:nvPr/>
        </p:nvCxnSpPr>
        <p:spPr>
          <a:xfrm flipH="1">
            <a:off x="7440541" y="2018846"/>
            <a:ext cx="1" cy="22476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g2b6ec6cbb0c_0_0"/>
          <p:cNvSpPr/>
          <p:nvPr/>
        </p:nvSpPr>
        <p:spPr>
          <a:xfrm>
            <a:off x="-2300943" y="2181651"/>
            <a:ext cx="1879800" cy="4785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</a:t>
            </a:r>
            <a:r>
              <a:rPr lang="en-GB" sz="9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('Polygon', 'MultiPolygon’)</a:t>
            </a:r>
            <a:endParaRPr sz="900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7" name="Google Shape;127;g2b6ec6cbb0c_0_0"/>
          <p:cNvCxnSpPr>
            <a:cxnSpLocks/>
            <a:stCxn id="107" idx="2"/>
            <a:endCxn id="223" idx="0"/>
          </p:cNvCxnSpPr>
          <p:nvPr/>
        </p:nvCxnSpPr>
        <p:spPr>
          <a:xfrm>
            <a:off x="4086800" y="5363213"/>
            <a:ext cx="6087" cy="8675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g2b6ec6cbb0c_0_0"/>
          <p:cNvCxnSpPr>
            <a:cxnSpLocks/>
            <a:stCxn id="116" idx="2"/>
            <a:endCxn id="117" idx="0"/>
          </p:cNvCxnSpPr>
          <p:nvPr/>
        </p:nvCxnSpPr>
        <p:spPr>
          <a:xfrm flipH="1">
            <a:off x="7440542" y="1183050"/>
            <a:ext cx="1" cy="476297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g2b6ec6cbb0c_0_0"/>
          <p:cNvSpPr/>
          <p:nvPr/>
        </p:nvSpPr>
        <p:spPr>
          <a:xfrm>
            <a:off x="-6524219" y="1525743"/>
            <a:ext cx="4037100" cy="4176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lines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 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{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'waterway'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'river'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'stream'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'canal'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'drain'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90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'ditch'</a:t>
            </a:r>
            <a:r>
              <a:rPr lang="en-GB" sz="9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7" name="Google Shape;137;g2b6ec6cbb0c_0_0"/>
          <p:cNvSpPr/>
          <p:nvPr/>
        </p:nvSpPr>
        <p:spPr>
          <a:xfrm>
            <a:off x="-2265977" y="1605248"/>
            <a:ext cx="1879800" cy="4134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0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bodies</a:t>
            </a:r>
            <a:endParaRPr sz="1000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9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900" dirty="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{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'natural'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GB" sz="900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'water'</a:t>
            </a:r>
            <a:r>
              <a:rPr lang="en-GB" sz="900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9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g2b6ec6cbb0c_0_0"/>
          <p:cNvSpPr/>
          <p:nvPr/>
        </p:nvSpPr>
        <p:spPr>
          <a:xfrm>
            <a:off x="5565612" y="2653749"/>
            <a:ext cx="3749855" cy="22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Concatenation for unique values by IUCN IDs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8" name="Google Shape;131;g2b6ec6cbb0c_0_0">
            <a:extLst>
              <a:ext uri="{FF2B5EF4-FFF2-40B4-BE49-F238E27FC236}">
                <a16:creationId xmlns:a16="http://schemas.microsoft.com/office/drawing/2014/main" id="{7C620C63-87E4-B4CD-0EAC-54FB0EE8FC5C}"/>
              </a:ext>
            </a:extLst>
          </p:cNvPr>
          <p:cNvCxnSpPr>
            <a:cxnSpLocks/>
          </p:cNvCxnSpPr>
          <p:nvPr/>
        </p:nvCxnSpPr>
        <p:spPr>
          <a:xfrm flipV="1">
            <a:off x="8102627" y="1165766"/>
            <a:ext cx="0" cy="49358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23;g2b6ec6cbb0c_0_0">
            <a:extLst>
              <a:ext uri="{FF2B5EF4-FFF2-40B4-BE49-F238E27FC236}">
                <a16:creationId xmlns:a16="http://schemas.microsoft.com/office/drawing/2014/main" id="{622B5329-945B-5701-9168-027DDB9988BA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 flipH="1">
            <a:off x="7440540" y="2486333"/>
            <a:ext cx="1" cy="16741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21;g2b6ec6cbb0c_0_0">
            <a:extLst>
              <a:ext uri="{FF2B5EF4-FFF2-40B4-BE49-F238E27FC236}">
                <a16:creationId xmlns:a16="http://schemas.microsoft.com/office/drawing/2014/main" id="{38FB5F38-6C97-E61E-ABED-06F245ACC760}"/>
              </a:ext>
            </a:extLst>
          </p:cNvPr>
          <p:cNvSpPr/>
          <p:nvPr/>
        </p:nvSpPr>
        <p:spPr>
          <a:xfrm>
            <a:off x="5565615" y="1291927"/>
            <a:ext cx="3749855" cy="2354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Authorised connection, but open-access URL?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16;g2b6ec6cbb0c_0_0">
            <a:extLst>
              <a:ext uri="{FF2B5EF4-FFF2-40B4-BE49-F238E27FC236}">
                <a16:creationId xmlns:a16="http://schemas.microsoft.com/office/drawing/2014/main" id="{D5F3DDDE-E167-301A-7E12-1B42BC2290FE}"/>
              </a:ext>
            </a:extLst>
          </p:cNvPr>
          <p:cNvSpPr/>
          <p:nvPr/>
        </p:nvSpPr>
        <p:spPr>
          <a:xfrm>
            <a:off x="806823" y="570119"/>
            <a:ext cx="2038797" cy="24424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backbone taxonomy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1" name="Google Shape;123;g2b6ec6cbb0c_0_0">
            <a:extLst>
              <a:ext uri="{FF2B5EF4-FFF2-40B4-BE49-F238E27FC236}">
                <a16:creationId xmlns:a16="http://schemas.microsoft.com/office/drawing/2014/main" id="{F06C4131-7E18-45FB-55F6-98351C259145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825779" y="814365"/>
            <a:ext cx="443" cy="20504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116;g2b6ec6cbb0c_0_0">
            <a:extLst>
              <a:ext uri="{FF2B5EF4-FFF2-40B4-BE49-F238E27FC236}">
                <a16:creationId xmlns:a16="http://schemas.microsoft.com/office/drawing/2014/main" id="{362C1B5D-1D9B-C3C2-C877-78B2D44AE252}"/>
              </a:ext>
            </a:extLst>
          </p:cNvPr>
          <p:cNvSpPr/>
          <p:nvPr/>
        </p:nvSpPr>
        <p:spPr>
          <a:xfrm>
            <a:off x="805935" y="1019410"/>
            <a:ext cx="2039687" cy="27829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(match)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" name="Google Shape;116;g2b6ec6cbb0c_0_0">
            <a:extLst>
              <a:ext uri="{FF2B5EF4-FFF2-40B4-BE49-F238E27FC236}">
                <a16:creationId xmlns:a16="http://schemas.microsoft.com/office/drawing/2014/main" id="{D459BDB9-D613-94FB-9DF2-E265DA5A656F}"/>
              </a:ext>
            </a:extLst>
          </p:cNvPr>
          <p:cNvSpPr/>
          <p:nvPr/>
        </p:nvSpPr>
        <p:spPr>
          <a:xfrm>
            <a:off x="805929" y="2035586"/>
            <a:ext cx="2039689" cy="350836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Species API (search)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121;g2b6ec6cbb0c_0_0">
            <a:extLst>
              <a:ext uri="{FF2B5EF4-FFF2-40B4-BE49-F238E27FC236}">
                <a16:creationId xmlns:a16="http://schemas.microsoft.com/office/drawing/2014/main" id="{A154F973-39E8-D425-C561-F8218A7AD518}"/>
              </a:ext>
            </a:extLst>
          </p:cNvPr>
          <p:cNvSpPr/>
          <p:nvPr/>
        </p:nvSpPr>
        <p:spPr>
          <a:xfrm>
            <a:off x="805935" y="1519750"/>
            <a:ext cx="2039688" cy="3508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Fixing scientific names of species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3" name="Google Shape;123;g2b6ec6cbb0c_0_0">
            <a:extLst>
              <a:ext uri="{FF2B5EF4-FFF2-40B4-BE49-F238E27FC236}">
                <a16:creationId xmlns:a16="http://schemas.microsoft.com/office/drawing/2014/main" id="{071A63D4-2E6F-67C2-2E7E-F809FBB1E183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1825779" y="1297700"/>
            <a:ext cx="0" cy="22205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123;g2b6ec6cbb0c_0_0">
            <a:extLst>
              <a:ext uri="{FF2B5EF4-FFF2-40B4-BE49-F238E27FC236}">
                <a16:creationId xmlns:a16="http://schemas.microsoft.com/office/drawing/2014/main" id="{24A5D0F7-4A99-0206-E0E7-10B082DC2BAD}"/>
              </a:ext>
            </a:extLst>
          </p:cNvPr>
          <p:cNvCxnSpPr>
            <a:cxnSpLocks/>
            <a:stCxn id="52" idx="2"/>
            <a:endCxn id="44" idx="0"/>
          </p:cNvCxnSpPr>
          <p:nvPr/>
        </p:nvCxnSpPr>
        <p:spPr>
          <a:xfrm flipH="1">
            <a:off x="1825774" y="1870586"/>
            <a:ext cx="5" cy="16500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123;g2b6ec6cbb0c_0_0">
            <a:extLst>
              <a:ext uri="{FF2B5EF4-FFF2-40B4-BE49-F238E27FC236}">
                <a16:creationId xmlns:a16="http://schemas.microsoft.com/office/drawing/2014/main" id="{6CF84E87-3731-A618-6E60-A31ABABB2EEE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1825774" y="2386422"/>
            <a:ext cx="3" cy="169396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" name="Google Shape;121;g2b6ec6cbb0c_0_0">
            <a:extLst>
              <a:ext uri="{FF2B5EF4-FFF2-40B4-BE49-F238E27FC236}">
                <a16:creationId xmlns:a16="http://schemas.microsoft.com/office/drawing/2014/main" id="{04F61FD3-156E-7A6F-8797-A816D89E64C9}"/>
              </a:ext>
            </a:extLst>
          </p:cNvPr>
          <p:cNvSpPr/>
          <p:nvPr/>
        </p:nvSpPr>
        <p:spPr>
          <a:xfrm>
            <a:off x="805935" y="2555818"/>
            <a:ext cx="2039684" cy="3888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Fetching GBIF keys </a:t>
            </a:r>
          </a:p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(unique IDs)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8A1CDF-5214-93F9-DAAF-5F1D86EF8344}"/>
              </a:ext>
            </a:extLst>
          </p:cNvPr>
          <p:cNvSpPr txBox="1"/>
          <p:nvPr/>
        </p:nvSpPr>
        <p:spPr>
          <a:xfrm>
            <a:off x="3281570" y="2491479"/>
            <a:ext cx="177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Mapping is missed - </a:t>
            </a:r>
            <a:r>
              <a:rPr lang="en-GB" b="1" dirty="0" err="1">
                <a:solidFill>
                  <a:srgbClr val="FF0000"/>
                </a:solidFill>
              </a:rPr>
              <a:t>Checklistbank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D2F376-3B18-D32D-1A84-718E714D2943}"/>
              </a:ext>
            </a:extLst>
          </p:cNvPr>
          <p:cNvCxnSpPr>
            <a:cxnSpLocks/>
            <a:stCxn id="60" idx="3"/>
            <a:endCxn id="140" idx="1"/>
          </p:cNvCxnSpPr>
          <p:nvPr/>
        </p:nvCxnSpPr>
        <p:spPr>
          <a:xfrm>
            <a:off x="2845619" y="2750227"/>
            <a:ext cx="2719993" cy="147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oogle Shape;123;g2b6ec6cbb0c_0_0">
            <a:extLst>
              <a:ext uri="{FF2B5EF4-FFF2-40B4-BE49-F238E27FC236}">
                <a16:creationId xmlns:a16="http://schemas.microsoft.com/office/drawing/2014/main" id="{0A237E13-DC33-FC2B-C17A-C276370A7DC0}"/>
              </a:ext>
            </a:extLst>
          </p:cNvPr>
          <p:cNvCxnSpPr>
            <a:cxnSpLocks/>
            <a:stCxn id="79" idx="2"/>
            <a:endCxn id="102" idx="0"/>
          </p:cNvCxnSpPr>
          <p:nvPr/>
        </p:nvCxnSpPr>
        <p:spPr>
          <a:xfrm flipH="1">
            <a:off x="4086801" y="3014699"/>
            <a:ext cx="84702" cy="13104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23;g2b6ec6cbb0c_0_0">
            <a:extLst>
              <a:ext uri="{FF2B5EF4-FFF2-40B4-BE49-F238E27FC236}">
                <a16:creationId xmlns:a16="http://schemas.microsoft.com/office/drawing/2014/main" id="{409953E4-7B23-662E-17B1-0CA433C15F19}"/>
              </a:ext>
            </a:extLst>
          </p:cNvPr>
          <p:cNvCxnSpPr>
            <a:cxnSpLocks/>
            <a:stCxn id="148" idx="0"/>
            <a:endCxn id="189" idx="2"/>
          </p:cNvCxnSpPr>
          <p:nvPr/>
        </p:nvCxnSpPr>
        <p:spPr>
          <a:xfrm flipV="1">
            <a:off x="724987" y="4166389"/>
            <a:ext cx="3786" cy="17090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40;g2b6ec6cbb0c_0_0">
            <a:extLst>
              <a:ext uri="{FF2B5EF4-FFF2-40B4-BE49-F238E27FC236}">
                <a16:creationId xmlns:a16="http://schemas.microsoft.com/office/drawing/2014/main" id="{389004CA-0715-7E8F-4686-91BFFAA30810}"/>
              </a:ext>
            </a:extLst>
          </p:cNvPr>
          <p:cNvSpPr/>
          <p:nvPr/>
        </p:nvSpPr>
        <p:spPr>
          <a:xfrm>
            <a:off x="3071118" y="3145742"/>
            <a:ext cx="2031365" cy="4482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GBIF and IUCN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40;g2b6ec6cbb0c_0_0">
            <a:extLst>
              <a:ext uri="{FF2B5EF4-FFF2-40B4-BE49-F238E27FC236}">
                <a16:creationId xmlns:a16="http://schemas.microsoft.com/office/drawing/2014/main" id="{6C45ED51-0422-AE08-0C3B-824840FAFBAF}"/>
              </a:ext>
            </a:extLst>
          </p:cNvPr>
          <p:cNvSpPr/>
          <p:nvPr/>
        </p:nvSpPr>
        <p:spPr>
          <a:xfrm>
            <a:off x="3071117" y="3850650"/>
            <a:ext cx="2031366" cy="4109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Species enriched with ancillary sources</a:t>
            </a:r>
            <a:endParaRPr lang="en-GB"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4" name="Google Shape;123;g2b6ec6cbb0c_0_0">
            <a:extLst>
              <a:ext uri="{FF2B5EF4-FFF2-40B4-BE49-F238E27FC236}">
                <a16:creationId xmlns:a16="http://schemas.microsoft.com/office/drawing/2014/main" id="{6D37DCF3-7CED-0002-89EC-5D1692B5D78E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4086800" y="3593958"/>
            <a:ext cx="1" cy="25669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16;g2b6ec6cbb0c_0_0">
            <a:extLst>
              <a:ext uri="{FF2B5EF4-FFF2-40B4-BE49-F238E27FC236}">
                <a16:creationId xmlns:a16="http://schemas.microsoft.com/office/drawing/2014/main" id="{37A0D547-671B-E632-D108-917761A6EFB3}"/>
              </a:ext>
            </a:extLst>
          </p:cNvPr>
          <p:cNvSpPr/>
          <p:nvPr/>
        </p:nvSpPr>
        <p:spPr>
          <a:xfrm>
            <a:off x="3071117" y="4947859"/>
            <a:ext cx="2031366" cy="415354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API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8;g2b6ec6cbb0c_0_0">
            <a:extLst>
              <a:ext uri="{FF2B5EF4-FFF2-40B4-BE49-F238E27FC236}">
                <a16:creationId xmlns:a16="http://schemas.microsoft.com/office/drawing/2014/main" id="{012EE149-65B8-EC85-1A60-74BC6F21B5FA}"/>
              </a:ext>
            </a:extLst>
          </p:cNvPr>
          <p:cNvSpPr/>
          <p:nvPr/>
        </p:nvSpPr>
        <p:spPr>
          <a:xfrm>
            <a:off x="6496667" y="5493285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occurrence raster dataset, </a:t>
            </a:r>
            <a:r>
              <a:rPr lang="en-GB" sz="11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2" name="Google Shape;123;g2b6ec6cbb0c_0_0">
            <a:extLst>
              <a:ext uri="{FF2B5EF4-FFF2-40B4-BE49-F238E27FC236}">
                <a16:creationId xmlns:a16="http://schemas.microsoft.com/office/drawing/2014/main" id="{299EA202-59A8-6E70-718A-F26EEA3D8CBA}"/>
              </a:ext>
            </a:extLst>
          </p:cNvPr>
          <p:cNvCxnSpPr>
            <a:cxnSpLocks/>
            <a:stCxn id="110" idx="2"/>
            <a:endCxn id="119" idx="0"/>
          </p:cNvCxnSpPr>
          <p:nvPr/>
        </p:nvCxnSpPr>
        <p:spPr>
          <a:xfrm>
            <a:off x="7906067" y="5827185"/>
            <a:ext cx="0" cy="290079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23;g2b6ec6cbb0c_0_0">
            <a:extLst>
              <a:ext uri="{FF2B5EF4-FFF2-40B4-BE49-F238E27FC236}">
                <a16:creationId xmlns:a16="http://schemas.microsoft.com/office/drawing/2014/main" id="{E9EE1B70-1779-AC2F-E509-E365C20EDAFD}"/>
              </a:ext>
            </a:extLst>
          </p:cNvPr>
          <p:cNvCxnSpPr>
            <a:cxnSpLocks/>
            <a:stCxn id="223" idx="3"/>
            <a:endCxn id="110" idx="1"/>
          </p:cNvCxnSpPr>
          <p:nvPr/>
        </p:nvCxnSpPr>
        <p:spPr>
          <a:xfrm>
            <a:off x="5102483" y="5657350"/>
            <a:ext cx="1394184" cy="288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21;g2b6ec6cbb0c_0_0">
            <a:extLst>
              <a:ext uri="{FF2B5EF4-FFF2-40B4-BE49-F238E27FC236}">
                <a16:creationId xmlns:a16="http://schemas.microsoft.com/office/drawing/2014/main" id="{993D3612-E0E5-1419-0412-DAB8EB50E8BF}"/>
              </a:ext>
            </a:extLst>
          </p:cNvPr>
          <p:cNvSpPr/>
          <p:nvPr/>
        </p:nvSpPr>
        <p:spPr>
          <a:xfrm>
            <a:off x="5279010" y="5456733"/>
            <a:ext cx="1060755" cy="370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Reprojection, 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regridding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8" name="Google Shape;121;g2b6ec6cbb0c_0_0">
            <a:extLst>
              <a:ext uri="{FF2B5EF4-FFF2-40B4-BE49-F238E27FC236}">
                <a16:creationId xmlns:a16="http://schemas.microsoft.com/office/drawing/2014/main" id="{9BEBA7B3-77F1-FE0A-7FA9-270534ED3C6F}"/>
              </a:ext>
            </a:extLst>
          </p:cNvPr>
          <p:cNvSpPr/>
          <p:nvPr/>
        </p:nvSpPr>
        <p:spPr>
          <a:xfrm>
            <a:off x="90420" y="4337297"/>
            <a:ext cx="1269134" cy="6956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Socrata API</a:t>
            </a:r>
          </a:p>
          <a:p>
            <a:pPr algn="ctr"/>
            <a:r>
              <a:rPr lang="en-GB" sz="1100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Or</a:t>
            </a:r>
          </a:p>
          <a:p>
            <a:pPr algn="ctr"/>
            <a:r>
              <a:rPr lang="en-GB" sz="1100" i="1" dirty="0" err="1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Datos</a:t>
            </a:r>
            <a:r>
              <a:rPr lang="en-GB" sz="1100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 Gob ES API</a:t>
            </a:r>
            <a:endParaRPr sz="1100" i="1" dirty="0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140;g2b6ec6cbb0c_0_0">
            <a:extLst>
              <a:ext uri="{FF2B5EF4-FFF2-40B4-BE49-F238E27FC236}">
                <a16:creationId xmlns:a16="http://schemas.microsoft.com/office/drawing/2014/main" id="{1F5135BC-9023-455D-B13C-BECFE7F68B2D}"/>
              </a:ext>
            </a:extLst>
          </p:cNvPr>
          <p:cNvSpPr/>
          <p:nvPr/>
        </p:nvSpPr>
        <p:spPr>
          <a:xfrm>
            <a:off x="3083290" y="4466085"/>
            <a:ext cx="2019194" cy="3148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Filtering species by user</a:t>
            </a:r>
          </a:p>
        </p:txBody>
      </p:sp>
      <p:sp>
        <p:nvSpPr>
          <p:cNvPr id="10" name="Google Shape;120;g2b6ec6cbb0c_0_0">
            <a:extLst>
              <a:ext uri="{FF2B5EF4-FFF2-40B4-BE49-F238E27FC236}">
                <a16:creationId xmlns:a16="http://schemas.microsoft.com/office/drawing/2014/main" id="{274031E7-E26B-0E37-D149-FF194CCC277B}"/>
              </a:ext>
            </a:extLst>
          </p:cNvPr>
          <p:cNvSpPr/>
          <p:nvPr/>
        </p:nvSpPr>
        <p:spPr>
          <a:xfrm>
            <a:off x="3711911" y="56513"/>
            <a:ext cx="1879800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List of  potential species of interest, csv/xlsx</a:t>
            </a:r>
          </a:p>
        </p:txBody>
      </p:sp>
      <p:sp>
        <p:nvSpPr>
          <p:cNvPr id="12" name="Google Shape;120;g2b6ec6cbb0c_0_0">
            <a:extLst>
              <a:ext uri="{FF2B5EF4-FFF2-40B4-BE49-F238E27FC236}">
                <a16:creationId xmlns:a16="http://schemas.microsoft.com/office/drawing/2014/main" id="{7A1B7B28-5B79-0A19-D42E-F9AD0176421E}"/>
              </a:ext>
            </a:extLst>
          </p:cNvPr>
          <p:cNvSpPr/>
          <p:nvPr/>
        </p:nvSpPr>
        <p:spPr>
          <a:xfrm>
            <a:off x="97993" y="6117264"/>
            <a:ext cx="1879800" cy="524839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(land-use/land-cover), </a:t>
            </a:r>
            <a:r>
              <a:rPr lang="en-GB" sz="1100" b="1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tif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0332C9-D7F4-D3AA-E0DD-5D9B7A5C0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3861" y="626501"/>
            <a:ext cx="2349760" cy="756130"/>
          </a:xfrm>
          <a:prstGeom prst="bentConnector3">
            <a:avLst>
              <a:gd name="adj1" fmla="val -22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18;g2b6ec6cbb0c_0_0">
            <a:extLst>
              <a:ext uri="{FF2B5EF4-FFF2-40B4-BE49-F238E27FC236}">
                <a16:creationId xmlns:a16="http://schemas.microsoft.com/office/drawing/2014/main" id="{3E3BCE8B-8674-9D79-215E-C5EFA8BB0D3D}"/>
              </a:ext>
            </a:extLst>
          </p:cNvPr>
          <p:cNvSpPr/>
          <p:nvPr/>
        </p:nvSpPr>
        <p:spPr>
          <a:xfrm>
            <a:off x="6496667" y="320290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23;g2b6ec6cbb0c_0_0">
            <a:extLst>
              <a:ext uri="{FF2B5EF4-FFF2-40B4-BE49-F238E27FC236}">
                <a16:creationId xmlns:a16="http://schemas.microsoft.com/office/drawing/2014/main" id="{8AD5B2D9-31C3-D818-CD8B-470F7FD57258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>
            <a:off x="5102483" y="336985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C4DE84-A306-E7E2-7661-08E8E79FDE3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288609" y="-31141"/>
            <a:ext cx="1503927" cy="277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D4DC3073-3709-CF92-8CBE-54283D83125B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-305240" y="2269352"/>
            <a:ext cx="1685358" cy="5369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20;g2b6ec6cbb0c_0_0">
            <a:extLst>
              <a:ext uri="{FF2B5EF4-FFF2-40B4-BE49-F238E27FC236}">
                <a16:creationId xmlns:a16="http://schemas.microsoft.com/office/drawing/2014/main" id="{F17F2D54-8B3A-CB1F-8BC4-9A7B681B0E25}"/>
              </a:ext>
            </a:extLst>
          </p:cNvPr>
          <p:cNvSpPr/>
          <p:nvPr/>
        </p:nvSpPr>
        <p:spPr>
          <a:xfrm>
            <a:off x="90419" y="3385686"/>
            <a:ext cx="2706019" cy="26198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Ancillary data, csv/xlsx</a:t>
            </a:r>
          </a:p>
        </p:txBody>
      </p:sp>
      <p:sp>
        <p:nvSpPr>
          <p:cNvPr id="188" name="Google Shape;120;g2b6ec6cbb0c_0_0">
            <a:extLst>
              <a:ext uri="{FF2B5EF4-FFF2-40B4-BE49-F238E27FC236}">
                <a16:creationId xmlns:a16="http://schemas.microsoft.com/office/drawing/2014/main" id="{DD723857-A7F1-A57B-1D6F-D1A4FEC6FDCF}"/>
              </a:ext>
            </a:extLst>
          </p:cNvPr>
          <p:cNvSpPr/>
          <p:nvPr/>
        </p:nvSpPr>
        <p:spPr>
          <a:xfrm>
            <a:off x="1626544" y="3780089"/>
            <a:ext cx="1177581" cy="386299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National Red List, xlsx</a:t>
            </a:r>
          </a:p>
        </p:txBody>
      </p:sp>
      <p:sp>
        <p:nvSpPr>
          <p:cNvPr id="189" name="Google Shape;120;g2b6ec6cbb0c_0_0">
            <a:extLst>
              <a:ext uri="{FF2B5EF4-FFF2-40B4-BE49-F238E27FC236}">
                <a16:creationId xmlns:a16="http://schemas.microsoft.com/office/drawing/2014/main" id="{D580A81D-E77C-E498-889C-A1722E4D6B19}"/>
              </a:ext>
            </a:extLst>
          </p:cNvPr>
          <p:cNvSpPr/>
          <p:nvPr/>
        </p:nvSpPr>
        <p:spPr>
          <a:xfrm>
            <a:off x="97993" y="3786907"/>
            <a:ext cx="1261560" cy="379482"/>
          </a:xfrm>
          <a:prstGeom prst="rect">
            <a:avLst/>
          </a:prstGeom>
          <a:solidFill>
            <a:srgbClr val="F3F4FF"/>
          </a:solidFill>
          <a:ln w="952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Regional Red List, csv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F3FF21C-6917-AA10-4F79-F6C15305E262}"/>
              </a:ext>
            </a:extLst>
          </p:cNvPr>
          <p:cNvCxnSpPr>
            <a:cxnSpLocks/>
          </p:cNvCxnSpPr>
          <p:nvPr/>
        </p:nvCxnSpPr>
        <p:spPr>
          <a:xfrm rot="5400000">
            <a:off x="-141138" y="2434540"/>
            <a:ext cx="1569661" cy="324475"/>
          </a:xfrm>
          <a:prstGeom prst="bentConnector3">
            <a:avLst>
              <a:gd name="adj1" fmla="val -2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oogle Shape;123;g2b6ec6cbb0c_0_0">
            <a:extLst>
              <a:ext uri="{FF2B5EF4-FFF2-40B4-BE49-F238E27FC236}">
                <a16:creationId xmlns:a16="http://schemas.microsoft.com/office/drawing/2014/main" id="{CC442D12-67C8-F967-1938-020FF9CF254A}"/>
              </a:ext>
            </a:extLst>
          </p:cNvPr>
          <p:cNvCxnSpPr>
            <a:cxnSpLocks/>
            <a:stCxn id="187" idx="3"/>
            <a:endCxn id="103" idx="1"/>
          </p:cNvCxnSpPr>
          <p:nvPr/>
        </p:nvCxnSpPr>
        <p:spPr>
          <a:xfrm>
            <a:off x="2796438" y="3516678"/>
            <a:ext cx="274679" cy="539442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118;g2b6ec6cbb0c_0_0">
            <a:extLst>
              <a:ext uri="{FF2B5EF4-FFF2-40B4-BE49-F238E27FC236}">
                <a16:creationId xmlns:a16="http://schemas.microsoft.com/office/drawing/2014/main" id="{324E1A4A-1580-A83E-CF4E-CADAE8BDF6FD}"/>
              </a:ext>
            </a:extLst>
          </p:cNvPr>
          <p:cNvSpPr/>
          <p:nvPr/>
        </p:nvSpPr>
        <p:spPr>
          <a:xfrm>
            <a:off x="6496667" y="3889170"/>
            <a:ext cx="2818800" cy="333900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species dataset, csv</a:t>
            </a:r>
            <a:endParaRPr sz="11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13" name="Google Shape;123;g2b6ec6cbb0c_0_0">
            <a:extLst>
              <a:ext uri="{FF2B5EF4-FFF2-40B4-BE49-F238E27FC236}">
                <a16:creationId xmlns:a16="http://schemas.microsoft.com/office/drawing/2014/main" id="{D0C80509-2839-5C56-58B2-B29EF2C8A8E3}"/>
              </a:ext>
            </a:extLst>
          </p:cNvPr>
          <p:cNvCxnSpPr>
            <a:cxnSpLocks/>
            <a:stCxn id="103" idx="3"/>
            <a:endCxn id="212" idx="1"/>
          </p:cNvCxnSpPr>
          <p:nvPr/>
        </p:nvCxnSpPr>
        <p:spPr>
          <a:xfrm>
            <a:off x="5102483" y="4056120"/>
            <a:ext cx="1394184" cy="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123;g2b6ec6cbb0c_0_0">
            <a:extLst>
              <a:ext uri="{FF2B5EF4-FFF2-40B4-BE49-F238E27FC236}">
                <a16:creationId xmlns:a16="http://schemas.microsoft.com/office/drawing/2014/main" id="{EE840A95-E27A-6DDF-AD16-4A307398CA13}"/>
              </a:ext>
            </a:extLst>
          </p:cNvPr>
          <p:cNvCxnSpPr>
            <a:cxnSpLocks/>
            <a:stCxn id="103" idx="2"/>
            <a:endCxn id="8" idx="0"/>
          </p:cNvCxnSpPr>
          <p:nvPr/>
        </p:nvCxnSpPr>
        <p:spPr>
          <a:xfrm>
            <a:off x="4086800" y="4261589"/>
            <a:ext cx="6087" cy="20449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116;g2b6ec6cbb0c_0_0">
            <a:extLst>
              <a:ext uri="{FF2B5EF4-FFF2-40B4-BE49-F238E27FC236}">
                <a16:creationId xmlns:a16="http://schemas.microsoft.com/office/drawing/2014/main" id="{CE3331CA-B6C3-3EB6-B725-97C402EFE487}"/>
              </a:ext>
            </a:extLst>
          </p:cNvPr>
          <p:cNvSpPr/>
          <p:nvPr/>
        </p:nvSpPr>
        <p:spPr>
          <a:xfrm>
            <a:off x="3083290" y="5449968"/>
            <a:ext cx="2019193" cy="41476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GBIF  Occurrence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Datacube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116;g2b6ec6cbb0c_0_0">
            <a:extLst>
              <a:ext uri="{FF2B5EF4-FFF2-40B4-BE49-F238E27FC236}">
                <a16:creationId xmlns:a16="http://schemas.microsoft.com/office/drawing/2014/main" id="{B261C362-CBF8-B825-802F-18033E78506D}"/>
              </a:ext>
            </a:extLst>
          </p:cNvPr>
          <p:cNvSpPr/>
          <p:nvPr/>
        </p:nvSpPr>
        <p:spPr>
          <a:xfrm>
            <a:off x="76515" y="5300135"/>
            <a:ext cx="1283038" cy="386299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Obertes</a:t>
            </a:r>
            <a:r>
              <a:rPr lang="en-GB" sz="1100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Catalunya</a:t>
            </a:r>
            <a:endParaRPr sz="1100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33" name="Google Shape;123;g2b6ec6cbb0c_0_0">
            <a:extLst>
              <a:ext uri="{FF2B5EF4-FFF2-40B4-BE49-F238E27FC236}">
                <a16:creationId xmlns:a16="http://schemas.microsoft.com/office/drawing/2014/main" id="{1640CC82-8F91-FAF1-5152-6B40B5EF7B5F}"/>
              </a:ext>
            </a:extLst>
          </p:cNvPr>
          <p:cNvCxnSpPr>
            <a:cxnSpLocks/>
            <a:stCxn id="230" idx="0"/>
            <a:endCxn id="148" idx="2"/>
          </p:cNvCxnSpPr>
          <p:nvPr/>
        </p:nvCxnSpPr>
        <p:spPr>
          <a:xfrm flipV="1">
            <a:off x="718034" y="5032992"/>
            <a:ext cx="6953" cy="26714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123;g2b6ec6cbb0c_0_0">
            <a:extLst>
              <a:ext uri="{FF2B5EF4-FFF2-40B4-BE49-F238E27FC236}">
                <a16:creationId xmlns:a16="http://schemas.microsoft.com/office/drawing/2014/main" id="{6317C003-9A25-B449-B92D-A08A6DE97904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728773" y="3647669"/>
            <a:ext cx="0" cy="13923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123;g2b6ec6cbb0c_0_0">
            <a:extLst>
              <a:ext uri="{FF2B5EF4-FFF2-40B4-BE49-F238E27FC236}">
                <a16:creationId xmlns:a16="http://schemas.microsoft.com/office/drawing/2014/main" id="{B330F4E8-17F5-6711-7278-473EB3D2D49E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2215335" y="3626865"/>
            <a:ext cx="0" cy="153224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127;g2b6ec6cbb0c_0_0">
            <a:extLst>
              <a:ext uri="{FF2B5EF4-FFF2-40B4-BE49-F238E27FC236}">
                <a16:creationId xmlns:a16="http://schemas.microsoft.com/office/drawing/2014/main" id="{317B1452-F499-FAA9-DD6B-0C8A03352679}"/>
              </a:ext>
            </a:extLst>
          </p:cNvPr>
          <p:cNvCxnSpPr>
            <a:cxnSpLocks/>
            <a:stCxn id="8" idx="2"/>
            <a:endCxn id="107" idx="0"/>
          </p:cNvCxnSpPr>
          <p:nvPr/>
        </p:nvCxnSpPr>
        <p:spPr>
          <a:xfrm flipH="1">
            <a:off x="4086800" y="4780906"/>
            <a:ext cx="6087" cy="16695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07C216D2-81AA-291E-AC7E-EC907175570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77793" y="5660235"/>
            <a:ext cx="3229660" cy="7194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0;g2b6ec6cbb0c_0_0">
            <a:extLst>
              <a:ext uri="{FF2B5EF4-FFF2-40B4-BE49-F238E27FC236}">
                <a16:creationId xmlns:a16="http://schemas.microsoft.com/office/drawing/2014/main" id="{D8805996-DD9B-155C-5147-3DAABBA3896A}"/>
              </a:ext>
            </a:extLst>
          </p:cNvPr>
          <p:cNvSpPr/>
          <p:nvPr/>
        </p:nvSpPr>
        <p:spPr>
          <a:xfrm>
            <a:off x="7302804" y="184296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Google Shape;120;g2b6ec6cbb0c_0_0">
            <a:extLst>
              <a:ext uri="{FF2B5EF4-FFF2-40B4-BE49-F238E27FC236}">
                <a16:creationId xmlns:a16="http://schemas.microsoft.com/office/drawing/2014/main" id="{AB1186F7-4747-0B4A-E295-0BA19ACF73C9}"/>
              </a:ext>
            </a:extLst>
          </p:cNvPr>
          <p:cNvSpPr/>
          <p:nvPr/>
        </p:nvSpPr>
        <p:spPr>
          <a:xfrm>
            <a:off x="7302804" y="425665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21;g2b6ec6cbb0c_0_0">
            <a:extLst>
              <a:ext uri="{FF2B5EF4-FFF2-40B4-BE49-F238E27FC236}">
                <a16:creationId xmlns:a16="http://schemas.microsoft.com/office/drawing/2014/main" id="{7428C1F7-C33C-FC64-6511-D1A1C02DACF1}"/>
              </a:ext>
            </a:extLst>
          </p:cNvPr>
          <p:cNvSpPr/>
          <p:nvPr/>
        </p:nvSpPr>
        <p:spPr>
          <a:xfrm>
            <a:off x="7685617" y="154399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Google Shape;121;g2b6ec6cbb0c_0_0">
            <a:extLst>
              <a:ext uri="{FF2B5EF4-FFF2-40B4-BE49-F238E27FC236}">
                <a16:creationId xmlns:a16="http://schemas.microsoft.com/office/drawing/2014/main" id="{FC983E63-EDBA-F39D-2C35-EC9FAF8C2E0F}"/>
              </a:ext>
            </a:extLst>
          </p:cNvPr>
          <p:cNvSpPr/>
          <p:nvPr/>
        </p:nvSpPr>
        <p:spPr>
          <a:xfrm>
            <a:off x="7685617" y="415082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391</Words>
  <Application>Microsoft Office PowerPoint</Application>
  <PresentationFormat>A4 Paper (210x297 mm)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Slab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24</cp:revision>
  <dcterms:created xsi:type="dcterms:W3CDTF">2023-12-21T15:19:42Z</dcterms:created>
  <dcterms:modified xsi:type="dcterms:W3CDTF">2024-09-25T11:41:49Z</dcterms:modified>
</cp:coreProperties>
</file>