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embeddedFontLst>
    <p:embeddedFont>
      <p:font typeface="Josefin Sans" pitchFamily="2" charset="0"/>
      <p:regular r:id="rId5"/>
      <p:bold r:id="rId6"/>
      <p:italic r:id="rId7"/>
      <p:boldItalic r:id="rId8"/>
    </p:embeddedFont>
    <p:embeddedFont>
      <p:font typeface="Roboto Slab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xTmg6pIDd0rj1ihcigYCuPk1p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5" Type="http://customschemas.google.com/relationships/presentationmetadata" Target="meta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6b2123d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b6b2123d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6ec6cbb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b6ec6cbb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g2b6b2123d36_0_0"/>
          <p:cNvCxnSpPr>
            <a:cxnSpLocks/>
            <a:stCxn id="217" idx="3"/>
            <a:endCxn id="133" idx="0"/>
          </p:cNvCxnSpPr>
          <p:nvPr/>
        </p:nvCxnSpPr>
        <p:spPr>
          <a:xfrm>
            <a:off x="9449557" y="2333057"/>
            <a:ext cx="780222" cy="920138"/>
          </a:xfrm>
          <a:prstGeom prst="bentConnector2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g2b6b2123d36_0_0"/>
          <p:cNvCxnSpPr>
            <a:cxnSpLocks/>
            <a:stCxn id="55" idx="2"/>
          </p:cNvCxnSpPr>
          <p:nvPr/>
        </p:nvCxnSpPr>
        <p:spPr>
          <a:xfrm>
            <a:off x="8675899" y="2063955"/>
            <a:ext cx="21188" cy="2856945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g2b6b2123d36_0_0"/>
          <p:cNvSpPr txBox="1"/>
          <p:nvPr/>
        </p:nvSpPr>
        <p:spPr>
          <a:xfrm>
            <a:off x="-3003575" y="1764500"/>
            <a:ext cx="2741100" cy="23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1. GENERIC CASE STUDY – TERRESTRIAL AREA </a:t>
            </a:r>
            <a:r>
              <a:rPr lang="en-GB" sz="240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(detailed model)</a:t>
            </a:r>
            <a:endParaRPr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38" name="Google Shape;138;g2b6b2123d36_0_0"/>
          <p:cNvCxnSpPr>
            <a:cxnSpLocks/>
            <a:stCxn id="139" idx="2"/>
          </p:cNvCxnSpPr>
          <p:nvPr/>
        </p:nvCxnSpPr>
        <p:spPr>
          <a:xfrm flipH="1">
            <a:off x="1666525" y="2200700"/>
            <a:ext cx="600" cy="2726838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g2b6b2123d36_0_0"/>
          <p:cNvSpPr/>
          <p:nvPr/>
        </p:nvSpPr>
        <p:spPr>
          <a:xfrm>
            <a:off x="868975" y="4933063"/>
            <a:ext cx="8625600" cy="4617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 calculator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(merging temporary raster data – sum/max operators)</a:t>
            </a:r>
            <a:endParaRPr sz="12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41" name="Google Shape;141;g2b6b2123d36_0_0"/>
          <p:cNvCxnSpPr>
            <a:cxnSpLocks/>
            <a:endCxn id="139" idx="0"/>
          </p:cNvCxnSpPr>
          <p:nvPr/>
        </p:nvCxnSpPr>
        <p:spPr>
          <a:xfrm>
            <a:off x="1666825" y="1602338"/>
            <a:ext cx="300" cy="230699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g2b6b2123d36_0_0"/>
          <p:cNvCxnSpPr>
            <a:cxnSpLocks/>
            <a:endCxn id="30" idx="3"/>
          </p:cNvCxnSpPr>
          <p:nvPr/>
        </p:nvCxnSpPr>
        <p:spPr>
          <a:xfrm flipH="1" flipV="1">
            <a:off x="4646561" y="6102658"/>
            <a:ext cx="3047851" cy="27212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g2b6b2123d36_0_0"/>
          <p:cNvCxnSpPr>
            <a:cxnSpLocks/>
            <a:stCxn id="39" idx="2"/>
            <a:endCxn id="40" idx="0"/>
          </p:cNvCxnSpPr>
          <p:nvPr/>
        </p:nvCxnSpPr>
        <p:spPr>
          <a:xfrm>
            <a:off x="1641329" y="866603"/>
            <a:ext cx="0" cy="202979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7" name="Google Shape;147;g2b6b2123d36_0_0"/>
          <p:cNvCxnSpPr>
            <a:cxnSpLocks/>
            <a:endCxn id="140" idx="0"/>
          </p:cNvCxnSpPr>
          <p:nvPr/>
        </p:nvCxnSpPr>
        <p:spPr>
          <a:xfrm flipH="1">
            <a:off x="5181900" y="4700863"/>
            <a:ext cx="3600" cy="23220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g2b6b2123d36_0_0"/>
          <p:cNvCxnSpPr>
            <a:cxnSpLocks/>
            <a:endCxn id="178" idx="0"/>
          </p:cNvCxnSpPr>
          <p:nvPr/>
        </p:nvCxnSpPr>
        <p:spPr>
          <a:xfrm>
            <a:off x="8507179" y="5400982"/>
            <a:ext cx="1" cy="396988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0" name="Google Shape;150;g2b6b2123d36_0_0"/>
          <p:cNvCxnSpPr>
            <a:cxnSpLocks/>
          </p:cNvCxnSpPr>
          <p:nvPr/>
        </p:nvCxnSpPr>
        <p:spPr>
          <a:xfrm>
            <a:off x="8696638" y="2125400"/>
            <a:ext cx="0" cy="5940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152" name="Google Shape;152;g2b6b2123d36_0_0"/>
          <p:cNvSpPr/>
          <p:nvPr/>
        </p:nvSpPr>
        <p:spPr>
          <a:xfrm>
            <a:off x="7898788" y="2838900"/>
            <a:ext cx="1595700" cy="21360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Buffer (edge effect)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3" name="Google Shape;153;g2b6b2123d36_0_0"/>
          <p:cNvSpPr/>
          <p:nvPr/>
        </p:nvSpPr>
        <p:spPr>
          <a:xfrm>
            <a:off x="7898888" y="3253188"/>
            <a:ext cx="1595700" cy="1992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Rasterize vector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4" name="Google Shape;154;g2b6b2123d36_0_0"/>
          <p:cNvSpPr/>
          <p:nvPr/>
        </p:nvSpPr>
        <p:spPr>
          <a:xfrm>
            <a:off x="7898938" y="3536263"/>
            <a:ext cx="1595700" cy="3765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Proximity from 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areas of impact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5" name="Google Shape;155;g2b6b2123d36_0_0"/>
          <p:cNvSpPr/>
          <p:nvPr/>
        </p:nvSpPr>
        <p:spPr>
          <a:xfrm>
            <a:off x="7898900" y="3996613"/>
            <a:ext cx="1595700" cy="7344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 calculator – </a:t>
            </a:r>
            <a:r>
              <a:rPr lang="en-GB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</a:t>
            </a: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ath expression</a:t>
            </a:r>
            <a:r>
              <a:rPr lang="en-GB" sz="1100"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of impact on connectivity 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57" name="Google Shape;157;g2b6b2123d36_0_0"/>
          <p:cNvCxnSpPr>
            <a:cxnSpLocks/>
            <a:stCxn id="139" idx="3"/>
            <a:endCxn id="154" idx="1"/>
          </p:cNvCxnSpPr>
          <p:nvPr/>
        </p:nvCxnSpPr>
        <p:spPr>
          <a:xfrm>
            <a:off x="2464975" y="2016869"/>
            <a:ext cx="5433963" cy="1707644"/>
          </a:xfrm>
          <a:prstGeom prst="bentConnector3">
            <a:avLst>
              <a:gd name="adj1" fmla="val 6611"/>
            </a:avLst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8" name="Google Shape;158;g2b6b2123d36_0_0"/>
          <p:cNvSpPr/>
          <p:nvPr/>
        </p:nvSpPr>
        <p:spPr>
          <a:xfrm>
            <a:off x="3215450" y="3509576"/>
            <a:ext cx="1794300" cy="42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vector_refine 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9" name="Google Shape;139;g2b6b2123d36_0_0"/>
          <p:cNvSpPr/>
          <p:nvPr/>
        </p:nvSpPr>
        <p:spPr>
          <a:xfrm>
            <a:off x="869275" y="1833037"/>
            <a:ext cx="1595700" cy="367663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Checks of CRS, bounding box</a:t>
            </a:r>
            <a:endParaRPr sz="13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g2b6b2123d36_0_0"/>
          <p:cNvSpPr/>
          <p:nvPr/>
        </p:nvSpPr>
        <p:spPr>
          <a:xfrm>
            <a:off x="9754279" y="2185521"/>
            <a:ext cx="951000" cy="3885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3" name="Google Shape;133;g2b6b2123d36_0_0"/>
          <p:cNvSpPr/>
          <p:nvPr/>
        </p:nvSpPr>
        <p:spPr>
          <a:xfrm>
            <a:off x="9754279" y="3253195"/>
            <a:ext cx="951000" cy="4299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Rasterize vector</a:t>
            </a:r>
            <a:endParaRPr sz="1100" i="1" u="none" strike="noStrike" cap="non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0" name="Google Shape;160;g2b6b2123d36_0_0"/>
          <p:cNvCxnSpPr>
            <a:stCxn id="133" idx="2"/>
            <a:endCxn id="140" idx="3"/>
          </p:cNvCxnSpPr>
          <p:nvPr/>
        </p:nvCxnSpPr>
        <p:spPr>
          <a:xfrm rot="5400000">
            <a:off x="9121729" y="4055845"/>
            <a:ext cx="1480800" cy="735300"/>
          </a:xfrm>
          <a:prstGeom prst="bentConnector2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g2b6b2123d36_0_0"/>
          <p:cNvCxnSpPr>
            <a:cxnSpLocks/>
            <a:stCxn id="139" idx="3"/>
          </p:cNvCxnSpPr>
          <p:nvPr/>
        </p:nvCxnSpPr>
        <p:spPr>
          <a:xfrm flipV="1">
            <a:off x="2464975" y="1979438"/>
            <a:ext cx="5433900" cy="3743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g2b6b2123d36_0_0"/>
          <p:cNvSpPr/>
          <p:nvPr/>
        </p:nvSpPr>
        <p:spPr>
          <a:xfrm>
            <a:off x="3148976" y="1764489"/>
            <a:ext cx="1794300" cy="42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IN (‘0’,’1’) vector_refine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3" name="Google Shape;163;g2b6b2123d36_0_0"/>
          <p:cNvSpPr/>
          <p:nvPr/>
        </p:nvSpPr>
        <p:spPr>
          <a:xfrm>
            <a:off x="5165947" y="1784051"/>
            <a:ext cx="1419950" cy="390600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Delete filtered data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4" name="Google Shape;164;g2b6b2123d36_0_0"/>
          <p:cNvSpPr/>
          <p:nvPr/>
        </p:nvSpPr>
        <p:spPr>
          <a:xfrm>
            <a:off x="6735717" y="1784052"/>
            <a:ext cx="968321" cy="39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 has own data</a:t>
            </a:r>
            <a:endParaRPr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5" name="Google Shape;165;g2b6b2123d36_0_0"/>
          <p:cNvSpPr/>
          <p:nvPr/>
        </p:nvSpPr>
        <p:spPr>
          <a:xfrm>
            <a:off x="769675" y="3509563"/>
            <a:ext cx="1794300" cy="4299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0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vector_refine 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6" name="Google Shape;166;g2b6b2123d36_0_0"/>
          <p:cNvCxnSpPr>
            <a:cxnSpLocks/>
            <a:stCxn id="163" idx="2"/>
            <a:endCxn id="167" idx="0"/>
          </p:cNvCxnSpPr>
          <p:nvPr/>
        </p:nvCxnSpPr>
        <p:spPr>
          <a:xfrm>
            <a:off x="5875922" y="2174651"/>
            <a:ext cx="16009" cy="585376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g2b6b2123d36_0_0"/>
          <p:cNvSpPr/>
          <p:nvPr/>
        </p:nvSpPr>
        <p:spPr>
          <a:xfrm>
            <a:off x="5178412" y="2273700"/>
            <a:ext cx="1434938" cy="36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 doesn’t have own data</a:t>
            </a:r>
            <a:endParaRPr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69" name="Google Shape;169;g2b6b2123d36_0_0"/>
          <p:cNvCxnSpPr>
            <a:cxnSpLocks/>
            <a:stCxn id="10" idx="3"/>
            <a:endCxn id="152" idx="1"/>
          </p:cNvCxnSpPr>
          <p:nvPr/>
        </p:nvCxnSpPr>
        <p:spPr>
          <a:xfrm flipV="1">
            <a:off x="4872493" y="2945700"/>
            <a:ext cx="3026295" cy="38652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0" name="Google Shape;170;g2b6b2123d36_0_0"/>
          <p:cNvSpPr/>
          <p:nvPr/>
        </p:nvSpPr>
        <p:spPr>
          <a:xfrm>
            <a:off x="6740106" y="2786742"/>
            <a:ext cx="957600" cy="333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71" name="Google Shape;171;g2b6b2123d36_0_0"/>
          <p:cNvCxnSpPr>
            <a:endCxn id="153" idx="1"/>
          </p:cNvCxnSpPr>
          <p:nvPr/>
        </p:nvCxnSpPr>
        <p:spPr>
          <a:xfrm>
            <a:off x="6508688" y="3348888"/>
            <a:ext cx="1390200" cy="390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g2b6b2123d36_0_0"/>
          <p:cNvSpPr/>
          <p:nvPr/>
        </p:nvSpPr>
        <p:spPr>
          <a:xfrm>
            <a:off x="6743413" y="3180350"/>
            <a:ext cx="951000" cy="34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= 0 (false)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7" name="Google Shape;167;g2b6b2123d36_0_0"/>
          <p:cNvSpPr/>
          <p:nvPr/>
        </p:nvSpPr>
        <p:spPr>
          <a:xfrm>
            <a:off x="5178412" y="2760027"/>
            <a:ext cx="1427038" cy="668973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osm_data_merged</a:t>
            </a:r>
            <a:endParaRPr lang="en-GB" sz="1100" b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r>
              <a:rPr lang="en-GB" sz="1100" b="1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gpkg</a:t>
            </a:r>
            <a:endParaRPr sz="1100" b="1" i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3" name="Google Shape;173;g2b6b2123d36_0_0"/>
          <p:cNvSpPr/>
          <p:nvPr/>
        </p:nvSpPr>
        <p:spPr>
          <a:xfrm>
            <a:off x="7898788" y="2584950"/>
            <a:ext cx="1550769" cy="20179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edge_effect = 1 (true)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Google Shape;163;g2b6b2123d36_0_0">
            <a:extLst>
              <a:ext uri="{FF2B5EF4-FFF2-40B4-BE49-F238E27FC236}">
                <a16:creationId xmlns:a16="http://schemas.microsoft.com/office/drawing/2014/main" id="{8BD239BF-4D16-FF9D-834F-480979E95063}"/>
              </a:ext>
            </a:extLst>
          </p:cNvPr>
          <p:cNvSpPr/>
          <p:nvPr/>
        </p:nvSpPr>
        <p:spPr>
          <a:xfrm>
            <a:off x="3452728" y="2684711"/>
            <a:ext cx="1419765" cy="599281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Overpass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Turbo API </a:t>
            </a:r>
            <a:endParaRPr lang="en-GB" sz="1100" dirty="0"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Open Street Map)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" name="Google Shape;119;g2b6ec6cbb0c_0_0">
            <a:extLst>
              <a:ext uri="{FF2B5EF4-FFF2-40B4-BE49-F238E27FC236}">
                <a16:creationId xmlns:a16="http://schemas.microsoft.com/office/drawing/2014/main" id="{FABBAACE-A3A9-C57B-601A-2F6857FD9CBC}"/>
              </a:ext>
            </a:extLst>
          </p:cNvPr>
          <p:cNvSpPr/>
          <p:nvPr/>
        </p:nvSpPr>
        <p:spPr>
          <a:xfrm>
            <a:off x="3117043" y="5851658"/>
            <a:ext cx="1529518" cy="502000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200"/>
            </a:pPr>
            <a:r>
              <a:rPr lang="en-GB" sz="1100" b="1" dirty="0">
                <a:latin typeface="Roboto Slab"/>
                <a:ea typeface="Roboto Slab"/>
                <a:cs typeface="Roboto Slab"/>
                <a:sym typeface="Roboto Slab"/>
              </a:rPr>
              <a:t>Follow-up processing by user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4488BC-5076-56E5-CB9E-D8C9DFEAD181}"/>
              </a:ext>
            </a:extLst>
          </p:cNvPr>
          <p:cNvSpPr/>
          <p:nvPr/>
        </p:nvSpPr>
        <p:spPr>
          <a:xfrm>
            <a:off x="9571122" y="5421666"/>
            <a:ext cx="2537013" cy="1323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Google Shape;120;g2b6ec6cbb0c_0_0">
            <a:extLst>
              <a:ext uri="{FF2B5EF4-FFF2-40B4-BE49-F238E27FC236}">
                <a16:creationId xmlns:a16="http://schemas.microsoft.com/office/drawing/2014/main" id="{D232B419-823C-0FBE-E86C-DB9CC447C0C0}"/>
              </a:ext>
            </a:extLst>
          </p:cNvPr>
          <p:cNvSpPr/>
          <p:nvPr/>
        </p:nvSpPr>
        <p:spPr>
          <a:xfrm>
            <a:off x="9681775" y="5581980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" name="Google Shape;120;g2b6ec6cbb0c_0_0">
            <a:extLst>
              <a:ext uri="{FF2B5EF4-FFF2-40B4-BE49-F238E27FC236}">
                <a16:creationId xmlns:a16="http://schemas.microsoft.com/office/drawing/2014/main" id="{B184F561-D492-B41B-CD78-E989B1FBBB71}"/>
              </a:ext>
            </a:extLst>
          </p:cNvPr>
          <p:cNvSpPr/>
          <p:nvPr/>
        </p:nvSpPr>
        <p:spPr>
          <a:xfrm>
            <a:off x="9681775" y="5823349"/>
            <a:ext cx="382814" cy="10084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" name="Google Shape;121;g2b6ec6cbb0c_0_0">
            <a:extLst>
              <a:ext uri="{FF2B5EF4-FFF2-40B4-BE49-F238E27FC236}">
                <a16:creationId xmlns:a16="http://schemas.microsoft.com/office/drawing/2014/main" id="{6DF10112-1DFD-E94A-35A7-4C1F7A2C3739}"/>
              </a:ext>
            </a:extLst>
          </p:cNvPr>
          <p:cNvSpPr/>
          <p:nvPr/>
        </p:nvSpPr>
        <p:spPr>
          <a:xfrm>
            <a:off x="10040269" y="5570322"/>
            <a:ext cx="2067866" cy="18052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Mandatory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" name="Google Shape;121;g2b6ec6cbb0c_0_0">
            <a:extLst>
              <a:ext uri="{FF2B5EF4-FFF2-40B4-BE49-F238E27FC236}">
                <a16:creationId xmlns:a16="http://schemas.microsoft.com/office/drawing/2014/main" id="{0AB91F3D-B811-C156-B7D5-63F2E9326284}"/>
              </a:ext>
            </a:extLst>
          </p:cNvPr>
          <p:cNvSpPr/>
          <p:nvPr/>
        </p:nvSpPr>
        <p:spPr>
          <a:xfrm>
            <a:off x="10040269" y="5831005"/>
            <a:ext cx="2067865" cy="1008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Optional input or output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" name="Google Shape;120;g2b6ec6cbb0c_0_0">
            <a:extLst>
              <a:ext uri="{FF2B5EF4-FFF2-40B4-BE49-F238E27FC236}">
                <a16:creationId xmlns:a16="http://schemas.microsoft.com/office/drawing/2014/main" id="{AEB6F8D5-B95F-F401-B0C1-FBFA0E3CAB64}"/>
              </a:ext>
            </a:extLst>
          </p:cNvPr>
          <p:cNvSpPr/>
          <p:nvPr/>
        </p:nvSpPr>
        <p:spPr>
          <a:xfrm>
            <a:off x="852082" y="317458"/>
            <a:ext cx="1578494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Land-use/land-cover definition, </a:t>
            </a:r>
            <a:r>
              <a:rPr lang="en-GB" sz="1100" b="1" i="1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csv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" name="Google Shape;120;g2b6ec6cbb0c_0_0">
            <a:extLst>
              <a:ext uri="{FF2B5EF4-FFF2-40B4-BE49-F238E27FC236}">
                <a16:creationId xmlns:a16="http://schemas.microsoft.com/office/drawing/2014/main" id="{441BD66D-8F34-E440-69DE-B1DD239E1C25}"/>
              </a:ext>
            </a:extLst>
          </p:cNvPr>
          <p:cNvSpPr/>
          <p:nvPr/>
        </p:nvSpPr>
        <p:spPr>
          <a:xfrm>
            <a:off x="852082" y="1069582"/>
            <a:ext cx="1578494" cy="549145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INPUT/OUTPUT: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Land-use/land-cover 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(LULC), </a:t>
            </a:r>
            <a:r>
              <a:rPr lang="en-GB" sz="1100" b="1" i="1" u="none" strike="noStrike" cap="none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lang="en-GB" sz="1100" b="1" i="1" u="none" strike="noStrike" cap="none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5" name="Google Shape;120;g2b6ec6cbb0c_0_0">
            <a:extLst>
              <a:ext uri="{FF2B5EF4-FFF2-40B4-BE49-F238E27FC236}">
                <a16:creationId xmlns:a16="http://schemas.microsoft.com/office/drawing/2014/main" id="{D8C8E872-DE12-E202-5ACF-CFBD46486FB2}"/>
              </a:ext>
            </a:extLst>
          </p:cNvPr>
          <p:cNvSpPr/>
          <p:nvPr/>
        </p:nvSpPr>
        <p:spPr>
          <a:xfrm>
            <a:off x="7911188" y="1638204"/>
            <a:ext cx="1529422" cy="425751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algn="ctr"/>
            <a:r>
              <a:rPr lang="en-GB" sz="1100" b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user_vector</a:t>
            </a:r>
            <a:r>
              <a:rPr lang="en-GB" sz="1100" b="1" i="0" u="none" strike="noStrike" cap="none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.</a:t>
            </a:r>
            <a:r>
              <a:rPr lang="en-GB" sz="1100" b="1" i="1" u="none" strike="noStrike" cap="none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gpkg</a:t>
            </a:r>
            <a:endParaRPr lang="en-GB" sz="1100" b="1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7" name="Google Shape;120;g2b6ec6cbb0c_0_0">
            <a:extLst>
              <a:ext uri="{FF2B5EF4-FFF2-40B4-BE49-F238E27FC236}">
                <a16:creationId xmlns:a16="http://schemas.microsoft.com/office/drawing/2014/main" id="{527EC263-26FC-275F-1139-0EAAD8C4309F}"/>
              </a:ext>
            </a:extLst>
          </p:cNvPr>
          <p:cNvSpPr/>
          <p:nvPr/>
        </p:nvSpPr>
        <p:spPr>
          <a:xfrm>
            <a:off x="4224176" y="4150346"/>
            <a:ext cx="1997168" cy="557133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LULC definition with impedance values</a:t>
            </a:r>
            <a:r>
              <a:rPr lang="en-GB" sz="1100" b="1" i="1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, csv</a:t>
            </a:r>
            <a:endParaRPr lang="en-GB" sz="1100" b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546513-B31F-A0C7-2329-310DB5FFF442}"/>
              </a:ext>
            </a:extLst>
          </p:cNvPr>
          <p:cNvSpPr txBox="1"/>
          <p:nvPr/>
        </p:nvSpPr>
        <p:spPr>
          <a:xfrm>
            <a:off x="8475293" y="6961768"/>
            <a:ext cx="2412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0" u="none" strike="noStrike" dirty="0">
                <a:effectLst/>
                <a:latin typeface="-apple-system"/>
              </a:rPr>
              <a:t>1_preprocessing_pas.ipynb</a:t>
            </a:r>
            <a:endParaRPr lang="en-GB" b="1" i="0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r>
              <a:rPr lang="en-GB" b="1" i="0" strike="noStrike" dirty="0">
                <a:solidFill>
                  <a:schemeClr val="tx1"/>
                </a:solidFill>
                <a:effectLst/>
                <a:latin typeface="-apple-system"/>
              </a:rPr>
              <a:t>2_osm_historical.ipynb</a:t>
            </a:r>
          </a:p>
          <a:p>
            <a:r>
              <a:rPr lang="en-GB" b="1" i="0" u="none" strike="noStrike" dirty="0">
                <a:effectLst/>
                <a:latin typeface="-apple-system"/>
              </a:rPr>
              <a:t>3_preprocessing.ipynb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C08F653-6E35-E1DA-D538-BA7D8C43B0C7}"/>
              </a:ext>
            </a:extLst>
          </p:cNvPr>
          <p:cNvCxnSpPr>
            <a:endCxn id="10" idx="1"/>
          </p:cNvCxnSpPr>
          <p:nvPr/>
        </p:nvCxnSpPr>
        <p:spPr>
          <a:xfrm>
            <a:off x="1666525" y="2984352"/>
            <a:ext cx="17862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Google Shape;118;g2b6ec6cbb0c_0_0">
            <a:extLst>
              <a:ext uri="{FF2B5EF4-FFF2-40B4-BE49-F238E27FC236}">
                <a16:creationId xmlns:a16="http://schemas.microsoft.com/office/drawing/2014/main" id="{18A66BFE-5B74-1439-3B0A-E1AF9582C267}"/>
              </a:ext>
            </a:extLst>
          </p:cNvPr>
          <p:cNvSpPr/>
          <p:nvPr/>
        </p:nvSpPr>
        <p:spPr>
          <a:xfrm>
            <a:off x="7694413" y="5797970"/>
            <a:ext cx="1625533" cy="543899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enriched LULC, </a:t>
            </a:r>
            <a:r>
              <a:rPr lang="en-GB" sz="1100" b="1" i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sz="1100" b="1" i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4" name="Google Shape;118;g2b6ec6cbb0c_0_0">
            <a:extLst>
              <a:ext uri="{FF2B5EF4-FFF2-40B4-BE49-F238E27FC236}">
                <a16:creationId xmlns:a16="http://schemas.microsoft.com/office/drawing/2014/main" id="{0607167A-C7A2-963F-9BB5-3077CF196F12}"/>
              </a:ext>
            </a:extLst>
          </p:cNvPr>
          <p:cNvSpPr/>
          <p:nvPr/>
        </p:nvSpPr>
        <p:spPr>
          <a:xfrm>
            <a:off x="5536909" y="5805943"/>
            <a:ext cx="1625533" cy="535926"/>
          </a:xfrm>
          <a:prstGeom prst="rect">
            <a:avLst/>
          </a:prstGeom>
          <a:solidFill>
            <a:srgbClr val="27A845"/>
          </a:solidFill>
          <a:ln w="38100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OUTPUT: landscape</a:t>
            </a:r>
          </a:p>
          <a:p>
            <a:pPr algn="ctr"/>
            <a:r>
              <a:rPr lang="en-GB" sz="11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impedance, </a:t>
            </a:r>
            <a:r>
              <a:rPr lang="en-GB" sz="1100" b="1" i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sz="1100" b="1" i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05" name="Google Shape;149;g2b6b2123d36_0_0">
            <a:extLst>
              <a:ext uri="{FF2B5EF4-FFF2-40B4-BE49-F238E27FC236}">
                <a16:creationId xmlns:a16="http://schemas.microsoft.com/office/drawing/2014/main" id="{542A7656-4DC5-3350-1004-CFA6DCD49F55}"/>
              </a:ext>
            </a:extLst>
          </p:cNvPr>
          <p:cNvCxnSpPr>
            <a:cxnSpLocks/>
          </p:cNvCxnSpPr>
          <p:nvPr/>
        </p:nvCxnSpPr>
        <p:spPr>
          <a:xfrm>
            <a:off x="6416159" y="5412317"/>
            <a:ext cx="1" cy="3699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8" name="Google Shape;163;g2b6b2123d36_0_0">
            <a:extLst>
              <a:ext uri="{FF2B5EF4-FFF2-40B4-BE49-F238E27FC236}">
                <a16:creationId xmlns:a16="http://schemas.microsoft.com/office/drawing/2014/main" id="{85CF4CEF-687D-77A0-3344-C5F314CCCCF0}"/>
              </a:ext>
            </a:extLst>
          </p:cNvPr>
          <p:cNvSpPr/>
          <p:nvPr/>
        </p:nvSpPr>
        <p:spPr>
          <a:xfrm>
            <a:off x="5592438" y="52236"/>
            <a:ext cx="2026024" cy="442831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World Database on Protected areas (WDPA)</a:t>
            </a:r>
            <a:endParaRPr lang="en-GB" sz="1100" b="1" i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163;g2b6b2123d36_0_0">
            <a:extLst>
              <a:ext uri="{FF2B5EF4-FFF2-40B4-BE49-F238E27FC236}">
                <a16:creationId xmlns:a16="http://schemas.microsoft.com/office/drawing/2014/main" id="{5853EDAA-641C-AE66-4E51-04BB0A0255C5}"/>
              </a:ext>
            </a:extLst>
          </p:cNvPr>
          <p:cNvSpPr/>
          <p:nvPr/>
        </p:nvSpPr>
        <p:spPr>
          <a:xfrm>
            <a:off x="4188839" y="575526"/>
            <a:ext cx="1586950" cy="444766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Reverse geocoding – fetching countries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2" name="Google Shape;163;g2b6b2123d36_0_0">
            <a:extLst>
              <a:ext uri="{FF2B5EF4-FFF2-40B4-BE49-F238E27FC236}">
                <a16:creationId xmlns:a16="http://schemas.microsoft.com/office/drawing/2014/main" id="{3B4A73A7-50EE-4345-133D-D2E404C18718}"/>
              </a:ext>
            </a:extLst>
          </p:cNvPr>
          <p:cNvSpPr/>
          <p:nvPr/>
        </p:nvSpPr>
        <p:spPr>
          <a:xfrm>
            <a:off x="2890435" y="595431"/>
            <a:ext cx="1121071" cy="386942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Overpass API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3" name="Google Shape;163;g2b6b2123d36_0_0">
            <a:extLst>
              <a:ext uri="{FF2B5EF4-FFF2-40B4-BE49-F238E27FC236}">
                <a16:creationId xmlns:a16="http://schemas.microsoft.com/office/drawing/2014/main" id="{0E562044-3222-9C28-1363-87629F0EED2A}"/>
              </a:ext>
            </a:extLst>
          </p:cNvPr>
          <p:cNvSpPr/>
          <p:nvPr/>
        </p:nvSpPr>
        <p:spPr>
          <a:xfrm>
            <a:off x="5962091" y="580780"/>
            <a:ext cx="847098" cy="446812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WDPA API</a:t>
            </a:r>
            <a:endParaRPr lang="en-GB" sz="1100" b="1" i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5" name="Google Shape;152;g2b6b2123d36_0_0">
            <a:extLst>
              <a:ext uri="{FF2B5EF4-FFF2-40B4-BE49-F238E27FC236}">
                <a16:creationId xmlns:a16="http://schemas.microsoft.com/office/drawing/2014/main" id="{D5448A6D-3136-13EE-CC45-EBFD4ECC7AC0}"/>
              </a:ext>
            </a:extLst>
          </p:cNvPr>
          <p:cNvSpPr/>
          <p:nvPr/>
        </p:nvSpPr>
        <p:spPr>
          <a:xfrm>
            <a:off x="6975105" y="591801"/>
            <a:ext cx="1117893" cy="477552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Protected areas </a:t>
            </a:r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GB" sz="1100" i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geojson</a:t>
            </a:r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7" name="Google Shape;153;g2b6b2123d36_0_0">
            <a:extLst>
              <a:ext uri="{FF2B5EF4-FFF2-40B4-BE49-F238E27FC236}">
                <a16:creationId xmlns:a16="http://schemas.microsoft.com/office/drawing/2014/main" id="{9447DF8C-0201-95FA-3E46-3CA43DF4496D}"/>
              </a:ext>
            </a:extLst>
          </p:cNvPr>
          <p:cNvSpPr/>
          <p:nvPr/>
        </p:nvSpPr>
        <p:spPr>
          <a:xfrm>
            <a:off x="7885875" y="2150419"/>
            <a:ext cx="1563682" cy="365275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Checks of topology and CRS</a:t>
            </a:r>
            <a:endParaRPr lang="en-GB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9" name="Google Shape;153;g2b6b2123d36_0_0">
            <a:extLst>
              <a:ext uri="{FF2B5EF4-FFF2-40B4-BE49-F238E27FC236}">
                <a16:creationId xmlns:a16="http://schemas.microsoft.com/office/drawing/2014/main" id="{66571184-B79C-42B8-A98B-51084EC282D6}"/>
              </a:ext>
            </a:extLst>
          </p:cNvPr>
          <p:cNvSpPr/>
          <p:nvPr/>
        </p:nvSpPr>
        <p:spPr>
          <a:xfrm>
            <a:off x="8247142" y="616879"/>
            <a:ext cx="878701" cy="362059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Rasterize vector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0" name="Google Shape;153;g2b6b2123d36_0_0">
            <a:extLst>
              <a:ext uri="{FF2B5EF4-FFF2-40B4-BE49-F238E27FC236}">
                <a16:creationId xmlns:a16="http://schemas.microsoft.com/office/drawing/2014/main" id="{49B87649-E8D6-7802-FE6A-562FA2307864}"/>
              </a:ext>
            </a:extLst>
          </p:cNvPr>
          <p:cNvSpPr/>
          <p:nvPr/>
        </p:nvSpPr>
        <p:spPr>
          <a:xfrm>
            <a:off x="8092997" y="1221920"/>
            <a:ext cx="1042991" cy="259389"/>
          </a:xfrm>
          <a:prstGeom prst="rect">
            <a:avLst/>
          </a:prstGeom>
          <a:solidFill>
            <a:srgbClr val="EDEDED"/>
          </a:solidFill>
          <a:ln w="12700" cap="flat" cmpd="sng">
            <a:solidFill>
              <a:srgbClr val="EDEDE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0" u="none" strike="noStrike" cap="none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Raster calculator</a:t>
            </a:r>
            <a:endParaRPr sz="1100" i="1" u="none" strike="noStrike" cap="none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21" name="Google Shape;141;g2b6b2123d36_0_0">
            <a:extLst>
              <a:ext uri="{FF2B5EF4-FFF2-40B4-BE49-F238E27FC236}">
                <a16:creationId xmlns:a16="http://schemas.microsoft.com/office/drawing/2014/main" id="{2BD0AE99-78FA-ED9F-BBD3-C8438993FA15}"/>
              </a:ext>
            </a:extLst>
          </p:cNvPr>
          <p:cNvCxnSpPr>
            <a:cxnSpLocks/>
            <a:stCxn id="40" idx="3"/>
            <a:endCxn id="212" idx="1"/>
          </p:cNvCxnSpPr>
          <p:nvPr/>
        </p:nvCxnSpPr>
        <p:spPr>
          <a:xfrm flipV="1">
            <a:off x="2430576" y="788902"/>
            <a:ext cx="459859" cy="555253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4" name="Google Shape;141;g2b6b2123d36_0_0">
            <a:extLst>
              <a:ext uri="{FF2B5EF4-FFF2-40B4-BE49-F238E27FC236}">
                <a16:creationId xmlns:a16="http://schemas.microsoft.com/office/drawing/2014/main" id="{1F576EC7-B15E-8007-396A-972FE2A15DE5}"/>
              </a:ext>
            </a:extLst>
          </p:cNvPr>
          <p:cNvCxnSpPr>
            <a:cxnSpLocks/>
            <a:stCxn id="212" idx="3"/>
            <a:endCxn id="210" idx="1"/>
          </p:cNvCxnSpPr>
          <p:nvPr/>
        </p:nvCxnSpPr>
        <p:spPr>
          <a:xfrm>
            <a:off x="4011506" y="788902"/>
            <a:ext cx="177333" cy="9007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7" name="Google Shape;141;g2b6b2123d36_0_0">
            <a:extLst>
              <a:ext uri="{FF2B5EF4-FFF2-40B4-BE49-F238E27FC236}">
                <a16:creationId xmlns:a16="http://schemas.microsoft.com/office/drawing/2014/main" id="{D5C9B594-A292-70F7-777B-7456291DD3EE}"/>
              </a:ext>
            </a:extLst>
          </p:cNvPr>
          <p:cNvCxnSpPr>
            <a:cxnSpLocks/>
            <a:endCxn id="213" idx="1"/>
          </p:cNvCxnSpPr>
          <p:nvPr/>
        </p:nvCxnSpPr>
        <p:spPr>
          <a:xfrm>
            <a:off x="5752600" y="779895"/>
            <a:ext cx="209491" cy="2429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0" name="Google Shape;141;g2b6b2123d36_0_0">
            <a:extLst>
              <a:ext uri="{FF2B5EF4-FFF2-40B4-BE49-F238E27FC236}">
                <a16:creationId xmlns:a16="http://schemas.microsoft.com/office/drawing/2014/main" id="{83EF5FD9-1C95-3DCD-6D2D-E59561E79AEE}"/>
              </a:ext>
            </a:extLst>
          </p:cNvPr>
          <p:cNvCxnSpPr>
            <a:cxnSpLocks/>
          </p:cNvCxnSpPr>
          <p:nvPr/>
        </p:nvCxnSpPr>
        <p:spPr>
          <a:xfrm>
            <a:off x="6758317" y="788902"/>
            <a:ext cx="209491" cy="2429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141;g2b6b2123d36_0_0">
            <a:extLst>
              <a:ext uri="{FF2B5EF4-FFF2-40B4-BE49-F238E27FC236}">
                <a16:creationId xmlns:a16="http://schemas.microsoft.com/office/drawing/2014/main" id="{721E2873-ACAD-2C48-A013-7D8BFADCB785}"/>
              </a:ext>
            </a:extLst>
          </p:cNvPr>
          <p:cNvCxnSpPr>
            <a:cxnSpLocks/>
          </p:cNvCxnSpPr>
          <p:nvPr/>
        </p:nvCxnSpPr>
        <p:spPr>
          <a:xfrm>
            <a:off x="8057701" y="813193"/>
            <a:ext cx="209491" cy="24291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141;g2b6b2123d36_0_0">
            <a:extLst>
              <a:ext uri="{FF2B5EF4-FFF2-40B4-BE49-F238E27FC236}">
                <a16:creationId xmlns:a16="http://schemas.microsoft.com/office/drawing/2014/main" id="{2451197B-7F46-E5ED-ADC8-2F2C89DDFEA3}"/>
              </a:ext>
            </a:extLst>
          </p:cNvPr>
          <p:cNvCxnSpPr>
            <a:cxnSpLocks/>
            <a:endCxn id="220" idx="0"/>
          </p:cNvCxnSpPr>
          <p:nvPr/>
        </p:nvCxnSpPr>
        <p:spPr>
          <a:xfrm flipH="1">
            <a:off x="8614493" y="945984"/>
            <a:ext cx="72948" cy="275936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141;g2b6b2123d36_0_0">
            <a:extLst>
              <a:ext uri="{FF2B5EF4-FFF2-40B4-BE49-F238E27FC236}">
                <a16:creationId xmlns:a16="http://schemas.microsoft.com/office/drawing/2014/main" id="{E19C17F1-27BB-4DA3-8031-5FFB552B8D60}"/>
              </a:ext>
            </a:extLst>
          </p:cNvPr>
          <p:cNvCxnSpPr>
            <a:cxnSpLocks/>
            <a:stCxn id="220" idx="1"/>
            <a:endCxn id="40" idx="3"/>
          </p:cNvCxnSpPr>
          <p:nvPr/>
        </p:nvCxnSpPr>
        <p:spPr>
          <a:xfrm flipH="1" flipV="1">
            <a:off x="2430576" y="1344155"/>
            <a:ext cx="5662421" cy="7460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0" name="Google Shape;120;g2b6ec6cbb0c_0_0">
            <a:extLst>
              <a:ext uri="{FF2B5EF4-FFF2-40B4-BE49-F238E27FC236}">
                <a16:creationId xmlns:a16="http://schemas.microsoft.com/office/drawing/2014/main" id="{673C18FA-9BEE-BA73-0EEA-9A319522F76E}"/>
              </a:ext>
            </a:extLst>
          </p:cNvPr>
          <p:cNvSpPr/>
          <p:nvPr/>
        </p:nvSpPr>
        <p:spPr>
          <a:xfrm>
            <a:off x="9971130" y="996075"/>
            <a:ext cx="1799529" cy="557133"/>
          </a:xfrm>
          <a:prstGeom prst="rect">
            <a:avLst/>
          </a:prstGeom>
          <a:solidFill>
            <a:srgbClr val="F3F4FF"/>
          </a:solidFill>
          <a:ln w="28575">
            <a:solidFill>
              <a:schemeClr val="tx1"/>
            </a:solidFill>
            <a:prstDash val="dash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INPUT/OUPUT: </a:t>
            </a:r>
            <a:endParaRPr lang="en-GB" sz="1100" b="1" i="0" u="none" strike="noStrike" cap="none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l</a:t>
            </a:r>
            <a:r>
              <a:rPr lang="en-GB" sz="1100" b="1" i="0" u="none" strike="noStrike" cap="none" dirty="0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andscape impedance and affinity, </a:t>
            </a:r>
            <a:r>
              <a:rPr lang="en-GB" sz="1100" b="1" i="1" u="none" strike="noStrike" cap="none" dirty="0" err="1">
                <a:solidFill>
                  <a:schemeClr val="tx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lang="en-GB" sz="1100" b="1" i="1" dirty="0">
              <a:solidFill>
                <a:schemeClr val="tx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251" name="Google Shape;141;g2b6b2123d36_0_0">
            <a:extLst>
              <a:ext uri="{FF2B5EF4-FFF2-40B4-BE49-F238E27FC236}">
                <a16:creationId xmlns:a16="http://schemas.microsoft.com/office/drawing/2014/main" id="{C0D64AC8-0B6E-2DA6-EEA0-16421DD62869}"/>
              </a:ext>
            </a:extLst>
          </p:cNvPr>
          <p:cNvCxnSpPr>
            <a:cxnSpLocks/>
            <a:endCxn id="250" idx="1"/>
          </p:cNvCxnSpPr>
          <p:nvPr/>
        </p:nvCxnSpPr>
        <p:spPr>
          <a:xfrm flipV="1">
            <a:off x="9148593" y="1274642"/>
            <a:ext cx="822537" cy="66585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" name="Google Shape;141;g2b6b2123d36_0_0">
            <a:extLst>
              <a:ext uri="{FF2B5EF4-FFF2-40B4-BE49-F238E27FC236}">
                <a16:creationId xmlns:a16="http://schemas.microsoft.com/office/drawing/2014/main" id="{72744ED7-6BE6-4D70-FF5B-B14F1097DF9E}"/>
              </a:ext>
            </a:extLst>
          </p:cNvPr>
          <p:cNvCxnSpPr>
            <a:cxnSpLocks/>
            <a:stCxn id="208" idx="2"/>
            <a:endCxn id="213" idx="0"/>
          </p:cNvCxnSpPr>
          <p:nvPr/>
        </p:nvCxnSpPr>
        <p:spPr>
          <a:xfrm flipH="1">
            <a:off x="6385640" y="495067"/>
            <a:ext cx="219810" cy="85713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167;g2b6b2123d36_0_0">
            <a:extLst>
              <a:ext uri="{FF2B5EF4-FFF2-40B4-BE49-F238E27FC236}">
                <a16:creationId xmlns:a16="http://schemas.microsoft.com/office/drawing/2014/main" id="{D631B06A-7D11-5C8D-D6F7-850B87290A55}"/>
              </a:ext>
            </a:extLst>
          </p:cNvPr>
          <p:cNvSpPr/>
          <p:nvPr/>
        </p:nvSpPr>
        <p:spPr>
          <a:xfrm>
            <a:off x="2547910" y="907787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Google Shape;167;g2b6b2123d36_0_0">
            <a:extLst>
              <a:ext uri="{FF2B5EF4-FFF2-40B4-BE49-F238E27FC236}">
                <a16:creationId xmlns:a16="http://schemas.microsoft.com/office/drawing/2014/main" id="{6BF62653-814B-F18C-2DEF-5EED70786093}"/>
              </a:ext>
            </a:extLst>
          </p:cNvPr>
          <p:cNvSpPr/>
          <p:nvPr/>
        </p:nvSpPr>
        <p:spPr>
          <a:xfrm>
            <a:off x="5592294" y="1222217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" name="Google Shape;167;g2b6b2123d36_0_0">
            <a:extLst>
              <a:ext uri="{FF2B5EF4-FFF2-40B4-BE49-F238E27FC236}">
                <a16:creationId xmlns:a16="http://schemas.microsoft.com/office/drawing/2014/main" id="{5FF4927F-2F79-053A-1F9B-D13C082C129A}"/>
              </a:ext>
            </a:extLst>
          </p:cNvPr>
          <p:cNvSpPr/>
          <p:nvPr/>
        </p:nvSpPr>
        <p:spPr>
          <a:xfrm>
            <a:off x="8377395" y="5397518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soli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" name="Google Shape;167;g2b6b2123d36_0_0">
            <a:extLst>
              <a:ext uri="{FF2B5EF4-FFF2-40B4-BE49-F238E27FC236}">
                <a16:creationId xmlns:a16="http://schemas.microsoft.com/office/drawing/2014/main" id="{70A493CE-63D8-4E87-4CCB-59564112F90A}"/>
              </a:ext>
            </a:extLst>
          </p:cNvPr>
          <p:cNvSpPr/>
          <p:nvPr/>
        </p:nvSpPr>
        <p:spPr>
          <a:xfrm>
            <a:off x="6286375" y="5421665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" name="Google Shape;167;g2b6b2123d36_0_0">
            <a:extLst>
              <a:ext uri="{FF2B5EF4-FFF2-40B4-BE49-F238E27FC236}">
                <a16:creationId xmlns:a16="http://schemas.microsoft.com/office/drawing/2014/main" id="{E6FDE526-94A2-C158-70F4-A1B3F72EB409}"/>
              </a:ext>
            </a:extLst>
          </p:cNvPr>
          <p:cNvSpPr/>
          <p:nvPr/>
        </p:nvSpPr>
        <p:spPr>
          <a:xfrm>
            <a:off x="3035162" y="2874941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soli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" name="Google Shape;167;g2b6b2123d36_0_0">
            <a:extLst>
              <a:ext uri="{FF2B5EF4-FFF2-40B4-BE49-F238E27FC236}">
                <a16:creationId xmlns:a16="http://schemas.microsoft.com/office/drawing/2014/main" id="{32C19EF7-C50E-E38C-6015-29195B80D607}"/>
              </a:ext>
            </a:extLst>
          </p:cNvPr>
          <p:cNvSpPr/>
          <p:nvPr/>
        </p:nvSpPr>
        <p:spPr>
          <a:xfrm>
            <a:off x="1511442" y="2446551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soli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" name="Google Shape;167;g2b6b2123d36_0_0">
            <a:extLst>
              <a:ext uri="{FF2B5EF4-FFF2-40B4-BE49-F238E27FC236}">
                <a16:creationId xmlns:a16="http://schemas.microsoft.com/office/drawing/2014/main" id="{BCC42CE6-BDA2-54CA-0A6B-D30AB16F2A32}"/>
              </a:ext>
            </a:extLst>
          </p:cNvPr>
          <p:cNvSpPr/>
          <p:nvPr/>
        </p:nvSpPr>
        <p:spPr>
          <a:xfrm>
            <a:off x="1514047" y="4220993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soli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" name="Google Shape;167;g2b6b2123d36_0_0">
            <a:extLst>
              <a:ext uri="{FF2B5EF4-FFF2-40B4-BE49-F238E27FC236}">
                <a16:creationId xmlns:a16="http://schemas.microsoft.com/office/drawing/2014/main" id="{A3A55ED5-1C78-A9D8-2AEB-B6FEEA9A5477}"/>
              </a:ext>
            </a:extLst>
          </p:cNvPr>
          <p:cNvSpPr/>
          <p:nvPr/>
        </p:nvSpPr>
        <p:spPr>
          <a:xfrm>
            <a:off x="2857476" y="1885197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soli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" name="Google Shape;167;g2b6b2123d36_0_0">
            <a:extLst>
              <a:ext uri="{FF2B5EF4-FFF2-40B4-BE49-F238E27FC236}">
                <a16:creationId xmlns:a16="http://schemas.microsoft.com/office/drawing/2014/main" id="{F65A6C5C-03A9-C985-9921-EBA7DF23A8AD}"/>
              </a:ext>
            </a:extLst>
          </p:cNvPr>
          <p:cNvSpPr/>
          <p:nvPr/>
        </p:nvSpPr>
        <p:spPr>
          <a:xfrm>
            <a:off x="6533480" y="1835367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soli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" name="Google Shape;167;g2b6b2123d36_0_0">
            <a:extLst>
              <a:ext uri="{FF2B5EF4-FFF2-40B4-BE49-F238E27FC236}">
                <a16:creationId xmlns:a16="http://schemas.microsoft.com/office/drawing/2014/main" id="{537528B9-5F4F-F963-45AA-98459F33FDA6}"/>
              </a:ext>
            </a:extLst>
          </p:cNvPr>
          <p:cNvSpPr/>
          <p:nvPr/>
        </p:nvSpPr>
        <p:spPr>
          <a:xfrm>
            <a:off x="7488678" y="3612777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" name="Google Shape;167;g2b6b2123d36_0_0">
            <a:extLst>
              <a:ext uri="{FF2B5EF4-FFF2-40B4-BE49-F238E27FC236}">
                <a16:creationId xmlns:a16="http://schemas.microsoft.com/office/drawing/2014/main" id="{C774B4CA-37A0-6DFA-4CEB-1C7F6B41A478}"/>
              </a:ext>
            </a:extLst>
          </p:cNvPr>
          <p:cNvSpPr/>
          <p:nvPr/>
        </p:nvSpPr>
        <p:spPr>
          <a:xfrm>
            <a:off x="8566854" y="4700863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7" name="Google Shape;147;g2b6b2123d36_0_0">
            <a:extLst>
              <a:ext uri="{FF2B5EF4-FFF2-40B4-BE49-F238E27FC236}">
                <a16:creationId xmlns:a16="http://schemas.microsoft.com/office/drawing/2014/main" id="{BC5672E9-0620-1F56-9A3C-C083A1733C08}"/>
              </a:ext>
            </a:extLst>
          </p:cNvPr>
          <p:cNvCxnSpPr>
            <a:cxnSpLocks/>
          </p:cNvCxnSpPr>
          <p:nvPr/>
        </p:nvCxnSpPr>
        <p:spPr>
          <a:xfrm flipH="1">
            <a:off x="3748676" y="3950097"/>
            <a:ext cx="3600" cy="1009679"/>
          </a:xfrm>
          <a:prstGeom prst="straightConnector1">
            <a:avLst/>
          </a:prstGeom>
          <a:noFill/>
          <a:ln w="9525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" name="Google Shape;167;g2b6b2123d36_0_0">
            <a:extLst>
              <a:ext uri="{FF2B5EF4-FFF2-40B4-BE49-F238E27FC236}">
                <a16:creationId xmlns:a16="http://schemas.microsoft.com/office/drawing/2014/main" id="{94ECFFE9-6CA9-5526-9C85-C35CB1C1F973}"/>
              </a:ext>
            </a:extLst>
          </p:cNvPr>
          <p:cNvSpPr/>
          <p:nvPr/>
        </p:nvSpPr>
        <p:spPr>
          <a:xfrm>
            <a:off x="3630580" y="4244217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soli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" name="Google Shape;167;g2b6b2123d36_0_0">
            <a:extLst>
              <a:ext uri="{FF2B5EF4-FFF2-40B4-BE49-F238E27FC236}">
                <a16:creationId xmlns:a16="http://schemas.microsoft.com/office/drawing/2014/main" id="{590AC08C-5888-3D31-F0C5-34B609F124AF}"/>
              </a:ext>
            </a:extLst>
          </p:cNvPr>
          <p:cNvSpPr/>
          <p:nvPr/>
        </p:nvSpPr>
        <p:spPr>
          <a:xfrm>
            <a:off x="8566854" y="3035567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soli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" name="Google Shape;167;g2b6b2123d36_0_0">
            <a:extLst>
              <a:ext uri="{FF2B5EF4-FFF2-40B4-BE49-F238E27FC236}">
                <a16:creationId xmlns:a16="http://schemas.microsoft.com/office/drawing/2014/main" id="{6057F5F7-1EA6-8DCD-4434-AD1D80781032}"/>
              </a:ext>
            </a:extLst>
          </p:cNvPr>
          <p:cNvSpPr/>
          <p:nvPr/>
        </p:nvSpPr>
        <p:spPr>
          <a:xfrm>
            <a:off x="10099995" y="4269148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soli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" name="Google Shape;167;g2b6b2123d36_0_0">
            <a:extLst>
              <a:ext uri="{FF2B5EF4-FFF2-40B4-BE49-F238E27FC236}">
                <a16:creationId xmlns:a16="http://schemas.microsoft.com/office/drawing/2014/main" id="{1BA8830E-7B6D-EFAF-6468-80528C145986}"/>
              </a:ext>
            </a:extLst>
          </p:cNvPr>
          <p:cNvSpPr/>
          <p:nvPr/>
        </p:nvSpPr>
        <p:spPr>
          <a:xfrm>
            <a:off x="9392799" y="1172178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" name="Google Shape;167;g2b6b2123d36_0_0">
            <a:extLst>
              <a:ext uri="{FF2B5EF4-FFF2-40B4-BE49-F238E27FC236}">
                <a16:creationId xmlns:a16="http://schemas.microsoft.com/office/drawing/2014/main" id="{DFFE730B-FF3A-329B-C25C-EE7DE629FEEC}"/>
              </a:ext>
            </a:extLst>
          </p:cNvPr>
          <p:cNvSpPr/>
          <p:nvPr/>
        </p:nvSpPr>
        <p:spPr>
          <a:xfrm>
            <a:off x="9779025" y="6039143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dash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" name="Google Shape;167;g2b6b2123d36_0_0">
            <a:extLst>
              <a:ext uri="{FF2B5EF4-FFF2-40B4-BE49-F238E27FC236}">
                <a16:creationId xmlns:a16="http://schemas.microsoft.com/office/drawing/2014/main" id="{F036C0AE-3A57-FB4F-92D6-DDCD56B00E30}"/>
              </a:ext>
            </a:extLst>
          </p:cNvPr>
          <p:cNvSpPr/>
          <p:nvPr/>
        </p:nvSpPr>
        <p:spPr>
          <a:xfrm>
            <a:off x="9779025" y="6400020"/>
            <a:ext cx="259567" cy="285639"/>
          </a:xfrm>
          <a:prstGeom prst="rect">
            <a:avLst/>
          </a:prstGeom>
          <a:solidFill>
            <a:srgbClr val="69F0BC"/>
          </a:solidFill>
          <a:ln w="28575">
            <a:solidFill>
              <a:schemeClr val="tx1"/>
            </a:solidFill>
            <a:prstDash val="soli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sz="2000" b="1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" name="Google Shape;121;g2b6ec6cbb0c_0_0">
            <a:extLst>
              <a:ext uri="{FF2B5EF4-FFF2-40B4-BE49-F238E27FC236}">
                <a16:creationId xmlns:a16="http://schemas.microsoft.com/office/drawing/2014/main" id="{0576157D-3C25-45E1-13FD-4B9D9F7730B0}"/>
              </a:ext>
            </a:extLst>
          </p:cNvPr>
          <p:cNvSpPr/>
          <p:nvPr/>
        </p:nvSpPr>
        <p:spPr>
          <a:xfrm>
            <a:off x="10040269" y="6115512"/>
            <a:ext cx="2067865" cy="1008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Optional Notebook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" name="Google Shape;121;g2b6ec6cbb0c_0_0">
            <a:extLst>
              <a:ext uri="{FF2B5EF4-FFF2-40B4-BE49-F238E27FC236}">
                <a16:creationId xmlns:a16="http://schemas.microsoft.com/office/drawing/2014/main" id="{F824CABC-AD52-94A2-8AF2-C9D01C2108D9}"/>
              </a:ext>
            </a:extLst>
          </p:cNvPr>
          <p:cNvSpPr/>
          <p:nvPr/>
        </p:nvSpPr>
        <p:spPr>
          <a:xfrm>
            <a:off x="10040269" y="6492417"/>
            <a:ext cx="2067865" cy="1008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11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Mandatory Notebook</a:t>
            </a:r>
            <a:endParaRPr sz="1100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6ec6cbb0c_0_0"/>
          <p:cNvSpPr/>
          <p:nvPr/>
        </p:nvSpPr>
        <p:spPr>
          <a:xfrm>
            <a:off x="9953485" y="776299"/>
            <a:ext cx="1907445" cy="228462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Open Street Map (OSM)</a:t>
            </a:r>
            <a:endParaRPr sz="762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7" name="Google Shape;117;g2b6ec6cbb0c_0_0"/>
          <p:cNvSpPr/>
          <p:nvPr/>
        </p:nvSpPr>
        <p:spPr>
          <a:xfrm>
            <a:off x="9953486" y="1493806"/>
            <a:ext cx="1907446" cy="228462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Overpass Turbo API queries</a:t>
            </a:r>
            <a:endParaRPr sz="762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8" name="Google Shape;118;g2b6ec6cbb0c_0_0"/>
          <p:cNvSpPr/>
          <p:nvPr/>
        </p:nvSpPr>
        <p:spPr>
          <a:xfrm>
            <a:off x="7505102" y="777914"/>
            <a:ext cx="1951477" cy="231162"/>
          </a:xfrm>
          <a:prstGeom prst="rect">
            <a:avLst/>
          </a:prstGeom>
          <a:solidFill>
            <a:srgbClr val="27A845"/>
          </a:solidFill>
          <a:ln>
            <a:noFill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Land-use/land-cover (LULC), </a:t>
            </a:r>
            <a:r>
              <a:rPr lang="en-GB" sz="762" b="1" dirty="0" err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GeoTIFF</a:t>
            </a:r>
            <a:endParaRPr sz="762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Google Shape;119;g2b6ec6cbb0c_0_0"/>
          <p:cNvSpPr/>
          <p:nvPr/>
        </p:nvSpPr>
        <p:spPr>
          <a:xfrm>
            <a:off x="7492594" y="1949468"/>
            <a:ext cx="2794915" cy="219531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Lines/multilines</a:t>
            </a:r>
            <a:endParaRPr sz="762" b="1" i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0" name="Google Shape;120;g2b6ec6cbb0c_0_0"/>
          <p:cNvSpPr/>
          <p:nvPr/>
        </p:nvSpPr>
        <p:spPr>
          <a:xfrm>
            <a:off x="10480044" y="1954807"/>
            <a:ext cx="1384527" cy="230123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Polygons/multipolygons</a:t>
            </a:r>
            <a:endParaRPr sz="762" b="1" i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27" name="Google Shape;127;g2b6ec6cbb0c_0_0"/>
          <p:cNvCxnSpPr>
            <a:cxnSpLocks/>
            <a:stCxn id="99" idx="2"/>
            <a:endCxn id="128" idx="0"/>
          </p:cNvCxnSpPr>
          <p:nvPr/>
        </p:nvCxnSpPr>
        <p:spPr>
          <a:xfrm>
            <a:off x="9953485" y="4029600"/>
            <a:ext cx="22306" cy="1071288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8" name="Google Shape;128;g2b6ec6cbb0c_0_0"/>
          <p:cNvSpPr/>
          <p:nvPr/>
        </p:nvSpPr>
        <p:spPr>
          <a:xfrm>
            <a:off x="8578333" y="5100888"/>
            <a:ext cx="2794915" cy="31590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>
              <a:buSzPts val="1200"/>
            </a:pPr>
            <a:r>
              <a:rPr lang="en-GB" sz="762" b="1" dirty="0">
                <a:latin typeface="Roboto Slab"/>
                <a:ea typeface="Roboto Slab"/>
                <a:cs typeface="Roboto Slab"/>
                <a:sym typeface="Roboto Slab"/>
              </a:rPr>
              <a:t>Follow-up preprocessing</a:t>
            </a:r>
            <a:endParaRPr sz="762" b="1" dirty="0">
              <a:latin typeface="Roboto Slab"/>
              <a:ea typeface="Roboto Slab"/>
              <a:cs typeface="Roboto Slab"/>
              <a:sym typeface="Roboto Slab"/>
            </a:endParaRPr>
          </a:p>
          <a:p>
            <a:pPr algn="ctr"/>
            <a:r>
              <a:rPr lang="en-GB" sz="762" b="1" dirty="0">
                <a:latin typeface="Roboto Slab"/>
                <a:ea typeface="Roboto Slab"/>
                <a:cs typeface="Roboto Slab"/>
                <a:sym typeface="Roboto Slab"/>
              </a:rPr>
              <a:t>Enriching LULC data</a:t>
            </a:r>
            <a:endParaRPr sz="762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9" name="Google Shape;129;g2b6ec6cbb0c_0_0"/>
          <p:cNvSpPr/>
          <p:nvPr/>
        </p:nvSpPr>
        <p:spPr>
          <a:xfrm>
            <a:off x="8578336" y="4730047"/>
            <a:ext cx="2794913" cy="2083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>
              <a:buSzPts val="1200"/>
            </a:pPr>
            <a:r>
              <a:rPr lang="en-GB" sz="762" dirty="0">
                <a:latin typeface="Roboto Slab"/>
                <a:ea typeface="Roboto Slab"/>
                <a:cs typeface="Roboto Slab"/>
                <a:sym typeface="Roboto Slab"/>
              </a:rPr>
              <a:t>Exporting to temporary </a:t>
            </a:r>
            <a:r>
              <a:rPr lang="en-GB" sz="762" dirty="0" err="1">
                <a:latin typeface="Roboto Slab"/>
                <a:ea typeface="Roboto Slab"/>
                <a:cs typeface="Roboto Slab"/>
                <a:sym typeface="Roboto Slab"/>
              </a:rPr>
              <a:t>GeoPackage</a:t>
            </a:r>
            <a:endParaRPr sz="762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31" name="Google Shape;131;g2b6ec6cbb0c_0_0"/>
          <p:cNvCxnSpPr>
            <a:cxnSpLocks/>
            <a:stCxn id="116" idx="2"/>
            <a:endCxn id="117" idx="0"/>
          </p:cNvCxnSpPr>
          <p:nvPr/>
        </p:nvCxnSpPr>
        <p:spPr>
          <a:xfrm>
            <a:off x="10907208" y="1004761"/>
            <a:ext cx="1" cy="48904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g2b6ec6cbb0c_0_0"/>
          <p:cNvSpPr/>
          <p:nvPr/>
        </p:nvSpPr>
        <p:spPr>
          <a:xfrm>
            <a:off x="7492589" y="2257945"/>
            <a:ext cx="2794915" cy="309896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Roads</a:t>
            </a:r>
            <a:endParaRPr sz="762" dirty="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623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= "</a:t>
            </a:r>
            <a:r>
              <a:rPr lang="en-GB" sz="623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highway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"~"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GB" sz="623" dirty="0" err="1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motorway|trunk|primary|secondary|tertiary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"</a:t>
            </a:r>
          </a:p>
        </p:txBody>
      </p:sp>
      <p:sp>
        <p:nvSpPr>
          <p:cNvPr id="134" name="Google Shape;134;g2b6ec6cbb0c_0_0"/>
          <p:cNvSpPr/>
          <p:nvPr/>
        </p:nvSpPr>
        <p:spPr>
          <a:xfrm>
            <a:off x="7492588" y="2620608"/>
            <a:ext cx="2794915" cy="287654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Railways</a:t>
            </a:r>
            <a:endParaRPr sz="762" dirty="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623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= "</a:t>
            </a:r>
            <a:r>
              <a:rPr lang="en-GB" sz="623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railway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"~"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GB" sz="623" dirty="0" err="1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rail|light_rail|narrow_gauge|tram|preserved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“</a:t>
            </a:r>
          </a:p>
        </p:txBody>
      </p:sp>
      <p:sp>
        <p:nvSpPr>
          <p:cNvPr id="135" name="Google Shape;135;g2b6ec6cbb0c_0_0"/>
          <p:cNvSpPr/>
          <p:nvPr/>
        </p:nvSpPr>
        <p:spPr>
          <a:xfrm>
            <a:off x="7492589" y="3006195"/>
            <a:ext cx="2794915" cy="289108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Water lines</a:t>
            </a:r>
            <a:endParaRPr sz="900" dirty="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623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= “</a:t>
            </a:r>
            <a:r>
              <a:rPr lang="en-GB" sz="623" dirty="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waterway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"~"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^(</a:t>
            </a:r>
            <a:r>
              <a:rPr lang="en-GB" sz="623" dirty="0" err="1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river|canal|flowline|tidal_channel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)$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"</a:t>
            </a:r>
          </a:p>
        </p:txBody>
      </p:sp>
      <p:cxnSp>
        <p:nvCxnSpPr>
          <p:cNvPr id="138" name="Google Shape;138;g2b6ec6cbb0c_0_0"/>
          <p:cNvCxnSpPr>
            <a:cxnSpLocks/>
            <a:stCxn id="117" idx="2"/>
            <a:endCxn id="120" idx="0"/>
          </p:cNvCxnSpPr>
          <p:nvPr/>
        </p:nvCxnSpPr>
        <p:spPr>
          <a:xfrm rot="16200000" flipH="1">
            <a:off x="10923489" y="1705987"/>
            <a:ext cx="232539" cy="2650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g2b6ec6cbb0c_0_0"/>
          <p:cNvCxnSpPr>
            <a:cxnSpLocks/>
            <a:stCxn id="117" idx="2"/>
            <a:endCxn id="119" idx="0"/>
          </p:cNvCxnSpPr>
          <p:nvPr/>
        </p:nvCxnSpPr>
        <p:spPr>
          <a:xfrm rot="5400000">
            <a:off x="9785031" y="827290"/>
            <a:ext cx="227200" cy="2017157"/>
          </a:xfrm>
          <a:prstGeom prst="bentConnector3">
            <a:avLst>
              <a:gd name="adj1" fmla="val 52794"/>
            </a:avLst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136;g2b6b2123d36_0_0">
            <a:extLst>
              <a:ext uri="{FF2B5EF4-FFF2-40B4-BE49-F238E27FC236}">
                <a16:creationId xmlns:a16="http://schemas.microsoft.com/office/drawing/2014/main" id="{2B025469-826F-976A-45B7-2ECF1E298A8A}"/>
              </a:ext>
            </a:extLst>
          </p:cNvPr>
          <p:cNvSpPr txBox="1"/>
          <p:nvPr/>
        </p:nvSpPr>
        <p:spPr>
          <a:xfrm>
            <a:off x="327424" y="46420"/>
            <a:ext cx="4172225" cy="66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none" strike="noStrike" cap="none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February 2024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31" name="Google Shape;116;g2b6ec6cbb0c_0_0">
            <a:extLst>
              <a:ext uri="{FF2B5EF4-FFF2-40B4-BE49-F238E27FC236}">
                <a16:creationId xmlns:a16="http://schemas.microsoft.com/office/drawing/2014/main" id="{B9CE7388-D5A3-5874-ABFB-F6D6893E2E8F}"/>
              </a:ext>
            </a:extLst>
          </p:cNvPr>
          <p:cNvSpPr/>
          <p:nvPr/>
        </p:nvSpPr>
        <p:spPr>
          <a:xfrm>
            <a:off x="2961650" y="792800"/>
            <a:ext cx="1907446" cy="228462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Open Street Map (OSM)</a:t>
            </a:r>
            <a:endParaRPr sz="762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" name="Google Shape;117;g2b6ec6cbb0c_0_0">
            <a:extLst>
              <a:ext uri="{FF2B5EF4-FFF2-40B4-BE49-F238E27FC236}">
                <a16:creationId xmlns:a16="http://schemas.microsoft.com/office/drawing/2014/main" id="{57300042-E7C9-0F10-DDF7-6633F3265365}"/>
              </a:ext>
            </a:extLst>
          </p:cNvPr>
          <p:cNvSpPr/>
          <p:nvPr/>
        </p:nvSpPr>
        <p:spPr>
          <a:xfrm>
            <a:off x="2961650" y="1510307"/>
            <a:ext cx="1907446" cy="228462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b="1" dirty="0" err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NominatimAPI</a:t>
            </a:r>
            <a:r>
              <a:rPr lang="en-GB" sz="762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queries</a:t>
            </a:r>
            <a:endParaRPr sz="762" b="1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" name="Google Shape;118;g2b6ec6cbb0c_0_0">
            <a:extLst>
              <a:ext uri="{FF2B5EF4-FFF2-40B4-BE49-F238E27FC236}">
                <a16:creationId xmlns:a16="http://schemas.microsoft.com/office/drawing/2014/main" id="{9FDE3BF1-C973-2282-A14C-834E6FE4D7BC}"/>
              </a:ext>
            </a:extLst>
          </p:cNvPr>
          <p:cNvSpPr/>
          <p:nvPr/>
        </p:nvSpPr>
        <p:spPr>
          <a:xfrm>
            <a:off x="689182" y="794415"/>
            <a:ext cx="1951477" cy="231162"/>
          </a:xfrm>
          <a:prstGeom prst="rect">
            <a:avLst/>
          </a:prstGeom>
          <a:solidFill>
            <a:srgbClr val="27A845"/>
          </a:solidFill>
          <a:ln>
            <a:noFill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Land-use/land-cover (LULC), geotif</a:t>
            </a:r>
            <a:endParaRPr sz="762"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" name="Google Shape;119;g2b6ec6cbb0c_0_0">
            <a:extLst>
              <a:ext uri="{FF2B5EF4-FFF2-40B4-BE49-F238E27FC236}">
                <a16:creationId xmlns:a16="http://schemas.microsoft.com/office/drawing/2014/main" id="{775DE2D4-CE7D-5D6D-9603-50950ADC1D52}"/>
              </a:ext>
            </a:extLst>
          </p:cNvPr>
          <p:cNvSpPr/>
          <p:nvPr/>
        </p:nvSpPr>
        <p:spPr>
          <a:xfrm>
            <a:off x="676674" y="1965969"/>
            <a:ext cx="2794915" cy="219531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Lines/multilines</a:t>
            </a:r>
            <a:endParaRPr sz="762" b="1" i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" name="Google Shape;120;g2b6ec6cbb0c_0_0">
            <a:extLst>
              <a:ext uri="{FF2B5EF4-FFF2-40B4-BE49-F238E27FC236}">
                <a16:creationId xmlns:a16="http://schemas.microsoft.com/office/drawing/2014/main" id="{F79E089A-2D30-1360-FDDD-2D400C9E1ADE}"/>
              </a:ext>
            </a:extLst>
          </p:cNvPr>
          <p:cNvSpPr/>
          <p:nvPr/>
        </p:nvSpPr>
        <p:spPr>
          <a:xfrm>
            <a:off x="3664125" y="1971308"/>
            <a:ext cx="1301400" cy="230123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Polygons/multipolygons</a:t>
            </a:r>
            <a:endParaRPr sz="762" b="1" i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" name="Google Shape;121;g2b6ec6cbb0c_0_0">
            <a:extLst>
              <a:ext uri="{FF2B5EF4-FFF2-40B4-BE49-F238E27FC236}">
                <a16:creationId xmlns:a16="http://schemas.microsoft.com/office/drawing/2014/main" id="{F2E4426E-2CDF-50BF-62CB-00A20E4FF2AE}"/>
              </a:ext>
            </a:extLst>
          </p:cNvPr>
          <p:cNvSpPr/>
          <p:nvPr/>
        </p:nvSpPr>
        <p:spPr>
          <a:xfrm>
            <a:off x="689182" y="1508562"/>
            <a:ext cx="1951477" cy="2301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Extracting of raster extent </a:t>
            </a:r>
          </a:p>
          <a:p>
            <a:pPr algn="ctr"/>
            <a:r>
              <a:rPr lang="en-GB" sz="762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(bounding box) </a:t>
            </a:r>
            <a:endParaRPr sz="762" i="1" dirty="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37" name="Google Shape;122;g2b6ec6cbb0c_0_0">
            <a:extLst>
              <a:ext uri="{FF2B5EF4-FFF2-40B4-BE49-F238E27FC236}">
                <a16:creationId xmlns:a16="http://schemas.microsoft.com/office/drawing/2014/main" id="{859FFA2E-DC53-B436-AC90-4617D2366946}"/>
              </a:ext>
            </a:extLst>
          </p:cNvPr>
          <p:cNvCxnSpPr>
            <a:stCxn id="36" idx="3"/>
            <a:endCxn id="32" idx="1"/>
          </p:cNvCxnSpPr>
          <p:nvPr/>
        </p:nvCxnSpPr>
        <p:spPr>
          <a:xfrm>
            <a:off x="2640659" y="1623624"/>
            <a:ext cx="321092" cy="831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123;g2b6ec6cbb0c_0_0">
            <a:extLst>
              <a:ext uri="{FF2B5EF4-FFF2-40B4-BE49-F238E27FC236}">
                <a16:creationId xmlns:a16="http://schemas.microsoft.com/office/drawing/2014/main" id="{09C0A13E-13DA-2CA7-EC23-481044B8776D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>
            <a:off x="1664921" y="1025577"/>
            <a:ext cx="0" cy="48288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" name="Google Shape;124;g2b6ec6cbb0c_0_0">
            <a:extLst>
              <a:ext uri="{FF2B5EF4-FFF2-40B4-BE49-F238E27FC236}">
                <a16:creationId xmlns:a16="http://schemas.microsoft.com/office/drawing/2014/main" id="{D9D07569-268E-3715-A873-C223936B9E58}"/>
              </a:ext>
            </a:extLst>
          </p:cNvPr>
          <p:cNvSpPr/>
          <p:nvPr/>
        </p:nvSpPr>
        <p:spPr>
          <a:xfrm>
            <a:off x="1284698" y="4758517"/>
            <a:ext cx="3353815" cy="26148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Filtering keys as columns</a:t>
            </a:r>
            <a:endParaRPr sz="762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e.g., dropping </a:t>
            </a:r>
            <a:r>
              <a:rPr lang="en-GB" sz="623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additional names, addresses, operators, condition, traffic signs,</a:t>
            </a:r>
            <a:r>
              <a:rPr lang="en-GB" sz="623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etc.</a:t>
            </a:r>
            <a:endParaRPr sz="623">
              <a:solidFill>
                <a:srgbClr val="CCCCC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0" name="Google Shape;125;g2b6ec6cbb0c_0_0">
            <a:extLst>
              <a:ext uri="{FF2B5EF4-FFF2-40B4-BE49-F238E27FC236}">
                <a16:creationId xmlns:a16="http://schemas.microsoft.com/office/drawing/2014/main" id="{4BF99A32-DA87-70B3-DA43-3CB1C36F8131}"/>
              </a:ext>
            </a:extLst>
          </p:cNvPr>
          <p:cNvSpPr/>
          <p:nvPr/>
        </p:nvSpPr>
        <p:spPr>
          <a:xfrm>
            <a:off x="676672" y="4029616"/>
            <a:ext cx="2794915" cy="213300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Filtering geometry type </a:t>
            </a:r>
            <a:r>
              <a:rPr lang="en-GB" sz="762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('LineString', 'MultiLineString’)</a:t>
            </a:r>
            <a:endParaRPr sz="762">
              <a:solidFill>
                <a:srgbClr val="CCCCC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1" name="Google Shape;126;g2b6ec6cbb0c_0_0">
            <a:extLst>
              <a:ext uri="{FF2B5EF4-FFF2-40B4-BE49-F238E27FC236}">
                <a16:creationId xmlns:a16="http://schemas.microsoft.com/office/drawing/2014/main" id="{3E0A2077-E0AC-619D-553B-1E542BE7A3EC}"/>
              </a:ext>
            </a:extLst>
          </p:cNvPr>
          <p:cNvSpPr/>
          <p:nvPr/>
        </p:nvSpPr>
        <p:spPr>
          <a:xfrm>
            <a:off x="3660490" y="3970624"/>
            <a:ext cx="1301400" cy="331269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Filtering geometry type</a:t>
            </a:r>
            <a:r>
              <a:rPr lang="en-GB" sz="623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623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('Polygon', 'MultiPolygon’)</a:t>
            </a:r>
            <a:endParaRPr sz="623">
              <a:solidFill>
                <a:srgbClr val="CCCCC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2" name="Google Shape;127;g2b6ec6cbb0c_0_0">
            <a:extLst>
              <a:ext uri="{FF2B5EF4-FFF2-40B4-BE49-F238E27FC236}">
                <a16:creationId xmlns:a16="http://schemas.microsoft.com/office/drawing/2014/main" id="{97725B8A-86CB-573C-2FC9-16DA3268DBC2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2961605" y="5020002"/>
            <a:ext cx="0" cy="72131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" name="Google Shape;128;g2b6ec6cbb0c_0_0">
            <a:extLst>
              <a:ext uri="{FF2B5EF4-FFF2-40B4-BE49-F238E27FC236}">
                <a16:creationId xmlns:a16="http://schemas.microsoft.com/office/drawing/2014/main" id="{01FFE0DB-A7DA-8786-CE03-567FBC5E190D}"/>
              </a:ext>
            </a:extLst>
          </p:cNvPr>
          <p:cNvSpPr/>
          <p:nvPr/>
        </p:nvSpPr>
        <p:spPr>
          <a:xfrm>
            <a:off x="1284698" y="5741338"/>
            <a:ext cx="3353815" cy="315900"/>
          </a:xfrm>
          <a:prstGeom prst="rect">
            <a:avLst/>
          </a:prstGeom>
          <a:solidFill>
            <a:srgbClr val="69F0BC"/>
          </a:solidFill>
          <a:ln>
            <a:noFill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>
              <a:buSzPts val="1200"/>
            </a:pPr>
            <a:r>
              <a:rPr lang="en-GB" sz="762" b="1">
                <a:latin typeface="Roboto Slab"/>
                <a:ea typeface="Roboto Slab"/>
                <a:cs typeface="Roboto Slab"/>
                <a:sym typeface="Roboto Slab"/>
              </a:rPr>
              <a:t>Follow-up preprocessing</a:t>
            </a:r>
            <a:endParaRPr sz="762" b="1">
              <a:latin typeface="Roboto Slab"/>
              <a:ea typeface="Roboto Slab"/>
              <a:cs typeface="Roboto Slab"/>
              <a:sym typeface="Roboto Slab"/>
            </a:endParaRPr>
          </a:p>
          <a:p>
            <a:pPr algn="ctr"/>
            <a:r>
              <a:rPr lang="en-GB" sz="762" b="1">
                <a:latin typeface="Roboto Slab"/>
                <a:ea typeface="Roboto Slab"/>
                <a:cs typeface="Roboto Slab"/>
                <a:sym typeface="Roboto Slab"/>
              </a:rPr>
              <a:t>Enriching LULC data</a:t>
            </a:r>
            <a:endParaRPr sz="762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4" name="Google Shape;129;g2b6ec6cbb0c_0_0">
            <a:extLst>
              <a:ext uri="{FF2B5EF4-FFF2-40B4-BE49-F238E27FC236}">
                <a16:creationId xmlns:a16="http://schemas.microsoft.com/office/drawing/2014/main" id="{4B22D3FA-3FB9-76F0-EC7C-DE7E042B88B5}"/>
              </a:ext>
            </a:extLst>
          </p:cNvPr>
          <p:cNvSpPr/>
          <p:nvPr/>
        </p:nvSpPr>
        <p:spPr>
          <a:xfrm>
            <a:off x="1284696" y="5432000"/>
            <a:ext cx="3353815" cy="2083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>
              <a:buSzPts val="1200"/>
            </a:pPr>
            <a:r>
              <a:rPr lang="en-GB" sz="762">
                <a:latin typeface="Roboto Slab"/>
                <a:ea typeface="Roboto Slab"/>
                <a:cs typeface="Roboto Slab"/>
                <a:sym typeface="Roboto Slab"/>
              </a:rPr>
              <a:t>Exporting to temporary GeoPackage</a:t>
            </a:r>
            <a:endParaRPr sz="762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5" name="Google Shape;130;g2b6ec6cbb0c_0_0">
            <a:extLst>
              <a:ext uri="{FF2B5EF4-FFF2-40B4-BE49-F238E27FC236}">
                <a16:creationId xmlns:a16="http://schemas.microsoft.com/office/drawing/2014/main" id="{2E0A04F0-7E3E-462B-5992-8BC218D220B7}"/>
              </a:ext>
            </a:extLst>
          </p:cNvPr>
          <p:cNvSpPr/>
          <p:nvPr/>
        </p:nvSpPr>
        <p:spPr>
          <a:xfrm>
            <a:off x="1284698" y="5100550"/>
            <a:ext cx="3353815" cy="2083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>
                <a:latin typeface="Roboto Slab"/>
                <a:ea typeface="Roboto Slab"/>
                <a:cs typeface="Roboto Slab"/>
                <a:sym typeface="Roboto Slab"/>
              </a:rPr>
              <a:t>Transformation of coordinate reference system to UTM</a:t>
            </a:r>
            <a:endParaRPr sz="762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46" name="Google Shape;131;g2b6ec6cbb0c_0_0">
            <a:extLst>
              <a:ext uri="{FF2B5EF4-FFF2-40B4-BE49-F238E27FC236}">
                <a16:creationId xmlns:a16="http://schemas.microsoft.com/office/drawing/2014/main" id="{7B1E0EB2-02AA-8198-E409-FAD0DEA8FAEB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3915373" y="1021262"/>
            <a:ext cx="0" cy="489115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132;g2b6ec6cbb0c_0_0">
            <a:extLst>
              <a:ext uri="{FF2B5EF4-FFF2-40B4-BE49-F238E27FC236}">
                <a16:creationId xmlns:a16="http://schemas.microsoft.com/office/drawing/2014/main" id="{512DD1E1-9784-BA62-3F15-FB148CB93C7D}"/>
              </a:ext>
            </a:extLst>
          </p:cNvPr>
          <p:cNvCxnSpPr>
            <a:stCxn id="34" idx="2"/>
            <a:endCxn id="40" idx="0"/>
          </p:cNvCxnSpPr>
          <p:nvPr/>
        </p:nvCxnSpPr>
        <p:spPr>
          <a:xfrm>
            <a:off x="2074131" y="2185500"/>
            <a:ext cx="0" cy="1844100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133;g2b6ec6cbb0c_0_0">
            <a:extLst>
              <a:ext uri="{FF2B5EF4-FFF2-40B4-BE49-F238E27FC236}">
                <a16:creationId xmlns:a16="http://schemas.microsoft.com/office/drawing/2014/main" id="{5C4D9AB4-A6A9-8D43-7819-CF8BFC5EFCEE}"/>
              </a:ext>
            </a:extLst>
          </p:cNvPr>
          <p:cNvSpPr/>
          <p:nvPr/>
        </p:nvSpPr>
        <p:spPr>
          <a:xfrm>
            <a:off x="676679" y="2987270"/>
            <a:ext cx="2794915" cy="418708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Roads</a:t>
            </a:r>
            <a:endParaRPr sz="762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623">
                <a:solidFill>
                  <a:srgbClr val="D4D4D4"/>
                </a:solidFill>
                <a:latin typeface="Roboto Slab"/>
                <a:ea typeface="Roboto Slab"/>
                <a:cs typeface="Roboto Slab"/>
                <a:sym typeface="Roboto Slab"/>
              </a:rPr>
              <a:t>=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{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'highway'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: [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'motorway’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'trunk'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'primary'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'secondary'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'tertiary'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'motorway_link'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'trunk_link'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'primary_link'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'secondary_link'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'tertiary_link'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]}</a:t>
            </a:r>
            <a:endParaRPr sz="623" b="1" i="1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9" name="Google Shape;134;g2b6ec6cbb0c_0_0">
            <a:extLst>
              <a:ext uri="{FF2B5EF4-FFF2-40B4-BE49-F238E27FC236}">
                <a16:creationId xmlns:a16="http://schemas.microsoft.com/office/drawing/2014/main" id="{1D3AD97C-62FD-E6CF-C54C-3B324AE5AF6F}"/>
              </a:ext>
            </a:extLst>
          </p:cNvPr>
          <p:cNvSpPr/>
          <p:nvPr/>
        </p:nvSpPr>
        <p:spPr>
          <a:xfrm>
            <a:off x="676672" y="2638339"/>
            <a:ext cx="2794915" cy="287654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Railways</a:t>
            </a:r>
            <a:endParaRPr sz="762" dirty="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 b="1" i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623" i="1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623" i="1" dirty="0">
                <a:solidFill>
                  <a:srgbClr val="D4D4D4"/>
                </a:solidFill>
                <a:latin typeface="Roboto Slab"/>
                <a:ea typeface="Roboto Slab"/>
                <a:cs typeface="Roboto Slab"/>
                <a:sym typeface="Roboto Slab"/>
              </a:rPr>
              <a:t>=</a:t>
            </a:r>
            <a:r>
              <a:rPr lang="en-GB" sz="623" i="1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623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{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'railway'</a:t>
            </a:r>
            <a:r>
              <a:rPr lang="en-GB" sz="623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: [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'rail'</a:t>
            </a:r>
            <a:r>
              <a:rPr lang="en-GB" sz="623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</a:t>
            </a:r>
            <a:r>
              <a:rPr lang="en-GB" sz="623" dirty="0" err="1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light_rail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</a:t>
            </a:r>
            <a:r>
              <a:rPr lang="en-GB" sz="623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</a:t>
            </a:r>
            <a:r>
              <a:rPr lang="en-GB" sz="623" dirty="0" err="1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narrow_gauge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</a:t>
            </a:r>
            <a:r>
              <a:rPr lang="en-GB" sz="623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]}</a:t>
            </a:r>
            <a:endParaRPr sz="623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0" name="Google Shape;135;g2b6ec6cbb0c_0_0">
            <a:extLst>
              <a:ext uri="{FF2B5EF4-FFF2-40B4-BE49-F238E27FC236}">
                <a16:creationId xmlns:a16="http://schemas.microsoft.com/office/drawing/2014/main" id="{6758DC42-1473-2449-4CD1-7BE71D594F6F}"/>
              </a:ext>
            </a:extLst>
          </p:cNvPr>
          <p:cNvSpPr/>
          <p:nvPr/>
        </p:nvSpPr>
        <p:spPr>
          <a:xfrm>
            <a:off x="676672" y="2269995"/>
            <a:ext cx="2794915" cy="289108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Water lines</a:t>
            </a:r>
            <a:endParaRPr sz="90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623">
                <a:solidFill>
                  <a:srgbClr val="D4D4D4"/>
                </a:solidFill>
                <a:latin typeface="Roboto Slab"/>
                <a:ea typeface="Roboto Slab"/>
                <a:cs typeface="Roboto Slab"/>
                <a:sym typeface="Roboto Slab"/>
              </a:rPr>
              <a:t>= 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{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'waterway'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: [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'river'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'stream'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'canal'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'drain'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, 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'ditch'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]}</a:t>
            </a:r>
            <a:endParaRPr sz="623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1" name="Google Shape;136;g2b6ec6cbb0c_0_0">
            <a:extLst>
              <a:ext uri="{FF2B5EF4-FFF2-40B4-BE49-F238E27FC236}">
                <a16:creationId xmlns:a16="http://schemas.microsoft.com/office/drawing/2014/main" id="{2DEF4B44-E5A7-7882-AD68-436D34CC7235}"/>
              </a:ext>
            </a:extLst>
          </p:cNvPr>
          <p:cNvCxnSpPr>
            <a:stCxn id="35" idx="2"/>
            <a:endCxn id="41" idx="0"/>
          </p:cNvCxnSpPr>
          <p:nvPr/>
        </p:nvCxnSpPr>
        <p:spPr>
          <a:xfrm flipH="1">
            <a:off x="4311087" y="2201431"/>
            <a:ext cx="3738" cy="1769123"/>
          </a:xfrm>
          <a:prstGeom prst="straightConnector1">
            <a:avLst/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" name="Google Shape;137;g2b6ec6cbb0c_0_0">
            <a:extLst>
              <a:ext uri="{FF2B5EF4-FFF2-40B4-BE49-F238E27FC236}">
                <a16:creationId xmlns:a16="http://schemas.microsoft.com/office/drawing/2014/main" id="{A7E20803-AE3D-FE1E-ED9E-E548FA4FEF3C}"/>
              </a:ext>
            </a:extLst>
          </p:cNvPr>
          <p:cNvSpPr/>
          <p:nvPr/>
        </p:nvSpPr>
        <p:spPr>
          <a:xfrm>
            <a:off x="3664125" y="2272895"/>
            <a:ext cx="1301400" cy="286200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692" b="1" i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Water bodies</a:t>
            </a:r>
            <a:endParaRPr sz="692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 b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623">
                <a:solidFill>
                  <a:srgbClr val="D4D4D4"/>
                </a:solidFill>
                <a:latin typeface="Roboto Slab"/>
                <a:ea typeface="Roboto Slab"/>
                <a:cs typeface="Roboto Slab"/>
                <a:sym typeface="Roboto Slab"/>
              </a:rPr>
              <a:t>=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{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'natural'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: 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'water'</a:t>
            </a:r>
            <a:r>
              <a:rPr lang="en-GB" sz="623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}</a:t>
            </a:r>
            <a:endParaRPr sz="623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3" name="Google Shape;138;g2b6ec6cbb0c_0_0">
            <a:extLst>
              <a:ext uri="{FF2B5EF4-FFF2-40B4-BE49-F238E27FC236}">
                <a16:creationId xmlns:a16="http://schemas.microsoft.com/office/drawing/2014/main" id="{8A7988F9-6365-90E9-BF9F-5A2EA03B47B4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-5400000" flipH="1">
            <a:off x="3998761" y="1655380"/>
            <a:ext cx="232615" cy="399392"/>
          </a:xfrm>
          <a:prstGeom prst="bentConnector3">
            <a:avLst>
              <a:gd name="adj1" fmla="val 49984"/>
            </a:avLst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" name="Google Shape;139;g2b6ec6cbb0c_0_0">
            <a:extLst>
              <a:ext uri="{FF2B5EF4-FFF2-40B4-BE49-F238E27FC236}">
                <a16:creationId xmlns:a16="http://schemas.microsoft.com/office/drawing/2014/main" id="{0B3D16A1-B8B4-2607-1A8B-F934FE61CB2A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rot="5400000">
            <a:off x="2881169" y="931780"/>
            <a:ext cx="227215" cy="18411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" name="Google Shape;140;g2b6ec6cbb0c_0_0">
            <a:extLst>
              <a:ext uri="{FF2B5EF4-FFF2-40B4-BE49-F238E27FC236}">
                <a16:creationId xmlns:a16="http://schemas.microsoft.com/office/drawing/2014/main" id="{B0D401D9-18F5-C9E5-C056-217DE968AF63}"/>
              </a:ext>
            </a:extLst>
          </p:cNvPr>
          <p:cNvSpPr/>
          <p:nvPr/>
        </p:nvSpPr>
        <p:spPr>
          <a:xfrm>
            <a:off x="689182" y="1125922"/>
            <a:ext cx="1951477" cy="2625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GB" sz="800" u="none" strike="noStrike" cap="none" dirty="0">
                <a:solidFill>
                  <a:srgbClr val="000000"/>
                </a:solidFill>
                <a:latin typeface="Roboto Slab"/>
                <a:ea typeface="Roboto Slab"/>
                <a:cs typeface="Roboto Slab"/>
                <a:sym typeface="Roboto Slab"/>
              </a:rPr>
              <a:t>Transformation of UTM coordinate reference system to WGS 84</a:t>
            </a:r>
            <a:endParaRPr lang="en-GB" sz="8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6" name="Google Shape;141;g2b6ec6cbb0c_0_0">
            <a:extLst>
              <a:ext uri="{FF2B5EF4-FFF2-40B4-BE49-F238E27FC236}">
                <a16:creationId xmlns:a16="http://schemas.microsoft.com/office/drawing/2014/main" id="{9EEFE453-A8D3-C868-69E4-AFC21ECBE791}"/>
              </a:ext>
            </a:extLst>
          </p:cNvPr>
          <p:cNvCxnSpPr>
            <a:stCxn id="40" idx="2"/>
            <a:endCxn id="39" idx="0"/>
          </p:cNvCxnSpPr>
          <p:nvPr/>
        </p:nvCxnSpPr>
        <p:spPr>
          <a:xfrm rot="-5400000" flipH="1">
            <a:off x="2260014" y="4057031"/>
            <a:ext cx="515700" cy="88746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7" name="Google Shape;142;g2b6ec6cbb0c_0_0">
            <a:extLst>
              <a:ext uri="{FF2B5EF4-FFF2-40B4-BE49-F238E27FC236}">
                <a16:creationId xmlns:a16="http://schemas.microsoft.com/office/drawing/2014/main" id="{7BD4C922-C761-76F1-A9C0-EBEF0999A8A0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3408041" y="3855458"/>
            <a:ext cx="456715" cy="1349585"/>
          </a:xfrm>
          <a:prstGeom prst="bentConnector3">
            <a:avLst>
              <a:gd name="adj1" fmla="val 43831"/>
            </a:avLst>
          </a:prstGeom>
          <a:noFill/>
          <a:ln w="19050" cap="flat" cmpd="sng">
            <a:solidFill>
              <a:srgbClr val="34343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" name="Google Shape;143;g2b6ec6cbb0c_0_0">
            <a:extLst>
              <a:ext uri="{FF2B5EF4-FFF2-40B4-BE49-F238E27FC236}">
                <a16:creationId xmlns:a16="http://schemas.microsoft.com/office/drawing/2014/main" id="{A53DE5FB-BBD1-9E9E-D214-6C2A8B19C21E}"/>
              </a:ext>
            </a:extLst>
          </p:cNvPr>
          <p:cNvSpPr/>
          <p:nvPr/>
        </p:nvSpPr>
        <p:spPr>
          <a:xfrm>
            <a:off x="676672" y="3467254"/>
            <a:ext cx="2794915" cy="439269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Filtering values for specific keys, e.g.</a:t>
            </a:r>
            <a:endParaRPr sz="762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>
                <a:solidFill>
                  <a:srgbClr val="75707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GB" sz="623">
                <a:solidFill>
                  <a:srgbClr val="9CDCFE"/>
                </a:solidFill>
                <a:latin typeface="Roboto Slab"/>
                <a:ea typeface="Roboto Slab"/>
                <a:cs typeface="Roboto Slab"/>
                <a:sym typeface="Roboto Slab"/>
              </a:rPr>
              <a:t>water</a:t>
            </a:r>
            <a:r>
              <a:rPr lang="en-GB" sz="623">
                <a:solidFill>
                  <a:srgbClr val="757070"/>
                </a:solidFill>
                <a:latin typeface="Roboto Slab"/>
                <a:ea typeface="Roboto Slab"/>
                <a:cs typeface="Roboto Slab"/>
                <a:sym typeface="Roboto Slab"/>
              </a:rPr>
              <a:t>[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'level'</a:t>
            </a:r>
            <a:r>
              <a:rPr lang="en-GB" sz="623">
                <a:solidFill>
                  <a:srgbClr val="757070"/>
                </a:solidFill>
                <a:latin typeface="Roboto Slab"/>
                <a:ea typeface="Roboto Slab"/>
                <a:cs typeface="Roboto Slab"/>
                <a:sym typeface="Roboto Slab"/>
              </a:rPr>
              <a:t>] == 0) | </a:t>
            </a:r>
            <a:endParaRPr sz="623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>
                <a:solidFill>
                  <a:srgbClr val="757070"/>
                </a:solidFill>
                <a:latin typeface="Roboto Slab"/>
                <a:ea typeface="Roboto Slab"/>
                <a:cs typeface="Roboto Slab"/>
                <a:sym typeface="Roboto Slab"/>
              </a:rPr>
              <a:t>(</a:t>
            </a:r>
            <a:r>
              <a:rPr lang="en-GB" sz="623">
                <a:solidFill>
                  <a:srgbClr val="9CDCFE"/>
                </a:solidFill>
                <a:latin typeface="Roboto Slab"/>
                <a:ea typeface="Roboto Slab"/>
                <a:cs typeface="Roboto Slab"/>
                <a:sym typeface="Roboto Slab"/>
              </a:rPr>
              <a:t>water</a:t>
            </a:r>
            <a:r>
              <a:rPr lang="en-GB" sz="623">
                <a:solidFill>
                  <a:srgbClr val="757070"/>
                </a:solidFill>
                <a:latin typeface="Roboto Slab"/>
                <a:ea typeface="Roboto Slab"/>
                <a:cs typeface="Roboto Slab"/>
                <a:sym typeface="Roboto Slab"/>
              </a:rPr>
              <a:t>[</a:t>
            </a:r>
            <a:r>
              <a:rPr lang="en-GB" sz="623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'level'</a:t>
            </a:r>
            <a:r>
              <a:rPr lang="en-GB" sz="623">
                <a:solidFill>
                  <a:srgbClr val="757070"/>
                </a:solidFill>
                <a:latin typeface="Roboto Slab"/>
                <a:ea typeface="Roboto Slab"/>
                <a:cs typeface="Roboto Slab"/>
                <a:sym typeface="Roboto Slab"/>
              </a:rPr>
              <a:t>].isnull())</a:t>
            </a:r>
            <a:endParaRPr sz="623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9" name="Google Shape;118;g2b6ec6cbb0c_0_0">
            <a:extLst>
              <a:ext uri="{FF2B5EF4-FFF2-40B4-BE49-F238E27FC236}">
                <a16:creationId xmlns:a16="http://schemas.microsoft.com/office/drawing/2014/main" id="{A14675E4-DF0A-1113-49A2-B2EC2B133DCA}"/>
              </a:ext>
            </a:extLst>
          </p:cNvPr>
          <p:cNvSpPr/>
          <p:nvPr/>
        </p:nvSpPr>
        <p:spPr>
          <a:xfrm>
            <a:off x="9338282" y="3798438"/>
            <a:ext cx="1230406" cy="231162"/>
          </a:xfrm>
          <a:prstGeom prst="rect">
            <a:avLst/>
          </a:prstGeom>
          <a:solidFill>
            <a:srgbClr val="27A845"/>
          </a:solidFill>
          <a:ln>
            <a:noFill/>
          </a:ln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 dirty="0">
                <a:solidFill>
                  <a:schemeClr val="bg1">
                    <a:lumMod val="9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Temporary OSM JSON</a:t>
            </a:r>
            <a:endParaRPr lang="en-GB" sz="623" dirty="0">
              <a:solidFill>
                <a:schemeClr val="bg1">
                  <a:lumMod val="95000"/>
                </a:schemeClr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0" name="Google Shape;125;g2b6ec6cbb0c_0_0"/>
          <p:cNvSpPr/>
          <p:nvPr/>
        </p:nvSpPr>
        <p:spPr>
          <a:xfrm>
            <a:off x="8578336" y="4126700"/>
            <a:ext cx="2794913" cy="260225"/>
          </a:xfrm>
          <a:prstGeom prst="rect">
            <a:avLst/>
          </a:prstGeom>
          <a:solidFill>
            <a:srgbClr val="E9F4EA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762" b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Filtering geometry types and keys (</a:t>
            </a:r>
            <a:r>
              <a:rPr lang="en-GB" sz="7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e.g., dropping </a:t>
            </a:r>
            <a:r>
              <a:rPr lang="en-GB" sz="700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additional names, addresses, operators, condition, traffic signs,</a:t>
            </a:r>
            <a:r>
              <a:rPr lang="en-GB" sz="700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etc.</a:t>
            </a:r>
            <a:endParaRPr lang="en-GB" sz="700" dirty="0">
              <a:solidFill>
                <a:srgbClr val="CCCCCC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3" name="Google Shape;130;g2b6ec6cbb0c_0_0">
            <a:extLst>
              <a:ext uri="{FF2B5EF4-FFF2-40B4-BE49-F238E27FC236}">
                <a16:creationId xmlns:a16="http://schemas.microsoft.com/office/drawing/2014/main" id="{1778F110-B416-A41F-29CC-90AD689BD83A}"/>
              </a:ext>
            </a:extLst>
          </p:cNvPr>
          <p:cNvSpPr/>
          <p:nvPr/>
        </p:nvSpPr>
        <p:spPr>
          <a:xfrm>
            <a:off x="8578337" y="4450504"/>
            <a:ext cx="2794912" cy="20831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/>
            <a:r>
              <a:rPr lang="en-GB" sz="762" dirty="0">
                <a:latin typeface="Roboto Slab"/>
                <a:ea typeface="Roboto Slab"/>
                <a:cs typeface="Roboto Slab"/>
                <a:sym typeface="Roboto Slab"/>
              </a:rPr>
              <a:t>Reprojection to UTM and export to </a:t>
            </a:r>
            <a:r>
              <a:rPr lang="en-GB" sz="762" dirty="0" err="1">
                <a:latin typeface="Roboto Slab"/>
                <a:ea typeface="Roboto Slab"/>
                <a:cs typeface="Roboto Slab"/>
                <a:sym typeface="Roboto Slab"/>
              </a:rPr>
              <a:t>GeoJSON</a:t>
            </a:r>
            <a:endParaRPr sz="762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7" name="Google Shape;137;g2b6ec6cbb0c_0_0"/>
          <p:cNvSpPr/>
          <p:nvPr/>
        </p:nvSpPr>
        <p:spPr>
          <a:xfrm>
            <a:off x="10480044" y="2327557"/>
            <a:ext cx="1388166" cy="987668"/>
          </a:xfrm>
          <a:prstGeom prst="rect">
            <a:avLst/>
          </a:prstGeom>
          <a:solidFill>
            <a:srgbClr val="F3F4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r>
              <a:rPr lang="en-GB" sz="692" b="1" i="1" dirty="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Water bodies</a:t>
            </a:r>
            <a:endParaRPr sz="692" dirty="0">
              <a:latin typeface="Roboto Slab"/>
              <a:ea typeface="Roboto Slab"/>
              <a:cs typeface="Roboto Slab"/>
              <a:sym typeface="Roboto Slab"/>
            </a:endParaRPr>
          </a:p>
          <a:p>
            <a:r>
              <a:rPr lang="en-GB" sz="623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tags</a:t>
            </a:r>
            <a:r>
              <a:rPr lang="en-GB" sz="623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=</a:t>
            </a:r>
            <a:r>
              <a:rPr lang="en-GB" sz="623" dirty="0">
                <a:solidFill>
                  <a:srgbClr val="CCCCCC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  <a:p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"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natural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"="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water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";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</a:p>
          <a:p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  <a:sym typeface="Roboto Slab"/>
              </a:rPr>
              <a:t>"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</a:rPr>
              <a:t>water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</a:rPr>
              <a:t>"~"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</a:rPr>
              <a:t>^(cenote|lagoon|lake|oxbow|rapids|river|stream|stream_pool|canal|harbour|pond|reservoir|wastewater|tidal|natural)$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</a:rPr>
              <a:t>";</a:t>
            </a:r>
          </a:p>
          <a:p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</a:rPr>
              <a:t>"</a:t>
            </a:r>
            <a:r>
              <a:rPr lang="en-GB" sz="623" dirty="0" err="1">
                <a:solidFill>
                  <a:srgbClr val="CE9178"/>
                </a:solidFill>
                <a:latin typeface="Roboto Slab"/>
                <a:ea typeface="Roboto Slab"/>
                <a:cs typeface="Roboto Slab"/>
              </a:rPr>
              <a:t>landuse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</a:rPr>
              <a:t>"="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</a:rPr>
              <a:t>reservoir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</a:rPr>
              <a:t>";</a:t>
            </a:r>
          </a:p>
          <a:p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</a:rPr>
              <a:t>"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</a:rPr>
              <a:t>waterway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</a:rPr>
              <a:t>"="</a:t>
            </a:r>
            <a:r>
              <a:rPr lang="en-GB" sz="623" dirty="0">
                <a:solidFill>
                  <a:srgbClr val="CE9178"/>
                </a:solidFill>
                <a:latin typeface="Roboto Slab"/>
                <a:ea typeface="Roboto Slab"/>
                <a:cs typeface="Roboto Slab"/>
              </a:rPr>
              <a:t>riverbank</a:t>
            </a:r>
            <a:r>
              <a:rPr lang="en-GB" sz="623" dirty="0">
                <a:solidFill>
                  <a:schemeClr val="bg1">
                    <a:lumMod val="65000"/>
                  </a:schemeClr>
                </a:solidFill>
                <a:latin typeface="Roboto Slab"/>
                <a:ea typeface="Roboto Slab"/>
                <a:cs typeface="Roboto Slab"/>
              </a:rPr>
              <a:t>";</a:t>
            </a:r>
          </a:p>
        </p:txBody>
      </p:sp>
      <p:sp>
        <p:nvSpPr>
          <p:cNvPr id="167" name="Google Shape;136;g2b6b2123d36_0_0">
            <a:extLst>
              <a:ext uri="{FF2B5EF4-FFF2-40B4-BE49-F238E27FC236}">
                <a16:creationId xmlns:a16="http://schemas.microsoft.com/office/drawing/2014/main" id="{02971828-E170-FDFC-6050-9BF2B1FB206B}"/>
              </a:ext>
            </a:extLst>
          </p:cNvPr>
          <p:cNvSpPr txBox="1"/>
          <p:nvPr/>
        </p:nvSpPr>
        <p:spPr>
          <a:xfrm>
            <a:off x="7692351" y="121054"/>
            <a:ext cx="4172225" cy="662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u="none" strike="noStrike" cap="none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October 2024</a:t>
            </a:r>
            <a:endParaRPr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CC7DD243-2BB5-F9C0-E631-CC16D14DB13D}"/>
              </a:ext>
            </a:extLst>
          </p:cNvPr>
          <p:cNvCxnSpPr>
            <a:stCxn id="118" idx="2"/>
            <a:endCxn id="117" idx="1"/>
          </p:cNvCxnSpPr>
          <p:nvPr/>
        </p:nvCxnSpPr>
        <p:spPr>
          <a:xfrm rot="16200000" flipH="1">
            <a:off x="8917683" y="572233"/>
            <a:ext cx="598961" cy="1472645"/>
          </a:xfrm>
          <a:prstGeom prst="bentConnector2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Google Shape;140;g2b6ec6cbb0c_0_0"/>
          <p:cNvSpPr/>
          <p:nvPr/>
        </p:nvSpPr>
        <p:spPr>
          <a:xfrm>
            <a:off x="7505102" y="1177135"/>
            <a:ext cx="1951477" cy="26252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63294" tIns="31638" rIns="63294" bIns="31638" anchor="ctr" anchorCtr="0">
            <a:noAutofit/>
          </a:bodyPr>
          <a:lstStyle/>
          <a:p>
            <a:pPr algn="ctr">
              <a:buSzPts val="1200"/>
            </a:pPr>
            <a:r>
              <a:rPr lang="en-GB" sz="762" dirty="0">
                <a:latin typeface="Roboto Slab"/>
                <a:ea typeface="Roboto Slab"/>
                <a:cs typeface="Roboto Slab"/>
                <a:sym typeface="Roboto Slab"/>
              </a:rPr>
              <a:t>Transformation of UTM CRS to WGS 84</a:t>
            </a:r>
          </a:p>
          <a:p>
            <a:pPr algn="ctr">
              <a:buSzPts val="1200"/>
            </a:pPr>
            <a:r>
              <a:rPr lang="en-GB" sz="762" dirty="0">
                <a:latin typeface="Roboto Slab"/>
                <a:ea typeface="Roboto Slab"/>
                <a:cs typeface="Roboto Slab"/>
                <a:sym typeface="Roboto Slab"/>
              </a:rPr>
              <a:t>and extracting raster extend (</a:t>
            </a:r>
            <a:r>
              <a:rPr lang="en-GB" sz="762" dirty="0" err="1">
                <a:latin typeface="Roboto Slab"/>
                <a:ea typeface="Roboto Slab"/>
                <a:cs typeface="Roboto Slab"/>
                <a:sym typeface="Roboto Slab"/>
              </a:rPr>
              <a:t>bbox</a:t>
            </a:r>
            <a:r>
              <a:rPr lang="en-GB" sz="762" dirty="0"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 sz="762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083C3EB-5F69-53F9-54A0-D28F4CCC9F59}"/>
              </a:ext>
            </a:extLst>
          </p:cNvPr>
          <p:cNvCxnSpPr>
            <a:cxnSpLocks/>
            <a:stCxn id="120" idx="2"/>
            <a:endCxn id="157" idx="0"/>
          </p:cNvCxnSpPr>
          <p:nvPr/>
        </p:nvCxnSpPr>
        <p:spPr>
          <a:xfrm>
            <a:off x="11172308" y="2184930"/>
            <a:ext cx="1819" cy="142627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5AFB993C-948E-E652-8D94-725F3805001E}"/>
              </a:ext>
            </a:extLst>
          </p:cNvPr>
          <p:cNvCxnSpPr>
            <a:stCxn id="119" idx="2"/>
            <a:endCxn id="99" idx="0"/>
          </p:cNvCxnSpPr>
          <p:nvPr/>
        </p:nvCxnSpPr>
        <p:spPr>
          <a:xfrm rot="16200000" flipH="1">
            <a:off x="8607049" y="2452001"/>
            <a:ext cx="1629439" cy="1063433"/>
          </a:xfrm>
          <a:prstGeom prst="bentConnector3">
            <a:avLst>
              <a:gd name="adj1" fmla="val 8799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02C4B96-CD50-D309-4849-B7144BDCA18F}"/>
              </a:ext>
            </a:extLst>
          </p:cNvPr>
          <p:cNvCxnSpPr>
            <a:stCxn id="157" idx="2"/>
            <a:endCxn id="99" idx="0"/>
          </p:cNvCxnSpPr>
          <p:nvPr/>
        </p:nvCxnSpPr>
        <p:spPr>
          <a:xfrm rot="5400000">
            <a:off x="10322200" y="2946510"/>
            <a:ext cx="483213" cy="1220642"/>
          </a:xfrm>
          <a:prstGeom prst="bentConnector3">
            <a:avLst>
              <a:gd name="adj1" fmla="val 591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695</Words>
  <Application>Microsoft Office PowerPoint</Application>
  <PresentationFormat>Widescreen</PresentationFormat>
  <Paragraphs>130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Roboto Slab</vt:lpstr>
      <vt:lpstr>Arial</vt:lpstr>
      <vt:lpstr>-apple-system</vt:lpstr>
      <vt:lpstr>Calibri</vt:lpstr>
      <vt:lpstr>Josefin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Vitalii Kriukov</dc:creator>
  <cp:lastModifiedBy>Vitalii Kriukov</cp:lastModifiedBy>
  <cp:revision>14</cp:revision>
  <dcterms:created xsi:type="dcterms:W3CDTF">2024-01-29T11:35:35Z</dcterms:created>
  <dcterms:modified xsi:type="dcterms:W3CDTF">2024-10-23T08:30:57Z</dcterms:modified>
</cp:coreProperties>
</file>