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embeddedFontLst>
    <p:embeddedFont>
      <p:font typeface="Josefin Sans" pitchFamily="2" charset="0"/>
      <p:regular r:id="rId4"/>
      <p:bold r:id="rId5"/>
      <p:italic r:id="rId6"/>
      <p:boldItalic r:id="rId7"/>
    </p:embeddedFont>
    <p:embeddedFont>
      <p:font typeface="Roboto Slab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xTmg6pIDd0rj1ihcigYCuPk1p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6b2123d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b6b2123d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g2b6b2123d36_0_0"/>
          <p:cNvCxnSpPr>
            <a:cxnSpLocks/>
            <a:stCxn id="217" idx="3"/>
            <a:endCxn id="133" idx="0"/>
          </p:cNvCxnSpPr>
          <p:nvPr/>
        </p:nvCxnSpPr>
        <p:spPr>
          <a:xfrm>
            <a:off x="9449557" y="2333057"/>
            <a:ext cx="780222" cy="920138"/>
          </a:xfrm>
          <a:prstGeom prst="bentConnector2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g2b6b2123d36_0_0"/>
          <p:cNvCxnSpPr>
            <a:cxnSpLocks/>
            <a:stCxn id="55" idx="2"/>
          </p:cNvCxnSpPr>
          <p:nvPr/>
        </p:nvCxnSpPr>
        <p:spPr>
          <a:xfrm>
            <a:off x="8675899" y="2063955"/>
            <a:ext cx="21188" cy="2856945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g2b6b2123d36_0_0"/>
          <p:cNvSpPr txBox="1"/>
          <p:nvPr/>
        </p:nvSpPr>
        <p:spPr>
          <a:xfrm>
            <a:off x="-3003575" y="1764500"/>
            <a:ext cx="2741100" cy="23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1. GENERIC CASE STUDY – TERRESTRIAL AREA </a:t>
            </a:r>
            <a:r>
              <a:rPr lang="en-GB" sz="240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(detailed model)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38" name="Google Shape;138;g2b6b2123d36_0_0"/>
          <p:cNvCxnSpPr>
            <a:cxnSpLocks/>
            <a:stCxn id="139" idx="2"/>
          </p:cNvCxnSpPr>
          <p:nvPr/>
        </p:nvCxnSpPr>
        <p:spPr>
          <a:xfrm flipH="1">
            <a:off x="1666525" y="2200700"/>
            <a:ext cx="600" cy="2726838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g2b6b2123d36_0_0"/>
          <p:cNvSpPr/>
          <p:nvPr/>
        </p:nvSpPr>
        <p:spPr>
          <a:xfrm>
            <a:off x="868975" y="4933063"/>
            <a:ext cx="8625600" cy="4617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 calculator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(merging temporary raster data – sum/max operators)</a:t>
            </a:r>
            <a:endParaRPr sz="12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1" name="Google Shape;141;g2b6b2123d36_0_0"/>
          <p:cNvCxnSpPr>
            <a:cxnSpLocks/>
            <a:endCxn id="139" idx="0"/>
          </p:cNvCxnSpPr>
          <p:nvPr/>
        </p:nvCxnSpPr>
        <p:spPr>
          <a:xfrm>
            <a:off x="1666825" y="1602338"/>
            <a:ext cx="300" cy="230699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g2b6b2123d36_0_0"/>
          <p:cNvCxnSpPr>
            <a:cxnSpLocks/>
            <a:endCxn id="30" idx="3"/>
          </p:cNvCxnSpPr>
          <p:nvPr/>
        </p:nvCxnSpPr>
        <p:spPr>
          <a:xfrm flipH="1" flipV="1">
            <a:off x="4646561" y="6102658"/>
            <a:ext cx="3047851" cy="27212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g2b6b2123d36_0_0"/>
          <p:cNvCxnSpPr>
            <a:cxnSpLocks/>
            <a:stCxn id="39" idx="2"/>
            <a:endCxn id="40" idx="0"/>
          </p:cNvCxnSpPr>
          <p:nvPr/>
        </p:nvCxnSpPr>
        <p:spPr>
          <a:xfrm>
            <a:off x="1641329" y="866603"/>
            <a:ext cx="0" cy="202979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g2b6b2123d36_0_0"/>
          <p:cNvCxnSpPr>
            <a:cxnSpLocks/>
            <a:endCxn id="140" idx="0"/>
          </p:cNvCxnSpPr>
          <p:nvPr/>
        </p:nvCxnSpPr>
        <p:spPr>
          <a:xfrm flipH="1">
            <a:off x="5181900" y="4700863"/>
            <a:ext cx="3600" cy="23220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149;g2b6b2123d36_0_0"/>
          <p:cNvCxnSpPr>
            <a:cxnSpLocks/>
            <a:endCxn id="178" idx="0"/>
          </p:cNvCxnSpPr>
          <p:nvPr/>
        </p:nvCxnSpPr>
        <p:spPr>
          <a:xfrm>
            <a:off x="8507179" y="5400982"/>
            <a:ext cx="1" cy="396988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150;g2b6b2123d36_0_0"/>
          <p:cNvCxnSpPr>
            <a:cxnSpLocks/>
          </p:cNvCxnSpPr>
          <p:nvPr/>
        </p:nvCxnSpPr>
        <p:spPr>
          <a:xfrm>
            <a:off x="8696638" y="2125400"/>
            <a:ext cx="0" cy="5940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152" name="Google Shape;152;g2b6b2123d36_0_0"/>
          <p:cNvSpPr/>
          <p:nvPr/>
        </p:nvSpPr>
        <p:spPr>
          <a:xfrm>
            <a:off x="7898788" y="2838900"/>
            <a:ext cx="1595700" cy="213600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Buffer (edge effect)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g2b6b2123d36_0_0"/>
          <p:cNvSpPr/>
          <p:nvPr/>
        </p:nvSpPr>
        <p:spPr>
          <a:xfrm>
            <a:off x="7898888" y="3253188"/>
            <a:ext cx="1595700" cy="1992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Rasterize vector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g2b6b2123d36_0_0"/>
          <p:cNvSpPr/>
          <p:nvPr/>
        </p:nvSpPr>
        <p:spPr>
          <a:xfrm>
            <a:off x="7898938" y="3536263"/>
            <a:ext cx="1595700" cy="3765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Proximity from 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areas of impact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5" name="Google Shape;155;g2b6b2123d36_0_0"/>
          <p:cNvSpPr/>
          <p:nvPr/>
        </p:nvSpPr>
        <p:spPr>
          <a:xfrm>
            <a:off x="7898900" y="3996613"/>
            <a:ext cx="1595700" cy="7344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 calculator – </a:t>
            </a:r>
            <a:r>
              <a:rPr lang="en-GB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</a:t>
            </a: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ath expression</a:t>
            </a:r>
            <a:r>
              <a:rPr lang="en-GB" sz="11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of impact on connectivity 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57" name="Google Shape;157;g2b6b2123d36_0_0"/>
          <p:cNvCxnSpPr>
            <a:cxnSpLocks/>
            <a:stCxn id="139" idx="3"/>
            <a:endCxn id="154" idx="1"/>
          </p:cNvCxnSpPr>
          <p:nvPr/>
        </p:nvCxnSpPr>
        <p:spPr>
          <a:xfrm>
            <a:off x="2464975" y="2016869"/>
            <a:ext cx="5433963" cy="1707644"/>
          </a:xfrm>
          <a:prstGeom prst="bentConnector3">
            <a:avLst>
              <a:gd name="adj1" fmla="val 6611"/>
            </a:avLst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8" name="Google Shape;158;g2b6b2123d36_0_0"/>
          <p:cNvSpPr/>
          <p:nvPr/>
        </p:nvSpPr>
        <p:spPr>
          <a:xfrm>
            <a:off x="3215450" y="3509576"/>
            <a:ext cx="1794300" cy="42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vector_refine 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9" name="Google Shape;139;g2b6b2123d36_0_0"/>
          <p:cNvSpPr/>
          <p:nvPr/>
        </p:nvSpPr>
        <p:spPr>
          <a:xfrm>
            <a:off x="869275" y="1833037"/>
            <a:ext cx="1595700" cy="367663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Checks of CRS, bounding box</a:t>
            </a:r>
            <a:endParaRPr sz="13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g2b6b2123d36_0_0"/>
          <p:cNvSpPr/>
          <p:nvPr/>
        </p:nvSpPr>
        <p:spPr>
          <a:xfrm>
            <a:off x="9754279" y="2185521"/>
            <a:ext cx="951000" cy="388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g2b6b2123d36_0_0"/>
          <p:cNvSpPr/>
          <p:nvPr/>
        </p:nvSpPr>
        <p:spPr>
          <a:xfrm>
            <a:off x="9754279" y="3253195"/>
            <a:ext cx="951000" cy="4299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Rasterize vector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0" name="Google Shape;160;g2b6b2123d36_0_0"/>
          <p:cNvCxnSpPr>
            <a:stCxn id="133" idx="2"/>
            <a:endCxn id="140" idx="3"/>
          </p:cNvCxnSpPr>
          <p:nvPr/>
        </p:nvCxnSpPr>
        <p:spPr>
          <a:xfrm rot="5400000">
            <a:off x="9121729" y="4055845"/>
            <a:ext cx="1480800" cy="735300"/>
          </a:xfrm>
          <a:prstGeom prst="bentConnector2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g2b6b2123d36_0_0"/>
          <p:cNvCxnSpPr>
            <a:cxnSpLocks/>
            <a:stCxn id="139" idx="3"/>
          </p:cNvCxnSpPr>
          <p:nvPr/>
        </p:nvCxnSpPr>
        <p:spPr>
          <a:xfrm flipV="1">
            <a:off x="2464975" y="1979438"/>
            <a:ext cx="5433900" cy="3743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g2b6b2123d36_0_0"/>
          <p:cNvSpPr/>
          <p:nvPr/>
        </p:nvSpPr>
        <p:spPr>
          <a:xfrm>
            <a:off x="3148976" y="1764489"/>
            <a:ext cx="1794300" cy="42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IN (‘0’,’1’) vector_refine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" name="Google Shape;163;g2b6b2123d36_0_0"/>
          <p:cNvSpPr/>
          <p:nvPr/>
        </p:nvSpPr>
        <p:spPr>
          <a:xfrm>
            <a:off x="5165947" y="1784051"/>
            <a:ext cx="1419950" cy="3906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Delete filtered data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g2b6b2123d36_0_0"/>
          <p:cNvSpPr/>
          <p:nvPr/>
        </p:nvSpPr>
        <p:spPr>
          <a:xfrm>
            <a:off x="6735717" y="1784052"/>
            <a:ext cx="968321" cy="39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 has own data</a:t>
            </a:r>
            <a:endParaRPr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g2b6b2123d36_0_0"/>
          <p:cNvSpPr/>
          <p:nvPr/>
        </p:nvSpPr>
        <p:spPr>
          <a:xfrm>
            <a:off x="769675" y="3509563"/>
            <a:ext cx="1794300" cy="42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0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vector_refine 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6" name="Google Shape;166;g2b6b2123d36_0_0"/>
          <p:cNvCxnSpPr>
            <a:cxnSpLocks/>
            <a:stCxn id="163" idx="2"/>
            <a:endCxn id="167" idx="0"/>
          </p:cNvCxnSpPr>
          <p:nvPr/>
        </p:nvCxnSpPr>
        <p:spPr>
          <a:xfrm>
            <a:off x="5875922" y="2174651"/>
            <a:ext cx="16009" cy="585376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g2b6b2123d36_0_0"/>
          <p:cNvSpPr/>
          <p:nvPr/>
        </p:nvSpPr>
        <p:spPr>
          <a:xfrm>
            <a:off x="5178412" y="2273700"/>
            <a:ext cx="1434938" cy="36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 doesn’t have own data</a:t>
            </a:r>
            <a:endParaRPr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9" name="Google Shape;169;g2b6b2123d36_0_0"/>
          <p:cNvCxnSpPr>
            <a:cxnSpLocks/>
            <a:stCxn id="10" idx="3"/>
            <a:endCxn id="152" idx="1"/>
          </p:cNvCxnSpPr>
          <p:nvPr/>
        </p:nvCxnSpPr>
        <p:spPr>
          <a:xfrm flipV="1">
            <a:off x="4872493" y="2945700"/>
            <a:ext cx="3026295" cy="38652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g2b6b2123d36_0_0"/>
          <p:cNvSpPr/>
          <p:nvPr/>
        </p:nvSpPr>
        <p:spPr>
          <a:xfrm>
            <a:off x="6740106" y="2786742"/>
            <a:ext cx="957600" cy="33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71" name="Google Shape;171;g2b6b2123d36_0_0"/>
          <p:cNvCxnSpPr>
            <a:endCxn id="153" idx="1"/>
          </p:cNvCxnSpPr>
          <p:nvPr/>
        </p:nvCxnSpPr>
        <p:spPr>
          <a:xfrm>
            <a:off x="6508688" y="3348888"/>
            <a:ext cx="1390200" cy="390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g2b6b2123d36_0_0"/>
          <p:cNvSpPr/>
          <p:nvPr/>
        </p:nvSpPr>
        <p:spPr>
          <a:xfrm>
            <a:off x="6743413" y="3180350"/>
            <a:ext cx="951000" cy="3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7" name="Google Shape;167;g2b6b2123d36_0_0"/>
          <p:cNvSpPr/>
          <p:nvPr/>
        </p:nvSpPr>
        <p:spPr>
          <a:xfrm>
            <a:off x="5178412" y="2760027"/>
            <a:ext cx="1427038" cy="668973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osm_data_merged</a:t>
            </a:r>
            <a:endParaRPr lang="en-GB" sz="1100" b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gpkg</a:t>
            </a:r>
            <a:endParaRPr sz="1100" b="1" i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3" name="Google Shape;173;g2b6b2123d36_0_0"/>
          <p:cNvSpPr/>
          <p:nvPr/>
        </p:nvSpPr>
        <p:spPr>
          <a:xfrm>
            <a:off x="7898788" y="2584950"/>
            <a:ext cx="1550769" cy="2017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Google Shape;163;g2b6b2123d36_0_0">
            <a:extLst>
              <a:ext uri="{FF2B5EF4-FFF2-40B4-BE49-F238E27FC236}">
                <a16:creationId xmlns:a16="http://schemas.microsoft.com/office/drawing/2014/main" id="{8BD239BF-4D16-FF9D-834F-480979E95063}"/>
              </a:ext>
            </a:extLst>
          </p:cNvPr>
          <p:cNvSpPr/>
          <p:nvPr/>
        </p:nvSpPr>
        <p:spPr>
          <a:xfrm>
            <a:off x="3452728" y="2684711"/>
            <a:ext cx="1419765" cy="599281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Overpass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Turbo API </a:t>
            </a:r>
            <a:endParaRPr lang="en-GB" sz="11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Open Street Map)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" name="Google Shape;119;g2b6ec6cbb0c_0_0">
            <a:extLst>
              <a:ext uri="{FF2B5EF4-FFF2-40B4-BE49-F238E27FC236}">
                <a16:creationId xmlns:a16="http://schemas.microsoft.com/office/drawing/2014/main" id="{FABBAACE-A3A9-C57B-601A-2F6857FD9CBC}"/>
              </a:ext>
            </a:extLst>
          </p:cNvPr>
          <p:cNvSpPr/>
          <p:nvPr/>
        </p:nvSpPr>
        <p:spPr>
          <a:xfrm>
            <a:off x="3117043" y="5851658"/>
            <a:ext cx="1529518" cy="502000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r>
              <a:rPr lang="en-GB" sz="1100" b="1" dirty="0">
                <a:latin typeface="Roboto Slab"/>
                <a:ea typeface="Roboto Slab"/>
                <a:cs typeface="Roboto Slab"/>
                <a:sym typeface="Roboto Slab"/>
              </a:rPr>
              <a:t>Follow-up processing by 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4488BC-5076-56E5-CB9E-D8C9DFEAD181}"/>
              </a:ext>
            </a:extLst>
          </p:cNvPr>
          <p:cNvSpPr/>
          <p:nvPr/>
        </p:nvSpPr>
        <p:spPr>
          <a:xfrm>
            <a:off x="9571122" y="5563102"/>
            <a:ext cx="2537013" cy="1181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Google Shape;120;g2b6ec6cbb0c_0_0">
            <a:extLst>
              <a:ext uri="{FF2B5EF4-FFF2-40B4-BE49-F238E27FC236}">
                <a16:creationId xmlns:a16="http://schemas.microsoft.com/office/drawing/2014/main" id="{D232B419-823C-0FBE-E86C-DB9CC447C0C0}"/>
              </a:ext>
            </a:extLst>
          </p:cNvPr>
          <p:cNvSpPr/>
          <p:nvPr/>
        </p:nvSpPr>
        <p:spPr>
          <a:xfrm>
            <a:off x="9681775" y="5687931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" name="Google Shape;120;g2b6ec6cbb0c_0_0">
            <a:extLst>
              <a:ext uri="{FF2B5EF4-FFF2-40B4-BE49-F238E27FC236}">
                <a16:creationId xmlns:a16="http://schemas.microsoft.com/office/drawing/2014/main" id="{B184F561-D492-B41B-CD78-E989B1FBBB71}"/>
              </a:ext>
            </a:extLst>
          </p:cNvPr>
          <p:cNvSpPr/>
          <p:nvPr/>
        </p:nvSpPr>
        <p:spPr>
          <a:xfrm>
            <a:off x="9681775" y="5929300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" name="Google Shape;121;g2b6ec6cbb0c_0_0">
            <a:extLst>
              <a:ext uri="{FF2B5EF4-FFF2-40B4-BE49-F238E27FC236}">
                <a16:creationId xmlns:a16="http://schemas.microsoft.com/office/drawing/2014/main" id="{6DF10112-1DFD-E94A-35A7-4C1F7A2C3739}"/>
              </a:ext>
            </a:extLst>
          </p:cNvPr>
          <p:cNvSpPr/>
          <p:nvPr/>
        </p:nvSpPr>
        <p:spPr>
          <a:xfrm>
            <a:off x="10040269" y="5676273"/>
            <a:ext cx="2067866" cy="18052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Mandatory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" name="Google Shape;121;g2b6ec6cbb0c_0_0">
            <a:extLst>
              <a:ext uri="{FF2B5EF4-FFF2-40B4-BE49-F238E27FC236}">
                <a16:creationId xmlns:a16="http://schemas.microsoft.com/office/drawing/2014/main" id="{0AB91F3D-B811-C156-B7D5-63F2E9326284}"/>
              </a:ext>
            </a:extLst>
          </p:cNvPr>
          <p:cNvSpPr/>
          <p:nvPr/>
        </p:nvSpPr>
        <p:spPr>
          <a:xfrm>
            <a:off x="10040269" y="5936956"/>
            <a:ext cx="2067865" cy="1008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Optional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" name="Google Shape;120;g2b6ec6cbb0c_0_0">
            <a:extLst>
              <a:ext uri="{FF2B5EF4-FFF2-40B4-BE49-F238E27FC236}">
                <a16:creationId xmlns:a16="http://schemas.microsoft.com/office/drawing/2014/main" id="{AEB6F8D5-B95F-F401-B0C1-FBFA0E3CAB64}"/>
              </a:ext>
            </a:extLst>
          </p:cNvPr>
          <p:cNvSpPr/>
          <p:nvPr/>
        </p:nvSpPr>
        <p:spPr>
          <a:xfrm>
            <a:off x="852082" y="317458"/>
            <a:ext cx="1578494" cy="549145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Land-use/land-cover definition, </a:t>
            </a:r>
            <a:r>
              <a:rPr lang="en-GB" sz="1100" b="1" i="1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csv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" name="Google Shape;120;g2b6ec6cbb0c_0_0">
            <a:extLst>
              <a:ext uri="{FF2B5EF4-FFF2-40B4-BE49-F238E27FC236}">
                <a16:creationId xmlns:a16="http://schemas.microsoft.com/office/drawing/2014/main" id="{441BD66D-8F34-E440-69DE-B1DD239E1C25}"/>
              </a:ext>
            </a:extLst>
          </p:cNvPr>
          <p:cNvSpPr/>
          <p:nvPr/>
        </p:nvSpPr>
        <p:spPr>
          <a:xfrm>
            <a:off x="852082" y="1069582"/>
            <a:ext cx="1578494" cy="549145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INPUT/OUTPUT: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Land-use/land-cover 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(LULC), </a:t>
            </a:r>
            <a:r>
              <a:rPr lang="en-GB" sz="1100" b="1" i="1" u="none" strike="noStrike" cap="none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lang="en-GB" sz="1100" b="1" i="1" u="none" strike="noStrike" cap="none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120;g2b6ec6cbb0c_0_0">
            <a:extLst>
              <a:ext uri="{FF2B5EF4-FFF2-40B4-BE49-F238E27FC236}">
                <a16:creationId xmlns:a16="http://schemas.microsoft.com/office/drawing/2014/main" id="{D8C8E872-DE12-E202-5ACF-CFBD46486FB2}"/>
              </a:ext>
            </a:extLst>
          </p:cNvPr>
          <p:cNvSpPr/>
          <p:nvPr/>
        </p:nvSpPr>
        <p:spPr>
          <a:xfrm>
            <a:off x="7911188" y="1638204"/>
            <a:ext cx="1529422" cy="425751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algn="ctr"/>
            <a:r>
              <a:rPr lang="en-GB" sz="1100" b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user_vector</a:t>
            </a:r>
            <a:r>
              <a:rPr lang="en-GB" sz="1100" b="1" i="0" u="none" strike="noStrike" cap="none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r>
              <a:rPr lang="en-GB" sz="1100" b="1" i="1" u="none" strike="noStrike" cap="none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gpkg</a:t>
            </a:r>
            <a:endParaRPr lang="en-GB" sz="1100" b="1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7" name="Google Shape;120;g2b6ec6cbb0c_0_0">
            <a:extLst>
              <a:ext uri="{FF2B5EF4-FFF2-40B4-BE49-F238E27FC236}">
                <a16:creationId xmlns:a16="http://schemas.microsoft.com/office/drawing/2014/main" id="{527EC263-26FC-275F-1139-0EAAD8C4309F}"/>
              </a:ext>
            </a:extLst>
          </p:cNvPr>
          <p:cNvSpPr/>
          <p:nvPr/>
        </p:nvSpPr>
        <p:spPr>
          <a:xfrm>
            <a:off x="4224176" y="4150346"/>
            <a:ext cx="1997168" cy="557133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LULC definition with impedance values</a:t>
            </a:r>
            <a:r>
              <a:rPr lang="en-GB" sz="1100" b="1" i="1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, csv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546513-B31F-A0C7-2329-310DB5FFF442}"/>
              </a:ext>
            </a:extLst>
          </p:cNvPr>
          <p:cNvSpPr txBox="1"/>
          <p:nvPr/>
        </p:nvSpPr>
        <p:spPr>
          <a:xfrm>
            <a:off x="9779037" y="6045456"/>
            <a:ext cx="2412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none" strike="noStrike" dirty="0">
                <a:effectLst/>
                <a:latin typeface="-apple-system"/>
              </a:rPr>
              <a:t>1_preprocessing_pas.ipynb</a:t>
            </a:r>
            <a:endParaRPr lang="en-GB" b="1" i="0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GB" b="1" i="0" strike="noStrike" dirty="0">
                <a:solidFill>
                  <a:schemeClr val="tx1"/>
                </a:solidFill>
                <a:effectLst/>
                <a:latin typeface="-apple-system"/>
              </a:rPr>
              <a:t>2_osm_historical.ipynb</a:t>
            </a:r>
          </a:p>
          <a:p>
            <a:r>
              <a:rPr lang="en-GB" b="1" i="0" u="none" strike="noStrike" dirty="0">
                <a:effectLst/>
                <a:latin typeface="-apple-system"/>
              </a:rPr>
              <a:t>3_preprocessing.ipynb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C08F653-6E35-E1DA-D538-BA7D8C43B0C7}"/>
              </a:ext>
            </a:extLst>
          </p:cNvPr>
          <p:cNvCxnSpPr>
            <a:endCxn id="10" idx="1"/>
          </p:cNvCxnSpPr>
          <p:nvPr/>
        </p:nvCxnSpPr>
        <p:spPr>
          <a:xfrm>
            <a:off x="1666525" y="2984352"/>
            <a:ext cx="1786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Google Shape;118;g2b6ec6cbb0c_0_0">
            <a:extLst>
              <a:ext uri="{FF2B5EF4-FFF2-40B4-BE49-F238E27FC236}">
                <a16:creationId xmlns:a16="http://schemas.microsoft.com/office/drawing/2014/main" id="{18A66BFE-5B74-1439-3B0A-E1AF9582C267}"/>
              </a:ext>
            </a:extLst>
          </p:cNvPr>
          <p:cNvSpPr/>
          <p:nvPr/>
        </p:nvSpPr>
        <p:spPr>
          <a:xfrm>
            <a:off x="7694413" y="5797970"/>
            <a:ext cx="1625533" cy="543899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enriched LULC, </a:t>
            </a:r>
            <a:r>
              <a:rPr lang="en-GB" sz="1100" b="1" i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sz="1100" b="1" i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4" name="Google Shape;118;g2b6ec6cbb0c_0_0">
            <a:extLst>
              <a:ext uri="{FF2B5EF4-FFF2-40B4-BE49-F238E27FC236}">
                <a16:creationId xmlns:a16="http://schemas.microsoft.com/office/drawing/2014/main" id="{0607167A-C7A2-963F-9BB5-3077CF196F12}"/>
              </a:ext>
            </a:extLst>
          </p:cNvPr>
          <p:cNvSpPr/>
          <p:nvPr/>
        </p:nvSpPr>
        <p:spPr>
          <a:xfrm>
            <a:off x="5536909" y="5805943"/>
            <a:ext cx="1625533" cy="535926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landscape</a:t>
            </a:r>
          </a:p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impedance, </a:t>
            </a:r>
            <a:r>
              <a:rPr lang="en-GB" sz="1100" b="1" i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sz="1100" b="1" i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05" name="Google Shape;149;g2b6b2123d36_0_0">
            <a:extLst>
              <a:ext uri="{FF2B5EF4-FFF2-40B4-BE49-F238E27FC236}">
                <a16:creationId xmlns:a16="http://schemas.microsoft.com/office/drawing/2014/main" id="{542A7656-4DC5-3350-1004-CFA6DCD49F55}"/>
              </a:ext>
            </a:extLst>
          </p:cNvPr>
          <p:cNvCxnSpPr>
            <a:cxnSpLocks/>
          </p:cNvCxnSpPr>
          <p:nvPr/>
        </p:nvCxnSpPr>
        <p:spPr>
          <a:xfrm>
            <a:off x="6416159" y="5412317"/>
            <a:ext cx="1" cy="3699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163;g2b6b2123d36_0_0">
            <a:extLst>
              <a:ext uri="{FF2B5EF4-FFF2-40B4-BE49-F238E27FC236}">
                <a16:creationId xmlns:a16="http://schemas.microsoft.com/office/drawing/2014/main" id="{85CF4CEF-687D-77A0-3344-C5F314CCCCF0}"/>
              </a:ext>
            </a:extLst>
          </p:cNvPr>
          <p:cNvSpPr/>
          <p:nvPr/>
        </p:nvSpPr>
        <p:spPr>
          <a:xfrm>
            <a:off x="5592438" y="52236"/>
            <a:ext cx="2026024" cy="442831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World Database on Protected areas (WDPA)</a:t>
            </a:r>
            <a:endParaRPr lang="en-GB" sz="1100" b="1" i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163;g2b6b2123d36_0_0">
            <a:extLst>
              <a:ext uri="{FF2B5EF4-FFF2-40B4-BE49-F238E27FC236}">
                <a16:creationId xmlns:a16="http://schemas.microsoft.com/office/drawing/2014/main" id="{5853EDAA-641C-AE66-4E51-04BB0A0255C5}"/>
              </a:ext>
            </a:extLst>
          </p:cNvPr>
          <p:cNvSpPr/>
          <p:nvPr/>
        </p:nvSpPr>
        <p:spPr>
          <a:xfrm>
            <a:off x="4188839" y="575526"/>
            <a:ext cx="1586950" cy="444766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Reverse geocoding – fetching countries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2" name="Google Shape;163;g2b6b2123d36_0_0">
            <a:extLst>
              <a:ext uri="{FF2B5EF4-FFF2-40B4-BE49-F238E27FC236}">
                <a16:creationId xmlns:a16="http://schemas.microsoft.com/office/drawing/2014/main" id="{3B4A73A7-50EE-4345-133D-D2E404C18718}"/>
              </a:ext>
            </a:extLst>
          </p:cNvPr>
          <p:cNvSpPr/>
          <p:nvPr/>
        </p:nvSpPr>
        <p:spPr>
          <a:xfrm>
            <a:off x="2890435" y="595431"/>
            <a:ext cx="1121071" cy="386942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Overpass API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3" name="Google Shape;163;g2b6b2123d36_0_0">
            <a:extLst>
              <a:ext uri="{FF2B5EF4-FFF2-40B4-BE49-F238E27FC236}">
                <a16:creationId xmlns:a16="http://schemas.microsoft.com/office/drawing/2014/main" id="{0E562044-3222-9C28-1363-87629F0EED2A}"/>
              </a:ext>
            </a:extLst>
          </p:cNvPr>
          <p:cNvSpPr/>
          <p:nvPr/>
        </p:nvSpPr>
        <p:spPr>
          <a:xfrm>
            <a:off x="5962091" y="580780"/>
            <a:ext cx="847098" cy="446812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WDPA API</a:t>
            </a:r>
            <a:endParaRPr lang="en-GB" sz="1100" b="1" i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5" name="Google Shape;152;g2b6b2123d36_0_0">
            <a:extLst>
              <a:ext uri="{FF2B5EF4-FFF2-40B4-BE49-F238E27FC236}">
                <a16:creationId xmlns:a16="http://schemas.microsoft.com/office/drawing/2014/main" id="{D5448A6D-3136-13EE-CC45-EBFD4ECC7AC0}"/>
              </a:ext>
            </a:extLst>
          </p:cNvPr>
          <p:cNvSpPr/>
          <p:nvPr/>
        </p:nvSpPr>
        <p:spPr>
          <a:xfrm>
            <a:off x="6975105" y="591801"/>
            <a:ext cx="1117893" cy="477552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Protected areas </a:t>
            </a:r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GB" sz="1100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geojson</a:t>
            </a:r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7" name="Google Shape;153;g2b6b2123d36_0_0">
            <a:extLst>
              <a:ext uri="{FF2B5EF4-FFF2-40B4-BE49-F238E27FC236}">
                <a16:creationId xmlns:a16="http://schemas.microsoft.com/office/drawing/2014/main" id="{9447DF8C-0201-95FA-3E46-3CA43DF4496D}"/>
              </a:ext>
            </a:extLst>
          </p:cNvPr>
          <p:cNvSpPr/>
          <p:nvPr/>
        </p:nvSpPr>
        <p:spPr>
          <a:xfrm>
            <a:off x="7885875" y="2150419"/>
            <a:ext cx="1563682" cy="365275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Checks of topology and CRS</a:t>
            </a:r>
            <a:endParaRPr lang="en-GB"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9" name="Google Shape;153;g2b6b2123d36_0_0">
            <a:extLst>
              <a:ext uri="{FF2B5EF4-FFF2-40B4-BE49-F238E27FC236}">
                <a16:creationId xmlns:a16="http://schemas.microsoft.com/office/drawing/2014/main" id="{66571184-B79C-42B8-A98B-51084EC282D6}"/>
              </a:ext>
            </a:extLst>
          </p:cNvPr>
          <p:cNvSpPr/>
          <p:nvPr/>
        </p:nvSpPr>
        <p:spPr>
          <a:xfrm>
            <a:off x="8247142" y="616879"/>
            <a:ext cx="878701" cy="362059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Rasterize vector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0" name="Google Shape;153;g2b6b2123d36_0_0">
            <a:extLst>
              <a:ext uri="{FF2B5EF4-FFF2-40B4-BE49-F238E27FC236}">
                <a16:creationId xmlns:a16="http://schemas.microsoft.com/office/drawing/2014/main" id="{49B87649-E8D6-7802-FE6A-562FA2307864}"/>
              </a:ext>
            </a:extLst>
          </p:cNvPr>
          <p:cNvSpPr/>
          <p:nvPr/>
        </p:nvSpPr>
        <p:spPr>
          <a:xfrm>
            <a:off x="8092997" y="1221920"/>
            <a:ext cx="1042991" cy="259389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 calculator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21" name="Google Shape;141;g2b6b2123d36_0_0">
            <a:extLst>
              <a:ext uri="{FF2B5EF4-FFF2-40B4-BE49-F238E27FC236}">
                <a16:creationId xmlns:a16="http://schemas.microsoft.com/office/drawing/2014/main" id="{2BD0AE99-78FA-ED9F-BBD3-C8438993FA15}"/>
              </a:ext>
            </a:extLst>
          </p:cNvPr>
          <p:cNvCxnSpPr>
            <a:cxnSpLocks/>
            <a:stCxn id="40" idx="3"/>
            <a:endCxn id="212" idx="1"/>
          </p:cNvCxnSpPr>
          <p:nvPr/>
        </p:nvCxnSpPr>
        <p:spPr>
          <a:xfrm flipV="1">
            <a:off x="2430576" y="788902"/>
            <a:ext cx="459859" cy="555253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141;g2b6b2123d36_0_0">
            <a:extLst>
              <a:ext uri="{FF2B5EF4-FFF2-40B4-BE49-F238E27FC236}">
                <a16:creationId xmlns:a16="http://schemas.microsoft.com/office/drawing/2014/main" id="{1F576EC7-B15E-8007-396A-972FE2A15DE5}"/>
              </a:ext>
            </a:extLst>
          </p:cNvPr>
          <p:cNvCxnSpPr>
            <a:cxnSpLocks/>
            <a:stCxn id="212" idx="3"/>
            <a:endCxn id="210" idx="1"/>
          </p:cNvCxnSpPr>
          <p:nvPr/>
        </p:nvCxnSpPr>
        <p:spPr>
          <a:xfrm>
            <a:off x="4011506" y="788902"/>
            <a:ext cx="177333" cy="9007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7" name="Google Shape;141;g2b6b2123d36_0_0">
            <a:extLst>
              <a:ext uri="{FF2B5EF4-FFF2-40B4-BE49-F238E27FC236}">
                <a16:creationId xmlns:a16="http://schemas.microsoft.com/office/drawing/2014/main" id="{D5C9B594-A292-70F7-777B-7456291DD3EE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5752600" y="779895"/>
            <a:ext cx="209491" cy="2429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0" name="Google Shape;141;g2b6b2123d36_0_0">
            <a:extLst>
              <a:ext uri="{FF2B5EF4-FFF2-40B4-BE49-F238E27FC236}">
                <a16:creationId xmlns:a16="http://schemas.microsoft.com/office/drawing/2014/main" id="{83EF5FD9-1C95-3DCD-6D2D-E59561E79AEE}"/>
              </a:ext>
            </a:extLst>
          </p:cNvPr>
          <p:cNvCxnSpPr>
            <a:cxnSpLocks/>
          </p:cNvCxnSpPr>
          <p:nvPr/>
        </p:nvCxnSpPr>
        <p:spPr>
          <a:xfrm>
            <a:off x="6758317" y="788902"/>
            <a:ext cx="209491" cy="2429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141;g2b6b2123d36_0_0">
            <a:extLst>
              <a:ext uri="{FF2B5EF4-FFF2-40B4-BE49-F238E27FC236}">
                <a16:creationId xmlns:a16="http://schemas.microsoft.com/office/drawing/2014/main" id="{721E2873-ACAD-2C48-A013-7D8BFADCB785}"/>
              </a:ext>
            </a:extLst>
          </p:cNvPr>
          <p:cNvCxnSpPr>
            <a:cxnSpLocks/>
          </p:cNvCxnSpPr>
          <p:nvPr/>
        </p:nvCxnSpPr>
        <p:spPr>
          <a:xfrm>
            <a:off x="8057701" y="813193"/>
            <a:ext cx="209491" cy="2429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141;g2b6b2123d36_0_0">
            <a:extLst>
              <a:ext uri="{FF2B5EF4-FFF2-40B4-BE49-F238E27FC236}">
                <a16:creationId xmlns:a16="http://schemas.microsoft.com/office/drawing/2014/main" id="{2451197B-7F46-E5ED-ADC8-2F2C89DDFEA3}"/>
              </a:ext>
            </a:extLst>
          </p:cNvPr>
          <p:cNvCxnSpPr>
            <a:cxnSpLocks/>
            <a:endCxn id="220" idx="0"/>
          </p:cNvCxnSpPr>
          <p:nvPr/>
        </p:nvCxnSpPr>
        <p:spPr>
          <a:xfrm flipH="1">
            <a:off x="8614493" y="945984"/>
            <a:ext cx="72948" cy="275936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141;g2b6b2123d36_0_0">
            <a:extLst>
              <a:ext uri="{FF2B5EF4-FFF2-40B4-BE49-F238E27FC236}">
                <a16:creationId xmlns:a16="http://schemas.microsoft.com/office/drawing/2014/main" id="{E19C17F1-27BB-4DA3-8031-5FFB552B8D60}"/>
              </a:ext>
            </a:extLst>
          </p:cNvPr>
          <p:cNvCxnSpPr>
            <a:cxnSpLocks/>
            <a:stCxn id="220" idx="1"/>
            <a:endCxn id="40" idx="3"/>
          </p:cNvCxnSpPr>
          <p:nvPr/>
        </p:nvCxnSpPr>
        <p:spPr>
          <a:xfrm flipH="1" flipV="1">
            <a:off x="2430576" y="1344155"/>
            <a:ext cx="5662421" cy="746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0" name="Google Shape;120;g2b6ec6cbb0c_0_0">
            <a:extLst>
              <a:ext uri="{FF2B5EF4-FFF2-40B4-BE49-F238E27FC236}">
                <a16:creationId xmlns:a16="http://schemas.microsoft.com/office/drawing/2014/main" id="{673C18FA-9BEE-BA73-0EEA-9A319522F76E}"/>
              </a:ext>
            </a:extLst>
          </p:cNvPr>
          <p:cNvSpPr/>
          <p:nvPr/>
        </p:nvSpPr>
        <p:spPr>
          <a:xfrm>
            <a:off x="9971130" y="996075"/>
            <a:ext cx="1799529" cy="557133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INPUT/OUPUT: </a:t>
            </a:r>
            <a:endParaRPr lang="en-GB" sz="1100" b="1" i="0" u="none" strike="noStrike" cap="none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</a:t>
            </a: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andscape impedance and affinity, </a:t>
            </a:r>
            <a:r>
              <a:rPr lang="en-GB" sz="1100" b="1" i="0" u="none" strike="noStrike" cap="none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51" name="Google Shape;141;g2b6b2123d36_0_0">
            <a:extLst>
              <a:ext uri="{FF2B5EF4-FFF2-40B4-BE49-F238E27FC236}">
                <a16:creationId xmlns:a16="http://schemas.microsoft.com/office/drawing/2014/main" id="{C0D64AC8-0B6E-2DA6-EEA0-16421DD62869}"/>
              </a:ext>
            </a:extLst>
          </p:cNvPr>
          <p:cNvCxnSpPr>
            <a:cxnSpLocks/>
            <a:endCxn id="250" idx="1"/>
          </p:cNvCxnSpPr>
          <p:nvPr/>
        </p:nvCxnSpPr>
        <p:spPr>
          <a:xfrm flipV="1">
            <a:off x="9148593" y="1274642"/>
            <a:ext cx="822537" cy="66585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" name="Google Shape;141;g2b6b2123d36_0_0">
            <a:extLst>
              <a:ext uri="{FF2B5EF4-FFF2-40B4-BE49-F238E27FC236}">
                <a16:creationId xmlns:a16="http://schemas.microsoft.com/office/drawing/2014/main" id="{72744ED7-6BE6-4D70-FF5B-B14F1097DF9E}"/>
              </a:ext>
            </a:extLst>
          </p:cNvPr>
          <p:cNvCxnSpPr>
            <a:cxnSpLocks/>
            <a:stCxn id="208" idx="2"/>
            <a:endCxn id="213" idx="0"/>
          </p:cNvCxnSpPr>
          <p:nvPr/>
        </p:nvCxnSpPr>
        <p:spPr>
          <a:xfrm flipH="1">
            <a:off x="6385640" y="495067"/>
            <a:ext cx="219810" cy="85713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282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Josefin Sans</vt:lpstr>
      <vt:lpstr>Roboto Slab</vt:lpstr>
      <vt:lpstr>Arial</vt:lpstr>
      <vt:lpstr>Calibri</vt:lpstr>
      <vt:lpstr>-apple-system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Kriukov</dc:creator>
  <cp:lastModifiedBy>Vitalii Kriukov</cp:lastModifiedBy>
  <cp:revision>8</cp:revision>
  <dcterms:created xsi:type="dcterms:W3CDTF">2024-01-29T11:35:35Z</dcterms:created>
  <dcterms:modified xsi:type="dcterms:W3CDTF">2024-08-29T14:50:04Z</dcterms:modified>
</cp:coreProperties>
</file>