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embeddedFontLst>
    <p:embeddedFont>
      <p:font typeface="Josefin Sans" pitchFamily="2" charset="0"/>
      <p:regular r:id="rId5"/>
      <p:bold r:id="rId6"/>
      <p:italic r:id="rId7"/>
      <p:boldItalic r:id="rId8"/>
    </p:embeddedFont>
    <p:embeddedFont>
      <p:font typeface="Roboto Slab" pitchFamily="2" charset="0"/>
      <p:regular r:id="rId9"/>
      <p:bold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gxTmg6pIDd0rj1ihcigYCuPk1p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8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5" Type="http://schemas.openxmlformats.org/officeDocument/2006/relationships/font" Target="fonts/font1.fntdata"/><Relationship Id="rId15" Type="http://customschemas.google.com/relationships/presentationmetadata" Target="metadata"/><Relationship Id="rId10" Type="http://schemas.openxmlformats.org/officeDocument/2006/relationships/font" Target="fonts/font6.fntdata"/><Relationship Id="rId19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b6b2123d3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g2b6b2123d3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Google Shape;84;p1"/>
          <p:cNvCxnSpPr>
            <a:stCxn id="85" idx="3"/>
            <a:endCxn id="86" idx="0"/>
          </p:cNvCxnSpPr>
          <p:nvPr/>
        </p:nvCxnSpPr>
        <p:spPr>
          <a:xfrm>
            <a:off x="7710725" y="2187126"/>
            <a:ext cx="570900" cy="768300"/>
          </a:xfrm>
          <a:prstGeom prst="bentConnector2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87" name="Google Shape;87;p1"/>
          <p:cNvCxnSpPr/>
          <p:nvPr/>
        </p:nvCxnSpPr>
        <p:spPr>
          <a:xfrm>
            <a:off x="6999051" y="2149309"/>
            <a:ext cx="0" cy="261544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88" name="Google Shape;88;p1"/>
          <p:cNvSpPr/>
          <p:nvPr/>
        </p:nvSpPr>
        <p:spPr>
          <a:xfrm>
            <a:off x="325610" y="1078486"/>
            <a:ext cx="1520458" cy="473151"/>
          </a:xfrm>
          <a:prstGeom prst="rect">
            <a:avLst/>
          </a:prstGeom>
          <a:solidFill>
            <a:srgbClr val="EDEDED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Land use/land cover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(LULC), </a:t>
            </a:r>
            <a:r>
              <a:rPr lang="en-GB" sz="12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geotiff</a:t>
            </a:r>
            <a:endParaRPr sz="1200" b="1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1885207" y="55353"/>
            <a:ext cx="641234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GB" sz="24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GENERIC CASE STUDY – TERRESTRIAL AREA (detailed model)</a:t>
            </a:r>
            <a:endParaRPr/>
          </a:p>
        </p:txBody>
      </p:sp>
      <p:sp>
        <p:nvSpPr>
          <p:cNvPr id="90" name="Google Shape;90;p1"/>
          <p:cNvSpPr/>
          <p:nvPr/>
        </p:nvSpPr>
        <p:spPr>
          <a:xfrm>
            <a:off x="337677" y="373200"/>
            <a:ext cx="1508392" cy="390718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Land use/land cover definition, </a:t>
            </a:r>
            <a:r>
              <a:rPr lang="en-GB" sz="12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csv</a:t>
            </a:r>
            <a:endParaRPr/>
          </a:p>
        </p:txBody>
      </p:sp>
      <p:cxnSp>
        <p:nvCxnSpPr>
          <p:cNvPr id="91" name="Google Shape;91;p1"/>
          <p:cNvCxnSpPr/>
          <p:nvPr/>
        </p:nvCxnSpPr>
        <p:spPr>
          <a:xfrm>
            <a:off x="422351" y="1972779"/>
            <a:ext cx="0" cy="279197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92" name="Google Shape;92;p1"/>
          <p:cNvSpPr/>
          <p:nvPr/>
        </p:nvSpPr>
        <p:spPr>
          <a:xfrm>
            <a:off x="325610" y="4764754"/>
            <a:ext cx="7464914" cy="461665"/>
          </a:xfrm>
          <a:prstGeom prst="rect">
            <a:avLst/>
          </a:prstGeom>
          <a:solidFill>
            <a:srgbClr val="EDEDED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Raster calculator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(merging temporary raster data – sum/max operators)</a:t>
            </a:r>
            <a:endParaRPr sz="12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6175966" y="2014493"/>
            <a:ext cx="1534759" cy="345266"/>
          </a:xfrm>
          <a:prstGeom prst="rect">
            <a:avLst/>
          </a:prstGeom>
          <a:solidFill>
            <a:srgbClr val="FFF2CC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Checks of topology and CRS</a:t>
            </a:r>
            <a:endParaRPr/>
          </a:p>
        </p:txBody>
      </p:sp>
      <p:cxnSp>
        <p:nvCxnSpPr>
          <p:cNvPr id="93" name="Google Shape;93;p1"/>
          <p:cNvCxnSpPr>
            <a:stCxn id="88" idx="2"/>
            <a:endCxn id="94" idx="0"/>
          </p:cNvCxnSpPr>
          <p:nvPr/>
        </p:nvCxnSpPr>
        <p:spPr>
          <a:xfrm>
            <a:off x="1085839" y="1551637"/>
            <a:ext cx="9900" cy="138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5" name="Google Shape;95;p1"/>
          <p:cNvCxnSpPr>
            <a:endCxn id="96" idx="1"/>
          </p:cNvCxnSpPr>
          <p:nvPr/>
        </p:nvCxnSpPr>
        <p:spPr>
          <a:xfrm>
            <a:off x="2039008" y="6022802"/>
            <a:ext cx="5429400" cy="13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96" name="Google Shape;96;p1"/>
          <p:cNvSpPr/>
          <p:nvPr/>
        </p:nvSpPr>
        <p:spPr>
          <a:xfrm>
            <a:off x="7468408" y="5706067"/>
            <a:ext cx="1442426" cy="661070"/>
          </a:xfrm>
          <a:prstGeom prst="rect">
            <a:avLst/>
          </a:prstGeom>
          <a:solidFill>
            <a:srgbClr val="C4E0B2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Processing in GRAPHAB</a:t>
            </a:r>
            <a:endParaRPr sz="1800" b="1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" name="Google Shape;97;p1"/>
          <p:cNvCxnSpPr>
            <a:stCxn id="88" idx="0"/>
          </p:cNvCxnSpPr>
          <p:nvPr/>
        </p:nvCxnSpPr>
        <p:spPr>
          <a:xfrm rot="-5400000" flipH="1">
            <a:off x="2636239" y="-471914"/>
            <a:ext cx="4627500" cy="7728300"/>
          </a:xfrm>
          <a:prstGeom prst="bentConnector4">
            <a:avLst>
              <a:gd name="adj1" fmla="val -4940"/>
              <a:gd name="adj2" fmla="val 100106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8" name="Google Shape;98;p1"/>
          <p:cNvCxnSpPr/>
          <p:nvPr/>
        </p:nvCxnSpPr>
        <p:spPr>
          <a:xfrm>
            <a:off x="989047" y="763918"/>
            <a:ext cx="0" cy="31456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9" name="Google Shape;99;p1"/>
          <p:cNvCxnSpPr>
            <a:stCxn id="100" idx="2"/>
            <a:endCxn id="92" idx="0"/>
          </p:cNvCxnSpPr>
          <p:nvPr/>
        </p:nvCxnSpPr>
        <p:spPr>
          <a:xfrm>
            <a:off x="4058067" y="4329761"/>
            <a:ext cx="0" cy="435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1" name="Google Shape;101;p1"/>
          <p:cNvCxnSpPr>
            <a:endCxn id="102" idx="0"/>
          </p:cNvCxnSpPr>
          <p:nvPr/>
        </p:nvCxnSpPr>
        <p:spPr>
          <a:xfrm>
            <a:off x="2157892" y="5226389"/>
            <a:ext cx="0" cy="602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3" name="Google Shape;103;p1"/>
          <p:cNvCxnSpPr>
            <a:stCxn id="104" idx="2"/>
            <a:endCxn id="85" idx="0"/>
          </p:cNvCxnSpPr>
          <p:nvPr/>
        </p:nvCxnSpPr>
        <p:spPr>
          <a:xfrm flipH="1">
            <a:off x="6943493" y="1897102"/>
            <a:ext cx="3600" cy="117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5" name="Google Shape;105;p1"/>
          <p:cNvSpPr/>
          <p:nvPr/>
        </p:nvSpPr>
        <p:spPr>
          <a:xfrm>
            <a:off x="6170628" y="2676487"/>
            <a:ext cx="1534759" cy="213726"/>
          </a:xfrm>
          <a:prstGeom prst="rect">
            <a:avLst/>
          </a:prstGeom>
          <a:solidFill>
            <a:srgbClr val="FFF2CC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Buffer (edge effect)</a:t>
            </a:r>
            <a:endParaRPr sz="12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6172006" y="2971804"/>
            <a:ext cx="1542441" cy="199149"/>
          </a:xfrm>
          <a:prstGeom prst="rect">
            <a:avLst/>
          </a:prstGeom>
          <a:solidFill>
            <a:srgbClr val="EDEDED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Rasterize vector</a:t>
            </a:r>
            <a:endParaRPr sz="12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6172379" y="3223970"/>
            <a:ext cx="1541875" cy="376396"/>
          </a:xfrm>
          <a:prstGeom prst="rect">
            <a:avLst/>
          </a:prstGeom>
          <a:solidFill>
            <a:srgbClr val="EDEDED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Proximity from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areas of impact</a:t>
            </a:r>
            <a:endParaRPr sz="12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"/>
          <p:cNvSpPr/>
          <p:nvPr/>
        </p:nvSpPr>
        <p:spPr>
          <a:xfrm>
            <a:off x="6162872" y="3730410"/>
            <a:ext cx="1549807" cy="734252"/>
          </a:xfrm>
          <a:prstGeom prst="rect">
            <a:avLst/>
          </a:prstGeom>
          <a:solidFill>
            <a:srgbClr val="EDEDED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Raster calculator – math expression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impact on connectivity </a:t>
            </a:r>
            <a:endParaRPr sz="12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"/>
          <p:cNvSpPr/>
          <p:nvPr/>
        </p:nvSpPr>
        <p:spPr>
          <a:xfrm>
            <a:off x="1157345" y="6498368"/>
            <a:ext cx="1977674" cy="292037"/>
          </a:xfrm>
          <a:prstGeom prst="rect">
            <a:avLst/>
          </a:prstGeom>
          <a:solidFill>
            <a:srgbClr val="D8E2F3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data</a:t>
            </a:r>
            <a:endParaRPr/>
          </a:p>
        </p:txBody>
      </p:sp>
      <p:sp>
        <p:nvSpPr>
          <p:cNvPr id="100" name="Google Shape;100;p1"/>
          <p:cNvSpPr/>
          <p:nvPr/>
        </p:nvSpPr>
        <p:spPr>
          <a:xfrm>
            <a:off x="3094934" y="4007718"/>
            <a:ext cx="1926266" cy="322043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Impedance for species</a:t>
            </a:r>
            <a:r>
              <a:rPr lang="en-GB" sz="12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csv</a:t>
            </a:r>
            <a:endParaRPr/>
          </a:p>
        </p:txBody>
      </p:sp>
      <p:cxnSp>
        <p:nvCxnSpPr>
          <p:cNvPr id="110" name="Google Shape;110;p1"/>
          <p:cNvCxnSpPr>
            <a:endCxn id="107" idx="1"/>
          </p:cNvCxnSpPr>
          <p:nvPr/>
        </p:nvCxnSpPr>
        <p:spPr>
          <a:xfrm>
            <a:off x="1669379" y="1805368"/>
            <a:ext cx="4503000" cy="1606800"/>
          </a:xfrm>
          <a:prstGeom prst="bentConnector3">
            <a:avLst>
              <a:gd name="adj1" fmla="val 4419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1" name="Google Shape;111;p1"/>
          <p:cNvSpPr/>
          <p:nvPr/>
        </p:nvSpPr>
        <p:spPr>
          <a:xfrm>
            <a:off x="1929179" y="3268291"/>
            <a:ext cx="1730001" cy="34127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edge_effect = 1 (true)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vector_refine = 0 (false)</a:t>
            </a:r>
            <a:endParaRPr/>
          </a:p>
        </p:txBody>
      </p:sp>
      <p:sp>
        <p:nvSpPr>
          <p:cNvPr id="94" name="Google Shape;94;p1"/>
          <p:cNvSpPr/>
          <p:nvPr/>
        </p:nvSpPr>
        <p:spPr>
          <a:xfrm>
            <a:off x="331527" y="1689734"/>
            <a:ext cx="1528391" cy="292866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Checks of CRS</a:t>
            </a:r>
            <a:endParaRPr/>
          </a:p>
        </p:txBody>
      </p:sp>
      <p:sp>
        <p:nvSpPr>
          <p:cNvPr id="112" name="Google Shape;112;p1"/>
          <p:cNvSpPr/>
          <p:nvPr/>
        </p:nvSpPr>
        <p:spPr>
          <a:xfrm>
            <a:off x="7805979" y="2017046"/>
            <a:ext cx="951121" cy="38846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edge_effect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0 (false)</a:t>
            </a:r>
            <a:endParaRPr/>
          </a:p>
        </p:txBody>
      </p:sp>
      <p:sp>
        <p:nvSpPr>
          <p:cNvPr id="86" name="Google Shape;86;p1"/>
          <p:cNvSpPr/>
          <p:nvPr/>
        </p:nvSpPr>
        <p:spPr>
          <a:xfrm>
            <a:off x="7805979" y="2955420"/>
            <a:ext cx="951121" cy="429810"/>
          </a:xfrm>
          <a:prstGeom prst="rect">
            <a:avLst/>
          </a:prstGeom>
          <a:solidFill>
            <a:srgbClr val="EDEDED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Rasterize vector</a:t>
            </a:r>
            <a:endParaRPr sz="12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3" name="Google Shape;113;p1"/>
          <p:cNvCxnSpPr>
            <a:stCxn id="86" idx="2"/>
            <a:endCxn id="92" idx="3"/>
          </p:cNvCxnSpPr>
          <p:nvPr/>
        </p:nvCxnSpPr>
        <p:spPr>
          <a:xfrm rot="5400000">
            <a:off x="7230790" y="3944880"/>
            <a:ext cx="1610400" cy="491100"/>
          </a:xfrm>
          <a:prstGeom prst="bentConnector2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4" name="Google Shape;114;p1"/>
          <p:cNvSpPr/>
          <p:nvPr/>
        </p:nvSpPr>
        <p:spPr>
          <a:xfrm>
            <a:off x="6172680" y="2409266"/>
            <a:ext cx="1534759" cy="22275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edge_effect = 1 (true)</a:t>
            </a:r>
            <a:endParaRPr/>
          </a:p>
        </p:txBody>
      </p:sp>
      <p:cxnSp>
        <p:nvCxnSpPr>
          <p:cNvPr id="115" name="Google Shape;115;p1"/>
          <p:cNvCxnSpPr>
            <a:endCxn id="104" idx="1"/>
          </p:cNvCxnSpPr>
          <p:nvPr/>
        </p:nvCxnSpPr>
        <p:spPr>
          <a:xfrm rot="10800000" flipH="1">
            <a:off x="1993513" y="1780663"/>
            <a:ext cx="4186200" cy="23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6" name="Google Shape;116;p1"/>
          <p:cNvSpPr/>
          <p:nvPr/>
        </p:nvSpPr>
        <p:spPr>
          <a:xfrm>
            <a:off x="1914439" y="1610663"/>
            <a:ext cx="1730001" cy="38153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edge_effect IN (‘0’,’1’) vector_refine = 1 (true)</a:t>
            </a:r>
            <a:endParaRPr/>
          </a:p>
        </p:txBody>
      </p:sp>
      <p:sp>
        <p:nvSpPr>
          <p:cNvPr id="117" name="Google Shape;117;p1"/>
          <p:cNvSpPr/>
          <p:nvPr/>
        </p:nvSpPr>
        <p:spPr>
          <a:xfrm>
            <a:off x="3698960" y="1610663"/>
            <a:ext cx="1224523" cy="390710"/>
          </a:xfrm>
          <a:prstGeom prst="rect">
            <a:avLst/>
          </a:prstGeom>
          <a:solidFill>
            <a:srgbClr val="EDEDED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filtered data</a:t>
            </a:r>
            <a:endParaRPr sz="12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"/>
          <p:cNvSpPr/>
          <p:nvPr/>
        </p:nvSpPr>
        <p:spPr>
          <a:xfrm>
            <a:off x="5021200" y="1591889"/>
            <a:ext cx="963271" cy="39071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has own data</a:t>
            </a:r>
            <a:endParaRPr/>
          </a:p>
        </p:txBody>
      </p:sp>
      <p:sp>
        <p:nvSpPr>
          <p:cNvPr id="119" name="Google Shape;119;p1"/>
          <p:cNvSpPr/>
          <p:nvPr/>
        </p:nvSpPr>
        <p:spPr>
          <a:xfrm>
            <a:off x="38894" y="3679627"/>
            <a:ext cx="1666702" cy="35185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edge_effect = 0 (true)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vector_refine = 0 (false)</a:t>
            </a:r>
            <a:endParaRPr/>
          </a:p>
        </p:txBody>
      </p:sp>
      <p:cxnSp>
        <p:nvCxnSpPr>
          <p:cNvPr id="120" name="Google Shape;120;p1"/>
          <p:cNvCxnSpPr>
            <a:stCxn id="117" idx="2"/>
            <a:endCxn id="121" idx="0"/>
          </p:cNvCxnSpPr>
          <p:nvPr/>
        </p:nvCxnSpPr>
        <p:spPr>
          <a:xfrm>
            <a:off x="4311222" y="2001373"/>
            <a:ext cx="0" cy="581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2" name="Google Shape;122;p1"/>
          <p:cNvSpPr/>
          <p:nvPr/>
        </p:nvSpPr>
        <p:spPr>
          <a:xfrm>
            <a:off x="3698961" y="2067377"/>
            <a:ext cx="1224523" cy="35989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doesn’t have own data</a:t>
            </a:r>
            <a:endParaRPr/>
          </a:p>
        </p:txBody>
      </p:sp>
      <p:cxnSp>
        <p:nvCxnSpPr>
          <p:cNvPr id="123" name="Google Shape;123;p1"/>
          <p:cNvCxnSpPr/>
          <p:nvPr/>
        </p:nvCxnSpPr>
        <p:spPr>
          <a:xfrm rot="10800000" flipH="1">
            <a:off x="4677334" y="2714793"/>
            <a:ext cx="1485223" cy="107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2" name="Google Shape;102;p1"/>
          <p:cNvSpPr/>
          <p:nvPr/>
        </p:nvSpPr>
        <p:spPr>
          <a:xfrm>
            <a:off x="1176595" y="5829089"/>
            <a:ext cx="1962593" cy="543999"/>
          </a:xfrm>
          <a:prstGeom prst="rect">
            <a:avLst/>
          </a:prstGeom>
          <a:solidFill>
            <a:srgbClr val="EDEDED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Landscape impedance, </a:t>
            </a:r>
            <a:r>
              <a:rPr lang="en-GB" sz="12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geotiff (&lt;=1…&lt;=1000)</a:t>
            </a:r>
            <a:endParaRPr/>
          </a:p>
        </p:txBody>
      </p:sp>
      <p:sp>
        <p:nvSpPr>
          <p:cNvPr id="104" name="Google Shape;104;p1"/>
          <p:cNvSpPr/>
          <p:nvPr/>
        </p:nvSpPr>
        <p:spPr>
          <a:xfrm>
            <a:off x="6179713" y="1664225"/>
            <a:ext cx="1534759" cy="232877"/>
          </a:xfrm>
          <a:prstGeom prst="rect">
            <a:avLst/>
          </a:prstGeom>
          <a:solidFill>
            <a:srgbClr val="FFF2CC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Vector_refine.</a:t>
            </a:r>
            <a:r>
              <a:rPr lang="en-GB" sz="12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gpkg</a:t>
            </a:r>
            <a:endParaRPr sz="1200" b="1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"/>
          <p:cNvSpPr/>
          <p:nvPr/>
        </p:nvSpPr>
        <p:spPr>
          <a:xfrm>
            <a:off x="5026056" y="2546367"/>
            <a:ext cx="957522" cy="33320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edge_effect = 1 (true)</a:t>
            </a:r>
            <a:endParaRPr/>
          </a:p>
        </p:txBody>
      </p:sp>
      <p:cxnSp>
        <p:nvCxnSpPr>
          <p:cNvPr id="125" name="Google Shape;125;p1"/>
          <p:cNvCxnSpPr>
            <a:endCxn id="106" idx="1"/>
          </p:cNvCxnSpPr>
          <p:nvPr/>
        </p:nvCxnSpPr>
        <p:spPr>
          <a:xfrm>
            <a:off x="4576306" y="3065079"/>
            <a:ext cx="1595700" cy="6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6" name="Google Shape;126;p1"/>
          <p:cNvSpPr/>
          <p:nvPr/>
        </p:nvSpPr>
        <p:spPr>
          <a:xfrm>
            <a:off x="5030232" y="2941246"/>
            <a:ext cx="951121" cy="38846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edge_effect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0 (false)</a:t>
            </a:r>
            <a:endParaRPr/>
          </a:p>
        </p:txBody>
      </p:sp>
      <p:sp>
        <p:nvSpPr>
          <p:cNvPr id="121" name="Google Shape;121;p1"/>
          <p:cNvSpPr/>
          <p:nvPr/>
        </p:nvSpPr>
        <p:spPr>
          <a:xfrm>
            <a:off x="3698961" y="2583214"/>
            <a:ext cx="1224523" cy="738962"/>
          </a:xfrm>
          <a:prstGeom prst="rect">
            <a:avLst/>
          </a:prstGeom>
          <a:solidFill>
            <a:srgbClr val="FFF2CC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Nominatim API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Open Street Map Data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Google Shape;131;g2b6b2123d36_0_0"/>
          <p:cNvCxnSpPr>
            <a:cxnSpLocks/>
            <a:stCxn id="217" idx="3"/>
            <a:endCxn id="133" idx="0"/>
          </p:cNvCxnSpPr>
          <p:nvPr/>
        </p:nvCxnSpPr>
        <p:spPr>
          <a:xfrm>
            <a:off x="9449557" y="2333057"/>
            <a:ext cx="780222" cy="920138"/>
          </a:xfrm>
          <a:prstGeom prst="bentConnector2">
            <a:avLst/>
          </a:prstGeom>
          <a:noFill/>
          <a:ln w="9525" cap="flat" cmpd="sng">
            <a:solidFill>
              <a:srgbClr val="34343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4" name="Google Shape;134;g2b6b2123d36_0_0"/>
          <p:cNvCxnSpPr>
            <a:cxnSpLocks/>
            <a:stCxn id="55" idx="2"/>
          </p:cNvCxnSpPr>
          <p:nvPr/>
        </p:nvCxnSpPr>
        <p:spPr>
          <a:xfrm>
            <a:off x="8675899" y="2063955"/>
            <a:ext cx="21188" cy="2856945"/>
          </a:xfrm>
          <a:prstGeom prst="straightConnector1">
            <a:avLst/>
          </a:prstGeom>
          <a:noFill/>
          <a:ln w="9525" cap="flat" cmpd="sng">
            <a:solidFill>
              <a:srgbClr val="34343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36" name="Google Shape;136;g2b6b2123d36_0_0"/>
          <p:cNvSpPr txBox="1"/>
          <p:nvPr/>
        </p:nvSpPr>
        <p:spPr>
          <a:xfrm>
            <a:off x="-3003575" y="1764500"/>
            <a:ext cx="2741100" cy="23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1. GENERIC CASE STUDY – TERRESTRIAL AREA </a:t>
            </a:r>
            <a:r>
              <a:rPr lang="en-GB" sz="240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(detailed model)</a:t>
            </a:r>
            <a:endParaRPr>
              <a:latin typeface="Josefin Sans"/>
              <a:ea typeface="Josefin Sans"/>
              <a:cs typeface="Josefin Sans"/>
              <a:sym typeface="Josefin Sans"/>
            </a:endParaRPr>
          </a:p>
        </p:txBody>
      </p:sp>
      <p:cxnSp>
        <p:nvCxnSpPr>
          <p:cNvPr id="138" name="Google Shape;138;g2b6b2123d36_0_0"/>
          <p:cNvCxnSpPr>
            <a:cxnSpLocks/>
            <a:stCxn id="139" idx="2"/>
          </p:cNvCxnSpPr>
          <p:nvPr/>
        </p:nvCxnSpPr>
        <p:spPr>
          <a:xfrm flipH="1">
            <a:off x="1666525" y="2200700"/>
            <a:ext cx="600" cy="2726838"/>
          </a:xfrm>
          <a:prstGeom prst="straightConnector1">
            <a:avLst/>
          </a:prstGeom>
          <a:noFill/>
          <a:ln w="9525" cap="flat" cmpd="sng">
            <a:solidFill>
              <a:srgbClr val="34343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40" name="Google Shape;140;g2b6b2123d36_0_0"/>
          <p:cNvSpPr/>
          <p:nvPr/>
        </p:nvSpPr>
        <p:spPr>
          <a:xfrm>
            <a:off x="868975" y="4933063"/>
            <a:ext cx="8625600" cy="461700"/>
          </a:xfrm>
          <a:prstGeom prst="rect">
            <a:avLst/>
          </a:prstGeom>
          <a:solidFill>
            <a:srgbClr val="EDEDED"/>
          </a:solidFill>
          <a:ln w="12700" cap="flat" cmpd="sng">
            <a:solidFill>
              <a:srgbClr val="EDEDE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Raster calculator 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(merging temporary raster data – sum/max operators)</a:t>
            </a:r>
            <a:endParaRPr sz="1200" i="1" u="none" strike="noStrike" cap="non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141" name="Google Shape;141;g2b6b2123d36_0_0"/>
          <p:cNvCxnSpPr>
            <a:cxnSpLocks/>
            <a:endCxn id="139" idx="0"/>
          </p:cNvCxnSpPr>
          <p:nvPr/>
        </p:nvCxnSpPr>
        <p:spPr>
          <a:xfrm>
            <a:off x="1666825" y="1602338"/>
            <a:ext cx="300" cy="230699"/>
          </a:xfrm>
          <a:prstGeom prst="straightConnector1">
            <a:avLst/>
          </a:prstGeom>
          <a:noFill/>
          <a:ln w="9525" cap="flat" cmpd="sng">
            <a:solidFill>
              <a:srgbClr val="34343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2" name="Google Shape;142;g2b6b2123d36_0_0"/>
          <p:cNvCxnSpPr>
            <a:cxnSpLocks/>
            <a:stCxn id="178" idx="3"/>
          </p:cNvCxnSpPr>
          <p:nvPr/>
        </p:nvCxnSpPr>
        <p:spPr>
          <a:xfrm flipV="1">
            <a:off x="2697380" y="6062047"/>
            <a:ext cx="3048996" cy="2"/>
          </a:xfrm>
          <a:prstGeom prst="straightConnector1">
            <a:avLst/>
          </a:prstGeom>
          <a:noFill/>
          <a:ln w="9525" cap="flat" cmpd="sng">
            <a:solidFill>
              <a:srgbClr val="34343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6" name="Google Shape;146;g2b6b2123d36_0_0"/>
          <p:cNvCxnSpPr>
            <a:cxnSpLocks/>
            <a:stCxn id="39" idx="2"/>
            <a:endCxn id="40" idx="0"/>
          </p:cNvCxnSpPr>
          <p:nvPr/>
        </p:nvCxnSpPr>
        <p:spPr>
          <a:xfrm>
            <a:off x="1641329" y="866603"/>
            <a:ext cx="0" cy="202979"/>
          </a:xfrm>
          <a:prstGeom prst="straightConnector1">
            <a:avLst/>
          </a:prstGeom>
          <a:noFill/>
          <a:ln w="9525" cap="flat" cmpd="sng">
            <a:solidFill>
              <a:srgbClr val="34343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7" name="Google Shape;147;g2b6b2123d36_0_0"/>
          <p:cNvCxnSpPr>
            <a:cxnSpLocks/>
            <a:endCxn id="140" idx="0"/>
          </p:cNvCxnSpPr>
          <p:nvPr/>
        </p:nvCxnSpPr>
        <p:spPr>
          <a:xfrm flipH="1">
            <a:off x="5181900" y="4700863"/>
            <a:ext cx="3600" cy="232200"/>
          </a:xfrm>
          <a:prstGeom prst="straightConnector1">
            <a:avLst/>
          </a:prstGeom>
          <a:noFill/>
          <a:ln w="9525" cap="flat" cmpd="sng">
            <a:solidFill>
              <a:srgbClr val="34343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9" name="Google Shape;149;g2b6b2123d36_0_0"/>
          <p:cNvCxnSpPr>
            <a:cxnSpLocks/>
            <a:endCxn id="178" idx="0"/>
          </p:cNvCxnSpPr>
          <p:nvPr/>
        </p:nvCxnSpPr>
        <p:spPr>
          <a:xfrm>
            <a:off x="1884613" y="5393111"/>
            <a:ext cx="1" cy="396988"/>
          </a:xfrm>
          <a:prstGeom prst="straightConnector1">
            <a:avLst/>
          </a:prstGeom>
          <a:noFill/>
          <a:ln w="9525" cap="flat" cmpd="sng">
            <a:solidFill>
              <a:srgbClr val="34343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50" name="Google Shape;150;g2b6b2123d36_0_0"/>
          <p:cNvCxnSpPr>
            <a:cxnSpLocks/>
          </p:cNvCxnSpPr>
          <p:nvPr/>
        </p:nvCxnSpPr>
        <p:spPr>
          <a:xfrm>
            <a:off x="8696638" y="2125400"/>
            <a:ext cx="0" cy="59400"/>
          </a:xfrm>
          <a:prstGeom prst="straightConnector1">
            <a:avLst/>
          </a:prstGeom>
          <a:noFill/>
          <a:ln w="9525" cap="flat" cmpd="sng">
            <a:solidFill>
              <a:srgbClr val="343434"/>
            </a:solidFill>
            <a:prstDash val="solid"/>
            <a:miter lim="800000"/>
            <a:headEnd type="none" w="sm" len="sm"/>
            <a:tailEnd type="none" w="med" len="med"/>
          </a:ln>
        </p:spPr>
      </p:cxnSp>
      <p:sp>
        <p:nvSpPr>
          <p:cNvPr id="152" name="Google Shape;152;g2b6b2123d36_0_0"/>
          <p:cNvSpPr/>
          <p:nvPr/>
        </p:nvSpPr>
        <p:spPr>
          <a:xfrm>
            <a:off x="7898788" y="2838900"/>
            <a:ext cx="1595700" cy="213600"/>
          </a:xfrm>
          <a:prstGeom prst="rect">
            <a:avLst/>
          </a:prstGeom>
          <a:solidFill>
            <a:srgbClr val="69F0B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Buffer (edge effect)</a:t>
            </a:r>
            <a:endParaRPr sz="1100" i="1" u="none" strike="noStrike" cap="non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53" name="Google Shape;153;g2b6b2123d36_0_0"/>
          <p:cNvSpPr/>
          <p:nvPr/>
        </p:nvSpPr>
        <p:spPr>
          <a:xfrm>
            <a:off x="7898888" y="3253188"/>
            <a:ext cx="1595700" cy="199200"/>
          </a:xfrm>
          <a:prstGeom prst="rect">
            <a:avLst/>
          </a:prstGeom>
          <a:solidFill>
            <a:srgbClr val="EDEDED"/>
          </a:solidFill>
          <a:ln w="12700" cap="flat" cmpd="sng">
            <a:solidFill>
              <a:srgbClr val="EDEDE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i="0" u="none" strike="noStrike" cap="none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Rasterize vector</a:t>
            </a:r>
            <a:endParaRPr sz="1100" i="1" u="none" strike="noStrike" cap="none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54" name="Google Shape;154;g2b6b2123d36_0_0"/>
          <p:cNvSpPr/>
          <p:nvPr/>
        </p:nvSpPr>
        <p:spPr>
          <a:xfrm>
            <a:off x="7898938" y="3536263"/>
            <a:ext cx="1595700" cy="376500"/>
          </a:xfrm>
          <a:prstGeom prst="rect">
            <a:avLst/>
          </a:prstGeom>
          <a:solidFill>
            <a:srgbClr val="EDEDED"/>
          </a:solidFill>
          <a:ln w="12700" cap="flat" cmpd="sng">
            <a:solidFill>
              <a:srgbClr val="EDEDE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Proximity from </a:t>
            </a:r>
            <a:endParaRPr sz="1100">
              <a:latin typeface="Roboto Slab"/>
              <a:ea typeface="Roboto Slab"/>
              <a:cs typeface="Roboto Slab"/>
              <a:sym typeface="Roboto Slab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areas of impact</a:t>
            </a:r>
            <a:endParaRPr sz="1100" i="1" u="none" strike="noStrike" cap="non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55" name="Google Shape;155;g2b6b2123d36_0_0"/>
          <p:cNvSpPr/>
          <p:nvPr/>
        </p:nvSpPr>
        <p:spPr>
          <a:xfrm>
            <a:off x="7898900" y="3996613"/>
            <a:ext cx="1595700" cy="734400"/>
          </a:xfrm>
          <a:prstGeom prst="rect">
            <a:avLst/>
          </a:prstGeom>
          <a:solidFill>
            <a:srgbClr val="EDEDED"/>
          </a:solidFill>
          <a:ln w="12700" cap="flat" cmpd="sng">
            <a:solidFill>
              <a:srgbClr val="EDEDE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Raster calculator – </a:t>
            </a:r>
            <a:r>
              <a:rPr lang="en-GB" sz="11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m</a:t>
            </a:r>
            <a:r>
              <a:rPr lang="en-GB" sz="110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ath expression</a:t>
            </a:r>
            <a:r>
              <a:rPr lang="en-GB" sz="1100"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lang="en-GB" sz="110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of impact on connectivity </a:t>
            </a:r>
            <a:endParaRPr sz="1100" i="1" u="none" strike="noStrike" cap="non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157" name="Google Shape;157;g2b6b2123d36_0_0"/>
          <p:cNvCxnSpPr>
            <a:cxnSpLocks/>
            <a:stCxn id="139" idx="3"/>
            <a:endCxn id="154" idx="1"/>
          </p:cNvCxnSpPr>
          <p:nvPr/>
        </p:nvCxnSpPr>
        <p:spPr>
          <a:xfrm>
            <a:off x="2464975" y="2016869"/>
            <a:ext cx="5433963" cy="170764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4343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58" name="Google Shape;158;g2b6b2123d36_0_0"/>
          <p:cNvSpPr/>
          <p:nvPr/>
        </p:nvSpPr>
        <p:spPr>
          <a:xfrm>
            <a:off x="3215450" y="3509576"/>
            <a:ext cx="1794300" cy="429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i="1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edge_effect = 1 (true)</a:t>
            </a:r>
            <a:endParaRPr sz="1100">
              <a:latin typeface="Roboto Slab"/>
              <a:ea typeface="Roboto Slab"/>
              <a:cs typeface="Roboto Slab"/>
              <a:sym typeface="Roboto Slab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i="1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vector_refine = 0 (false)</a:t>
            </a:r>
            <a:endParaRPr sz="11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39" name="Google Shape;139;g2b6b2123d36_0_0"/>
          <p:cNvSpPr/>
          <p:nvPr/>
        </p:nvSpPr>
        <p:spPr>
          <a:xfrm>
            <a:off x="869275" y="1833037"/>
            <a:ext cx="1595700" cy="367663"/>
          </a:xfrm>
          <a:prstGeom prst="rect">
            <a:avLst/>
          </a:prstGeom>
          <a:solidFill>
            <a:srgbClr val="EDEDED"/>
          </a:solidFill>
          <a:ln w="12700" cap="flat" cmpd="sng">
            <a:solidFill>
              <a:srgbClr val="EDEDE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i="0" u="none" strike="noStrike" cap="none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Checks of CRS, bounding box</a:t>
            </a:r>
            <a:endParaRPr sz="1300" dirty="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59" name="Google Shape;159;g2b6b2123d36_0_0"/>
          <p:cNvSpPr/>
          <p:nvPr/>
        </p:nvSpPr>
        <p:spPr>
          <a:xfrm>
            <a:off x="9754279" y="2185521"/>
            <a:ext cx="951000" cy="388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i="1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edge_effect </a:t>
            </a:r>
            <a:endParaRPr sz="1100">
              <a:latin typeface="Roboto Slab"/>
              <a:ea typeface="Roboto Slab"/>
              <a:cs typeface="Roboto Slab"/>
              <a:sym typeface="Roboto Slab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i="1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= 0 (false)</a:t>
            </a:r>
            <a:endParaRPr sz="11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33" name="Google Shape;133;g2b6b2123d36_0_0"/>
          <p:cNvSpPr/>
          <p:nvPr/>
        </p:nvSpPr>
        <p:spPr>
          <a:xfrm>
            <a:off x="9754279" y="3253195"/>
            <a:ext cx="951000" cy="429900"/>
          </a:xfrm>
          <a:prstGeom prst="rect">
            <a:avLst/>
          </a:prstGeom>
          <a:solidFill>
            <a:srgbClr val="EDEDED"/>
          </a:solidFill>
          <a:ln w="12700" cap="flat" cmpd="sng">
            <a:solidFill>
              <a:srgbClr val="EDEDE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Rasterize vector</a:t>
            </a:r>
            <a:endParaRPr sz="1100" i="1" u="none" strike="noStrike" cap="non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160" name="Google Shape;160;g2b6b2123d36_0_0"/>
          <p:cNvCxnSpPr>
            <a:stCxn id="133" idx="2"/>
            <a:endCxn id="140" idx="3"/>
          </p:cNvCxnSpPr>
          <p:nvPr/>
        </p:nvCxnSpPr>
        <p:spPr>
          <a:xfrm rot="5400000">
            <a:off x="9121729" y="4055845"/>
            <a:ext cx="1480800" cy="735300"/>
          </a:xfrm>
          <a:prstGeom prst="bentConnector2">
            <a:avLst/>
          </a:prstGeom>
          <a:noFill/>
          <a:ln w="9525" cap="flat" cmpd="sng">
            <a:solidFill>
              <a:srgbClr val="34343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1" name="Google Shape;161;g2b6b2123d36_0_0"/>
          <p:cNvCxnSpPr>
            <a:cxnSpLocks/>
            <a:stCxn id="139" idx="3"/>
          </p:cNvCxnSpPr>
          <p:nvPr/>
        </p:nvCxnSpPr>
        <p:spPr>
          <a:xfrm flipV="1">
            <a:off x="2464975" y="1979438"/>
            <a:ext cx="5433900" cy="37431"/>
          </a:xfrm>
          <a:prstGeom prst="straightConnector1">
            <a:avLst/>
          </a:prstGeom>
          <a:noFill/>
          <a:ln w="9525" cap="flat" cmpd="sng">
            <a:solidFill>
              <a:srgbClr val="34343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62" name="Google Shape;162;g2b6b2123d36_0_0"/>
          <p:cNvSpPr/>
          <p:nvPr/>
        </p:nvSpPr>
        <p:spPr>
          <a:xfrm>
            <a:off x="3148976" y="1764489"/>
            <a:ext cx="1794300" cy="429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i="1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edge_effect IN (‘0’,’1’) vector_refine = 1 (true)</a:t>
            </a:r>
            <a:endParaRPr sz="11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63" name="Google Shape;163;g2b6b2123d36_0_0"/>
          <p:cNvSpPr/>
          <p:nvPr/>
        </p:nvSpPr>
        <p:spPr>
          <a:xfrm>
            <a:off x="5165947" y="1784051"/>
            <a:ext cx="1419950" cy="390600"/>
          </a:xfrm>
          <a:prstGeom prst="rect">
            <a:avLst/>
          </a:prstGeom>
          <a:solidFill>
            <a:srgbClr val="EDEDED"/>
          </a:solidFill>
          <a:ln w="12700" cap="flat" cmpd="sng">
            <a:solidFill>
              <a:srgbClr val="EDEDE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i="0" u="none" strike="noStrike" cap="none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Delete filtered data</a:t>
            </a:r>
            <a:endParaRPr sz="1100" i="1" u="none" strike="noStrike" cap="none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64" name="Google Shape;164;g2b6b2123d36_0_0"/>
          <p:cNvSpPr/>
          <p:nvPr/>
        </p:nvSpPr>
        <p:spPr>
          <a:xfrm>
            <a:off x="6735717" y="1784052"/>
            <a:ext cx="968321" cy="390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i="1" u="none" strike="noStrike" cap="none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User has own data</a:t>
            </a:r>
            <a:endParaRPr sz="1100" dirty="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65" name="Google Shape;165;g2b6b2123d36_0_0"/>
          <p:cNvSpPr/>
          <p:nvPr/>
        </p:nvSpPr>
        <p:spPr>
          <a:xfrm>
            <a:off x="769675" y="3509563"/>
            <a:ext cx="1794300" cy="429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i="1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edge_effect = 0 (true)</a:t>
            </a:r>
            <a:endParaRPr sz="1100">
              <a:latin typeface="Roboto Slab"/>
              <a:ea typeface="Roboto Slab"/>
              <a:cs typeface="Roboto Slab"/>
              <a:sym typeface="Roboto Slab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i="1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vector_refine = 0 (false)</a:t>
            </a:r>
            <a:endParaRPr sz="1100"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166" name="Google Shape;166;g2b6b2123d36_0_0"/>
          <p:cNvCxnSpPr>
            <a:cxnSpLocks/>
            <a:stCxn id="163" idx="2"/>
            <a:endCxn id="167" idx="0"/>
          </p:cNvCxnSpPr>
          <p:nvPr/>
        </p:nvCxnSpPr>
        <p:spPr>
          <a:xfrm>
            <a:off x="5875922" y="2174651"/>
            <a:ext cx="16009" cy="585376"/>
          </a:xfrm>
          <a:prstGeom prst="straightConnector1">
            <a:avLst/>
          </a:prstGeom>
          <a:noFill/>
          <a:ln w="9525" cap="flat" cmpd="sng">
            <a:solidFill>
              <a:srgbClr val="34343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68" name="Google Shape;168;g2b6b2123d36_0_0"/>
          <p:cNvSpPr/>
          <p:nvPr/>
        </p:nvSpPr>
        <p:spPr>
          <a:xfrm>
            <a:off x="5178412" y="2273700"/>
            <a:ext cx="1434938" cy="360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i="1" u="none" strike="noStrike" cap="none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User doesn’t have own data</a:t>
            </a:r>
            <a:endParaRPr sz="1100" dirty="0"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169" name="Google Shape;169;g2b6b2123d36_0_0"/>
          <p:cNvCxnSpPr>
            <a:cxnSpLocks/>
            <a:stCxn id="10" idx="3"/>
            <a:endCxn id="152" idx="1"/>
          </p:cNvCxnSpPr>
          <p:nvPr/>
        </p:nvCxnSpPr>
        <p:spPr>
          <a:xfrm flipV="1">
            <a:off x="4872493" y="2945700"/>
            <a:ext cx="3026295" cy="38652"/>
          </a:xfrm>
          <a:prstGeom prst="straightConnector1">
            <a:avLst/>
          </a:prstGeom>
          <a:noFill/>
          <a:ln w="9525" cap="flat" cmpd="sng">
            <a:solidFill>
              <a:srgbClr val="34343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70" name="Google Shape;170;g2b6b2123d36_0_0"/>
          <p:cNvSpPr/>
          <p:nvPr/>
        </p:nvSpPr>
        <p:spPr>
          <a:xfrm>
            <a:off x="6740106" y="2786742"/>
            <a:ext cx="957600" cy="333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i="1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edge_effect = 1 (true)</a:t>
            </a:r>
            <a:endParaRPr sz="1100"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171" name="Google Shape;171;g2b6b2123d36_0_0"/>
          <p:cNvCxnSpPr>
            <a:endCxn id="153" idx="1"/>
          </p:cNvCxnSpPr>
          <p:nvPr/>
        </p:nvCxnSpPr>
        <p:spPr>
          <a:xfrm>
            <a:off x="6508688" y="3348888"/>
            <a:ext cx="1390200" cy="3900"/>
          </a:xfrm>
          <a:prstGeom prst="straightConnector1">
            <a:avLst/>
          </a:prstGeom>
          <a:noFill/>
          <a:ln w="9525" cap="flat" cmpd="sng">
            <a:solidFill>
              <a:srgbClr val="34343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72" name="Google Shape;172;g2b6b2123d36_0_0"/>
          <p:cNvSpPr/>
          <p:nvPr/>
        </p:nvSpPr>
        <p:spPr>
          <a:xfrm>
            <a:off x="6743413" y="3180350"/>
            <a:ext cx="951000" cy="345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i="1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edge_effect </a:t>
            </a:r>
            <a:endParaRPr sz="1100">
              <a:latin typeface="Roboto Slab"/>
              <a:ea typeface="Roboto Slab"/>
              <a:cs typeface="Roboto Slab"/>
              <a:sym typeface="Roboto Slab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i="1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= 0 (false)</a:t>
            </a:r>
            <a:endParaRPr sz="11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67" name="Google Shape;167;g2b6b2123d36_0_0"/>
          <p:cNvSpPr/>
          <p:nvPr/>
        </p:nvSpPr>
        <p:spPr>
          <a:xfrm>
            <a:off x="5178412" y="2760027"/>
            <a:ext cx="1427038" cy="668973"/>
          </a:xfrm>
          <a:prstGeom prst="rect">
            <a:avLst/>
          </a:prstGeom>
          <a:solidFill>
            <a:srgbClr val="69F0B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 dirty="0" err="1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osm_data_merged</a:t>
            </a:r>
            <a:endParaRPr lang="en-GB" sz="1100" b="1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.</a:t>
            </a:r>
            <a:r>
              <a:rPr lang="en-GB" sz="1100" b="1" i="1" dirty="0" err="1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gpkg</a:t>
            </a:r>
            <a:endParaRPr sz="1100" b="1" i="1" dirty="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73" name="Google Shape;173;g2b6b2123d36_0_0"/>
          <p:cNvSpPr/>
          <p:nvPr/>
        </p:nvSpPr>
        <p:spPr>
          <a:xfrm>
            <a:off x="7898788" y="2584950"/>
            <a:ext cx="1550769" cy="201792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i="1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edge_effect = 1 (true)</a:t>
            </a:r>
            <a:endParaRPr sz="11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0" name="Google Shape;163;g2b6b2123d36_0_0">
            <a:extLst>
              <a:ext uri="{FF2B5EF4-FFF2-40B4-BE49-F238E27FC236}">
                <a16:creationId xmlns:a16="http://schemas.microsoft.com/office/drawing/2014/main" id="{8BD239BF-4D16-FF9D-834F-480979E95063}"/>
              </a:ext>
            </a:extLst>
          </p:cNvPr>
          <p:cNvSpPr/>
          <p:nvPr/>
        </p:nvSpPr>
        <p:spPr>
          <a:xfrm>
            <a:off x="3452728" y="2684711"/>
            <a:ext cx="1419765" cy="599281"/>
          </a:xfrm>
          <a:prstGeom prst="rect">
            <a:avLst/>
          </a:prstGeom>
          <a:solidFill>
            <a:srgbClr val="EDEDED"/>
          </a:solidFill>
          <a:ln w="12700" cap="flat" cmpd="sng">
            <a:solidFill>
              <a:srgbClr val="EDEDE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i="0" u="none" strike="noStrike" cap="none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Overpass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i="0" u="none" strike="noStrike" cap="none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Turbo API </a:t>
            </a:r>
            <a:endParaRPr lang="en-GB" sz="1100" dirty="0">
              <a:latin typeface="Roboto Slab"/>
              <a:ea typeface="Roboto Slab"/>
              <a:cs typeface="Roboto Slab"/>
              <a:sym typeface="Roboto Slab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(</a:t>
            </a:r>
            <a:r>
              <a:rPr lang="en-GB" sz="1100" i="0" u="none" strike="noStrike" cap="none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Open Street Map)</a:t>
            </a:r>
            <a:endParaRPr sz="1100" i="1" u="none" strike="noStrike" cap="none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0" name="Google Shape;119;g2b6ec6cbb0c_0_0">
            <a:extLst>
              <a:ext uri="{FF2B5EF4-FFF2-40B4-BE49-F238E27FC236}">
                <a16:creationId xmlns:a16="http://schemas.microsoft.com/office/drawing/2014/main" id="{FABBAACE-A3A9-C57B-601A-2F6857FD9CBC}"/>
              </a:ext>
            </a:extLst>
          </p:cNvPr>
          <p:cNvSpPr/>
          <p:nvPr/>
        </p:nvSpPr>
        <p:spPr>
          <a:xfrm>
            <a:off x="5770245" y="5811047"/>
            <a:ext cx="1529518" cy="502000"/>
          </a:xfrm>
          <a:prstGeom prst="rect">
            <a:avLst/>
          </a:prstGeom>
          <a:solidFill>
            <a:srgbClr val="E9F4EA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200"/>
            </a:pPr>
            <a:r>
              <a:rPr lang="en-GB" sz="1100" b="1" dirty="0">
                <a:latin typeface="Roboto Slab"/>
                <a:ea typeface="Roboto Slab"/>
                <a:cs typeface="Roboto Slab"/>
                <a:sym typeface="Roboto Slab"/>
              </a:rPr>
              <a:t>Follow-up processing by user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24488BC-5076-56E5-CB9E-D8C9DFEAD181}"/>
              </a:ext>
            </a:extLst>
          </p:cNvPr>
          <p:cNvSpPr/>
          <p:nvPr/>
        </p:nvSpPr>
        <p:spPr>
          <a:xfrm>
            <a:off x="9571122" y="5563102"/>
            <a:ext cx="2537013" cy="11817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Google Shape;120;g2b6ec6cbb0c_0_0">
            <a:extLst>
              <a:ext uri="{FF2B5EF4-FFF2-40B4-BE49-F238E27FC236}">
                <a16:creationId xmlns:a16="http://schemas.microsoft.com/office/drawing/2014/main" id="{D232B419-823C-0FBE-E86C-DB9CC447C0C0}"/>
              </a:ext>
            </a:extLst>
          </p:cNvPr>
          <p:cNvSpPr/>
          <p:nvPr/>
        </p:nvSpPr>
        <p:spPr>
          <a:xfrm>
            <a:off x="9681775" y="5687931"/>
            <a:ext cx="382814" cy="100843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en-GB" sz="1100" b="1" dirty="0">
              <a:solidFill>
                <a:schemeClr val="tx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6" name="Google Shape;120;g2b6ec6cbb0c_0_0">
            <a:extLst>
              <a:ext uri="{FF2B5EF4-FFF2-40B4-BE49-F238E27FC236}">
                <a16:creationId xmlns:a16="http://schemas.microsoft.com/office/drawing/2014/main" id="{B184F561-D492-B41B-CD78-E989B1FBBB71}"/>
              </a:ext>
            </a:extLst>
          </p:cNvPr>
          <p:cNvSpPr/>
          <p:nvPr/>
        </p:nvSpPr>
        <p:spPr>
          <a:xfrm>
            <a:off x="9681775" y="5929300"/>
            <a:ext cx="382814" cy="100843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en-GB" sz="1100" b="1" dirty="0">
              <a:solidFill>
                <a:schemeClr val="tx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7" name="Google Shape;121;g2b6ec6cbb0c_0_0">
            <a:extLst>
              <a:ext uri="{FF2B5EF4-FFF2-40B4-BE49-F238E27FC236}">
                <a16:creationId xmlns:a16="http://schemas.microsoft.com/office/drawing/2014/main" id="{6DF10112-1DFD-E94A-35A7-4C1F7A2C3739}"/>
              </a:ext>
            </a:extLst>
          </p:cNvPr>
          <p:cNvSpPr/>
          <p:nvPr/>
        </p:nvSpPr>
        <p:spPr>
          <a:xfrm>
            <a:off x="10040269" y="5676273"/>
            <a:ext cx="2067866" cy="180528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GB" sz="1100" i="1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Mandatory input or output</a:t>
            </a:r>
            <a:endParaRPr sz="1100" i="1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8" name="Google Shape;121;g2b6ec6cbb0c_0_0">
            <a:extLst>
              <a:ext uri="{FF2B5EF4-FFF2-40B4-BE49-F238E27FC236}">
                <a16:creationId xmlns:a16="http://schemas.microsoft.com/office/drawing/2014/main" id="{0AB91F3D-B811-C156-B7D5-63F2E9326284}"/>
              </a:ext>
            </a:extLst>
          </p:cNvPr>
          <p:cNvSpPr/>
          <p:nvPr/>
        </p:nvSpPr>
        <p:spPr>
          <a:xfrm>
            <a:off x="10040269" y="5936956"/>
            <a:ext cx="2067865" cy="100844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GB" sz="1100" i="1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Optional input or output</a:t>
            </a:r>
            <a:endParaRPr sz="1100" i="1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9" name="Google Shape;120;g2b6ec6cbb0c_0_0">
            <a:extLst>
              <a:ext uri="{FF2B5EF4-FFF2-40B4-BE49-F238E27FC236}">
                <a16:creationId xmlns:a16="http://schemas.microsoft.com/office/drawing/2014/main" id="{AEB6F8D5-B95F-F401-B0C1-FBFA0E3CAB64}"/>
              </a:ext>
            </a:extLst>
          </p:cNvPr>
          <p:cNvSpPr/>
          <p:nvPr/>
        </p:nvSpPr>
        <p:spPr>
          <a:xfrm>
            <a:off x="852082" y="317458"/>
            <a:ext cx="1578494" cy="549145"/>
          </a:xfrm>
          <a:prstGeom prst="rect">
            <a:avLst/>
          </a:prstGeom>
          <a:solidFill>
            <a:srgbClr val="F3F4FF"/>
          </a:solidFill>
          <a:ln w="28575">
            <a:solidFill>
              <a:schemeClr val="tx1"/>
            </a:solidFill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100" b="1" dirty="0">
                <a:solidFill>
                  <a:schemeClr val="tx1"/>
                </a:solidFill>
                <a:latin typeface="Roboto Slab"/>
                <a:ea typeface="Roboto Slab"/>
                <a:cs typeface="Roboto Slab"/>
                <a:sym typeface="Roboto Slab"/>
              </a:rPr>
              <a:t>INPUT: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 i="0" u="none" strike="noStrike" cap="none" dirty="0">
                <a:solidFill>
                  <a:schemeClr val="tx1"/>
                </a:solidFill>
                <a:latin typeface="Roboto Slab"/>
                <a:ea typeface="Roboto Slab"/>
                <a:cs typeface="Roboto Slab"/>
                <a:sym typeface="Roboto Slab"/>
              </a:rPr>
              <a:t>Land-use/land-cover definition, </a:t>
            </a:r>
            <a:r>
              <a:rPr lang="en-GB" sz="1100" b="1" i="1" u="none" strike="noStrike" cap="none" dirty="0">
                <a:solidFill>
                  <a:schemeClr val="tx1"/>
                </a:solidFill>
                <a:latin typeface="Roboto Slab"/>
                <a:ea typeface="Roboto Slab"/>
                <a:cs typeface="Roboto Slab"/>
                <a:sym typeface="Roboto Slab"/>
              </a:rPr>
              <a:t>csv</a:t>
            </a:r>
            <a:endParaRPr lang="en-GB" sz="1100" b="1" dirty="0">
              <a:solidFill>
                <a:schemeClr val="tx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0" name="Google Shape;120;g2b6ec6cbb0c_0_0">
            <a:extLst>
              <a:ext uri="{FF2B5EF4-FFF2-40B4-BE49-F238E27FC236}">
                <a16:creationId xmlns:a16="http://schemas.microsoft.com/office/drawing/2014/main" id="{441BD66D-8F34-E440-69DE-B1DD239E1C25}"/>
              </a:ext>
            </a:extLst>
          </p:cNvPr>
          <p:cNvSpPr/>
          <p:nvPr/>
        </p:nvSpPr>
        <p:spPr>
          <a:xfrm>
            <a:off x="852082" y="1069582"/>
            <a:ext cx="1578494" cy="549145"/>
          </a:xfrm>
          <a:prstGeom prst="rect">
            <a:avLst/>
          </a:prstGeom>
          <a:solidFill>
            <a:srgbClr val="F3F4FF"/>
          </a:solidFill>
          <a:ln w="28575">
            <a:solidFill>
              <a:schemeClr val="tx1"/>
            </a:solidFill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100" b="1" dirty="0">
                <a:solidFill>
                  <a:schemeClr val="tx1"/>
                </a:solidFill>
                <a:latin typeface="Roboto Slab"/>
                <a:ea typeface="Roboto Slab"/>
                <a:cs typeface="Roboto Slab"/>
                <a:sym typeface="Roboto Slab"/>
              </a:rPr>
              <a:t>INPUT/OUTPUT: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 i="0" u="none" strike="noStrike" cap="none" dirty="0">
                <a:solidFill>
                  <a:schemeClr val="tx1"/>
                </a:solidFill>
                <a:latin typeface="Roboto Slab"/>
                <a:ea typeface="Roboto Slab"/>
                <a:cs typeface="Roboto Slab"/>
                <a:sym typeface="Roboto Slab"/>
              </a:rPr>
              <a:t>Land-use/land-cover </a:t>
            </a:r>
            <a:endParaRPr lang="en-GB" sz="1100" b="1" dirty="0">
              <a:solidFill>
                <a:schemeClr val="tx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 i="0" u="none" strike="noStrike" cap="none" dirty="0">
                <a:solidFill>
                  <a:schemeClr val="tx1"/>
                </a:solidFill>
                <a:latin typeface="Roboto Slab"/>
                <a:ea typeface="Roboto Slab"/>
                <a:cs typeface="Roboto Slab"/>
                <a:sym typeface="Roboto Slab"/>
              </a:rPr>
              <a:t>(LULC), </a:t>
            </a:r>
            <a:r>
              <a:rPr lang="en-GB" sz="1100" b="1" i="1" u="none" strike="noStrike" cap="none" dirty="0" err="1">
                <a:solidFill>
                  <a:schemeClr val="tx1"/>
                </a:solidFill>
                <a:latin typeface="Roboto Slab"/>
                <a:ea typeface="Roboto Slab"/>
                <a:cs typeface="Roboto Slab"/>
                <a:sym typeface="Roboto Slab"/>
              </a:rPr>
              <a:t>geotiff</a:t>
            </a:r>
            <a:endParaRPr lang="en-GB" sz="1100" b="1" i="1" u="none" strike="noStrike" cap="none" dirty="0">
              <a:solidFill>
                <a:schemeClr val="tx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55" name="Google Shape;120;g2b6ec6cbb0c_0_0">
            <a:extLst>
              <a:ext uri="{FF2B5EF4-FFF2-40B4-BE49-F238E27FC236}">
                <a16:creationId xmlns:a16="http://schemas.microsoft.com/office/drawing/2014/main" id="{D8C8E872-DE12-E202-5ACF-CFBD46486FB2}"/>
              </a:ext>
            </a:extLst>
          </p:cNvPr>
          <p:cNvSpPr/>
          <p:nvPr/>
        </p:nvSpPr>
        <p:spPr>
          <a:xfrm>
            <a:off x="7911188" y="1638204"/>
            <a:ext cx="1529422" cy="425751"/>
          </a:xfrm>
          <a:prstGeom prst="rect">
            <a:avLst/>
          </a:prstGeom>
          <a:solidFill>
            <a:srgbClr val="F3F4FF"/>
          </a:solidFill>
          <a:ln w="28575">
            <a:solidFill>
              <a:schemeClr val="tx1"/>
            </a:solidFill>
            <a:prstDash val="dash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100" b="1" dirty="0">
                <a:solidFill>
                  <a:schemeClr val="tx1"/>
                </a:solidFill>
                <a:latin typeface="Roboto Slab"/>
                <a:ea typeface="Roboto Slab"/>
                <a:cs typeface="Roboto Slab"/>
                <a:sym typeface="Roboto Slab"/>
              </a:rPr>
              <a:t>INPUT: </a:t>
            </a:r>
          </a:p>
          <a:p>
            <a:pPr algn="ctr"/>
            <a:r>
              <a:rPr lang="en-GB" sz="1100" b="1" dirty="0" err="1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user_vector</a:t>
            </a:r>
            <a:r>
              <a:rPr lang="en-GB" sz="1100" b="1" i="0" u="none" strike="noStrike" cap="none" dirty="0" err="1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.</a:t>
            </a:r>
            <a:r>
              <a:rPr lang="en-GB" sz="1100" b="1" i="1" u="none" strike="noStrike" cap="none" dirty="0" err="1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gpkg</a:t>
            </a:r>
            <a:endParaRPr lang="en-GB" sz="1100" b="1" i="1" u="none" strike="noStrike" cap="none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57" name="Google Shape;120;g2b6ec6cbb0c_0_0">
            <a:extLst>
              <a:ext uri="{FF2B5EF4-FFF2-40B4-BE49-F238E27FC236}">
                <a16:creationId xmlns:a16="http://schemas.microsoft.com/office/drawing/2014/main" id="{527EC263-26FC-275F-1139-0EAAD8C4309F}"/>
              </a:ext>
            </a:extLst>
          </p:cNvPr>
          <p:cNvSpPr/>
          <p:nvPr/>
        </p:nvSpPr>
        <p:spPr>
          <a:xfrm>
            <a:off x="4224176" y="4150346"/>
            <a:ext cx="1997168" cy="557133"/>
          </a:xfrm>
          <a:prstGeom prst="rect">
            <a:avLst/>
          </a:prstGeom>
          <a:solidFill>
            <a:srgbClr val="F3F4FF"/>
          </a:solidFill>
          <a:ln w="28575">
            <a:solidFill>
              <a:schemeClr val="tx1"/>
            </a:solidFill>
            <a:prstDash val="dash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100" b="1" dirty="0">
                <a:solidFill>
                  <a:schemeClr val="tx1"/>
                </a:solidFill>
                <a:latin typeface="Roboto Slab"/>
                <a:ea typeface="Roboto Slab"/>
                <a:cs typeface="Roboto Slab"/>
                <a:sym typeface="Roboto Slab"/>
              </a:rPr>
              <a:t>INPUT: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 i="0" u="none" strike="noStrike" cap="none" dirty="0">
                <a:solidFill>
                  <a:schemeClr val="tx1"/>
                </a:solidFill>
                <a:latin typeface="Roboto Slab"/>
                <a:ea typeface="Roboto Slab"/>
                <a:cs typeface="Roboto Slab"/>
                <a:sym typeface="Roboto Slab"/>
              </a:rPr>
              <a:t>LULC definition with impedance values</a:t>
            </a:r>
            <a:r>
              <a:rPr lang="en-GB" sz="1100" b="1" i="1" u="none" strike="noStrike" cap="none" dirty="0">
                <a:solidFill>
                  <a:schemeClr val="tx1"/>
                </a:solidFill>
                <a:latin typeface="Roboto Slab"/>
                <a:ea typeface="Roboto Slab"/>
                <a:cs typeface="Roboto Slab"/>
                <a:sym typeface="Roboto Slab"/>
              </a:rPr>
              <a:t>, csv</a:t>
            </a:r>
            <a:endParaRPr lang="en-GB" sz="1100" b="1" dirty="0">
              <a:solidFill>
                <a:schemeClr val="tx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C546513-B31F-A0C7-2329-310DB5FFF442}"/>
              </a:ext>
            </a:extLst>
          </p:cNvPr>
          <p:cNvSpPr txBox="1"/>
          <p:nvPr/>
        </p:nvSpPr>
        <p:spPr>
          <a:xfrm>
            <a:off x="9779037" y="6045456"/>
            <a:ext cx="24129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0" u="none" strike="noStrike" dirty="0">
                <a:effectLst/>
                <a:latin typeface="-apple-system"/>
              </a:rPr>
              <a:t>1_preprocessing_pas.ipynb</a:t>
            </a:r>
            <a:endParaRPr lang="en-GB" b="1" i="0" strike="noStrike" dirty="0">
              <a:solidFill>
                <a:schemeClr val="tx1"/>
              </a:solidFill>
              <a:effectLst/>
              <a:latin typeface="-apple-system"/>
            </a:endParaRPr>
          </a:p>
          <a:p>
            <a:r>
              <a:rPr lang="en-GB" b="1" i="0" strike="noStrike" dirty="0">
                <a:solidFill>
                  <a:schemeClr val="tx1"/>
                </a:solidFill>
                <a:effectLst/>
                <a:latin typeface="-apple-system"/>
              </a:rPr>
              <a:t>2_osm_historical.ipynb</a:t>
            </a:r>
          </a:p>
          <a:p>
            <a:r>
              <a:rPr lang="en-GB" b="1" i="0" u="none" strike="noStrike" dirty="0">
                <a:effectLst/>
                <a:latin typeface="-apple-system"/>
              </a:rPr>
              <a:t>3_preprocessing.ipynb</a:t>
            </a:r>
            <a:endParaRPr lang="en-GB" b="1" dirty="0">
              <a:solidFill>
                <a:schemeClr val="tx1"/>
              </a:solidFill>
            </a:endParaRP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1C08F653-6E35-E1DA-D538-BA7D8C43B0C7}"/>
              </a:ext>
            </a:extLst>
          </p:cNvPr>
          <p:cNvCxnSpPr>
            <a:endCxn id="10" idx="1"/>
          </p:cNvCxnSpPr>
          <p:nvPr/>
        </p:nvCxnSpPr>
        <p:spPr>
          <a:xfrm>
            <a:off x="1666525" y="2984352"/>
            <a:ext cx="17862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Google Shape;118;g2b6ec6cbb0c_0_0">
            <a:extLst>
              <a:ext uri="{FF2B5EF4-FFF2-40B4-BE49-F238E27FC236}">
                <a16:creationId xmlns:a16="http://schemas.microsoft.com/office/drawing/2014/main" id="{18A66BFE-5B74-1439-3B0A-E1AF9582C267}"/>
              </a:ext>
            </a:extLst>
          </p:cNvPr>
          <p:cNvSpPr/>
          <p:nvPr/>
        </p:nvSpPr>
        <p:spPr>
          <a:xfrm>
            <a:off x="1071847" y="5790099"/>
            <a:ext cx="1625533" cy="543899"/>
          </a:xfrm>
          <a:prstGeom prst="rect">
            <a:avLst/>
          </a:prstGeom>
          <a:solidFill>
            <a:srgbClr val="27A845"/>
          </a:solidFill>
          <a:ln w="38100">
            <a:solidFill>
              <a:schemeClr val="tx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100" b="1" dirty="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OUTPUT: enriched LULC, </a:t>
            </a:r>
            <a:r>
              <a:rPr lang="en-GB" sz="1100" b="1" i="1" dirty="0" err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geotiff</a:t>
            </a:r>
            <a:endParaRPr sz="1100" b="1" i="1" dirty="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04" name="Google Shape;118;g2b6ec6cbb0c_0_0">
            <a:extLst>
              <a:ext uri="{FF2B5EF4-FFF2-40B4-BE49-F238E27FC236}">
                <a16:creationId xmlns:a16="http://schemas.microsoft.com/office/drawing/2014/main" id="{0607167A-C7A2-963F-9BB5-3077CF196F12}"/>
              </a:ext>
            </a:extLst>
          </p:cNvPr>
          <p:cNvSpPr/>
          <p:nvPr/>
        </p:nvSpPr>
        <p:spPr>
          <a:xfrm>
            <a:off x="3452728" y="5786737"/>
            <a:ext cx="1625533" cy="526310"/>
          </a:xfrm>
          <a:prstGeom prst="rect">
            <a:avLst/>
          </a:prstGeom>
          <a:solidFill>
            <a:srgbClr val="27A845"/>
          </a:solidFill>
          <a:ln w="38100">
            <a:solidFill>
              <a:schemeClr val="tx1"/>
            </a:solidFill>
            <a:prstDash val="dash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100" b="1" dirty="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OUTPUT: landscape</a:t>
            </a:r>
          </a:p>
          <a:p>
            <a:pPr algn="ctr"/>
            <a:r>
              <a:rPr lang="en-GB" sz="1100" b="1" dirty="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 impedance, </a:t>
            </a:r>
            <a:r>
              <a:rPr lang="en-GB" sz="1100" b="1" i="1" dirty="0" err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geotiff</a:t>
            </a:r>
            <a:endParaRPr sz="1100" b="1" i="1" dirty="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205" name="Google Shape;149;g2b6b2123d36_0_0">
            <a:extLst>
              <a:ext uri="{FF2B5EF4-FFF2-40B4-BE49-F238E27FC236}">
                <a16:creationId xmlns:a16="http://schemas.microsoft.com/office/drawing/2014/main" id="{542A7656-4DC5-3350-1004-CFA6DCD49F55}"/>
              </a:ext>
            </a:extLst>
          </p:cNvPr>
          <p:cNvCxnSpPr>
            <a:cxnSpLocks/>
          </p:cNvCxnSpPr>
          <p:nvPr/>
        </p:nvCxnSpPr>
        <p:spPr>
          <a:xfrm>
            <a:off x="4331978" y="5393111"/>
            <a:ext cx="1" cy="369961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dash"/>
            <a:miter lim="800000"/>
            <a:headEnd type="none" w="sm" len="sm"/>
            <a:tailEnd type="triangle" w="med" len="med"/>
          </a:ln>
        </p:spPr>
      </p:cxnSp>
      <p:sp>
        <p:nvSpPr>
          <p:cNvPr id="208" name="Google Shape;163;g2b6b2123d36_0_0">
            <a:extLst>
              <a:ext uri="{FF2B5EF4-FFF2-40B4-BE49-F238E27FC236}">
                <a16:creationId xmlns:a16="http://schemas.microsoft.com/office/drawing/2014/main" id="{85CF4CEF-687D-77A0-3344-C5F314CCCCF0}"/>
              </a:ext>
            </a:extLst>
          </p:cNvPr>
          <p:cNvSpPr/>
          <p:nvPr/>
        </p:nvSpPr>
        <p:spPr>
          <a:xfrm>
            <a:off x="5592438" y="52236"/>
            <a:ext cx="2026024" cy="442831"/>
          </a:xfrm>
          <a:prstGeom prst="rect">
            <a:avLst/>
          </a:prstGeom>
          <a:solidFill>
            <a:srgbClr val="EDEDED"/>
          </a:solidFill>
          <a:ln w="12700" cap="flat" cmpd="sng">
            <a:solidFill>
              <a:srgbClr val="EDEDE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100" b="1" dirty="0">
                <a:solidFill>
                  <a:schemeClr val="tx1"/>
                </a:solidFill>
                <a:latin typeface="Roboto Slab"/>
                <a:ea typeface="Roboto Slab"/>
                <a:cs typeface="Roboto Slab"/>
                <a:sym typeface="Roboto Slab"/>
              </a:rPr>
              <a:t>World Database on Protected areas (WDPA)</a:t>
            </a:r>
            <a:endParaRPr lang="en-GB" sz="1100" b="1" i="1" dirty="0">
              <a:solidFill>
                <a:schemeClr val="tx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10" name="Google Shape;163;g2b6b2123d36_0_0">
            <a:extLst>
              <a:ext uri="{FF2B5EF4-FFF2-40B4-BE49-F238E27FC236}">
                <a16:creationId xmlns:a16="http://schemas.microsoft.com/office/drawing/2014/main" id="{5853EDAA-641C-AE66-4E51-04BB0A0255C5}"/>
              </a:ext>
            </a:extLst>
          </p:cNvPr>
          <p:cNvSpPr/>
          <p:nvPr/>
        </p:nvSpPr>
        <p:spPr>
          <a:xfrm>
            <a:off x="4188839" y="575526"/>
            <a:ext cx="1586950" cy="444766"/>
          </a:xfrm>
          <a:prstGeom prst="rect">
            <a:avLst/>
          </a:prstGeom>
          <a:solidFill>
            <a:srgbClr val="EDEDED"/>
          </a:solidFill>
          <a:ln w="12700" cap="flat" cmpd="sng">
            <a:solidFill>
              <a:srgbClr val="EDEDE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i="0" u="none" strike="noStrike" cap="none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Reverse geocoding – fetching countries</a:t>
            </a:r>
            <a:endParaRPr sz="1100" i="1" u="none" strike="noStrike" cap="none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12" name="Google Shape;163;g2b6b2123d36_0_0">
            <a:extLst>
              <a:ext uri="{FF2B5EF4-FFF2-40B4-BE49-F238E27FC236}">
                <a16:creationId xmlns:a16="http://schemas.microsoft.com/office/drawing/2014/main" id="{3B4A73A7-50EE-4345-133D-D2E404C18718}"/>
              </a:ext>
            </a:extLst>
          </p:cNvPr>
          <p:cNvSpPr/>
          <p:nvPr/>
        </p:nvSpPr>
        <p:spPr>
          <a:xfrm>
            <a:off x="2890435" y="595431"/>
            <a:ext cx="1121071" cy="386942"/>
          </a:xfrm>
          <a:prstGeom prst="rect">
            <a:avLst/>
          </a:prstGeom>
          <a:solidFill>
            <a:srgbClr val="EDEDED"/>
          </a:solidFill>
          <a:ln w="12700" cap="flat" cmpd="sng">
            <a:solidFill>
              <a:srgbClr val="EDEDE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i="0" u="none" strike="noStrike" cap="none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Overpass API</a:t>
            </a:r>
            <a:endParaRPr sz="1100" i="1" u="none" strike="noStrike" cap="none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13" name="Google Shape;163;g2b6b2123d36_0_0">
            <a:extLst>
              <a:ext uri="{FF2B5EF4-FFF2-40B4-BE49-F238E27FC236}">
                <a16:creationId xmlns:a16="http://schemas.microsoft.com/office/drawing/2014/main" id="{0E562044-3222-9C28-1363-87629F0EED2A}"/>
              </a:ext>
            </a:extLst>
          </p:cNvPr>
          <p:cNvSpPr/>
          <p:nvPr/>
        </p:nvSpPr>
        <p:spPr>
          <a:xfrm>
            <a:off x="5962091" y="580780"/>
            <a:ext cx="847098" cy="446812"/>
          </a:xfrm>
          <a:prstGeom prst="rect">
            <a:avLst/>
          </a:prstGeom>
          <a:solidFill>
            <a:srgbClr val="EDEDED"/>
          </a:solidFill>
          <a:ln w="12700" cap="flat" cmpd="sng">
            <a:solidFill>
              <a:srgbClr val="EDEDE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100" b="1" dirty="0">
                <a:solidFill>
                  <a:schemeClr val="tx1"/>
                </a:solidFill>
                <a:latin typeface="Roboto Slab"/>
                <a:ea typeface="Roboto Slab"/>
                <a:cs typeface="Roboto Slab"/>
                <a:sym typeface="Roboto Slab"/>
              </a:rPr>
              <a:t>WDPA API</a:t>
            </a:r>
            <a:endParaRPr lang="en-GB" sz="1100" b="1" i="1" dirty="0">
              <a:solidFill>
                <a:schemeClr val="tx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15" name="Google Shape;152;g2b6b2123d36_0_0">
            <a:extLst>
              <a:ext uri="{FF2B5EF4-FFF2-40B4-BE49-F238E27FC236}">
                <a16:creationId xmlns:a16="http://schemas.microsoft.com/office/drawing/2014/main" id="{D5448A6D-3136-13EE-CC45-EBFD4ECC7AC0}"/>
              </a:ext>
            </a:extLst>
          </p:cNvPr>
          <p:cNvSpPr/>
          <p:nvPr/>
        </p:nvSpPr>
        <p:spPr>
          <a:xfrm>
            <a:off x="6975105" y="591801"/>
            <a:ext cx="1117893" cy="477552"/>
          </a:xfrm>
          <a:prstGeom prst="rect">
            <a:avLst/>
          </a:prstGeom>
          <a:solidFill>
            <a:srgbClr val="69F0B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Protected areas </a:t>
            </a:r>
            <a:r>
              <a:rPr lang="en-GB" sz="1100" i="1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(</a:t>
            </a:r>
            <a:r>
              <a:rPr lang="en-GB" sz="1100" i="1" dirty="0" err="1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geojson</a:t>
            </a:r>
            <a:r>
              <a:rPr lang="en-GB" sz="1100" i="1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)</a:t>
            </a:r>
            <a:endParaRPr sz="1100" i="1" u="none" strike="noStrike" cap="none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17" name="Google Shape;153;g2b6b2123d36_0_0">
            <a:extLst>
              <a:ext uri="{FF2B5EF4-FFF2-40B4-BE49-F238E27FC236}">
                <a16:creationId xmlns:a16="http://schemas.microsoft.com/office/drawing/2014/main" id="{9447DF8C-0201-95FA-3E46-3CA43DF4496D}"/>
              </a:ext>
            </a:extLst>
          </p:cNvPr>
          <p:cNvSpPr/>
          <p:nvPr/>
        </p:nvSpPr>
        <p:spPr>
          <a:xfrm>
            <a:off x="7885875" y="2150419"/>
            <a:ext cx="1563682" cy="365275"/>
          </a:xfrm>
          <a:prstGeom prst="rect">
            <a:avLst/>
          </a:prstGeom>
          <a:solidFill>
            <a:srgbClr val="EDEDED"/>
          </a:solidFill>
          <a:ln w="12700" cap="flat" cmpd="sng">
            <a:solidFill>
              <a:srgbClr val="EDEDE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i="0" u="none" strike="noStrike" cap="none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Checks of topology and CRS</a:t>
            </a:r>
            <a:endParaRPr lang="en-GB" sz="1100" dirty="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19" name="Google Shape;153;g2b6b2123d36_0_0">
            <a:extLst>
              <a:ext uri="{FF2B5EF4-FFF2-40B4-BE49-F238E27FC236}">
                <a16:creationId xmlns:a16="http://schemas.microsoft.com/office/drawing/2014/main" id="{66571184-B79C-42B8-A98B-51084EC282D6}"/>
              </a:ext>
            </a:extLst>
          </p:cNvPr>
          <p:cNvSpPr/>
          <p:nvPr/>
        </p:nvSpPr>
        <p:spPr>
          <a:xfrm>
            <a:off x="8247142" y="616879"/>
            <a:ext cx="878701" cy="362059"/>
          </a:xfrm>
          <a:prstGeom prst="rect">
            <a:avLst/>
          </a:prstGeom>
          <a:solidFill>
            <a:srgbClr val="EDEDED"/>
          </a:solidFill>
          <a:ln w="12700" cap="flat" cmpd="sng">
            <a:solidFill>
              <a:srgbClr val="EDEDE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i="0" u="none" strike="noStrike" cap="none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Rasterize vector</a:t>
            </a:r>
            <a:endParaRPr sz="1100" i="1" u="none" strike="noStrike" cap="none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20" name="Google Shape;153;g2b6b2123d36_0_0">
            <a:extLst>
              <a:ext uri="{FF2B5EF4-FFF2-40B4-BE49-F238E27FC236}">
                <a16:creationId xmlns:a16="http://schemas.microsoft.com/office/drawing/2014/main" id="{49B87649-E8D6-7802-FE6A-562FA2307864}"/>
              </a:ext>
            </a:extLst>
          </p:cNvPr>
          <p:cNvSpPr/>
          <p:nvPr/>
        </p:nvSpPr>
        <p:spPr>
          <a:xfrm>
            <a:off x="8092997" y="1221920"/>
            <a:ext cx="1042991" cy="259389"/>
          </a:xfrm>
          <a:prstGeom prst="rect">
            <a:avLst/>
          </a:prstGeom>
          <a:solidFill>
            <a:srgbClr val="EDEDED"/>
          </a:solidFill>
          <a:ln w="12700" cap="flat" cmpd="sng">
            <a:solidFill>
              <a:srgbClr val="EDEDE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i="0" u="none" strike="noStrike" cap="none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Raster calculator</a:t>
            </a:r>
            <a:endParaRPr sz="1100" i="1" u="none" strike="noStrike" cap="none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221" name="Google Shape;141;g2b6b2123d36_0_0">
            <a:extLst>
              <a:ext uri="{FF2B5EF4-FFF2-40B4-BE49-F238E27FC236}">
                <a16:creationId xmlns:a16="http://schemas.microsoft.com/office/drawing/2014/main" id="{2BD0AE99-78FA-ED9F-BBD3-C8438993FA15}"/>
              </a:ext>
            </a:extLst>
          </p:cNvPr>
          <p:cNvCxnSpPr>
            <a:cxnSpLocks/>
            <a:stCxn id="40" idx="3"/>
            <a:endCxn id="212" idx="1"/>
          </p:cNvCxnSpPr>
          <p:nvPr/>
        </p:nvCxnSpPr>
        <p:spPr>
          <a:xfrm flipV="1">
            <a:off x="2430576" y="788902"/>
            <a:ext cx="459859" cy="555253"/>
          </a:xfrm>
          <a:prstGeom prst="straightConnector1">
            <a:avLst/>
          </a:prstGeom>
          <a:noFill/>
          <a:ln w="9525" cap="flat" cmpd="sng">
            <a:solidFill>
              <a:srgbClr val="34343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24" name="Google Shape;141;g2b6b2123d36_0_0">
            <a:extLst>
              <a:ext uri="{FF2B5EF4-FFF2-40B4-BE49-F238E27FC236}">
                <a16:creationId xmlns:a16="http://schemas.microsoft.com/office/drawing/2014/main" id="{1F576EC7-B15E-8007-396A-972FE2A15DE5}"/>
              </a:ext>
            </a:extLst>
          </p:cNvPr>
          <p:cNvCxnSpPr>
            <a:cxnSpLocks/>
            <a:stCxn id="212" idx="3"/>
            <a:endCxn id="210" idx="1"/>
          </p:cNvCxnSpPr>
          <p:nvPr/>
        </p:nvCxnSpPr>
        <p:spPr>
          <a:xfrm>
            <a:off x="4011506" y="788902"/>
            <a:ext cx="177333" cy="9007"/>
          </a:xfrm>
          <a:prstGeom prst="straightConnector1">
            <a:avLst/>
          </a:prstGeom>
          <a:noFill/>
          <a:ln w="9525" cap="flat" cmpd="sng">
            <a:solidFill>
              <a:srgbClr val="34343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27" name="Google Shape;141;g2b6b2123d36_0_0">
            <a:extLst>
              <a:ext uri="{FF2B5EF4-FFF2-40B4-BE49-F238E27FC236}">
                <a16:creationId xmlns:a16="http://schemas.microsoft.com/office/drawing/2014/main" id="{D5C9B594-A292-70F7-777B-7456291DD3EE}"/>
              </a:ext>
            </a:extLst>
          </p:cNvPr>
          <p:cNvCxnSpPr>
            <a:cxnSpLocks/>
            <a:endCxn id="213" idx="1"/>
          </p:cNvCxnSpPr>
          <p:nvPr/>
        </p:nvCxnSpPr>
        <p:spPr>
          <a:xfrm>
            <a:off x="5752600" y="779895"/>
            <a:ext cx="209491" cy="24291"/>
          </a:xfrm>
          <a:prstGeom prst="straightConnector1">
            <a:avLst/>
          </a:prstGeom>
          <a:noFill/>
          <a:ln w="9525" cap="flat" cmpd="sng">
            <a:solidFill>
              <a:srgbClr val="34343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0" name="Google Shape;141;g2b6b2123d36_0_0">
            <a:extLst>
              <a:ext uri="{FF2B5EF4-FFF2-40B4-BE49-F238E27FC236}">
                <a16:creationId xmlns:a16="http://schemas.microsoft.com/office/drawing/2014/main" id="{83EF5FD9-1C95-3DCD-6D2D-E59561E79AEE}"/>
              </a:ext>
            </a:extLst>
          </p:cNvPr>
          <p:cNvCxnSpPr>
            <a:cxnSpLocks/>
          </p:cNvCxnSpPr>
          <p:nvPr/>
        </p:nvCxnSpPr>
        <p:spPr>
          <a:xfrm>
            <a:off x="6758317" y="788902"/>
            <a:ext cx="209491" cy="24291"/>
          </a:xfrm>
          <a:prstGeom prst="straightConnector1">
            <a:avLst/>
          </a:prstGeom>
          <a:noFill/>
          <a:ln w="9525" cap="flat" cmpd="sng">
            <a:solidFill>
              <a:srgbClr val="34343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1" name="Google Shape;141;g2b6b2123d36_0_0">
            <a:extLst>
              <a:ext uri="{FF2B5EF4-FFF2-40B4-BE49-F238E27FC236}">
                <a16:creationId xmlns:a16="http://schemas.microsoft.com/office/drawing/2014/main" id="{721E2873-ACAD-2C48-A013-7D8BFADCB785}"/>
              </a:ext>
            </a:extLst>
          </p:cNvPr>
          <p:cNvCxnSpPr>
            <a:cxnSpLocks/>
          </p:cNvCxnSpPr>
          <p:nvPr/>
        </p:nvCxnSpPr>
        <p:spPr>
          <a:xfrm>
            <a:off x="8057701" y="813193"/>
            <a:ext cx="209491" cy="24291"/>
          </a:xfrm>
          <a:prstGeom prst="straightConnector1">
            <a:avLst/>
          </a:prstGeom>
          <a:noFill/>
          <a:ln w="9525" cap="flat" cmpd="sng">
            <a:solidFill>
              <a:srgbClr val="34343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3" name="Google Shape;141;g2b6b2123d36_0_0">
            <a:extLst>
              <a:ext uri="{FF2B5EF4-FFF2-40B4-BE49-F238E27FC236}">
                <a16:creationId xmlns:a16="http://schemas.microsoft.com/office/drawing/2014/main" id="{2451197B-7F46-E5ED-ADC8-2F2C89DDFEA3}"/>
              </a:ext>
            </a:extLst>
          </p:cNvPr>
          <p:cNvCxnSpPr>
            <a:cxnSpLocks/>
            <a:endCxn id="220" idx="0"/>
          </p:cNvCxnSpPr>
          <p:nvPr/>
        </p:nvCxnSpPr>
        <p:spPr>
          <a:xfrm flipH="1">
            <a:off x="8614493" y="945984"/>
            <a:ext cx="72948" cy="275936"/>
          </a:xfrm>
          <a:prstGeom prst="straightConnector1">
            <a:avLst/>
          </a:prstGeom>
          <a:noFill/>
          <a:ln w="9525" cap="flat" cmpd="sng">
            <a:solidFill>
              <a:srgbClr val="34343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6" name="Google Shape;141;g2b6b2123d36_0_0">
            <a:extLst>
              <a:ext uri="{FF2B5EF4-FFF2-40B4-BE49-F238E27FC236}">
                <a16:creationId xmlns:a16="http://schemas.microsoft.com/office/drawing/2014/main" id="{E19C17F1-27BB-4DA3-8031-5FFB552B8D60}"/>
              </a:ext>
            </a:extLst>
          </p:cNvPr>
          <p:cNvCxnSpPr>
            <a:cxnSpLocks/>
            <a:stCxn id="220" idx="1"/>
            <a:endCxn id="40" idx="3"/>
          </p:cNvCxnSpPr>
          <p:nvPr/>
        </p:nvCxnSpPr>
        <p:spPr>
          <a:xfrm flipH="1" flipV="1">
            <a:off x="2430576" y="1344155"/>
            <a:ext cx="5662421" cy="7460"/>
          </a:xfrm>
          <a:prstGeom prst="straightConnector1">
            <a:avLst/>
          </a:prstGeom>
          <a:noFill/>
          <a:ln w="9525" cap="flat" cmpd="sng">
            <a:solidFill>
              <a:srgbClr val="34343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50" name="Google Shape;120;g2b6ec6cbb0c_0_0">
            <a:extLst>
              <a:ext uri="{FF2B5EF4-FFF2-40B4-BE49-F238E27FC236}">
                <a16:creationId xmlns:a16="http://schemas.microsoft.com/office/drawing/2014/main" id="{673C18FA-9BEE-BA73-0EEA-9A319522F76E}"/>
              </a:ext>
            </a:extLst>
          </p:cNvPr>
          <p:cNvSpPr/>
          <p:nvPr/>
        </p:nvSpPr>
        <p:spPr>
          <a:xfrm>
            <a:off x="9971130" y="996075"/>
            <a:ext cx="1799529" cy="557133"/>
          </a:xfrm>
          <a:prstGeom prst="rect">
            <a:avLst/>
          </a:prstGeom>
          <a:solidFill>
            <a:srgbClr val="F3F4FF"/>
          </a:solidFill>
          <a:ln w="28575">
            <a:solidFill>
              <a:schemeClr val="tx1"/>
            </a:solidFill>
            <a:prstDash val="dash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100" b="1" dirty="0">
                <a:solidFill>
                  <a:schemeClr val="tx1"/>
                </a:solidFill>
                <a:latin typeface="Roboto Slab"/>
                <a:ea typeface="Roboto Slab"/>
                <a:cs typeface="Roboto Slab"/>
                <a:sym typeface="Roboto Slab"/>
              </a:rPr>
              <a:t>INPUT/OUPUT: </a:t>
            </a:r>
            <a:endParaRPr lang="en-GB" sz="1100" b="1" i="0" u="none" strike="noStrike" cap="none" dirty="0">
              <a:solidFill>
                <a:schemeClr val="tx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 dirty="0">
                <a:solidFill>
                  <a:schemeClr val="tx1"/>
                </a:solidFill>
                <a:latin typeface="Roboto Slab"/>
                <a:ea typeface="Roboto Slab"/>
                <a:cs typeface="Roboto Slab"/>
                <a:sym typeface="Roboto Slab"/>
              </a:rPr>
              <a:t>l</a:t>
            </a:r>
            <a:r>
              <a:rPr lang="en-GB" sz="1100" b="1" i="0" u="none" strike="noStrike" cap="none" dirty="0">
                <a:solidFill>
                  <a:schemeClr val="tx1"/>
                </a:solidFill>
                <a:latin typeface="Roboto Slab"/>
                <a:ea typeface="Roboto Slab"/>
                <a:cs typeface="Roboto Slab"/>
                <a:sym typeface="Roboto Slab"/>
              </a:rPr>
              <a:t>andscape impedance and affinity, </a:t>
            </a:r>
            <a:r>
              <a:rPr lang="en-GB" sz="1100" b="1" i="0" u="none" strike="noStrike" cap="none" dirty="0" err="1">
                <a:solidFill>
                  <a:schemeClr val="tx1"/>
                </a:solidFill>
                <a:latin typeface="Roboto Slab"/>
                <a:ea typeface="Roboto Slab"/>
                <a:cs typeface="Roboto Slab"/>
                <a:sym typeface="Roboto Slab"/>
              </a:rPr>
              <a:t>geotiff</a:t>
            </a:r>
            <a:endParaRPr lang="en-GB" sz="1100" b="1" dirty="0">
              <a:solidFill>
                <a:schemeClr val="tx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251" name="Google Shape;141;g2b6b2123d36_0_0">
            <a:extLst>
              <a:ext uri="{FF2B5EF4-FFF2-40B4-BE49-F238E27FC236}">
                <a16:creationId xmlns:a16="http://schemas.microsoft.com/office/drawing/2014/main" id="{C0D64AC8-0B6E-2DA6-EEA0-16421DD62869}"/>
              </a:ext>
            </a:extLst>
          </p:cNvPr>
          <p:cNvCxnSpPr>
            <a:cxnSpLocks/>
            <a:endCxn id="250" idx="1"/>
          </p:cNvCxnSpPr>
          <p:nvPr/>
        </p:nvCxnSpPr>
        <p:spPr>
          <a:xfrm flipV="1">
            <a:off x="9148593" y="1274642"/>
            <a:ext cx="822537" cy="66585"/>
          </a:xfrm>
          <a:prstGeom prst="straightConnector1">
            <a:avLst/>
          </a:prstGeom>
          <a:noFill/>
          <a:ln w="9525" cap="flat" cmpd="sng">
            <a:solidFill>
              <a:srgbClr val="343434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479</Words>
  <Application>Microsoft Office PowerPoint</Application>
  <PresentationFormat>Widescreen</PresentationFormat>
  <Paragraphs>93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Roboto Slab</vt:lpstr>
      <vt:lpstr>-apple-system</vt:lpstr>
      <vt:lpstr>Josefin Sans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Vitalii Kriukov</dc:creator>
  <cp:lastModifiedBy>Vitalii Kriukov</cp:lastModifiedBy>
  <cp:revision>5</cp:revision>
  <dcterms:created xsi:type="dcterms:W3CDTF">2024-01-29T11:35:35Z</dcterms:created>
  <dcterms:modified xsi:type="dcterms:W3CDTF">2024-08-29T09:55:19Z</dcterms:modified>
</cp:coreProperties>
</file>