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DE987C-1D0E-4A62-A98C-A12A07596E57}">
  <a:tblStyle styleId="{B8DE987C-1D0E-4A62-A98C-A12A07596E5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0ebdfb327e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0ebdfb327e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0ebdfb327e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0ebdfb327e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1b6d6eba8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1b6d6eba8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0ebdfb327e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0ebdfb327e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1b6d6eba8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1b6d6eba8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cb39d57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cb39d57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3709398b6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3709398b6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3709398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23709398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b6d6eba8b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1b6d6eba8b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1b6d6eba8b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1b6d6eba8b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1cb39d57e8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1cb39d57e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1b6d6eba8b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1b6d6eba8b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23709398b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23709398b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27075" y="923475"/>
            <a:ext cx="4696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Acova Radiateurs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29525" y="3144450"/>
            <a:ext cx="42555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Ayush Krishna - 19HS20012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Priyam Saha - 19HS20030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Priyansha Gupta - 19HS20031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Srimahn - 19HS20050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3" name="Google Shape;343;p22"/>
          <p:cNvGraphicFramePr/>
          <p:nvPr/>
        </p:nvGraphicFramePr>
        <p:xfrm>
          <a:off x="1301900" y="104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{B8DE987C-1D0E-4A62-A98C-A12A07596E57}</a:tableStyleId>
              </a:tblPr>
              <a:tblGrid>
                <a:gridCol w="2010300"/>
                <a:gridCol w="1190125"/>
                <a:gridCol w="832025"/>
                <a:gridCol w="830850"/>
                <a:gridCol w="858825"/>
                <a:gridCol w="842425"/>
                <a:gridCol w="765525"/>
              </a:tblGrid>
              <a:tr h="30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1989</a:t>
                      </a:r>
                      <a:endParaRPr b="1"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1990</a:t>
                      </a:r>
                      <a:endParaRPr b="1"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1991</a:t>
                      </a:r>
                      <a:endParaRPr b="1"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1992</a:t>
                      </a:r>
                      <a:endParaRPr b="1"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1993</a:t>
                      </a:r>
                      <a:endParaRPr b="1"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1994</a:t>
                      </a:r>
                      <a:endParaRPr b="1"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</a:tr>
              <a:tr h="309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EBIT</a:t>
                      </a:r>
                      <a:endParaRPr b="1"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34,907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43,120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55,989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70,897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77,205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85,077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309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Pretax profit</a:t>
                      </a:r>
                      <a:endParaRPr b="1"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31,187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22,101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19,165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34,737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46,656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57,284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309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Net income</a:t>
                      </a:r>
                      <a:endParaRPr b="1"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19,648</a:t>
                      </a:r>
                      <a:endParaRPr b="1"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13,924</a:t>
                      </a:r>
                      <a:endParaRPr b="1"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12,074</a:t>
                      </a:r>
                      <a:endParaRPr b="1"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21,884</a:t>
                      </a:r>
                      <a:endParaRPr b="1"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29,393</a:t>
                      </a:r>
                      <a:endParaRPr b="1"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36,089</a:t>
                      </a:r>
                      <a:endParaRPr b="1"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</a:tr>
              <a:tr h="309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Depreciation</a:t>
                      </a:r>
                      <a:endParaRPr b="1"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11,700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19,000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20,000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25,000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25,000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25,000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309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Amortization of acquisition costs</a:t>
                      </a:r>
                      <a:endParaRPr b="1"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3333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3333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3333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282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Capital expenditures</a:t>
                      </a:r>
                      <a:endParaRPr b="1"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29,000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20,000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25,000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25,000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25,000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25,000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309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Change in net working capital</a:t>
                      </a:r>
                      <a:endParaRPr b="1"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-7898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-7461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-8245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-8676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-9544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309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Cash flow available</a:t>
                      </a:r>
                      <a:endParaRPr b="1"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--</a:t>
                      </a:r>
                      <a:endParaRPr b="1"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8,359</a:t>
                      </a:r>
                      <a:endParaRPr b="1"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2,946</a:t>
                      </a:r>
                      <a:endParaRPr b="1"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16,972</a:t>
                      </a:r>
                      <a:endParaRPr b="1"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20,717</a:t>
                      </a:r>
                      <a:endParaRPr b="1"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26,545</a:t>
                      </a:r>
                      <a:endParaRPr b="1"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</a:tr>
              <a:tr h="309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Principal payments</a:t>
                      </a:r>
                      <a:endParaRPr b="1"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8,359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2,946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16,972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20,717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26,545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309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Equity cash flow</a:t>
                      </a:r>
                      <a:endParaRPr b="1"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b="1"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b="1"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b="1"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b="1"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b="1"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</a:tr>
            </a:tbl>
          </a:graphicData>
        </a:graphic>
      </p:graphicFrame>
      <p:sp>
        <p:nvSpPr>
          <p:cNvPr id="344" name="Google Shape;344;p22"/>
          <p:cNvSpPr txBox="1"/>
          <p:nvPr>
            <p:ph type="title"/>
          </p:nvPr>
        </p:nvSpPr>
        <p:spPr>
          <a:xfrm>
            <a:off x="1301900" y="238125"/>
            <a:ext cx="2489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Cash Flows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type="title"/>
          </p:nvPr>
        </p:nvSpPr>
        <p:spPr>
          <a:xfrm>
            <a:off x="1220825" y="182025"/>
            <a:ext cx="70305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Terminal value</a:t>
            </a:r>
            <a:endParaRPr/>
          </a:p>
        </p:txBody>
      </p:sp>
      <p:graphicFrame>
        <p:nvGraphicFramePr>
          <p:cNvPr id="350" name="Google Shape;350;p23"/>
          <p:cNvGraphicFramePr/>
          <p:nvPr/>
        </p:nvGraphicFramePr>
        <p:xfrm>
          <a:off x="1995525" y="73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{B8DE987C-1D0E-4A62-A98C-A12A07596E57}</a:tableStyleId>
              </a:tblPr>
              <a:tblGrid>
                <a:gridCol w="3464400"/>
                <a:gridCol w="16885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Sales (1995)</a:t>
                      </a:r>
                      <a:endParaRPr b="1" sz="11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575462.68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EBIT (1995)</a:t>
                      </a:r>
                      <a:endParaRPr b="1" sz="11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87203.93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EBIAT=EBIT*(1-t)</a:t>
                      </a:r>
                      <a:endParaRPr b="1" sz="11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54938.47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Depreciation</a:t>
                      </a:r>
                      <a:endParaRPr b="1" sz="11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25000.00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Capex</a:t>
                      </a:r>
                      <a:endParaRPr b="1" sz="11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25000.00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Change in WC</a:t>
                      </a:r>
                      <a:endParaRPr b="1" sz="11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2624.52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FCF assets</a:t>
                      </a:r>
                      <a:endParaRPr b="1" sz="11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52313.95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Terminal value assets</a:t>
                      </a:r>
                      <a:endParaRPr b="1" sz="11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526786.29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1" name="Google Shape;351;p23"/>
          <p:cNvGraphicFramePr/>
          <p:nvPr/>
        </p:nvGraphicFramePr>
        <p:xfrm>
          <a:off x="1995525" y="371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{B8DE987C-1D0E-4A62-A98C-A12A07596E57}</a:tableStyleId>
              </a:tblPr>
              <a:tblGrid>
                <a:gridCol w="3464400"/>
                <a:gridCol w="16885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Terminal value of debt</a:t>
                      </a:r>
                      <a:endParaRPr b="1" sz="11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211260.91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Terminal value of equity</a:t>
                      </a:r>
                      <a:endParaRPr b="1" sz="11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315525.38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>
            <p:ph type="title"/>
          </p:nvPr>
        </p:nvSpPr>
        <p:spPr>
          <a:xfrm>
            <a:off x="1294275" y="2705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Sensitivity analysis- Equity Value</a:t>
            </a:r>
            <a:endParaRPr/>
          </a:p>
        </p:txBody>
      </p:sp>
      <p:graphicFrame>
        <p:nvGraphicFramePr>
          <p:cNvPr id="357" name="Google Shape;357;p24"/>
          <p:cNvGraphicFramePr/>
          <p:nvPr/>
        </p:nvGraphicFramePr>
        <p:xfrm>
          <a:off x="547063" y="91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{B8DE987C-1D0E-4A62-A98C-A12A07596E57}</a:tableStyleId>
              </a:tblPr>
              <a:tblGrid>
                <a:gridCol w="1399450"/>
                <a:gridCol w="1010575"/>
                <a:gridCol w="812650"/>
                <a:gridCol w="802225"/>
                <a:gridCol w="802225"/>
                <a:gridCol w="750100"/>
                <a:gridCol w="802225"/>
                <a:gridCol w="729275"/>
                <a:gridCol w="941150"/>
              </a:tblGrid>
              <a:tr h="26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WACC</a:t>
                      </a:r>
                      <a:endParaRPr b="1" sz="1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6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11.98%</a:t>
                      </a:r>
                      <a:endParaRPr b="1" sz="9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12.13%</a:t>
                      </a:r>
                      <a:endParaRPr b="1" sz="9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12.28%</a:t>
                      </a:r>
                      <a:endParaRPr b="1" sz="9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12.43%</a:t>
                      </a:r>
                      <a:endParaRPr b="1" sz="9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12.58%</a:t>
                      </a:r>
                      <a:endParaRPr b="1" sz="9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12.73%</a:t>
                      </a:r>
                      <a:endParaRPr b="1" sz="9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12.88%</a:t>
                      </a:r>
                      <a:endParaRPr b="1" sz="9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</a:tr>
              <a:tr h="452550">
                <a:tc rowSpan="7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Growth rate</a:t>
                      </a:r>
                      <a:endParaRPr b="1" sz="11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2.20%</a:t>
                      </a:r>
                      <a:endParaRPr b="1" sz="9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323604.3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315525.4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307686.9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300078.3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292689.5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285511.3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278534.6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4525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2.30%</a:t>
                      </a:r>
                      <a:endParaRPr b="1" sz="9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329129.3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320883.9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312886.4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305125.7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297591.4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290273.8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283163.7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4525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2.40%</a:t>
                      </a:r>
                      <a:endParaRPr b="1" sz="9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334769.7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326352.6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318191.1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310273.7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302589.6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295128.6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287881.2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4525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2.50%</a:t>
                      </a:r>
                      <a:endParaRPr b="1" sz="9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340529.0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331934.8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323604.3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315525.4</a:t>
                      </a:r>
                      <a:endParaRPr b="1" sz="9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307686.9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300078.3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292689.5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4525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2.60%</a:t>
                      </a:r>
                      <a:endParaRPr b="1" sz="9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346411.2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337634.2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329129.3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320883.9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312886.4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305125.7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297591.4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4525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2.70%</a:t>
                      </a:r>
                      <a:endParaRPr b="1" sz="9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352420.1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343454.5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334769.7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326352.6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318191.1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310273.7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302589.6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4525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2.80%</a:t>
                      </a:r>
                      <a:endParaRPr b="1" sz="9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358559.8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349399.5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340529.0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331934.8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323604.3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315525.4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307686.9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/>
          <p:nvPr>
            <p:ph type="title"/>
          </p:nvPr>
        </p:nvSpPr>
        <p:spPr>
          <a:xfrm>
            <a:off x="1220800" y="515400"/>
            <a:ext cx="70305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IRR</a:t>
            </a:r>
            <a:endParaRPr/>
          </a:p>
        </p:txBody>
      </p:sp>
      <p:sp>
        <p:nvSpPr>
          <p:cNvPr id="363" name="Google Shape;363;p25"/>
          <p:cNvSpPr txBox="1"/>
          <p:nvPr>
            <p:ph idx="1" type="body"/>
          </p:nvPr>
        </p:nvSpPr>
        <p:spPr>
          <a:xfrm>
            <a:off x="1389900" y="4384475"/>
            <a:ext cx="63642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Proceeding</a:t>
            </a:r>
            <a:r>
              <a:rPr b="1" lang="en-GB"/>
              <a:t> with the proposed bid of 85M, we will get an IRR of 29.99%</a:t>
            </a:r>
            <a:endParaRPr b="1">
              <a:solidFill>
                <a:srgbClr val="CC0000"/>
              </a:solidFill>
            </a:endParaRPr>
          </a:p>
        </p:txBody>
      </p:sp>
      <p:graphicFrame>
        <p:nvGraphicFramePr>
          <p:cNvPr id="364" name="Google Shape;364;p25"/>
          <p:cNvGraphicFramePr/>
          <p:nvPr/>
        </p:nvGraphicFramePr>
        <p:xfrm>
          <a:off x="1114650" y="1024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{B8DE987C-1D0E-4A62-A98C-A12A07596E57}</a:tableStyleId>
              </a:tblPr>
              <a:tblGrid>
                <a:gridCol w="1286625"/>
                <a:gridCol w="923925"/>
                <a:gridCol w="742950"/>
                <a:gridCol w="733425"/>
                <a:gridCol w="733425"/>
                <a:gridCol w="685800"/>
                <a:gridCol w="733425"/>
                <a:gridCol w="666750"/>
                <a:gridCol w="7365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WACC</a:t>
                      </a:r>
                      <a:endParaRPr b="1" sz="1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11.98%</a:t>
                      </a:r>
                      <a:endParaRPr b="1" sz="1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12.13%</a:t>
                      </a:r>
                      <a:endParaRPr b="1" sz="1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12.28%</a:t>
                      </a:r>
                      <a:endParaRPr b="1" sz="1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12.43%</a:t>
                      </a:r>
                      <a:endParaRPr b="1" sz="1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12.58%</a:t>
                      </a:r>
                      <a:endParaRPr b="1" sz="1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12.73%</a:t>
                      </a:r>
                      <a:endParaRPr b="1" sz="1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12.88%</a:t>
                      </a:r>
                      <a:endParaRPr b="1" sz="1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</a:tr>
              <a:tr h="190500">
                <a:tc rowSpan="7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Growth rate</a:t>
                      </a:r>
                      <a:endParaRPr b="1" sz="1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2.20%</a:t>
                      </a:r>
                      <a:endParaRPr b="1" sz="1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30.65%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29.99%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29.34%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28.70%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28.06%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27.42%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26.79%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1905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2.30%</a:t>
                      </a:r>
                      <a:endParaRPr b="1" sz="1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31.10%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30.43%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29.78%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29.13%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28.48%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27.84%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27.21%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1905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2.40%</a:t>
                      </a:r>
                      <a:endParaRPr b="1" sz="1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31.54%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30.87%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30.21%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29.56%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28.91%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28.27%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27.63%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1905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2.50%</a:t>
                      </a:r>
                      <a:endParaRPr b="1" sz="1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31.99%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31.32%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30.65%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29.99%</a:t>
                      </a:r>
                      <a:endParaRPr b="1" sz="1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29.34%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28.70%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28.06%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1905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2.60%</a:t>
                      </a:r>
                      <a:endParaRPr b="1" sz="1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32.44%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31.77%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31.10%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30.43%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29.78%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29.13%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28.48%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1905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2.70%</a:t>
                      </a:r>
                      <a:endParaRPr b="1" sz="1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32.90%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32.22%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31.54%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30.87%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30.21%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29.56%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28.91%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1905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2.80%</a:t>
                      </a:r>
                      <a:endParaRPr b="1" sz="1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33.36%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32.67%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31.99%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31.32%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30.65%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29.99%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29.34%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/>
          <p:nvPr>
            <p:ph type="title"/>
          </p:nvPr>
        </p:nvSpPr>
        <p:spPr>
          <a:xfrm>
            <a:off x="1348875" y="474450"/>
            <a:ext cx="6366900" cy="11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00"/>
              <a:t>Bid recommendation</a:t>
            </a:r>
            <a:endParaRPr sz="4200"/>
          </a:p>
        </p:txBody>
      </p:sp>
      <p:sp>
        <p:nvSpPr>
          <p:cNvPr id="370" name="Google Shape;370;p26"/>
          <p:cNvSpPr txBox="1"/>
          <p:nvPr>
            <p:ph idx="1" type="body"/>
          </p:nvPr>
        </p:nvSpPr>
        <p:spPr>
          <a:xfrm>
            <a:off x="1435025" y="201615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Proceed with the proposed bid of 85M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Estimated IRR of ~30% just satisfies the hurdle rate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218375" y="4624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of Acova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1218375" y="1245825"/>
            <a:ext cx="73152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Started in 1933 with manufacturing of burners and boilers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In 1960, focus </a:t>
            </a: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shifted to </a:t>
            </a:r>
            <a:r>
              <a:rPr b="1" lang="en-GB" sz="1600">
                <a:latin typeface="Nunito"/>
                <a:ea typeface="Nunito"/>
                <a:cs typeface="Nunito"/>
                <a:sym typeface="Nunito"/>
              </a:rPr>
              <a:t>decorative steel radiators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Acova’s core strength was their </a:t>
            </a:r>
            <a:r>
              <a:rPr b="1" lang="en-GB" sz="1600">
                <a:latin typeface="Nunito"/>
                <a:ea typeface="Nunito"/>
                <a:cs typeface="Nunito"/>
                <a:sym typeface="Nunito"/>
              </a:rPr>
              <a:t>custom made products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Acova mastered a </a:t>
            </a:r>
            <a:r>
              <a:rPr b="1" lang="en-GB" sz="1600">
                <a:latin typeface="Nunito"/>
                <a:ea typeface="Nunito"/>
                <a:cs typeface="Nunito"/>
                <a:sym typeface="Nunito"/>
              </a:rPr>
              <a:t>complicated production process</a:t>
            </a: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, but management believed it can be optimised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Spent </a:t>
            </a:r>
            <a:r>
              <a:rPr b="1" lang="en-GB" sz="1600">
                <a:latin typeface="Nunito"/>
                <a:ea typeface="Nunito"/>
                <a:cs typeface="Nunito"/>
                <a:sym typeface="Nunito"/>
              </a:rPr>
              <a:t>more</a:t>
            </a: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 than industry standards on </a:t>
            </a:r>
            <a:r>
              <a:rPr b="1" lang="en-GB" sz="1600">
                <a:latin typeface="Nunito"/>
                <a:ea typeface="Nunito"/>
                <a:cs typeface="Nunito"/>
                <a:sym typeface="Nunito"/>
              </a:rPr>
              <a:t>marketing and advertising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Created a brand image, making </a:t>
            </a:r>
            <a:r>
              <a:rPr b="1" lang="en-GB" sz="1600">
                <a:latin typeface="Nunito"/>
                <a:ea typeface="Nunito"/>
                <a:cs typeface="Nunito"/>
                <a:sym typeface="Nunito"/>
              </a:rPr>
              <a:t>“Acova” the generic name</a:t>
            </a: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 of their products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218375" y="4624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of Baring Capital Investors</a:t>
            </a:r>
            <a:endParaRPr/>
          </a:p>
        </p:txBody>
      </p:sp>
      <p:sp>
        <p:nvSpPr>
          <p:cNvPr id="290" name="Google Shape;290;p15"/>
          <p:cNvSpPr txBox="1"/>
          <p:nvPr/>
        </p:nvSpPr>
        <p:spPr>
          <a:xfrm>
            <a:off x="1218375" y="1245825"/>
            <a:ext cx="7315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Started in 1986 to organise and invest in </a:t>
            </a:r>
            <a:r>
              <a:rPr b="1" lang="en-GB" sz="1600">
                <a:latin typeface="Nunito"/>
                <a:ea typeface="Nunito"/>
                <a:cs typeface="Nunito"/>
                <a:sym typeface="Nunito"/>
              </a:rPr>
              <a:t>management buy-outs</a:t>
            </a: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en-GB" sz="1600">
                <a:latin typeface="Nunito"/>
                <a:ea typeface="Nunito"/>
                <a:cs typeface="Nunito"/>
                <a:sym typeface="Nunito"/>
              </a:rPr>
              <a:t>late stage development capital </a:t>
            </a:r>
            <a:r>
              <a:rPr b="1" lang="en-GB" sz="1600">
                <a:latin typeface="Nunito"/>
                <a:ea typeface="Nunito"/>
                <a:cs typeface="Nunito"/>
                <a:sym typeface="Nunito"/>
              </a:rPr>
              <a:t>situations</a:t>
            </a:r>
            <a:r>
              <a:rPr b="1" lang="en-GB" sz="16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in Europe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Part of Barings plc, a merchant bank, but </a:t>
            </a: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operated</a:t>
            </a: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independently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Typically invested in </a:t>
            </a:r>
            <a:r>
              <a:rPr b="1" lang="en-GB" sz="1600">
                <a:latin typeface="Nunito"/>
                <a:ea typeface="Nunito"/>
                <a:cs typeface="Nunito"/>
                <a:sym typeface="Nunito"/>
              </a:rPr>
              <a:t>industrial companies</a:t>
            </a: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 with </a:t>
            </a:r>
            <a:r>
              <a:rPr b="1" lang="en-GB" sz="1600">
                <a:latin typeface="Nunito"/>
                <a:ea typeface="Nunito"/>
                <a:cs typeface="Nunito"/>
                <a:sym typeface="Nunito"/>
              </a:rPr>
              <a:t>consistent cash flows and sound and responsive management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Worked </a:t>
            </a: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closely with existing management to make operational and administrative improvements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Preferred companies whose internal cash flow can repay the buyout debt, rather than going for asset sales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51075" y="726600"/>
            <a:ext cx="70305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of Radiators</a:t>
            </a:r>
            <a:endParaRPr/>
          </a:p>
        </p:txBody>
      </p:sp>
      <p:pic>
        <p:nvPicPr>
          <p:cNvPr id="296" name="Google Shape;296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00" y="1917200"/>
            <a:ext cx="4066775" cy="23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23300"/>
            <a:ext cx="4391024" cy="285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/>
        </p:nvSpPr>
        <p:spPr>
          <a:xfrm>
            <a:off x="714375" y="4391025"/>
            <a:ext cx="33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Market Segment of Acova by product 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4857750" y="4391025"/>
            <a:ext cx="39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Forecasted growth rate of different segments</a:t>
            </a:r>
            <a:r>
              <a:rPr b="1" lang="en-GB"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61600" y="5533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 and Cons of Acova’s LBO</a:t>
            </a:r>
            <a:endParaRPr/>
          </a:p>
        </p:txBody>
      </p:sp>
      <p:sp>
        <p:nvSpPr>
          <p:cNvPr id="305" name="Google Shape;305;p17"/>
          <p:cNvSpPr/>
          <p:nvPr/>
        </p:nvSpPr>
        <p:spPr>
          <a:xfrm>
            <a:off x="2948100" y="1441250"/>
            <a:ext cx="5491200" cy="1473300"/>
          </a:xfrm>
          <a:prstGeom prst="roundRect">
            <a:avLst>
              <a:gd fmla="val 16667" name="adj"/>
            </a:avLst>
          </a:prstGeom>
          <a:solidFill>
            <a:srgbClr val="90B5B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b="1" lang="en-GB" sz="1300">
                <a:latin typeface="Nunito"/>
                <a:ea typeface="Nunito"/>
                <a:cs typeface="Nunito"/>
                <a:sym typeface="Nunito"/>
              </a:rPr>
              <a:t>Strong cash flow generation ability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b="1" lang="en-GB" sz="1300">
                <a:latin typeface="Nunito"/>
                <a:ea typeface="Nunito"/>
                <a:cs typeface="Nunito"/>
                <a:sym typeface="Nunito"/>
              </a:rPr>
              <a:t>Leading and defensible market position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b="1" lang="en-GB" sz="1300">
                <a:latin typeface="Nunito"/>
                <a:ea typeface="Nunito"/>
                <a:cs typeface="Nunito"/>
                <a:sym typeface="Nunito"/>
              </a:rPr>
              <a:t>Growth opportunities in towel drying radiator and electric radiator business line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b="1" lang="en-GB" sz="1300">
                <a:latin typeface="Nunito"/>
                <a:ea typeface="Nunito"/>
                <a:cs typeface="Nunito"/>
                <a:sym typeface="Nunito"/>
              </a:rPr>
              <a:t>Cross border expansion and efficiency improvement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b="1" lang="en-GB" sz="1300">
                <a:latin typeface="Nunito"/>
                <a:ea typeface="Nunito"/>
                <a:cs typeface="Nunito"/>
                <a:sym typeface="Nunito"/>
              </a:rPr>
              <a:t>Sound and reliable management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7"/>
          <p:cNvSpPr/>
          <p:nvPr/>
        </p:nvSpPr>
        <p:spPr>
          <a:xfrm>
            <a:off x="1116800" y="1899800"/>
            <a:ext cx="902400" cy="556200"/>
          </a:xfrm>
          <a:prstGeom prst="homePlate">
            <a:avLst>
              <a:gd fmla="val 50000" name="adj"/>
            </a:avLst>
          </a:prstGeom>
          <a:solidFill>
            <a:srgbClr val="1B786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000">
                <a:solidFill>
                  <a:srgbClr val="D2D2D2"/>
                </a:solidFill>
                <a:highlight>
                  <a:srgbClr val="1B786E"/>
                </a:highlight>
                <a:latin typeface="Nunito"/>
                <a:ea typeface="Nunito"/>
                <a:cs typeface="Nunito"/>
                <a:sym typeface="Nunito"/>
              </a:rPr>
              <a:t>       </a:t>
            </a:r>
            <a:r>
              <a:rPr b="1" lang="en-GB" sz="1200">
                <a:solidFill>
                  <a:srgbClr val="D2D2D2"/>
                </a:solidFill>
                <a:highlight>
                  <a:srgbClr val="1B786E"/>
                </a:highlight>
                <a:latin typeface="Nunito"/>
                <a:ea typeface="Nunito"/>
                <a:cs typeface="Nunito"/>
                <a:sym typeface="Nunito"/>
              </a:rPr>
              <a:t>Pros</a:t>
            </a:r>
            <a:endParaRPr sz="1200">
              <a:solidFill>
                <a:srgbClr val="D2D2D2"/>
              </a:solidFill>
              <a:highlight>
                <a:srgbClr val="1B786E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7"/>
          <p:cNvSpPr/>
          <p:nvPr/>
        </p:nvSpPr>
        <p:spPr>
          <a:xfrm>
            <a:off x="1116800" y="3880025"/>
            <a:ext cx="902400" cy="556200"/>
          </a:xfrm>
          <a:prstGeom prst="homePlate">
            <a:avLst>
              <a:gd fmla="val 50000" name="adj"/>
            </a:avLst>
          </a:prstGeom>
          <a:solidFill>
            <a:srgbClr val="1B786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000">
                <a:solidFill>
                  <a:srgbClr val="D2D2D2"/>
                </a:solidFill>
                <a:latin typeface="Nunito"/>
                <a:ea typeface="Nunito"/>
                <a:cs typeface="Nunito"/>
                <a:sym typeface="Nunito"/>
              </a:rPr>
              <a:t>       </a:t>
            </a:r>
            <a:r>
              <a:rPr b="1" lang="en-GB" sz="1200">
                <a:solidFill>
                  <a:srgbClr val="D2D2D2"/>
                </a:solidFill>
                <a:latin typeface="Nunito"/>
                <a:ea typeface="Nunito"/>
                <a:cs typeface="Nunito"/>
                <a:sym typeface="Nunito"/>
              </a:rPr>
              <a:t>Cons</a:t>
            </a:r>
            <a:endParaRPr sz="1200">
              <a:solidFill>
                <a:srgbClr val="D2D2D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7"/>
          <p:cNvSpPr/>
          <p:nvPr/>
        </p:nvSpPr>
        <p:spPr>
          <a:xfrm>
            <a:off x="2948100" y="3421475"/>
            <a:ext cx="5491200" cy="1473300"/>
          </a:xfrm>
          <a:prstGeom prst="roundRect">
            <a:avLst>
              <a:gd fmla="val 16667" name="adj"/>
            </a:avLst>
          </a:prstGeom>
          <a:solidFill>
            <a:srgbClr val="90B5B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b="1" lang="en-GB" sz="1300">
                <a:latin typeface="Nunito"/>
                <a:ea typeface="Nunito"/>
                <a:cs typeface="Nunito"/>
                <a:sym typeface="Nunito"/>
              </a:rPr>
              <a:t>Adverse impact on employees due to restructuring 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b="1" lang="en-GB" sz="1300">
                <a:latin typeface="Nunito"/>
                <a:ea typeface="Nunito"/>
                <a:cs typeface="Nunito"/>
                <a:sym typeface="Nunito"/>
              </a:rPr>
              <a:t>Baring usually take hold of positions in Board of Directors, which may lead to conflict, leading to hostile takeover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b="1" lang="en-GB" sz="1300">
                <a:latin typeface="Nunito"/>
                <a:ea typeface="Nunito"/>
                <a:cs typeface="Nunito"/>
                <a:sym typeface="Nunito"/>
              </a:rPr>
              <a:t>Potential optimization of Production process not </a:t>
            </a:r>
            <a:r>
              <a:rPr b="1" lang="en-GB" sz="1300">
                <a:latin typeface="Nunito"/>
                <a:ea typeface="Nunito"/>
                <a:cs typeface="Nunito"/>
                <a:sym typeface="Nunito"/>
              </a:rPr>
              <a:t>quantified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08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Management’s forecasts</a:t>
            </a:r>
            <a:endParaRPr/>
          </a:p>
        </p:txBody>
      </p:sp>
      <p:sp>
        <p:nvSpPr>
          <p:cNvPr id="314" name="Google Shape;314;p18"/>
          <p:cNvSpPr txBox="1"/>
          <p:nvPr/>
        </p:nvSpPr>
        <p:spPr>
          <a:xfrm>
            <a:off x="1739775" y="1277425"/>
            <a:ext cx="30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Sales (Actual and Forecasts)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50" y="1677613"/>
            <a:ext cx="5239975" cy="3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8"/>
          <p:cNvSpPr txBox="1"/>
          <p:nvPr/>
        </p:nvSpPr>
        <p:spPr>
          <a:xfrm>
            <a:off x="6510775" y="2476500"/>
            <a:ext cx="233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Forecasts need not be discounted as </a:t>
            </a:r>
            <a:r>
              <a:rPr b="1" lang="en-GB">
                <a:latin typeface="Nunito"/>
                <a:ea typeface="Nunito"/>
                <a:cs typeface="Nunito"/>
                <a:sym typeface="Nunito"/>
              </a:rPr>
              <a:t>growth</a:t>
            </a:r>
            <a:r>
              <a:rPr b="1" lang="en-GB">
                <a:latin typeface="Nunito"/>
                <a:ea typeface="Nunito"/>
                <a:cs typeface="Nunito"/>
                <a:sym typeface="Nunito"/>
              </a:rPr>
              <a:t> assumptions seems to be reasonable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18250" y="541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Cost of debt</a:t>
            </a:r>
            <a:endParaRPr/>
          </a:p>
        </p:txBody>
      </p:sp>
      <p:graphicFrame>
        <p:nvGraphicFramePr>
          <p:cNvPr id="322" name="Google Shape;322;p19"/>
          <p:cNvGraphicFramePr/>
          <p:nvPr/>
        </p:nvGraphicFramePr>
        <p:xfrm>
          <a:off x="1538375" y="173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{B8DE987C-1D0E-4A62-A98C-A12A07596E57}</a:tableStyleId>
              </a:tblPr>
              <a:tblGrid>
                <a:gridCol w="1662325"/>
                <a:gridCol w="1001950"/>
                <a:gridCol w="1423225"/>
                <a:gridCol w="1571225"/>
              </a:tblGrid>
              <a:tr h="48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Tranche</a:t>
                      </a:r>
                      <a:endParaRPr b="1" sz="1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Amount</a:t>
                      </a:r>
                      <a:endParaRPr b="1" sz="1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Fully Drawn Cost</a:t>
                      </a:r>
                      <a:endParaRPr b="1" sz="1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Weighted average</a:t>
                      </a:r>
                      <a:endParaRPr b="1" sz="1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</a:tr>
              <a:tr h="446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Senior debt</a:t>
                      </a:r>
                      <a:endParaRPr b="1" sz="1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190000.0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12.00%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7.95%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446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Subordinate debt</a:t>
                      </a:r>
                      <a:endParaRPr b="1" sz="1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65000.0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13.50%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3.06%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446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WC loan</a:t>
                      </a:r>
                      <a:endParaRPr b="1" sz="1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31800.0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11.000%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1.22%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473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Total</a:t>
                      </a:r>
                      <a:endParaRPr b="1" sz="11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286800.0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12.23%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26100" y="557450"/>
            <a:ext cx="70305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Cost of Equity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2242925" y="1109875"/>
            <a:ext cx="4518900" cy="11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b="1" i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9" name="Google Shape;329;p20"/>
          <p:cNvGraphicFramePr/>
          <p:nvPr/>
        </p:nvGraphicFramePr>
        <p:xfrm>
          <a:off x="1495450" y="161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{B8DE987C-1D0E-4A62-A98C-A12A07596E57}</a:tableStyleId>
              </a:tblPr>
              <a:tblGrid>
                <a:gridCol w="2339700"/>
                <a:gridCol w="1695925"/>
              </a:tblGrid>
              <a:tr h="451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Risk-free Rate (Rf)</a:t>
                      </a:r>
                      <a:endParaRPr b="1" sz="1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10.06%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451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EQ Risk Premium(Rp)</a:t>
                      </a:r>
                      <a:endParaRPr b="1" sz="1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2.4%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451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Target terminal D/E</a:t>
                      </a:r>
                      <a:endParaRPr b="1" sz="1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0.5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451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Asset beta</a:t>
                      </a:r>
                      <a:endParaRPr b="1" sz="1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1.5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451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Equity beta</a:t>
                      </a:r>
                      <a:endParaRPr b="1" sz="1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1.9725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451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Cost of equity</a:t>
                      </a:r>
                      <a:endParaRPr b="1" sz="1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14.79%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</a:tbl>
          </a:graphicData>
        </a:graphic>
      </p:graphicFrame>
      <p:sp>
        <p:nvSpPr>
          <p:cNvPr id="330" name="Google Shape;330;p20"/>
          <p:cNvSpPr txBox="1"/>
          <p:nvPr/>
        </p:nvSpPr>
        <p:spPr>
          <a:xfrm>
            <a:off x="6067425" y="1764850"/>
            <a:ext cx="2676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Assumptions: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Target terminal D/E is taken as 0.5 considering data for US home appliance firms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Asset beta is taken to be 1.5, using industry's beta from Aswath Damodaran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1303800" y="505650"/>
            <a:ext cx="3268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Terminal WACC</a:t>
            </a:r>
            <a:endParaRPr/>
          </a:p>
        </p:txBody>
      </p:sp>
      <p:graphicFrame>
        <p:nvGraphicFramePr>
          <p:cNvPr id="336" name="Google Shape;336;p21"/>
          <p:cNvGraphicFramePr/>
          <p:nvPr/>
        </p:nvGraphicFramePr>
        <p:xfrm>
          <a:off x="1000125" y="171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{B8DE987C-1D0E-4A62-A98C-A12A07596E57}</a:tableStyleId>
              </a:tblPr>
              <a:tblGrid>
                <a:gridCol w="2000250"/>
                <a:gridCol w="1651000"/>
              </a:tblGrid>
              <a:tr h="48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Target D/EV</a:t>
                      </a:r>
                      <a:endParaRPr b="1" sz="12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33.33%</a:t>
                      </a:r>
                      <a:endParaRPr b="1"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48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Target E/EV</a:t>
                      </a:r>
                      <a:endParaRPr b="1" sz="12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66.66%</a:t>
                      </a:r>
                      <a:endParaRPr b="1"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48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Cost of equity</a:t>
                      </a:r>
                      <a:endParaRPr b="1" sz="12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14.79%</a:t>
                      </a:r>
                      <a:endParaRPr b="1"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48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Cost of debt</a:t>
                      </a:r>
                      <a:endParaRPr b="1" sz="12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12.23%</a:t>
                      </a:r>
                      <a:endParaRPr b="1"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  <a:tr h="48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After tax WACC</a:t>
                      </a:r>
                      <a:endParaRPr b="1" sz="12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78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12.43%</a:t>
                      </a:r>
                      <a:endParaRPr b="1"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5B5"/>
                    </a:solidFill>
                  </a:tcPr>
                </a:tc>
              </a:tr>
            </a:tbl>
          </a:graphicData>
        </a:graphic>
      </p:graphicFrame>
      <p:pic>
        <p:nvPicPr>
          <p:cNvPr id="337" name="Google Shape;337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200" y="1823925"/>
            <a:ext cx="3748374" cy="23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1"/>
          <p:cNvSpPr txBox="1"/>
          <p:nvPr/>
        </p:nvSpPr>
        <p:spPr>
          <a:xfrm>
            <a:off x="6364988" y="1317475"/>
            <a:ext cx="16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Deal Structure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