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61" r:id="rId8"/>
    <p:sldId id="262" r:id="rId9"/>
    <p:sldId id="263" r:id="rId10"/>
    <p:sldId id="264" r:id="rId11"/>
    <p:sldId id="271" r:id="rId12"/>
    <p:sldId id="265" r:id="rId13"/>
    <p:sldId id="266" r:id="rId14"/>
    <p:sldId id="267" r:id="rId15"/>
    <p:sldId id="268" r:id="rId16"/>
    <p:sldId id="270" r:id="rId17"/>
    <p:sldId id="269" r:id="rId18"/>
    <p:sldId id="272" r:id="rId19"/>
    <p:sldId id="274" r:id="rId20"/>
    <p:sldId id="275" r:id="rId21"/>
    <p:sldId id="276" r:id="rId22"/>
    <p:sldId id="27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4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641003-14E2-40F0-9CB1-448B3758AE9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41F6A6-F9ED-48F1-86A4-DAB88AA44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D5381C-99FB-4AB4-BFC6-BAA9DB48359F}"/>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51035F09-F2D6-4B8E-8E2A-60F9E8C0CF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99316-FEC3-4C47-891C-DA2692F23948}"/>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1458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ADAB4-6E0D-4481-93EA-2DA857D5F9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52696-F870-4DA1-A30C-ACDA93268C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59CBD1-EC47-42EA-BAE6-096CE7364F33}"/>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AD172BB9-DA21-473C-A588-C3ACA22C76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FCEEEF-D254-43F9-9B80-3A0A724F62C9}"/>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64231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B56BD62-62EF-4537-8001-50299F8FD3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0E6375-BC7B-4094-B7B6-CE5CA1E28EA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F68220-DB6E-4739-B45A-979B49ABCFB5}"/>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89F25CFD-FBDC-4201-B9FD-31A3D3479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CC0B3E-D5D3-4DFC-A172-8ED5FC638E5C}"/>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90271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FF52C-4400-4623-818C-9A1A84704E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22B5D8-1A1C-4880-8206-EE0E28E7147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1770C3-5CAA-40F1-931A-1ED78736E41E}"/>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A20E36F5-213E-4C20-8E16-614B3ECE08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338F4E-8D53-4880-A4D1-872EA3C56959}"/>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8525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2181A7-E911-4CF9-AB86-4D09699035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1AA55B-352F-4362-AF5C-A7530551E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173D90-68DB-459F-8A0F-84B344444788}"/>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5C8E7B32-74D2-46E7-8046-DF01760EEE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923D0A-1AF5-4946-BB80-F2D9116B009D}"/>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403876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B8D0C-802F-43B3-93A4-82E1D23712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5AD6E0-C7F1-4E6D-866A-51140016E61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A73B673-C210-4C85-9ECD-0AA2ED57BE9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AD9EB19-CE6B-44E2-8025-45E3878C8882}"/>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6" name="フッター プレースホルダー 5">
            <a:extLst>
              <a:ext uri="{FF2B5EF4-FFF2-40B4-BE49-F238E27FC236}">
                <a16:creationId xmlns:a16="http://schemas.microsoft.com/office/drawing/2014/main" id="{E7648D34-A4E9-4CC2-BE7A-9592331F62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E09AE9-0AC9-44D0-8E29-0A0799E4DD8A}"/>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65712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7AF026-AC25-4784-91A2-69D013477F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AF6D4E-934B-4729-A4ED-904FC757A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F4E56B-B586-49AF-AD99-CBA4E3A6AEE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0DF852-9F86-4ED3-9E92-06B623CF4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9841D1-B77B-462E-829A-FF5F10B64DC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B177245-CF12-4A92-8CFB-73B516782729}"/>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8" name="フッター プレースホルダー 7">
            <a:extLst>
              <a:ext uri="{FF2B5EF4-FFF2-40B4-BE49-F238E27FC236}">
                <a16:creationId xmlns:a16="http://schemas.microsoft.com/office/drawing/2014/main" id="{579C5CD4-3A76-4C9A-987F-6CA3261073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176D45-4267-4662-B065-F2C0A5AD3063}"/>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62070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75B49-D23E-455D-A865-85143285041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D5AC32B-C41F-4DA8-B9DC-713F5E627199}"/>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4" name="フッター プレースホルダー 3">
            <a:extLst>
              <a:ext uri="{FF2B5EF4-FFF2-40B4-BE49-F238E27FC236}">
                <a16:creationId xmlns:a16="http://schemas.microsoft.com/office/drawing/2014/main" id="{7810A26B-AAAF-4987-987E-7CC445A7771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0C53A28-945A-4980-95A2-3D2406CD096A}"/>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339044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143AC-C380-491F-9EDD-A95107C444EF}"/>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3" name="フッター プレースホルダー 2">
            <a:extLst>
              <a:ext uri="{FF2B5EF4-FFF2-40B4-BE49-F238E27FC236}">
                <a16:creationId xmlns:a16="http://schemas.microsoft.com/office/drawing/2014/main" id="{48750425-DC58-47BC-B3D8-E1F4B1A1860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4D1482-6BA1-48B6-903C-1D7D9360F457}"/>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380479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3704C-A7CC-4B16-82E8-35EE9B6DE6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9A3E78-94ED-45FB-9D7B-912ED46F2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638CA6-6EC7-4CC3-ABBA-C5CD21DF2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C449BD0-D065-441B-899E-03BCE4536747}"/>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6" name="フッター プレースホルダー 5">
            <a:extLst>
              <a:ext uri="{FF2B5EF4-FFF2-40B4-BE49-F238E27FC236}">
                <a16:creationId xmlns:a16="http://schemas.microsoft.com/office/drawing/2014/main" id="{5220F619-CF37-45EF-AE84-0E648765A5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57AF10-EF50-4F36-BE2E-5433C34E903C}"/>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82236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DEA4A-BA08-47C2-BB58-46BBB6A5CA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3FE673-4979-423C-8976-B0E7E033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F53FA7F-D807-4185-8860-91E9FDCC4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2BBF50-8327-4EAC-ACE7-F33EC670623E}"/>
              </a:ext>
            </a:extLst>
          </p:cNvPr>
          <p:cNvSpPr>
            <a:spLocks noGrp="1"/>
          </p:cNvSpPr>
          <p:nvPr>
            <p:ph type="dt" sz="half" idx="10"/>
          </p:nvPr>
        </p:nvSpPr>
        <p:spPr/>
        <p:txBody>
          <a:bodyPr/>
          <a:lstStyle/>
          <a:p>
            <a:fld id="{9C1D9E41-4364-405E-8FAA-F45E2F5DEEAA}" type="datetimeFigureOut">
              <a:rPr kumimoji="1" lang="ja-JP" altLang="en-US" smtClean="0"/>
              <a:t>2020/10/24</a:t>
            </a:fld>
            <a:endParaRPr kumimoji="1" lang="ja-JP" altLang="en-US"/>
          </a:p>
        </p:txBody>
      </p:sp>
      <p:sp>
        <p:nvSpPr>
          <p:cNvPr id="6" name="フッター プレースホルダー 5">
            <a:extLst>
              <a:ext uri="{FF2B5EF4-FFF2-40B4-BE49-F238E27FC236}">
                <a16:creationId xmlns:a16="http://schemas.microsoft.com/office/drawing/2014/main" id="{62DD1B17-B459-4DEA-95DC-604D6833DE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22FD22-5730-4885-992D-EF4FD712F968}"/>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93744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6B3777-F377-428E-96A9-24F111522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6747CE-34B6-452D-9827-1BD0B852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4BBBA6-F615-4BBE-AABC-D356BD31B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D9E41-4364-405E-8FAA-F45E2F5DEEAA}" type="datetimeFigureOut">
              <a:rPr kumimoji="1" lang="ja-JP" altLang="en-US" smtClean="0"/>
              <a:t>2020/10/24</a:t>
            </a:fld>
            <a:endParaRPr kumimoji="1" lang="ja-JP" altLang="en-US"/>
          </a:p>
        </p:txBody>
      </p:sp>
      <p:sp>
        <p:nvSpPr>
          <p:cNvPr id="5" name="フッター プレースホルダー 4">
            <a:extLst>
              <a:ext uri="{FF2B5EF4-FFF2-40B4-BE49-F238E27FC236}">
                <a16:creationId xmlns:a16="http://schemas.microsoft.com/office/drawing/2014/main" id="{871ED034-D186-4D95-B813-E12A71F43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8AB134D-29C7-4001-AFE2-2BCAE3475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382845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D58-3104/brains_c_study/blob/main/quiz/quiz3_for2.c" TargetMode="External"/><Relationship Id="rId2" Type="http://schemas.openxmlformats.org/officeDocument/2006/relationships/hyperlink" Target="https://github.com/AD58-3104/brains_c_study/blob/main/quiz/quiz2_for.c" TargetMode="External"/><Relationship Id="rId1" Type="http://schemas.openxmlformats.org/officeDocument/2006/relationships/slideLayout" Target="../slideLayouts/slideLayout2.xml"/><Relationship Id="rId4" Type="http://schemas.openxmlformats.org/officeDocument/2006/relationships/hyperlink" Target="https://github.com/AD58-3104/brains_c_study/blob/main/quiz/quiz4_while.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D58-3104/brains_c_study/blob/main/quiz/quiz5_array.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tcoder.jp/contests/abc155/tasks/abc155_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EFC35-5C4A-4A2A-8209-4E6B4E69F9E9}"/>
              </a:ext>
            </a:extLst>
          </p:cNvPr>
          <p:cNvSpPr>
            <a:spLocks noGrp="1"/>
          </p:cNvSpPr>
          <p:nvPr>
            <p:ph type="ctrTitle"/>
          </p:nvPr>
        </p:nvSpPr>
        <p:spPr/>
        <p:txBody>
          <a:bodyPr/>
          <a:lstStyle/>
          <a:p>
            <a:r>
              <a:rPr kumimoji="1" lang="en-US" altLang="ja-JP" dirty="0" err="1">
                <a:latin typeface="+mn-ea"/>
                <a:ea typeface="+mn-ea"/>
              </a:rPr>
              <a:t>Cit</a:t>
            </a:r>
            <a:r>
              <a:rPr kumimoji="1" lang="en-US" altLang="ja-JP" dirty="0">
                <a:latin typeface="+mn-ea"/>
                <a:ea typeface="+mn-ea"/>
              </a:rPr>
              <a:t>-brain C</a:t>
            </a:r>
            <a:r>
              <a:rPr kumimoji="1" lang="ja-JP" altLang="en-US" dirty="0">
                <a:latin typeface="+mn-ea"/>
                <a:ea typeface="+mn-ea"/>
              </a:rPr>
              <a:t>言語勉強会</a:t>
            </a:r>
          </a:p>
        </p:txBody>
      </p:sp>
      <p:sp>
        <p:nvSpPr>
          <p:cNvPr id="3" name="字幕 2">
            <a:extLst>
              <a:ext uri="{FF2B5EF4-FFF2-40B4-BE49-F238E27FC236}">
                <a16:creationId xmlns:a16="http://schemas.microsoft.com/office/drawing/2014/main" id="{F497AAAF-6F4C-4DCF-88A9-871FFFEDFCCA}"/>
              </a:ext>
            </a:extLst>
          </p:cNvPr>
          <p:cNvSpPr>
            <a:spLocks noGrp="1"/>
          </p:cNvSpPr>
          <p:nvPr>
            <p:ph type="subTitle" idx="1"/>
          </p:nvPr>
        </p:nvSpPr>
        <p:spPr/>
        <p:txBody>
          <a:bodyPr/>
          <a:lstStyle/>
          <a:p>
            <a:r>
              <a:rPr kumimoji="1" lang="en-US" altLang="ja-JP" dirty="0">
                <a:latin typeface="ＭＳ Ｐ明朝" panose="02020600040205080304" pitchFamily="18" charset="-128"/>
                <a:ea typeface="ＭＳ Ｐ明朝" panose="02020600040205080304" pitchFamily="18" charset="-128"/>
              </a:rPr>
              <a:t>B2</a:t>
            </a:r>
            <a:r>
              <a:rPr kumimoji="1" lang="ja-JP" altLang="en-US" dirty="0">
                <a:latin typeface="ＭＳ Ｐ明朝" panose="02020600040205080304" pitchFamily="18" charset="-128"/>
                <a:ea typeface="ＭＳ Ｐ明朝" panose="02020600040205080304" pitchFamily="18" charset="-128"/>
              </a:rPr>
              <a:t>　井上叡</a:t>
            </a:r>
          </a:p>
        </p:txBody>
      </p:sp>
    </p:spTree>
    <p:extLst>
      <p:ext uri="{BB962C8B-B14F-4D97-AF65-F5344CB8AC3E}">
        <p14:creationId xmlns:p14="http://schemas.microsoft.com/office/powerpoint/2010/main" val="364825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6CEED-E7A9-446A-9D51-0837B0D672E0}"/>
              </a:ext>
            </a:extLst>
          </p:cNvPr>
          <p:cNvSpPr>
            <a:spLocks noGrp="1"/>
          </p:cNvSpPr>
          <p:nvPr>
            <p:ph type="title"/>
          </p:nvPr>
        </p:nvSpPr>
        <p:spPr/>
        <p:txBody>
          <a:bodyPr/>
          <a:lstStyle/>
          <a:p>
            <a:r>
              <a:rPr kumimoji="1" lang="en-US" altLang="ja-JP" dirty="0"/>
              <a:t>4.</a:t>
            </a:r>
            <a:r>
              <a:rPr kumimoji="1" lang="ja-JP" altLang="en-US" dirty="0"/>
              <a:t>ループ①</a:t>
            </a:r>
          </a:p>
        </p:txBody>
      </p:sp>
      <p:sp>
        <p:nvSpPr>
          <p:cNvPr id="3" name="コンテンツ プレースホルダー 2">
            <a:extLst>
              <a:ext uri="{FF2B5EF4-FFF2-40B4-BE49-F238E27FC236}">
                <a16:creationId xmlns:a16="http://schemas.microsoft.com/office/drawing/2014/main" id="{DBF40DDB-1019-49F3-9B51-3318AF5A493A}"/>
              </a:ext>
            </a:extLst>
          </p:cNvPr>
          <p:cNvSpPr>
            <a:spLocks noGrp="1"/>
          </p:cNvSpPr>
          <p:nvPr>
            <p:ph idx="1"/>
          </p:nvPr>
        </p:nvSpPr>
        <p:spPr/>
        <p:txBody>
          <a:bodyPr/>
          <a:lstStyle/>
          <a:p>
            <a:r>
              <a:rPr kumimoji="1" lang="en-US" altLang="ja-JP" dirty="0"/>
              <a:t>while </a:t>
            </a:r>
            <a:r>
              <a:rPr kumimoji="1" lang="ja-JP" altLang="en-US" dirty="0"/>
              <a:t>文</a:t>
            </a:r>
            <a:endParaRPr kumimoji="1" lang="en-US" altLang="ja-JP" dirty="0"/>
          </a:p>
          <a:p>
            <a:pPr marL="0" indent="0">
              <a:buNone/>
            </a:pPr>
            <a:r>
              <a:rPr lang="en-US" altLang="ja-JP" dirty="0"/>
              <a:t>- </a:t>
            </a:r>
            <a:r>
              <a:rPr kumimoji="1" lang="en-US" altLang="ja-JP" dirty="0"/>
              <a:t> while(※</a:t>
            </a:r>
            <a:r>
              <a:rPr kumimoji="1" lang="ja-JP" altLang="en-US" dirty="0"/>
              <a:t>何かしらの式</a:t>
            </a:r>
            <a:r>
              <a:rPr kumimoji="1" lang="en-US" altLang="ja-JP" dirty="0"/>
              <a:t>){</a:t>
            </a:r>
          </a:p>
          <a:p>
            <a:pPr marL="0" indent="0">
              <a:buNone/>
            </a:pPr>
            <a:r>
              <a:rPr lang="en-US" altLang="ja-JP" dirty="0"/>
              <a:t>	</a:t>
            </a:r>
            <a:r>
              <a:rPr lang="ja-JP" altLang="en-US" dirty="0"/>
              <a:t>何かしらの処理</a:t>
            </a:r>
            <a:endParaRPr lang="en-US" altLang="ja-JP" dirty="0"/>
          </a:p>
          <a:p>
            <a:pPr marL="0" indent="0">
              <a:buNone/>
            </a:pPr>
            <a:r>
              <a:rPr lang="en-US" altLang="ja-JP" dirty="0"/>
              <a:t>}</a:t>
            </a:r>
            <a:r>
              <a:rPr lang="ja-JP" altLang="en-US" dirty="0"/>
              <a:t> </a:t>
            </a:r>
            <a:endParaRPr lang="en-US" altLang="ja-JP" dirty="0"/>
          </a:p>
          <a:p>
            <a:pPr marL="0" indent="0">
              <a:buNone/>
            </a:pPr>
            <a:endParaRPr kumimoji="1" lang="en-US" altLang="ja-JP" dirty="0"/>
          </a:p>
          <a:p>
            <a:pPr marL="0" indent="0">
              <a:buNone/>
            </a:pPr>
            <a:r>
              <a:rPr lang="en-US" altLang="ja-JP" dirty="0"/>
              <a:t>※</a:t>
            </a:r>
            <a:r>
              <a:rPr lang="ja-JP" altLang="en-US" dirty="0"/>
              <a:t>部分が</a:t>
            </a:r>
            <a:r>
              <a:rPr lang="en-US" altLang="ja-JP" dirty="0"/>
              <a:t>0</a:t>
            </a:r>
            <a:r>
              <a:rPr lang="ja-JP" altLang="en-US" dirty="0"/>
              <a:t>でない限り</a:t>
            </a:r>
            <a:r>
              <a:rPr lang="en-US" altLang="ja-JP" dirty="0"/>
              <a:t>{}</a:t>
            </a:r>
            <a:r>
              <a:rPr lang="ja-JP" altLang="en-US" dirty="0"/>
              <a:t>の中の処理が繰り返される。</a:t>
            </a:r>
            <a:r>
              <a:rPr lang="en-US" altLang="ja-JP" dirty="0"/>
              <a:t>※</a:t>
            </a:r>
            <a:r>
              <a:rPr lang="ja-JP" altLang="en-US" dirty="0"/>
              <a:t>部分は</a:t>
            </a:r>
            <a:r>
              <a:rPr lang="en-US" altLang="ja-JP" dirty="0"/>
              <a:t>if</a:t>
            </a:r>
            <a:r>
              <a:rPr lang="ja-JP" altLang="en-US" dirty="0"/>
              <a:t>文と同じ。</a:t>
            </a:r>
            <a:endParaRPr kumimoji="1" lang="ja-JP" altLang="en-US" dirty="0"/>
          </a:p>
        </p:txBody>
      </p:sp>
    </p:spTree>
    <p:extLst>
      <p:ext uri="{BB962C8B-B14F-4D97-AF65-F5344CB8AC3E}">
        <p14:creationId xmlns:p14="http://schemas.microsoft.com/office/powerpoint/2010/main" val="365641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E4F75F-B4C8-4277-B8C2-446DECCA4D69}"/>
              </a:ext>
            </a:extLst>
          </p:cNvPr>
          <p:cNvSpPr>
            <a:spLocks noGrp="1"/>
          </p:cNvSpPr>
          <p:nvPr>
            <p:ph type="title"/>
          </p:nvPr>
        </p:nvSpPr>
        <p:spPr/>
        <p:txBody>
          <a:bodyPr/>
          <a:lstStyle/>
          <a:p>
            <a:r>
              <a:rPr kumimoji="1" lang="en-US" altLang="ja-JP" dirty="0"/>
              <a:t>4.</a:t>
            </a:r>
            <a:r>
              <a:rPr kumimoji="1" lang="ja-JP" altLang="en-US" dirty="0"/>
              <a:t>ループ②</a:t>
            </a:r>
          </a:p>
        </p:txBody>
      </p:sp>
      <p:sp>
        <p:nvSpPr>
          <p:cNvPr id="3" name="コンテンツ プレースホルダー 2">
            <a:extLst>
              <a:ext uri="{FF2B5EF4-FFF2-40B4-BE49-F238E27FC236}">
                <a16:creationId xmlns:a16="http://schemas.microsoft.com/office/drawing/2014/main" id="{10311337-7B7E-4E7F-A4E0-D95D40790A2C}"/>
              </a:ext>
            </a:extLst>
          </p:cNvPr>
          <p:cNvSpPr>
            <a:spLocks noGrp="1"/>
          </p:cNvSpPr>
          <p:nvPr>
            <p:ph idx="1"/>
          </p:nvPr>
        </p:nvSpPr>
        <p:spPr/>
        <p:txBody>
          <a:bodyPr/>
          <a:lstStyle/>
          <a:p>
            <a:r>
              <a:rPr lang="ja-JP" altLang="en-US" dirty="0"/>
              <a:t>使い方</a:t>
            </a:r>
            <a:endParaRPr lang="en-US" altLang="ja-JP" dirty="0"/>
          </a:p>
          <a:p>
            <a:pPr>
              <a:buFontTx/>
              <a:buChar char="-"/>
            </a:pPr>
            <a:r>
              <a:rPr lang="en-US" altLang="ja-JP" dirty="0"/>
              <a:t>i</a:t>
            </a:r>
            <a:r>
              <a:rPr kumimoji="1" lang="en-US" altLang="ja-JP" dirty="0"/>
              <a:t>nt </a:t>
            </a:r>
            <a:r>
              <a:rPr kumimoji="1" lang="en-US" altLang="ja-JP" dirty="0" err="1"/>
              <a:t>i</a:t>
            </a:r>
            <a:r>
              <a:rPr kumimoji="1" lang="en-US" altLang="ja-JP" dirty="0"/>
              <a:t> = 0;</a:t>
            </a:r>
          </a:p>
          <a:p>
            <a:pPr marL="0" indent="0">
              <a:buNone/>
            </a:pPr>
            <a:r>
              <a:rPr lang="en-US" altLang="ja-JP" dirty="0"/>
              <a:t> while(</a:t>
            </a:r>
            <a:r>
              <a:rPr lang="en-US" altLang="ja-JP" dirty="0" err="1"/>
              <a:t>i</a:t>
            </a:r>
            <a:r>
              <a:rPr lang="en-US" altLang="ja-JP" dirty="0"/>
              <a:t> != 10){</a:t>
            </a:r>
          </a:p>
          <a:p>
            <a:pPr marL="0" indent="0">
              <a:buNone/>
            </a:pPr>
            <a:r>
              <a:rPr lang="en-US" altLang="ja-JP" dirty="0"/>
              <a:t>	※</a:t>
            </a:r>
            <a:r>
              <a:rPr lang="ja-JP" altLang="en-US" dirty="0"/>
              <a:t>なんらかの処理</a:t>
            </a:r>
            <a:endParaRPr lang="en-US" altLang="ja-JP" dirty="0"/>
          </a:p>
          <a:p>
            <a:pPr marL="0" indent="0">
              <a:buNone/>
            </a:pPr>
            <a:r>
              <a:rPr lang="en-US" altLang="ja-JP" dirty="0"/>
              <a:t>	</a:t>
            </a:r>
            <a:r>
              <a:rPr lang="en-US" altLang="ja-JP" dirty="0" err="1"/>
              <a:t>i</a:t>
            </a:r>
            <a:r>
              <a:rPr lang="en-US" altLang="ja-JP" dirty="0"/>
              <a:t>++;</a:t>
            </a:r>
          </a:p>
          <a:p>
            <a:pPr marL="0" indent="0">
              <a:buNone/>
            </a:pPr>
            <a:r>
              <a:rPr lang="en-US" altLang="ja-JP" dirty="0"/>
              <a:t>} </a:t>
            </a:r>
            <a:r>
              <a:rPr lang="ja-JP" altLang="en-US" dirty="0"/>
              <a:t>とすると</a:t>
            </a:r>
            <a:r>
              <a:rPr lang="en-US" altLang="ja-JP" dirty="0"/>
              <a:t>※</a:t>
            </a:r>
            <a:r>
              <a:rPr lang="ja-JP" altLang="en-US" dirty="0"/>
              <a:t>が</a:t>
            </a:r>
            <a:r>
              <a:rPr lang="en-US" altLang="ja-JP" dirty="0"/>
              <a:t>10</a:t>
            </a:r>
            <a:r>
              <a:rPr lang="ja-JP" altLang="en-US" dirty="0"/>
              <a:t>回繰り返される。</a:t>
            </a:r>
            <a:endParaRPr lang="en-US" altLang="ja-JP" dirty="0"/>
          </a:p>
          <a:p>
            <a:pPr marL="0" indent="0">
              <a:buNone/>
            </a:pPr>
            <a:r>
              <a:rPr lang="en-US" altLang="ja-JP" dirty="0" err="1"/>
              <a:t>i</a:t>
            </a:r>
            <a:r>
              <a:rPr lang="en-US" altLang="ja-JP" dirty="0"/>
              <a:t>++;</a:t>
            </a:r>
            <a:r>
              <a:rPr lang="ja-JP" altLang="en-US" dirty="0"/>
              <a:t>は</a:t>
            </a:r>
            <a:r>
              <a:rPr lang="en-US" altLang="ja-JP" dirty="0" err="1"/>
              <a:t>i</a:t>
            </a:r>
            <a:r>
              <a:rPr lang="ja-JP" altLang="en-US" dirty="0"/>
              <a:t>に</a:t>
            </a:r>
            <a:r>
              <a:rPr lang="en-US" altLang="ja-JP" dirty="0"/>
              <a:t>1</a:t>
            </a:r>
            <a:r>
              <a:rPr lang="ja-JP" altLang="en-US" dirty="0"/>
              <a:t>を足すという意味で毎ループ</a:t>
            </a:r>
            <a:r>
              <a:rPr lang="en-US" altLang="ja-JP" dirty="0" err="1"/>
              <a:t>i</a:t>
            </a:r>
            <a:r>
              <a:rPr lang="ja-JP" altLang="en-US" dirty="0"/>
              <a:t>に</a:t>
            </a:r>
            <a:r>
              <a:rPr lang="en-US" altLang="ja-JP" dirty="0"/>
              <a:t>1</a:t>
            </a:r>
            <a:r>
              <a:rPr lang="ja-JP" altLang="en-US" dirty="0"/>
              <a:t>足されているので</a:t>
            </a:r>
            <a:r>
              <a:rPr lang="en-US" altLang="ja-JP" dirty="0"/>
              <a:t>10</a:t>
            </a:r>
            <a:r>
              <a:rPr lang="ja-JP" altLang="en-US" dirty="0"/>
              <a:t>回目に</a:t>
            </a:r>
            <a:r>
              <a:rPr lang="en-US" altLang="ja-JP" dirty="0" err="1"/>
              <a:t>i</a:t>
            </a:r>
            <a:r>
              <a:rPr lang="ja-JP" altLang="en-US" dirty="0"/>
              <a:t>が</a:t>
            </a:r>
            <a:r>
              <a:rPr lang="en-US" altLang="ja-JP" dirty="0"/>
              <a:t>10</a:t>
            </a:r>
            <a:r>
              <a:rPr lang="ja-JP" altLang="en-US" dirty="0"/>
              <a:t>となりループが終わる。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92668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B8DCA-E361-47EF-80B5-E44F478CF938}"/>
              </a:ext>
            </a:extLst>
          </p:cNvPr>
          <p:cNvSpPr>
            <a:spLocks noGrp="1"/>
          </p:cNvSpPr>
          <p:nvPr>
            <p:ph type="title"/>
          </p:nvPr>
        </p:nvSpPr>
        <p:spPr/>
        <p:txBody>
          <a:bodyPr/>
          <a:lstStyle/>
          <a:p>
            <a:r>
              <a:rPr lang="en-US" altLang="ja-JP" dirty="0"/>
              <a:t>4.</a:t>
            </a:r>
            <a:r>
              <a:rPr lang="ja-JP" altLang="en-US" dirty="0"/>
              <a:t>ループ③</a:t>
            </a:r>
            <a:endParaRPr kumimoji="1" lang="ja-JP" altLang="en-US" dirty="0"/>
          </a:p>
        </p:txBody>
      </p:sp>
      <p:sp>
        <p:nvSpPr>
          <p:cNvPr id="3" name="コンテンツ プレースホルダー 2">
            <a:extLst>
              <a:ext uri="{FF2B5EF4-FFF2-40B4-BE49-F238E27FC236}">
                <a16:creationId xmlns:a16="http://schemas.microsoft.com/office/drawing/2014/main" id="{A7AB1E0B-F44C-4D76-80CB-8D62E6CE6002}"/>
              </a:ext>
            </a:extLst>
          </p:cNvPr>
          <p:cNvSpPr>
            <a:spLocks noGrp="1"/>
          </p:cNvSpPr>
          <p:nvPr>
            <p:ph idx="1"/>
          </p:nvPr>
        </p:nvSpPr>
        <p:spPr/>
        <p:txBody>
          <a:bodyPr/>
          <a:lstStyle/>
          <a:p>
            <a:r>
              <a:rPr kumimoji="1" lang="en-US" altLang="ja-JP" dirty="0"/>
              <a:t>for </a:t>
            </a:r>
            <a:r>
              <a:rPr kumimoji="1" lang="ja-JP" altLang="en-US" dirty="0"/>
              <a:t>文</a:t>
            </a:r>
            <a:endParaRPr kumimoji="1" lang="en-US" altLang="ja-JP" dirty="0"/>
          </a:p>
          <a:p>
            <a:pPr marL="0" indent="0">
              <a:buNone/>
            </a:pPr>
            <a:r>
              <a:rPr lang="en-US" altLang="ja-JP" dirty="0"/>
              <a:t>- for(int </a:t>
            </a:r>
            <a:r>
              <a:rPr lang="en-US" altLang="ja-JP" dirty="0" err="1"/>
              <a:t>i</a:t>
            </a:r>
            <a:r>
              <a:rPr lang="en-US" altLang="ja-JP" dirty="0"/>
              <a:t> = 0; </a:t>
            </a:r>
            <a:r>
              <a:rPr lang="en-US" altLang="ja-JP" dirty="0" err="1"/>
              <a:t>i</a:t>
            </a:r>
            <a:r>
              <a:rPr lang="en-US" altLang="ja-JP" dirty="0"/>
              <a:t> &lt; </a:t>
            </a:r>
            <a:r>
              <a:rPr lang="ja-JP" altLang="en-US" dirty="0"/>
              <a:t>繰り返したい回数 </a:t>
            </a:r>
            <a:r>
              <a:rPr lang="en-US" altLang="ja-JP" dirty="0"/>
              <a:t>; </a:t>
            </a:r>
            <a:r>
              <a:rPr lang="en-US" altLang="ja-JP" dirty="0" err="1"/>
              <a:t>i</a:t>
            </a:r>
            <a:r>
              <a:rPr lang="en-US" altLang="ja-JP" dirty="0"/>
              <a:t>++ ){</a:t>
            </a:r>
          </a:p>
          <a:p>
            <a:pPr marL="0" indent="0">
              <a:buNone/>
            </a:pPr>
            <a:r>
              <a:rPr kumimoji="1" lang="en-US" altLang="ja-JP" dirty="0"/>
              <a:t>	※</a:t>
            </a:r>
            <a:r>
              <a:rPr kumimoji="1" lang="ja-JP" altLang="en-US" dirty="0"/>
              <a:t>なんらかの処理</a:t>
            </a:r>
            <a:endParaRPr kumimoji="1" lang="en-US" altLang="ja-JP" dirty="0"/>
          </a:p>
          <a:p>
            <a:pPr marL="0" indent="0">
              <a:buNone/>
            </a:pPr>
            <a:r>
              <a:rPr lang="en-US" altLang="ja-JP" dirty="0"/>
              <a:t>}</a:t>
            </a:r>
          </a:p>
          <a:p>
            <a:pPr marL="0" indent="0">
              <a:buNone/>
            </a:pPr>
            <a:endParaRPr kumimoji="1" lang="en-US" altLang="ja-JP" dirty="0"/>
          </a:p>
          <a:p>
            <a:r>
              <a:rPr kumimoji="1" lang="ja-JP" altLang="en-US" dirty="0"/>
              <a:t>単純に指定の回数繰り返したいだけなら上ので</a:t>
            </a:r>
            <a:r>
              <a:rPr kumimoji="1" lang="en-US" altLang="ja-JP" dirty="0"/>
              <a:t>OK</a:t>
            </a:r>
            <a:r>
              <a:rPr kumimoji="1" lang="ja-JP" altLang="en-US" dirty="0"/>
              <a:t>。</a:t>
            </a:r>
            <a:endParaRPr kumimoji="1" lang="en-US" altLang="ja-JP" dirty="0"/>
          </a:p>
          <a:p>
            <a:pPr marL="0" indent="0">
              <a:buNone/>
            </a:pPr>
            <a:r>
              <a:rPr lang="en-US" altLang="ja-JP" dirty="0"/>
              <a:t>-</a:t>
            </a:r>
            <a:r>
              <a:rPr lang="ja-JP" altLang="en-US" dirty="0"/>
              <a:t>他の書き方も沢山ある</a:t>
            </a:r>
            <a:r>
              <a:rPr lang="en-US" altLang="ja-JP" dirty="0"/>
              <a:t>…………</a:t>
            </a:r>
            <a:r>
              <a:rPr lang="ja-JP" altLang="en-US" dirty="0"/>
              <a:t>次ページへ</a:t>
            </a:r>
            <a:endParaRPr kumimoji="1" lang="ja-JP" altLang="en-US" dirty="0"/>
          </a:p>
        </p:txBody>
      </p:sp>
    </p:spTree>
    <p:extLst>
      <p:ext uri="{BB962C8B-B14F-4D97-AF65-F5344CB8AC3E}">
        <p14:creationId xmlns:p14="http://schemas.microsoft.com/office/powerpoint/2010/main" val="166343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F1812-404E-439A-8DEB-977F17C6DB59}"/>
              </a:ext>
            </a:extLst>
          </p:cNvPr>
          <p:cNvSpPr>
            <a:spLocks noGrp="1"/>
          </p:cNvSpPr>
          <p:nvPr>
            <p:ph type="title"/>
          </p:nvPr>
        </p:nvSpPr>
        <p:spPr/>
        <p:txBody>
          <a:bodyPr/>
          <a:lstStyle/>
          <a:p>
            <a:r>
              <a:rPr kumimoji="1" lang="en-US" altLang="ja-JP" dirty="0"/>
              <a:t>4.</a:t>
            </a:r>
            <a:r>
              <a:rPr kumimoji="1" lang="ja-JP" altLang="en-US" dirty="0"/>
              <a:t>ループ④</a:t>
            </a:r>
          </a:p>
        </p:txBody>
      </p:sp>
      <p:sp>
        <p:nvSpPr>
          <p:cNvPr id="3" name="コンテンツ プレースホルダー 2">
            <a:extLst>
              <a:ext uri="{FF2B5EF4-FFF2-40B4-BE49-F238E27FC236}">
                <a16:creationId xmlns:a16="http://schemas.microsoft.com/office/drawing/2014/main" id="{5A7B494B-1A6A-4D0F-859E-6EBC5C1FA42C}"/>
              </a:ext>
            </a:extLst>
          </p:cNvPr>
          <p:cNvSpPr>
            <a:spLocks noGrp="1"/>
          </p:cNvSpPr>
          <p:nvPr>
            <p:ph idx="1"/>
          </p:nvPr>
        </p:nvSpPr>
        <p:spPr>
          <a:xfrm>
            <a:off x="838200" y="1825624"/>
            <a:ext cx="10515600" cy="5099961"/>
          </a:xfrm>
        </p:spPr>
        <p:txBody>
          <a:bodyPr/>
          <a:lstStyle/>
          <a:p>
            <a:r>
              <a:rPr kumimoji="1" lang="ja-JP" altLang="en-US" dirty="0"/>
              <a:t>色々な書き方</a:t>
            </a:r>
            <a:endParaRPr kumimoji="1" lang="en-US" altLang="ja-JP" dirty="0"/>
          </a:p>
          <a:p>
            <a:pPr marL="0" indent="0">
              <a:buNone/>
            </a:pPr>
            <a:r>
              <a:rPr lang="en-US" altLang="ja-JP" dirty="0"/>
              <a:t>for(int </a:t>
            </a:r>
            <a:r>
              <a:rPr lang="en-US" altLang="ja-JP" dirty="0" err="1"/>
              <a:t>i</a:t>
            </a:r>
            <a:r>
              <a:rPr lang="en-US" altLang="ja-JP" dirty="0"/>
              <a:t> = 0, int j = 0; </a:t>
            </a:r>
            <a:r>
              <a:rPr lang="en-US" altLang="ja-JP" dirty="0" err="1"/>
              <a:t>i</a:t>
            </a:r>
            <a:r>
              <a:rPr lang="en-US" altLang="ja-JP" dirty="0"/>
              <a:t> + j &lt; 100;i++,j+=10){}</a:t>
            </a:r>
          </a:p>
          <a:p>
            <a:pPr marL="0" indent="0">
              <a:buNone/>
            </a:pPr>
            <a:r>
              <a:rPr kumimoji="1" lang="en-US" altLang="ja-JP" dirty="0"/>
              <a:t>-</a:t>
            </a:r>
            <a:r>
              <a:rPr kumimoji="1" lang="ja-JP" altLang="en-US" dirty="0"/>
              <a:t>これは毎ループ</a:t>
            </a:r>
            <a:r>
              <a:rPr kumimoji="1" lang="en-US" altLang="ja-JP" dirty="0" err="1"/>
              <a:t>i</a:t>
            </a:r>
            <a:r>
              <a:rPr kumimoji="1" lang="ja-JP" altLang="en-US" dirty="0"/>
              <a:t>が</a:t>
            </a:r>
            <a:r>
              <a:rPr kumimoji="1" lang="en-US" altLang="ja-JP" dirty="0"/>
              <a:t>1,j</a:t>
            </a:r>
            <a:r>
              <a:rPr kumimoji="1" lang="ja-JP" altLang="en-US" dirty="0"/>
              <a:t>が</a:t>
            </a:r>
            <a:r>
              <a:rPr kumimoji="1" lang="en-US" altLang="ja-JP" dirty="0"/>
              <a:t>10</a:t>
            </a:r>
            <a:r>
              <a:rPr kumimoji="1" lang="ja-JP" altLang="en-US" dirty="0"/>
              <a:t>増えるので計</a:t>
            </a:r>
            <a:r>
              <a:rPr lang="en-US" altLang="ja-JP" dirty="0"/>
              <a:t>10</a:t>
            </a:r>
            <a:r>
              <a:rPr kumimoji="1" lang="ja-JP" altLang="en-US" dirty="0"/>
              <a:t>回ループする。</a:t>
            </a:r>
            <a:endParaRPr kumimoji="1" lang="en-US" altLang="ja-JP" dirty="0"/>
          </a:p>
          <a:p>
            <a:pPr marL="0" indent="0">
              <a:buNone/>
            </a:pPr>
            <a:endParaRPr lang="en-US" altLang="ja-JP" dirty="0"/>
          </a:p>
          <a:p>
            <a:pPr marL="0" indent="0">
              <a:buNone/>
            </a:pPr>
            <a:r>
              <a:rPr lang="en-US" altLang="ja-JP" dirty="0"/>
              <a:t>for(int </a:t>
            </a:r>
            <a:r>
              <a:rPr lang="en-US" altLang="ja-JP" dirty="0" err="1"/>
              <a:t>i</a:t>
            </a:r>
            <a:r>
              <a:rPr lang="en-US" altLang="ja-JP" dirty="0"/>
              <a:t> =10;i &lt; 260; </a:t>
            </a:r>
            <a:r>
              <a:rPr lang="en-US" altLang="ja-JP" dirty="0" err="1"/>
              <a:t>i</a:t>
            </a:r>
            <a:r>
              <a:rPr lang="en-US" altLang="ja-JP" dirty="0"/>
              <a:t> *= 2){}</a:t>
            </a:r>
          </a:p>
          <a:p>
            <a:pPr marL="0" indent="0">
              <a:buNone/>
            </a:pPr>
            <a:r>
              <a:rPr kumimoji="1" lang="en-US" altLang="ja-JP" dirty="0"/>
              <a:t>-</a:t>
            </a:r>
            <a:r>
              <a:rPr kumimoji="1" lang="ja-JP" altLang="en-US" dirty="0"/>
              <a:t>毎ループ</a:t>
            </a:r>
            <a:r>
              <a:rPr kumimoji="1" lang="en-US" altLang="ja-JP" dirty="0"/>
              <a:t>2</a:t>
            </a:r>
            <a:r>
              <a:rPr kumimoji="1" lang="ja-JP" altLang="en-US" dirty="0"/>
              <a:t>倍になるので</a:t>
            </a:r>
            <a:r>
              <a:rPr kumimoji="1" lang="en-US" altLang="ja-JP" dirty="0"/>
              <a:t>10*(2^5) = 320</a:t>
            </a:r>
            <a:r>
              <a:rPr kumimoji="1" lang="ja-JP" altLang="en-US" dirty="0"/>
              <a:t>で</a:t>
            </a:r>
            <a:r>
              <a:rPr lang="ja-JP" altLang="en-US" dirty="0"/>
              <a:t>計</a:t>
            </a:r>
            <a:r>
              <a:rPr lang="en-US" altLang="ja-JP" dirty="0"/>
              <a:t>6</a:t>
            </a:r>
            <a:r>
              <a:rPr lang="ja-JP" altLang="en-US" dirty="0"/>
              <a:t>回ループする。</a:t>
            </a:r>
            <a:endParaRPr lang="en-US" altLang="ja-JP" dirty="0"/>
          </a:p>
          <a:p>
            <a:pPr marL="0" indent="0">
              <a:buNone/>
            </a:pPr>
            <a:endParaRPr kumimoji="1" lang="en-US" altLang="ja-JP" dirty="0"/>
          </a:p>
          <a:p>
            <a:pPr marL="0" indent="0">
              <a:buNone/>
            </a:pPr>
            <a:r>
              <a:rPr kumimoji="1" lang="en-US" altLang="ja-JP" dirty="0"/>
              <a:t>for(int </a:t>
            </a:r>
            <a:r>
              <a:rPr kumimoji="1" lang="en-US" altLang="ja-JP" dirty="0" err="1"/>
              <a:t>i</a:t>
            </a:r>
            <a:r>
              <a:rPr kumimoji="1" lang="en-US" altLang="ja-JP" dirty="0"/>
              <a:t> = 0;i !=20;i++){ </a:t>
            </a:r>
            <a:r>
              <a:rPr kumimoji="1" lang="en-US" altLang="ja-JP" dirty="0" err="1"/>
              <a:t>i</a:t>
            </a:r>
            <a:r>
              <a:rPr kumimoji="1" lang="en-US" altLang="ja-JP" dirty="0"/>
              <a:t>+=1; </a:t>
            </a:r>
            <a:r>
              <a:rPr lang="en-US" altLang="ja-JP" dirty="0"/>
              <a:t>}</a:t>
            </a:r>
          </a:p>
          <a:p>
            <a:pPr marL="0" indent="0">
              <a:buNone/>
            </a:pPr>
            <a:r>
              <a:rPr kumimoji="1" lang="en-US" altLang="ja-JP" dirty="0"/>
              <a:t>-</a:t>
            </a:r>
            <a:r>
              <a:rPr kumimoji="1" lang="ja-JP" altLang="en-US" dirty="0"/>
              <a:t>毎ループ</a:t>
            </a:r>
            <a:r>
              <a:rPr kumimoji="1" lang="en-US" altLang="ja-JP" dirty="0" err="1"/>
              <a:t>i</a:t>
            </a:r>
            <a:r>
              <a:rPr kumimoji="1" lang="ja-JP" altLang="en-US" dirty="0"/>
              <a:t>に</a:t>
            </a:r>
            <a:r>
              <a:rPr kumimoji="1" lang="en-US" altLang="ja-JP" dirty="0"/>
              <a:t>2</a:t>
            </a:r>
            <a:r>
              <a:rPr lang="ja-JP" altLang="en-US" dirty="0"/>
              <a:t>加算されるので</a:t>
            </a:r>
            <a:r>
              <a:rPr lang="en-US" altLang="ja-JP" dirty="0"/>
              <a:t>10</a:t>
            </a:r>
            <a:r>
              <a:rPr lang="ja-JP" altLang="en-US" dirty="0"/>
              <a:t>回。</a:t>
            </a:r>
            <a:endParaRPr kumimoji="1" lang="ja-JP" altLang="en-US" dirty="0"/>
          </a:p>
        </p:txBody>
      </p:sp>
    </p:spTree>
    <p:extLst>
      <p:ext uri="{BB962C8B-B14F-4D97-AF65-F5344CB8AC3E}">
        <p14:creationId xmlns:p14="http://schemas.microsoft.com/office/powerpoint/2010/main" val="303786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BB380-BB45-4D89-9539-49B8600F9AF3}"/>
              </a:ext>
            </a:extLst>
          </p:cNvPr>
          <p:cNvSpPr>
            <a:spLocks noGrp="1"/>
          </p:cNvSpPr>
          <p:nvPr>
            <p:ph type="title"/>
          </p:nvPr>
        </p:nvSpPr>
        <p:spPr/>
        <p:txBody>
          <a:bodyPr/>
          <a:lstStyle/>
          <a:p>
            <a:r>
              <a:rPr kumimoji="1" lang="ja-JP" altLang="en-US" dirty="0"/>
              <a:t>ここまでの確認</a:t>
            </a:r>
          </a:p>
        </p:txBody>
      </p:sp>
      <p:sp>
        <p:nvSpPr>
          <p:cNvPr id="3" name="コンテンツ プレースホルダー 2">
            <a:extLst>
              <a:ext uri="{FF2B5EF4-FFF2-40B4-BE49-F238E27FC236}">
                <a16:creationId xmlns:a16="http://schemas.microsoft.com/office/drawing/2014/main" id="{3BE2CC65-5746-47D4-8899-DAA58DB79D25}"/>
              </a:ext>
            </a:extLst>
          </p:cNvPr>
          <p:cNvSpPr>
            <a:spLocks noGrp="1"/>
          </p:cNvSpPr>
          <p:nvPr>
            <p:ph idx="1"/>
          </p:nvPr>
        </p:nvSpPr>
        <p:spPr/>
        <p:txBody>
          <a:bodyPr/>
          <a:lstStyle/>
          <a:p>
            <a:r>
              <a:rPr kumimoji="1" lang="ja-JP" altLang="en-US" dirty="0"/>
              <a:t>これまでの確認</a:t>
            </a:r>
            <a:r>
              <a:rPr lang="ja-JP" altLang="en-US" dirty="0"/>
              <a:t>。簡単すぎる人は飛ばす。</a:t>
            </a:r>
            <a:endParaRPr kumimoji="1" lang="en-US" altLang="ja-JP" dirty="0"/>
          </a:p>
          <a:p>
            <a:pPr>
              <a:buFontTx/>
              <a:buChar char="-"/>
            </a:pPr>
            <a:r>
              <a:rPr lang="en-US" altLang="ja-JP" dirty="0">
                <a:hlinkClick r:id="rId2"/>
              </a:rPr>
              <a:t>https://github.com/AD58-3104/brains_c_study/blob/main/quiz/quiz2_for.c</a:t>
            </a:r>
            <a:endParaRPr lang="en-US" altLang="ja-JP" dirty="0"/>
          </a:p>
          <a:p>
            <a:pPr>
              <a:buFontTx/>
              <a:buChar char="-"/>
            </a:pPr>
            <a:r>
              <a:rPr lang="en-US" altLang="ja-JP" dirty="0">
                <a:hlinkClick r:id="rId3"/>
              </a:rPr>
              <a:t>https://github.com/AD58-3104/brains_c_study/blob/main/quiz/quiz3_for2.c</a:t>
            </a:r>
            <a:endParaRPr lang="en-US" altLang="ja-JP" dirty="0"/>
          </a:p>
          <a:p>
            <a:pPr>
              <a:buFontTx/>
              <a:buChar char="-"/>
            </a:pPr>
            <a:r>
              <a:rPr lang="en-US" altLang="ja-JP" dirty="0">
                <a:hlinkClick r:id="rId4"/>
              </a:rPr>
              <a:t>https://github.com/AD58-3104/brains_c_study/blob/main/quiz/quiz4_while.c</a:t>
            </a:r>
            <a:endParaRPr lang="en-US" altLang="ja-JP" dirty="0"/>
          </a:p>
          <a:p>
            <a:pPr>
              <a:buFontTx/>
              <a:buChar char="-"/>
            </a:pPr>
            <a:endParaRPr lang="en-US" altLang="ja-JP" dirty="0"/>
          </a:p>
          <a:p>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58147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6165DB-EB7C-4133-9587-917214CAC643}"/>
              </a:ext>
            </a:extLst>
          </p:cNvPr>
          <p:cNvSpPr>
            <a:spLocks noGrp="1"/>
          </p:cNvSpPr>
          <p:nvPr>
            <p:ph type="title"/>
          </p:nvPr>
        </p:nvSpPr>
        <p:spPr/>
        <p:txBody>
          <a:bodyPr/>
          <a:lstStyle/>
          <a:p>
            <a:r>
              <a:rPr kumimoji="1" lang="en-US" altLang="ja-JP" dirty="0"/>
              <a:t>5.</a:t>
            </a:r>
            <a:r>
              <a:rPr lang="ja-JP" altLang="en-US" dirty="0"/>
              <a:t>配列①</a:t>
            </a:r>
            <a:endParaRPr kumimoji="1" lang="ja-JP" altLang="en-US" dirty="0"/>
          </a:p>
        </p:txBody>
      </p:sp>
      <p:sp>
        <p:nvSpPr>
          <p:cNvPr id="3" name="コンテンツ プレースホルダー 2">
            <a:extLst>
              <a:ext uri="{FF2B5EF4-FFF2-40B4-BE49-F238E27FC236}">
                <a16:creationId xmlns:a16="http://schemas.microsoft.com/office/drawing/2014/main" id="{106896F7-7A58-411D-A757-EFE23EA7E71A}"/>
              </a:ext>
            </a:extLst>
          </p:cNvPr>
          <p:cNvSpPr>
            <a:spLocks noGrp="1"/>
          </p:cNvSpPr>
          <p:nvPr>
            <p:ph idx="1"/>
          </p:nvPr>
        </p:nvSpPr>
        <p:spPr/>
        <p:txBody>
          <a:bodyPr>
            <a:normAutofit lnSpcReduction="10000"/>
          </a:bodyPr>
          <a:lstStyle/>
          <a:p>
            <a:r>
              <a:rPr kumimoji="1" lang="ja-JP" altLang="en-US" dirty="0"/>
              <a:t>ある型の変数を何個も格納できるもの</a:t>
            </a:r>
            <a:endParaRPr kumimoji="1" lang="en-US" altLang="ja-JP" dirty="0"/>
          </a:p>
          <a:p>
            <a:pPr marL="0" indent="0">
              <a:buNone/>
            </a:pPr>
            <a:r>
              <a:rPr lang="en-US" altLang="ja-JP" dirty="0"/>
              <a:t>- int  </a:t>
            </a:r>
            <a:r>
              <a:rPr lang="en-US" altLang="ja-JP" dirty="0" err="1"/>
              <a:t>hairetu</a:t>
            </a:r>
            <a:r>
              <a:rPr lang="en-US" altLang="ja-JP" dirty="0"/>
              <a:t>[10] ;</a:t>
            </a:r>
          </a:p>
          <a:p>
            <a:pPr marL="0" indent="0">
              <a:buNone/>
            </a:pPr>
            <a:r>
              <a:rPr kumimoji="1" lang="ja-JP" altLang="en-US" dirty="0"/>
              <a:t>これで</a:t>
            </a:r>
            <a:r>
              <a:rPr kumimoji="1" lang="en-US" altLang="ja-JP" dirty="0"/>
              <a:t>int</a:t>
            </a:r>
            <a:r>
              <a:rPr kumimoji="1" lang="ja-JP" altLang="en-US" dirty="0"/>
              <a:t>型の変数を</a:t>
            </a:r>
            <a:r>
              <a:rPr kumimoji="1" lang="en-US" altLang="ja-JP" dirty="0"/>
              <a:t>10</a:t>
            </a:r>
            <a:r>
              <a:rPr kumimoji="1" lang="ja-JP" altLang="en-US" dirty="0"/>
              <a:t>個持つ配列が作られる。</a:t>
            </a:r>
            <a:endParaRPr kumimoji="1" lang="en-US" altLang="ja-JP" dirty="0"/>
          </a:p>
          <a:p>
            <a:pPr marL="0" indent="0">
              <a:buNone/>
            </a:pPr>
            <a:r>
              <a:rPr lang="en-US" altLang="ja-JP" dirty="0"/>
              <a:t>-char </a:t>
            </a:r>
            <a:r>
              <a:rPr lang="ja-JP" altLang="en-US" dirty="0"/>
              <a:t>型の配列を作れば文字列を格納出来る。</a:t>
            </a:r>
            <a:endParaRPr lang="en-US" altLang="ja-JP" dirty="0"/>
          </a:p>
          <a:p>
            <a:pPr marL="0" indent="0">
              <a:buNone/>
            </a:pPr>
            <a:endParaRPr lang="en-US" altLang="ja-JP" dirty="0"/>
          </a:p>
          <a:p>
            <a:r>
              <a:rPr lang="ja-JP" altLang="en-US" dirty="0"/>
              <a:t>初期化の方法</a:t>
            </a:r>
            <a:endParaRPr lang="en-US" altLang="ja-JP" dirty="0"/>
          </a:p>
          <a:p>
            <a:pPr marL="0" indent="0">
              <a:buNone/>
            </a:pPr>
            <a:r>
              <a:rPr lang="en-US" altLang="ja-JP" dirty="0"/>
              <a:t>-int</a:t>
            </a:r>
            <a:r>
              <a:rPr lang="ja-JP" altLang="en-US" dirty="0"/>
              <a:t> </a:t>
            </a:r>
            <a:r>
              <a:rPr lang="en-US" altLang="ja-JP" dirty="0" err="1"/>
              <a:t>hairetu</a:t>
            </a:r>
            <a:r>
              <a:rPr lang="en-US" altLang="ja-JP" dirty="0"/>
              <a:t>[3]</a:t>
            </a:r>
            <a:r>
              <a:rPr lang="ja-JP" altLang="en-US" dirty="0"/>
              <a:t> </a:t>
            </a:r>
            <a:r>
              <a:rPr lang="en-US" altLang="ja-JP" dirty="0"/>
              <a:t>=</a:t>
            </a:r>
            <a:r>
              <a:rPr lang="ja-JP" altLang="en-US" dirty="0"/>
              <a:t> </a:t>
            </a:r>
            <a:r>
              <a:rPr lang="en-US" altLang="ja-JP" dirty="0"/>
              <a:t>{1,2,3};</a:t>
            </a:r>
          </a:p>
          <a:p>
            <a:pPr marL="0" indent="0">
              <a:buNone/>
            </a:pPr>
            <a:r>
              <a:rPr lang="en-US" altLang="ja-JP" dirty="0"/>
              <a:t>{}</a:t>
            </a:r>
            <a:r>
              <a:rPr lang="ja-JP" altLang="en-US" dirty="0"/>
              <a:t>で囲って宣言すると初期化できる。初期化しないで後で</a:t>
            </a:r>
            <a:endParaRPr lang="en-US" altLang="ja-JP" dirty="0"/>
          </a:p>
          <a:p>
            <a:pPr marL="0" indent="0">
              <a:buNone/>
            </a:pPr>
            <a:r>
              <a:rPr lang="en-US" altLang="ja-JP" dirty="0" err="1"/>
              <a:t>hairetu</a:t>
            </a:r>
            <a:r>
              <a:rPr lang="en-US" altLang="ja-JP" dirty="0"/>
              <a:t>[0] = 1;</a:t>
            </a:r>
            <a:r>
              <a:rPr lang="ja-JP" altLang="en-US" dirty="0"/>
              <a:t>のように要素一つ一つに代入も可能。</a:t>
            </a:r>
            <a:endParaRPr lang="en-US" altLang="ja-JP" dirty="0"/>
          </a:p>
          <a:p>
            <a:endParaRPr kumimoji="1" lang="en-US" altLang="ja-JP" dirty="0"/>
          </a:p>
          <a:p>
            <a:pPr marL="0" indent="0">
              <a:buNone/>
            </a:pPr>
            <a:endParaRPr lang="en-US" altLang="ja-JP" dirty="0"/>
          </a:p>
        </p:txBody>
      </p:sp>
    </p:spTree>
    <p:extLst>
      <p:ext uri="{BB962C8B-B14F-4D97-AF65-F5344CB8AC3E}">
        <p14:creationId xmlns:p14="http://schemas.microsoft.com/office/powerpoint/2010/main" val="289424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8BBAD-2431-4CEE-8B29-E349EC91D7A1}"/>
              </a:ext>
            </a:extLst>
          </p:cNvPr>
          <p:cNvSpPr>
            <a:spLocks noGrp="1"/>
          </p:cNvSpPr>
          <p:nvPr>
            <p:ph type="title"/>
          </p:nvPr>
        </p:nvSpPr>
        <p:spPr/>
        <p:txBody>
          <a:bodyPr/>
          <a:lstStyle/>
          <a:p>
            <a:r>
              <a:rPr kumimoji="1" lang="en-US" altLang="ja-JP" dirty="0"/>
              <a:t>5.</a:t>
            </a:r>
            <a:r>
              <a:rPr kumimoji="1" lang="ja-JP" altLang="en-US" dirty="0"/>
              <a:t>配列②</a:t>
            </a:r>
          </a:p>
        </p:txBody>
      </p:sp>
      <p:sp>
        <p:nvSpPr>
          <p:cNvPr id="3" name="コンテンツ プレースホルダー 2">
            <a:extLst>
              <a:ext uri="{FF2B5EF4-FFF2-40B4-BE49-F238E27FC236}">
                <a16:creationId xmlns:a16="http://schemas.microsoft.com/office/drawing/2014/main" id="{C4A264CF-BBA6-4855-B8E9-29A9199CD10F}"/>
              </a:ext>
            </a:extLst>
          </p:cNvPr>
          <p:cNvSpPr>
            <a:spLocks noGrp="1"/>
          </p:cNvSpPr>
          <p:nvPr>
            <p:ph idx="1"/>
          </p:nvPr>
        </p:nvSpPr>
        <p:spPr/>
        <p:txBody>
          <a:bodyPr/>
          <a:lstStyle/>
          <a:p>
            <a:r>
              <a:rPr kumimoji="1" lang="ja-JP" altLang="en-US" dirty="0"/>
              <a:t>わざわざ配列にするメリットは？</a:t>
            </a:r>
            <a:endParaRPr kumimoji="1" lang="en-US" altLang="ja-JP" dirty="0"/>
          </a:p>
          <a:p>
            <a:pPr>
              <a:buFontTx/>
              <a:buChar char="-"/>
            </a:pPr>
            <a:r>
              <a:rPr lang="ja-JP" altLang="en-US" dirty="0"/>
              <a:t>複数のデータを自動で扱うプログラムを書ける。</a:t>
            </a:r>
            <a:endParaRPr lang="en-US" altLang="ja-JP" dirty="0"/>
          </a:p>
          <a:p>
            <a:pPr marL="0" indent="0">
              <a:buNone/>
            </a:pPr>
            <a:r>
              <a:rPr lang="en-US" altLang="ja-JP" dirty="0"/>
              <a:t>int a1,a2,a3,a4;</a:t>
            </a:r>
            <a:r>
              <a:rPr lang="ja-JP" altLang="en-US" dirty="0"/>
              <a:t>のようにしてしまうとその変数を扱う時いちいちその変数名を書かなくてはいけない。またそもそも何度も同じような変数を宣言するのが面倒すぎる。</a:t>
            </a:r>
            <a:r>
              <a:rPr lang="en-US" altLang="ja-JP" dirty="0"/>
              <a:t> </a:t>
            </a:r>
          </a:p>
          <a:p>
            <a:pPr marL="0" indent="0">
              <a:buNone/>
            </a:pPr>
            <a:r>
              <a:rPr lang="en-US" altLang="ja-JP" dirty="0">
                <a:solidFill>
                  <a:srgbClr val="FF0000"/>
                </a:solidFill>
              </a:rPr>
              <a:t>※</a:t>
            </a:r>
            <a:r>
              <a:rPr lang="ja-JP" altLang="en-US" dirty="0">
                <a:solidFill>
                  <a:srgbClr val="FF0000"/>
                </a:solidFill>
              </a:rPr>
              <a:t>プログラムを書く際は面倒な事はやってはいけない事と心得よ</a:t>
            </a:r>
            <a:endParaRPr lang="en-US" altLang="ja-JP" dirty="0">
              <a:solidFill>
                <a:srgbClr val="FF0000"/>
              </a:solidFill>
            </a:endParaRPr>
          </a:p>
          <a:p>
            <a:pPr marL="0" indent="0">
              <a:buNone/>
            </a:pPr>
            <a:r>
              <a:rPr lang="ja-JP" altLang="en-US" dirty="0"/>
              <a:t>例→次ページ</a:t>
            </a:r>
            <a:endParaRPr kumimoji="1" lang="ja-JP" altLang="en-US" dirty="0"/>
          </a:p>
          <a:p>
            <a:endParaRPr kumimoji="1" lang="ja-JP" altLang="en-US" dirty="0"/>
          </a:p>
        </p:txBody>
      </p:sp>
    </p:spTree>
    <p:extLst>
      <p:ext uri="{BB962C8B-B14F-4D97-AF65-F5344CB8AC3E}">
        <p14:creationId xmlns:p14="http://schemas.microsoft.com/office/powerpoint/2010/main" val="338274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8B270-807E-4AFE-B852-17B86CBCEE5C}"/>
              </a:ext>
            </a:extLst>
          </p:cNvPr>
          <p:cNvSpPr>
            <a:spLocks noGrp="1"/>
          </p:cNvSpPr>
          <p:nvPr>
            <p:ph type="title"/>
          </p:nvPr>
        </p:nvSpPr>
        <p:spPr/>
        <p:txBody>
          <a:bodyPr/>
          <a:lstStyle/>
          <a:p>
            <a:r>
              <a:rPr lang="ja-JP" altLang="en-US" dirty="0"/>
              <a:t>複数の変数を自動で扱う例</a:t>
            </a:r>
            <a:endParaRPr kumimoji="1" lang="ja-JP" altLang="en-US" dirty="0"/>
          </a:p>
        </p:txBody>
      </p:sp>
      <p:sp>
        <p:nvSpPr>
          <p:cNvPr id="3" name="コンテンツ プレースホルダー 2">
            <a:extLst>
              <a:ext uri="{FF2B5EF4-FFF2-40B4-BE49-F238E27FC236}">
                <a16:creationId xmlns:a16="http://schemas.microsoft.com/office/drawing/2014/main" id="{9B60B4CA-C5C2-4699-9FFD-C4F0D764BA7A}"/>
              </a:ext>
            </a:extLst>
          </p:cNvPr>
          <p:cNvSpPr>
            <a:spLocks noGrp="1"/>
          </p:cNvSpPr>
          <p:nvPr>
            <p:ph idx="1"/>
          </p:nvPr>
        </p:nvSpPr>
        <p:spPr/>
        <p:txBody>
          <a:bodyPr/>
          <a:lstStyle/>
          <a:p>
            <a:r>
              <a:rPr lang="en-US" altLang="ja-JP" dirty="0"/>
              <a:t>3</a:t>
            </a:r>
            <a:r>
              <a:rPr lang="ja-JP" altLang="en-US" dirty="0"/>
              <a:t>つの</a:t>
            </a:r>
            <a:r>
              <a:rPr lang="en-US" altLang="ja-JP" dirty="0"/>
              <a:t>int</a:t>
            </a:r>
            <a:r>
              <a:rPr lang="ja-JP" altLang="en-US" dirty="0"/>
              <a:t>が欲しい場合以下の</a:t>
            </a:r>
            <a:r>
              <a:rPr lang="en-US" altLang="ja-JP" dirty="0"/>
              <a:t>2</a:t>
            </a:r>
            <a:r>
              <a:rPr lang="ja-JP" altLang="en-US" dirty="0"/>
              <a:t>通りの書き方がある。</a:t>
            </a:r>
            <a:endParaRPr lang="en-US" altLang="ja-JP" dirty="0"/>
          </a:p>
          <a:p>
            <a:pPr marL="0" indent="0">
              <a:buNone/>
            </a:pPr>
            <a:r>
              <a:rPr lang="en-US" altLang="ja-JP" dirty="0"/>
              <a:t>Int a1 = 765, a2 = 876, a3 = 346;</a:t>
            </a:r>
          </a:p>
          <a:p>
            <a:pPr marL="0" indent="0">
              <a:buNone/>
            </a:pPr>
            <a:r>
              <a:rPr lang="en-US" altLang="ja-JP" dirty="0"/>
              <a:t>Int b[3] = {765,876,346};</a:t>
            </a:r>
          </a:p>
          <a:p>
            <a:r>
              <a:rPr lang="en-US" altLang="ja-JP" dirty="0"/>
              <a:t>3</a:t>
            </a:r>
            <a:r>
              <a:rPr lang="ja-JP" altLang="en-US" dirty="0"/>
              <a:t>つの和を</a:t>
            </a:r>
            <a:r>
              <a:rPr lang="en-US" altLang="ja-JP" dirty="0"/>
              <a:t>sum</a:t>
            </a:r>
            <a:r>
              <a:rPr lang="ja-JP" altLang="en-US" dirty="0"/>
              <a:t>に代入するプログラムを書く時も</a:t>
            </a:r>
            <a:r>
              <a:rPr lang="en-US" altLang="ja-JP" dirty="0"/>
              <a:t>2	</a:t>
            </a:r>
            <a:r>
              <a:rPr lang="ja-JP" altLang="en-US" dirty="0"/>
              <a:t>通り</a:t>
            </a:r>
            <a:endParaRPr lang="en-US" altLang="ja-JP" dirty="0"/>
          </a:p>
          <a:p>
            <a:pPr marL="0" indent="0">
              <a:buNone/>
            </a:pPr>
            <a:r>
              <a:rPr lang="en-US" altLang="ja-JP" dirty="0"/>
              <a:t>sum = a1 + a2 + a3;</a:t>
            </a:r>
          </a:p>
          <a:p>
            <a:pPr marL="0" indent="0">
              <a:buNone/>
            </a:pPr>
            <a:r>
              <a:rPr lang="en-US" altLang="ja-JP" dirty="0"/>
              <a:t>for(int </a:t>
            </a:r>
            <a:r>
              <a:rPr lang="en-US" altLang="ja-JP" dirty="0" err="1"/>
              <a:t>i</a:t>
            </a:r>
            <a:r>
              <a:rPr lang="en-US" altLang="ja-JP" dirty="0"/>
              <a:t> = 0;i &lt; 3;i++){sum += b[</a:t>
            </a:r>
            <a:r>
              <a:rPr lang="en-US" altLang="ja-JP" dirty="0" err="1"/>
              <a:t>i</a:t>
            </a:r>
            <a:r>
              <a:rPr lang="en-US" altLang="ja-JP" dirty="0"/>
              <a:t>];}</a:t>
            </a:r>
          </a:p>
          <a:p>
            <a:pPr marL="0" indent="0">
              <a:buNone/>
            </a:pPr>
            <a:r>
              <a:rPr lang="ja-JP" altLang="en-US" dirty="0"/>
              <a:t>下の書き方なら変数の数が</a:t>
            </a:r>
            <a:r>
              <a:rPr lang="en-US" altLang="ja-JP" dirty="0"/>
              <a:t>1000</a:t>
            </a:r>
            <a:r>
              <a:rPr lang="ja-JP" altLang="en-US" dirty="0"/>
              <a:t>個になっても</a:t>
            </a:r>
            <a:r>
              <a:rPr lang="en-US" altLang="ja-JP" dirty="0" err="1"/>
              <a:t>i</a:t>
            </a:r>
            <a:r>
              <a:rPr lang="en-US" altLang="ja-JP" dirty="0"/>
              <a:t> &lt; 1000</a:t>
            </a:r>
            <a:r>
              <a:rPr lang="ja-JP" altLang="en-US" dirty="0"/>
              <a:t>にすれば対応可能。しかし上の書き方だと</a:t>
            </a:r>
            <a:r>
              <a:rPr lang="en-US" altLang="ja-JP" dirty="0"/>
              <a:t>……</a:t>
            </a:r>
          </a:p>
        </p:txBody>
      </p:sp>
    </p:spTree>
    <p:extLst>
      <p:ext uri="{BB962C8B-B14F-4D97-AF65-F5344CB8AC3E}">
        <p14:creationId xmlns:p14="http://schemas.microsoft.com/office/powerpoint/2010/main" val="102955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01052-ADEB-40F7-A5DB-E9CF445285C5}"/>
              </a:ext>
            </a:extLst>
          </p:cNvPr>
          <p:cNvSpPr>
            <a:spLocks noGrp="1"/>
          </p:cNvSpPr>
          <p:nvPr>
            <p:ph type="title"/>
          </p:nvPr>
        </p:nvSpPr>
        <p:spPr/>
        <p:txBody>
          <a:bodyPr/>
          <a:lstStyle/>
          <a:p>
            <a:r>
              <a:rPr kumimoji="1" lang="ja-JP" altLang="en-US" dirty="0"/>
              <a:t>確認問題</a:t>
            </a:r>
          </a:p>
        </p:txBody>
      </p:sp>
      <p:sp>
        <p:nvSpPr>
          <p:cNvPr id="3" name="コンテンツ プレースホルダー 2">
            <a:extLst>
              <a:ext uri="{FF2B5EF4-FFF2-40B4-BE49-F238E27FC236}">
                <a16:creationId xmlns:a16="http://schemas.microsoft.com/office/drawing/2014/main" id="{646189AD-AE64-4641-A503-9793C2E817B4}"/>
              </a:ext>
            </a:extLst>
          </p:cNvPr>
          <p:cNvSpPr>
            <a:spLocks noGrp="1"/>
          </p:cNvSpPr>
          <p:nvPr>
            <p:ph idx="1"/>
          </p:nvPr>
        </p:nvSpPr>
        <p:spPr/>
        <p:txBody>
          <a:bodyPr>
            <a:normAutofit/>
          </a:bodyPr>
          <a:lstStyle/>
          <a:p>
            <a:r>
              <a:rPr kumimoji="1" lang="en-US" altLang="ja-JP" dirty="0">
                <a:hlinkClick r:id="rId2"/>
              </a:rPr>
              <a:t>https://github.com/AD58-3104/brains_c_study/blob/main/quiz/quiz5_array.c</a:t>
            </a:r>
            <a:endParaRPr kumimoji="1" lang="en-US" altLang="ja-JP" dirty="0"/>
          </a:p>
        </p:txBody>
      </p:sp>
    </p:spTree>
    <p:extLst>
      <p:ext uri="{BB962C8B-B14F-4D97-AF65-F5344CB8AC3E}">
        <p14:creationId xmlns:p14="http://schemas.microsoft.com/office/powerpoint/2010/main" val="300007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B9D2B-A8EE-4035-B94A-75A23A65DF20}"/>
              </a:ext>
            </a:extLst>
          </p:cNvPr>
          <p:cNvSpPr>
            <a:spLocks noGrp="1"/>
          </p:cNvSpPr>
          <p:nvPr>
            <p:ph type="title"/>
          </p:nvPr>
        </p:nvSpPr>
        <p:spPr>
          <a:xfrm>
            <a:off x="838200" y="374595"/>
            <a:ext cx="10515600" cy="612884"/>
          </a:xfrm>
        </p:spPr>
        <p:txBody>
          <a:bodyPr>
            <a:normAutofit fontScale="90000"/>
          </a:bodyPr>
          <a:lstStyle/>
          <a:p>
            <a:r>
              <a:rPr kumimoji="1" lang="ja-JP" altLang="en-US" dirty="0"/>
              <a:t>発展問題</a:t>
            </a:r>
          </a:p>
        </p:txBody>
      </p:sp>
      <p:sp>
        <p:nvSpPr>
          <p:cNvPr id="3" name="コンテンツ プレースホルダー 2">
            <a:extLst>
              <a:ext uri="{FF2B5EF4-FFF2-40B4-BE49-F238E27FC236}">
                <a16:creationId xmlns:a16="http://schemas.microsoft.com/office/drawing/2014/main" id="{54EE2426-D842-4A1D-B074-F4ADA89591AC}"/>
              </a:ext>
            </a:extLst>
          </p:cNvPr>
          <p:cNvSpPr>
            <a:spLocks noGrp="1"/>
          </p:cNvSpPr>
          <p:nvPr>
            <p:ph idx="1"/>
          </p:nvPr>
        </p:nvSpPr>
        <p:spPr>
          <a:xfrm>
            <a:off x="838200" y="1054348"/>
            <a:ext cx="10515600" cy="5803651"/>
          </a:xfrm>
        </p:spPr>
        <p:txBody>
          <a:bodyPr>
            <a:normAutofit/>
          </a:bodyPr>
          <a:lstStyle/>
          <a:p>
            <a:r>
              <a:rPr lang="en-US" altLang="ja-JP" dirty="0">
                <a:hlinkClick r:id="rId2"/>
              </a:rPr>
              <a:t>https://atcoder.jp/contests/abc155/tasks/abc155_b</a:t>
            </a:r>
            <a:endParaRPr lang="en-US" altLang="ja-JP" dirty="0"/>
          </a:p>
          <a:p>
            <a:pPr marL="0" indent="0">
              <a:buNone/>
            </a:pPr>
            <a:r>
              <a:rPr lang="en-US" altLang="ja-JP" dirty="0"/>
              <a:t>-</a:t>
            </a:r>
            <a:r>
              <a:rPr lang="ja-JP" altLang="en-US" dirty="0"/>
              <a:t>発展問題のヒント</a:t>
            </a:r>
            <a:endParaRPr lang="en-US" altLang="ja-JP" dirty="0"/>
          </a:p>
          <a:p>
            <a:pPr marL="0" indent="0">
              <a:buNone/>
            </a:pPr>
            <a:r>
              <a:rPr lang="en-US" altLang="ja-JP" dirty="0"/>
              <a:t>int N=0; </a:t>
            </a:r>
          </a:p>
          <a:p>
            <a:pPr marL="0" indent="0">
              <a:buNone/>
            </a:pPr>
            <a:r>
              <a:rPr lang="en-US" altLang="ja-JP" dirty="0"/>
              <a:t>int input[1200];</a:t>
            </a:r>
          </a:p>
          <a:p>
            <a:pPr marL="0" indent="0">
              <a:buNone/>
            </a:pPr>
            <a:r>
              <a:rPr lang="en-US" altLang="ja-JP" dirty="0" err="1"/>
              <a:t>scanf</a:t>
            </a:r>
            <a:r>
              <a:rPr lang="en-US" altLang="ja-JP" dirty="0"/>
              <a:t>(“%</a:t>
            </a:r>
            <a:r>
              <a:rPr lang="en-US" altLang="ja-JP" dirty="0" err="1"/>
              <a:t>d”,&amp;N</a:t>
            </a:r>
            <a:r>
              <a:rPr lang="en-US" altLang="ja-JP" dirty="0"/>
              <a:t>);</a:t>
            </a:r>
          </a:p>
          <a:p>
            <a:pPr marL="0" indent="0">
              <a:buNone/>
            </a:pPr>
            <a:r>
              <a:rPr lang="en-US" altLang="ja-JP" dirty="0"/>
              <a:t>for(int </a:t>
            </a:r>
            <a:r>
              <a:rPr lang="en-US" altLang="ja-JP" dirty="0" err="1"/>
              <a:t>i</a:t>
            </a:r>
            <a:r>
              <a:rPr lang="en-US" altLang="ja-JP" dirty="0"/>
              <a:t> = 0;i&lt;</a:t>
            </a:r>
            <a:r>
              <a:rPr lang="en-US" altLang="ja-JP" dirty="0" err="1"/>
              <a:t>N;i</a:t>
            </a:r>
            <a:r>
              <a:rPr lang="en-US" altLang="ja-JP" dirty="0"/>
              <a:t>++){</a:t>
            </a:r>
            <a:r>
              <a:rPr lang="en-US" altLang="ja-JP" dirty="0" err="1"/>
              <a:t>scanf</a:t>
            </a:r>
            <a:r>
              <a:rPr lang="en-US" altLang="ja-JP" dirty="0"/>
              <a:t>(“%</a:t>
            </a:r>
            <a:r>
              <a:rPr lang="en-US" altLang="ja-JP" dirty="0" err="1"/>
              <a:t>d”,&amp;input</a:t>
            </a:r>
            <a:r>
              <a:rPr lang="en-US" altLang="ja-JP" dirty="0"/>
              <a:t>[</a:t>
            </a:r>
            <a:r>
              <a:rPr lang="en-US" altLang="ja-JP" dirty="0" err="1"/>
              <a:t>i</a:t>
            </a:r>
            <a:r>
              <a:rPr lang="en-US" altLang="ja-JP" dirty="0"/>
              <a:t>]);}</a:t>
            </a:r>
          </a:p>
          <a:p>
            <a:pPr marL="0" indent="0">
              <a:buNone/>
            </a:pPr>
            <a:r>
              <a:rPr lang="ja-JP" altLang="en-US" dirty="0"/>
              <a:t>上記の様に書くと入力を</a:t>
            </a:r>
            <a:r>
              <a:rPr lang="en-US" altLang="ja-JP" dirty="0"/>
              <a:t>input[1200]</a:t>
            </a:r>
            <a:r>
              <a:rPr lang="ja-JP" altLang="en-US" dirty="0"/>
              <a:t>という配列に代入出来る。</a:t>
            </a:r>
            <a:endParaRPr lang="en-US" altLang="ja-JP" dirty="0"/>
          </a:p>
          <a:p>
            <a:pPr marL="0" indent="0">
              <a:buNone/>
            </a:pPr>
            <a:r>
              <a:rPr lang="ja-JP" altLang="en-US" dirty="0"/>
              <a:t>答えは</a:t>
            </a:r>
            <a:r>
              <a:rPr lang="en-US" altLang="ja-JP" dirty="0" err="1"/>
              <a:t>printf</a:t>
            </a:r>
            <a:r>
              <a:rPr lang="en-US" altLang="ja-JP" dirty="0"/>
              <a:t>(“</a:t>
            </a:r>
            <a:r>
              <a:rPr lang="en-US" altLang="ja-JP" b="0" i="0" dirty="0">
                <a:effectLst/>
              </a:rPr>
              <a:t>APPROVED</a:t>
            </a:r>
            <a:r>
              <a:rPr lang="en-US" altLang="ja-JP" dirty="0"/>
              <a:t>”);</a:t>
            </a:r>
            <a:r>
              <a:rPr lang="ja-JP" altLang="en-US" dirty="0"/>
              <a:t>か</a:t>
            </a:r>
            <a:r>
              <a:rPr lang="en-US" altLang="ja-JP" dirty="0" err="1"/>
              <a:t>printf</a:t>
            </a:r>
            <a:r>
              <a:rPr lang="en-US" altLang="ja-JP" dirty="0"/>
              <a:t>(“</a:t>
            </a:r>
            <a:r>
              <a:rPr lang="en-US" altLang="ja-JP" b="0" i="0" dirty="0">
                <a:effectLst/>
              </a:rPr>
              <a:t>DENIED</a:t>
            </a:r>
            <a:r>
              <a:rPr lang="en-US" altLang="ja-JP" dirty="0"/>
              <a:t>”);</a:t>
            </a:r>
            <a:r>
              <a:rPr lang="ja-JP" altLang="en-US" dirty="0"/>
              <a:t>をすれば</a:t>
            </a:r>
            <a:r>
              <a:rPr lang="en-US" altLang="ja-JP" dirty="0"/>
              <a:t>OK</a:t>
            </a:r>
            <a:r>
              <a:rPr lang="ja-JP" altLang="en-US" dirty="0"/>
              <a:t>。</a:t>
            </a:r>
            <a:endParaRPr lang="en-US" altLang="ja-JP" dirty="0"/>
          </a:p>
          <a:p>
            <a:pPr marL="0" indent="0">
              <a:buNone/>
            </a:pPr>
            <a:r>
              <a:rPr kumimoji="1" lang="ja-JP" altLang="en-US" dirty="0"/>
              <a:t>割り算の余りは</a:t>
            </a:r>
            <a:r>
              <a:rPr kumimoji="1" lang="en-US" altLang="ja-JP" dirty="0"/>
              <a:t>%</a:t>
            </a:r>
            <a:r>
              <a:rPr kumimoji="1" lang="ja-JP" altLang="en-US" dirty="0"/>
              <a:t>で計算できる</a:t>
            </a:r>
            <a:r>
              <a:rPr lang="ja-JP" altLang="en-US" dirty="0"/>
              <a:t>。</a:t>
            </a:r>
            <a:endParaRPr lang="en-US" altLang="ja-JP" dirty="0"/>
          </a:p>
          <a:p>
            <a:pPr marL="0" indent="0">
              <a:buNone/>
            </a:pPr>
            <a:r>
              <a:rPr kumimoji="1" lang="en-US" altLang="ja-JP" dirty="0"/>
              <a:t>A</a:t>
            </a:r>
            <a:r>
              <a:rPr kumimoji="1" lang="ja-JP" altLang="en-US" dirty="0"/>
              <a:t>を</a:t>
            </a:r>
            <a:r>
              <a:rPr kumimoji="1" lang="en-US" altLang="ja-JP" dirty="0"/>
              <a:t>5</a:t>
            </a:r>
            <a:r>
              <a:rPr kumimoji="1" lang="ja-JP" altLang="en-US" dirty="0"/>
              <a:t>で割った余りは </a:t>
            </a:r>
            <a:r>
              <a:rPr lang="en-US" altLang="ja-JP" dirty="0"/>
              <a:t>A % 5 </a:t>
            </a:r>
            <a:r>
              <a:rPr lang="ja-JP" altLang="en-US" dirty="0"/>
              <a:t>と書く。</a:t>
            </a:r>
            <a:endParaRPr kumimoji="1" lang="en-US" altLang="ja-JP" dirty="0"/>
          </a:p>
        </p:txBody>
      </p:sp>
    </p:spTree>
    <p:extLst>
      <p:ext uri="{BB962C8B-B14F-4D97-AF65-F5344CB8AC3E}">
        <p14:creationId xmlns:p14="http://schemas.microsoft.com/office/powerpoint/2010/main" val="326496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0E055-7FE6-472E-BAED-F25B49A8CE5D}"/>
              </a:ext>
            </a:extLst>
          </p:cNvPr>
          <p:cNvSpPr>
            <a:spLocks noGrp="1"/>
          </p:cNvSpPr>
          <p:nvPr>
            <p:ph type="title"/>
          </p:nvPr>
        </p:nvSpPr>
        <p:spPr/>
        <p:txBody>
          <a:bodyPr>
            <a:normAutofit/>
          </a:bodyPr>
          <a:lstStyle/>
          <a:p>
            <a:r>
              <a:rPr kumimoji="1" lang="ja-JP" altLang="en-US" dirty="0">
                <a:latin typeface="+mn-ea"/>
                <a:ea typeface="+mn-ea"/>
              </a:rPr>
              <a:t>勉強会の目的</a:t>
            </a:r>
          </a:p>
        </p:txBody>
      </p:sp>
      <p:sp>
        <p:nvSpPr>
          <p:cNvPr id="3" name="コンテンツ プレースホルダー 2">
            <a:extLst>
              <a:ext uri="{FF2B5EF4-FFF2-40B4-BE49-F238E27FC236}">
                <a16:creationId xmlns:a16="http://schemas.microsoft.com/office/drawing/2014/main" id="{9A6048DA-DF63-47CD-8022-757CE891DA03}"/>
              </a:ext>
            </a:extLst>
          </p:cNvPr>
          <p:cNvSpPr>
            <a:spLocks noGrp="1"/>
          </p:cNvSpPr>
          <p:nvPr>
            <p:ph idx="1"/>
          </p:nvPr>
        </p:nvSpPr>
        <p:spPr>
          <a:xfrm>
            <a:off x="838200" y="1690688"/>
            <a:ext cx="10515600" cy="4351338"/>
          </a:xfrm>
        </p:spPr>
        <p:txBody>
          <a:bodyPr>
            <a:normAutofit/>
          </a:bodyPr>
          <a:lstStyle/>
          <a:p>
            <a:r>
              <a:rPr kumimoji="1" lang="en-US" altLang="ja-JP" dirty="0">
                <a:latin typeface="+mn-ea"/>
              </a:rPr>
              <a:t>C</a:t>
            </a:r>
            <a:r>
              <a:rPr kumimoji="1" lang="ja-JP" altLang="en-US" dirty="0">
                <a:latin typeface="+mn-ea"/>
              </a:rPr>
              <a:t>言語の授業で行った内容をベースにそれらをきちんと活用できるようにする。</a:t>
            </a:r>
            <a:endParaRPr kumimoji="1" lang="en-US" altLang="ja-JP" dirty="0">
              <a:latin typeface="+mn-ea"/>
            </a:endParaRPr>
          </a:p>
          <a:p>
            <a:pPr marL="0" indent="0">
              <a:buNone/>
            </a:pPr>
            <a:endParaRPr kumimoji="1" lang="en-US" altLang="ja-JP" dirty="0">
              <a:latin typeface="+mn-ea"/>
            </a:endParaRPr>
          </a:p>
          <a:p>
            <a:r>
              <a:rPr kumimoji="1" lang="ja-JP" altLang="en-US" dirty="0">
                <a:latin typeface="+mn-ea"/>
              </a:rPr>
              <a:t>調べればすぐに出るような文法事項よりも、活用する為の知識を得る。</a:t>
            </a:r>
          </a:p>
        </p:txBody>
      </p:sp>
    </p:spTree>
    <p:extLst>
      <p:ext uri="{BB962C8B-B14F-4D97-AF65-F5344CB8AC3E}">
        <p14:creationId xmlns:p14="http://schemas.microsoft.com/office/powerpoint/2010/main" val="718157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E06B9-7BA5-46CE-AB00-E566601CD416}"/>
              </a:ext>
            </a:extLst>
          </p:cNvPr>
          <p:cNvSpPr>
            <a:spLocks noGrp="1"/>
          </p:cNvSpPr>
          <p:nvPr>
            <p:ph type="title"/>
          </p:nvPr>
        </p:nvSpPr>
        <p:spPr/>
        <p:txBody>
          <a:bodyPr/>
          <a:lstStyle/>
          <a:p>
            <a:r>
              <a:rPr kumimoji="1" lang="en-US" altLang="ja-JP" dirty="0"/>
              <a:t>6.</a:t>
            </a:r>
            <a:r>
              <a:rPr lang="ja-JP" altLang="en-US" dirty="0"/>
              <a:t>関数➀</a:t>
            </a:r>
            <a:endParaRPr kumimoji="1" lang="ja-JP" altLang="en-US" dirty="0"/>
          </a:p>
        </p:txBody>
      </p:sp>
      <p:sp>
        <p:nvSpPr>
          <p:cNvPr id="3" name="コンテンツ プレースホルダー 2">
            <a:extLst>
              <a:ext uri="{FF2B5EF4-FFF2-40B4-BE49-F238E27FC236}">
                <a16:creationId xmlns:a16="http://schemas.microsoft.com/office/drawing/2014/main" id="{ADD7B0AC-6A3C-490A-A1C7-6FE6F7BB6A3A}"/>
              </a:ext>
            </a:extLst>
          </p:cNvPr>
          <p:cNvSpPr>
            <a:spLocks noGrp="1"/>
          </p:cNvSpPr>
          <p:nvPr>
            <p:ph idx="1"/>
          </p:nvPr>
        </p:nvSpPr>
        <p:spPr/>
        <p:txBody>
          <a:bodyPr>
            <a:normAutofit lnSpcReduction="10000"/>
          </a:bodyPr>
          <a:lstStyle/>
          <a:p>
            <a:r>
              <a:rPr lang="en-US" altLang="ja-JP" dirty="0"/>
              <a:t>i</a:t>
            </a:r>
            <a:r>
              <a:rPr kumimoji="1" lang="en-US" altLang="ja-JP" dirty="0"/>
              <a:t>nt add( </a:t>
            </a:r>
            <a:r>
              <a:rPr kumimoji="1" lang="ja-JP" altLang="en-US" dirty="0"/>
              <a:t>型</a:t>
            </a:r>
            <a:r>
              <a:rPr kumimoji="1" lang="en-US" altLang="ja-JP" dirty="0"/>
              <a:t> </a:t>
            </a:r>
            <a:r>
              <a:rPr kumimoji="1" lang="ja-JP" altLang="en-US" dirty="0"/>
              <a:t>引数名 </a:t>
            </a:r>
            <a:r>
              <a:rPr kumimoji="1" lang="en-US" altLang="ja-JP" dirty="0"/>
              <a:t>){</a:t>
            </a:r>
          </a:p>
          <a:p>
            <a:pPr marL="0" indent="0">
              <a:buNone/>
            </a:pPr>
            <a:r>
              <a:rPr lang="en-US" altLang="ja-JP" dirty="0"/>
              <a:t>	※</a:t>
            </a:r>
            <a:r>
              <a:rPr lang="ja-JP" altLang="en-US" dirty="0"/>
              <a:t>引数に関する何らかの処理</a:t>
            </a:r>
            <a:endParaRPr lang="en-US" altLang="ja-JP" dirty="0"/>
          </a:p>
          <a:p>
            <a:pPr marL="0" indent="0">
              <a:buNone/>
            </a:pPr>
            <a:r>
              <a:rPr lang="en-US" altLang="ja-JP" dirty="0"/>
              <a:t>	return </a:t>
            </a:r>
            <a:r>
              <a:rPr lang="ja-JP" altLang="en-US" dirty="0"/>
              <a:t>結果</a:t>
            </a:r>
            <a:r>
              <a:rPr lang="en-US" altLang="ja-JP" dirty="0"/>
              <a:t>;</a:t>
            </a:r>
          </a:p>
          <a:p>
            <a:pPr marL="0" indent="0">
              <a:buNone/>
            </a:pPr>
            <a:r>
              <a:rPr kumimoji="1" lang="en-US" altLang="ja-JP" dirty="0"/>
              <a:t>}</a:t>
            </a:r>
          </a:p>
          <a:p>
            <a:pPr marL="0" indent="0">
              <a:buNone/>
            </a:pPr>
            <a:r>
              <a:rPr kumimoji="1" lang="en-US" altLang="ja-JP" dirty="0"/>
              <a:t>-</a:t>
            </a:r>
            <a:r>
              <a:rPr lang="ja-JP" altLang="en-US" dirty="0"/>
              <a:t>与えられた引数に対して決められた処理をし、その結果を返す。</a:t>
            </a:r>
            <a:endParaRPr lang="en-US" altLang="ja-JP" dirty="0"/>
          </a:p>
          <a:p>
            <a:pPr marL="0" indent="0">
              <a:buNone/>
            </a:pPr>
            <a:r>
              <a:rPr kumimoji="1" lang="ja-JP" altLang="en-US" dirty="0"/>
              <a:t>数学の関数と同じ。</a:t>
            </a:r>
            <a:endParaRPr kumimoji="1" lang="en-US" altLang="ja-JP" dirty="0"/>
          </a:p>
          <a:p>
            <a:pPr marL="0" indent="0">
              <a:buNone/>
            </a:pPr>
            <a:r>
              <a:rPr kumimoji="1" lang="en-US" altLang="ja-JP" dirty="0"/>
              <a:t>-</a:t>
            </a:r>
            <a:r>
              <a:rPr kumimoji="1" lang="ja-JP" altLang="en-US" dirty="0"/>
              <a:t>例</a:t>
            </a:r>
            <a:endParaRPr kumimoji="1" lang="en-US" altLang="ja-JP" dirty="0"/>
          </a:p>
          <a:p>
            <a:pPr marL="0" indent="0">
              <a:buNone/>
            </a:pPr>
            <a:r>
              <a:rPr lang="ja-JP" altLang="en-US" dirty="0"/>
              <a:t> </a:t>
            </a:r>
            <a:r>
              <a:rPr lang="en-US" altLang="ja-JP" dirty="0"/>
              <a:t>y = x^2 </a:t>
            </a:r>
            <a:r>
              <a:rPr lang="ja-JP" altLang="en-US" dirty="0"/>
              <a:t>は与えられたある</a:t>
            </a:r>
            <a:r>
              <a:rPr lang="en-US" altLang="ja-JP" dirty="0"/>
              <a:t>x</a:t>
            </a:r>
            <a:r>
              <a:rPr lang="ja-JP" altLang="en-US" dirty="0"/>
              <a:t>に対して</a:t>
            </a:r>
            <a:r>
              <a:rPr lang="en-US" altLang="ja-JP" dirty="0"/>
              <a:t>2</a:t>
            </a:r>
            <a:r>
              <a:rPr lang="ja-JP" altLang="en-US" dirty="0"/>
              <a:t>乗という処理をして</a:t>
            </a:r>
            <a:r>
              <a:rPr lang="en-US" altLang="ja-JP" dirty="0"/>
              <a:t>y</a:t>
            </a:r>
            <a:r>
              <a:rPr lang="ja-JP" altLang="en-US" dirty="0"/>
              <a:t>として結果を返す関数と考える事が出来る。</a:t>
            </a:r>
            <a:endParaRPr kumimoji="1" lang="ja-JP" altLang="en-US" dirty="0"/>
          </a:p>
        </p:txBody>
      </p:sp>
    </p:spTree>
    <p:extLst>
      <p:ext uri="{BB962C8B-B14F-4D97-AF65-F5344CB8AC3E}">
        <p14:creationId xmlns:p14="http://schemas.microsoft.com/office/powerpoint/2010/main" val="321710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0DF50-A4FD-47CE-848F-36450EABFC94}"/>
              </a:ext>
            </a:extLst>
          </p:cNvPr>
          <p:cNvSpPr>
            <a:spLocks noGrp="1"/>
          </p:cNvSpPr>
          <p:nvPr>
            <p:ph type="title"/>
          </p:nvPr>
        </p:nvSpPr>
        <p:spPr/>
        <p:txBody>
          <a:bodyPr/>
          <a:lstStyle/>
          <a:p>
            <a:r>
              <a:rPr kumimoji="1" lang="en-US" altLang="ja-JP" dirty="0"/>
              <a:t>6.</a:t>
            </a:r>
            <a:r>
              <a:rPr kumimoji="1" lang="ja-JP" altLang="en-US" dirty="0"/>
              <a:t>関数</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3D270B4C-ADBB-401D-8B9C-6F94BB126A5A}"/>
              </a:ext>
            </a:extLst>
          </p:cNvPr>
          <p:cNvSpPr>
            <a:spLocks noGrp="1"/>
          </p:cNvSpPr>
          <p:nvPr>
            <p:ph idx="1"/>
          </p:nvPr>
        </p:nvSpPr>
        <p:spPr/>
        <p:txBody>
          <a:bodyPr/>
          <a:lstStyle/>
          <a:p>
            <a:r>
              <a:rPr kumimoji="1" lang="ja-JP" altLang="en-US" dirty="0"/>
              <a:t>使い方</a:t>
            </a:r>
            <a:endParaRPr kumimoji="1" lang="en-US" altLang="ja-JP" dirty="0"/>
          </a:p>
          <a:p>
            <a:pPr marL="0" indent="0">
              <a:buNone/>
            </a:pPr>
            <a:r>
              <a:rPr lang="en-US" altLang="ja-JP" dirty="0"/>
              <a:t>i</a:t>
            </a:r>
            <a:r>
              <a:rPr kumimoji="1" lang="en-US" altLang="ja-JP" dirty="0"/>
              <a:t>nt add(int </a:t>
            </a:r>
            <a:r>
              <a:rPr kumimoji="1" lang="en-US" altLang="ja-JP" dirty="0" err="1"/>
              <a:t>a,int</a:t>
            </a:r>
            <a:r>
              <a:rPr kumimoji="1" lang="en-US" altLang="ja-JP" dirty="0"/>
              <a:t> b){ return a + b;} </a:t>
            </a:r>
            <a:r>
              <a:rPr lang="ja-JP" altLang="en-US" dirty="0"/>
              <a:t>まず定義する。</a:t>
            </a:r>
            <a:endParaRPr lang="en-US" altLang="ja-JP" dirty="0"/>
          </a:p>
          <a:p>
            <a:pPr marL="0" indent="0">
              <a:buNone/>
            </a:pPr>
            <a:r>
              <a:rPr lang="en-US" altLang="ja-JP" dirty="0"/>
              <a:t>i</a:t>
            </a:r>
            <a:r>
              <a:rPr kumimoji="1" lang="en-US" altLang="ja-JP" dirty="0"/>
              <a:t>nt main(){</a:t>
            </a:r>
          </a:p>
          <a:p>
            <a:pPr marL="0" indent="0">
              <a:buNone/>
            </a:pPr>
            <a:r>
              <a:rPr lang="en-US" altLang="ja-JP" dirty="0"/>
              <a:t>	main</a:t>
            </a:r>
            <a:r>
              <a:rPr lang="ja-JP" altLang="en-US" dirty="0"/>
              <a:t>関数の中で利用する</a:t>
            </a:r>
            <a:endParaRPr lang="en-US" altLang="ja-JP" dirty="0"/>
          </a:p>
          <a:p>
            <a:pPr marL="0" indent="0">
              <a:buNone/>
            </a:pPr>
            <a:r>
              <a:rPr lang="en-US" altLang="ja-JP" dirty="0"/>
              <a:t>	i</a:t>
            </a:r>
            <a:r>
              <a:rPr kumimoji="1" lang="en-US" altLang="ja-JP" dirty="0"/>
              <a:t>nt s = 2,t = 3,sum = 0;</a:t>
            </a:r>
          </a:p>
          <a:p>
            <a:pPr marL="0" indent="0">
              <a:buNone/>
            </a:pPr>
            <a:r>
              <a:rPr kumimoji="1" lang="en-US" altLang="ja-JP" dirty="0"/>
              <a:t>	sum = </a:t>
            </a:r>
            <a:r>
              <a:rPr kumimoji="1" lang="en-US" altLang="ja-JP" u="sng" dirty="0">
                <a:solidFill>
                  <a:srgbClr val="FF0000"/>
                </a:solidFill>
              </a:rPr>
              <a:t>add(s ,t)</a:t>
            </a:r>
            <a:r>
              <a:rPr kumimoji="1" lang="en-US" altLang="ja-JP" u="sng" dirty="0"/>
              <a:t>; </a:t>
            </a:r>
            <a:r>
              <a:rPr kumimoji="1" lang="ja-JP" altLang="en-US" dirty="0"/>
              <a:t>ここでは</a:t>
            </a:r>
            <a:r>
              <a:rPr kumimoji="1" lang="en-US" altLang="ja-JP" dirty="0"/>
              <a:t>add</a:t>
            </a:r>
            <a:r>
              <a:rPr kumimoji="1" lang="ja-JP" altLang="en-US" dirty="0"/>
              <a:t>は数値の</a:t>
            </a:r>
            <a:r>
              <a:rPr kumimoji="1" lang="en-US" altLang="ja-JP" dirty="0"/>
              <a:t>5</a:t>
            </a:r>
            <a:r>
              <a:rPr kumimoji="1" lang="ja-JP" altLang="en-US" dirty="0"/>
              <a:t>と同義となる。</a:t>
            </a:r>
            <a:endParaRPr kumimoji="1" lang="en-US" altLang="ja-JP" dirty="0"/>
          </a:p>
          <a:p>
            <a:pPr marL="0" indent="0">
              <a:buNone/>
            </a:pPr>
            <a:r>
              <a:rPr kumimoji="1" lang="en-US" altLang="ja-JP" dirty="0"/>
              <a:t>}</a:t>
            </a:r>
          </a:p>
          <a:p>
            <a:pPr marL="0" indent="0">
              <a:buNone/>
            </a:pPr>
            <a:endParaRPr kumimoji="1" lang="ja-JP" altLang="en-US" dirty="0"/>
          </a:p>
        </p:txBody>
      </p:sp>
    </p:spTree>
    <p:extLst>
      <p:ext uri="{BB962C8B-B14F-4D97-AF65-F5344CB8AC3E}">
        <p14:creationId xmlns:p14="http://schemas.microsoft.com/office/powerpoint/2010/main" val="1990991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2D989-70FC-4A8C-8401-87A4EBEF3FD7}"/>
              </a:ext>
            </a:extLst>
          </p:cNvPr>
          <p:cNvSpPr>
            <a:spLocks noGrp="1"/>
          </p:cNvSpPr>
          <p:nvPr>
            <p:ph type="title"/>
          </p:nvPr>
        </p:nvSpPr>
        <p:spPr/>
        <p:txBody>
          <a:bodyPr/>
          <a:lstStyle/>
          <a:p>
            <a:r>
              <a:rPr kumimoji="1" lang="ja-JP" altLang="en-US" dirty="0"/>
              <a:t>確認問題</a:t>
            </a:r>
          </a:p>
        </p:txBody>
      </p:sp>
      <p:sp>
        <p:nvSpPr>
          <p:cNvPr id="3" name="コンテンツ プレースホルダー 2">
            <a:extLst>
              <a:ext uri="{FF2B5EF4-FFF2-40B4-BE49-F238E27FC236}">
                <a16:creationId xmlns:a16="http://schemas.microsoft.com/office/drawing/2014/main" id="{1737E5B5-FD98-4E45-84F7-6527F9A63EEF}"/>
              </a:ext>
            </a:extLst>
          </p:cNvPr>
          <p:cNvSpPr>
            <a:spLocks noGrp="1"/>
          </p:cNvSpPr>
          <p:nvPr>
            <p:ph idx="1"/>
          </p:nvPr>
        </p:nvSpPr>
        <p:spPr/>
        <p:txBody>
          <a:bodyPr/>
          <a:lstStyle/>
          <a:p>
            <a:r>
              <a:rPr kumimoji="1" lang="en-US" altLang="ja-JP" dirty="0"/>
              <a:t>https://github.com/AD58-3104/brains_c_study/blob/main/quiz/quiz6_function.c</a:t>
            </a:r>
            <a:endParaRPr kumimoji="1" lang="ja-JP" altLang="en-US" dirty="0"/>
          </a:p>
        </p:txBody>
      </p:sp>
    </p:spTree>
    <p:extLst>
      <p:ext uri="{BB962C8B-B14F-4D97-AF65-F5344CB8AC3E}">
        <p14:creationId xmlns:p14="http://schemas.microsoft.com/office/powerpoint/2010/main" val="220389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1BEAF-7F9A-4F22-B3CD-8F1EA7C93078}"/>
              </a:ext>
            </a:extLst>
          </p:cNvPr>
          <p:cNvSpPr>
            <a:spLocks noGrp="1"/>
          </p:cNvSpPr>
          <p:nvPr>
            <p:ph type="title"/>
          </p:nvPr>
        </p:nvSpPr>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59C62C94-0800-4AC6-A442-E721CC19AD55}"/>
              </a:ext>
            </a:extLst>
          </p:cNvPr>
          <p:cNvSpPr>
            <a:spLocks noGrp="1"/>
          </p:cNvSpPr>
          <p:nvPr>
            <p:ph idx="1"/>
          </p:nvPr>
        </p:nvSpPr>
        <p:spPr/>
        <p:txBody>
          <a:bodyPr/>
          <a:lstStyle/>
          <a:p>
            <a:r>
              <a:rPr kumimoji="1" lang="ja-JP" altLang="en-US" dirty="0"/>
              <a:t>プログラミング学習のモチベーションになるかもしれないサイト</a:t>
            </a:r>
            <a:endParaRPr kumimoji="1" lang="en-US" altLang="ja-JP" dirty="0"/>
          </a:p>
          <a:p>
            <a:pPr marL="0" indent="0">
              <a:buNone/>
            </a:pPr>
            <a:r>
              <a:rPr lang="en-US" altLang="ja-JP" dirty="0"/>
              <a:t>-https://atcoder.jp/</a:t>
            </a:r>
          </a:p>
          <a:p>
            <a:pPr marL="0" indent="0">
              <a:buNone/>
            </a:pPr>
            <a:r>
              <a:rPr lang="ja-JP" altLang="en-US" dirty="0"/>
              <a:t>競技プログラミングという、ある設定された問題をいかに早く解けるかを競う遊び。</a:t>
            </a:r>
            <a:endParaRPr lang="en-US" altLang="ja-JP" dirty="0"/>
          </a:p>
          <a:p>
            <a:pPr marL="0" indent="0">
              <a:buNone/>
            </a:pPr>
            <a:r>
              <a:rPr kumimoji="1" lang="ja-JP" altLang="en-US" dirty="0"/>
              <a:t>これをやったからと言ってちゃんとしたコードが書けるようになるとは限らないが、単純に楽しいのでモチベーションの</a:t>
            </a:r>
            <a:r>
              <a:rPr kumimoji="1" lang="en-US" altLang="ja-JP" dirty="0"/>
              <a:t>1</a:t>
            </a:r>
            <a:r>
              <a:rPr kumimoji="1" lang="ja-JP" altLang="en-US" dirty="0"/>
              <a:t>つにはなる。</a:t>
            </a:r>
          </a:p>
        </p:txBody>
      </p:sp>
    </p:spTree>
    <p:extLst>
      <p:ext uri="{BB962C8B-B14F-4D97-AF65-F5344CB8AC3E}">
        <p14:creationId xmlns:p14="http://schemas.microsoft.com/office/powerpoint/2010/main" val="408022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F3888-419B-458D-BE39-B5AEDDEDCE52}"/>
              </a:ext>
            </a:extLst>
          </p:cNvPr>
          <p:cNvSpPr>
            <a:spLocks noGrp="1"/>
          </p:cNvSpPr>
          <p:nvPr>
            <p:ph type="title"/>
          </p:nvPr>
        </p:nvSpPr>
        <p:spPr/>
        <p:txBody>
          <a:bodyPr/>
          <a:lstStyle/>
          <a:p>
            <a:r>
              <a:rPr kumimoji="1" lang="ja-JP" altLang="en-US" dirty="0">
                <a:latin typeface="+mn-ea"/>
                <a:ea typeface="+mn-ea"/>
              </a:rPr>
              <a:t>１．エディタについて</a:t>
            </a:r>
          </a:p>
        </p:txBody>
      </p:sp>
      <p:sp>
        <p:nvSpPr>
          <p:cNvPr id="3" name="コンテンツ プレースホルダー 2">
            <a:extLst>
              <a:ext uri="{FF2B5EF4-FFF2-40B4-BE49-F238E27FC236}">
                <a16:creationId xmlns:a16="http://schemas.microsoft.com/office/drawing/2014/main" id="{853CB5BC-07E9-4C93-B482-5545DEA6ADA0}"/>
              </a:ext>
            </a:extLst>
          </p:cNvPr>
          <p:cNvSpPr>
            <a:spLocks noGrp="1"/>
          </p:cNvSpPr>
          <p:nvPr>
            <p:ph idx="1"/>
          </p:nvPr>
        </p:nvSpPr>
        <p:spPr/>
        <p:txBody>
          <a:bodyPr/>
          <a:lstStyle/>
          <a:p>
            <a:r>
              <a:rPr kumimoji="1" lang="ja-JP" altLang="en-US" dirty="0">
                <a:latin typeface="+mn-ea"/>
              </a:rPr>
              <a:t>授業で用いた</a:t>
            </a:r>
            <a:r>
              <a:rPr kumimoji="1" lang="en-US" altLang="ja-JP" dirty="0" err="1">
                <a:latin typeface="+mn-ea"/>
              </a:rPr>
              <a:t>gedit</a:t>
            </a:r>
            <a:r>
              <a:rPr kumimoji="1" lang="ja-JP" altLang="en-US" dirty="0">
                <a:latin typeface="+mn-ea"/>
              </a:rPr>
              <a:t>は機能が少なすぎてコードを書くのにあまり適していない。</a:t>
            </a:r>
            <a:endParaRPr kumimoji="1" lang="en-US" altLang="ja-JP" dirty="0">
              <a:latin typeface="+mn-ea"/>
            </a:endParaRPr>
          </a:p>
          <a:p>
            <a:endParaRPr lang="en-US" altLang="ja-JP" dirty="0">
              <a:latin typeface="+mn-ea"/>
            </a:endParaRPr>
          </a:p>
          <a:p>
            <a:r>
              <a:rPr kumimoji="1" lang="ja-JP" altLang="en-US" dirty="0">
                <a:latin typeface="+mn-ea"/>
              </a:rPr>
              <a:t>インデントを自動で整える。文法ミスの指摘等の機能を持つ。</a:t>
            </a:r>
            <a:endParaRPr kumimoji="1" lang="en-US" altLang="ja-JP" dirty="0">
              <a:latin typeface="+mn-ea"/>
            </a:endParaRPr>
          </a:p>
          <a:p>
            <a:endParaRPr lang="en-US" altLang="ja-JP" dirty="0">
              <a:latin typeface="+mn-ea"/>
            </a:endParaRPr>
          </a:p>
          <a:p>
            <a:r>
              <a:rPr lang="ja-JP" altLang="en-US" dirty="0">
                <a:latin typeface="+mn-ea"/>
              </a:rPr>
              <a:t>沢山の</a:t>
            </a:r>
            <a:r>
              <a:rPr kumimoji="1" lang="ja-JP" altLang="en-US" dirty="0">
                <a:latin typeface="+mn-ea"/>
              </a:rPr>
              <a:t>エディタがあるが</a:t>
            </a:r>
            <a:r>
              <a:rPr kumimoji="1" lang="en-US" altLang="ja-JP" dirty="0">
                <a:latin typeface="+mn-ea"/>
              </a:rPr>
              <a:t>brains</a:t>
            </a:r>
            <a:r>
              <a:rPr kumimoji="1" lang="ja-JP" altLang="en-US" dirty="0">
                <a:latin typeface="+mn-ea"/>
              </a:rPr>
              <a:t>でのおすすめは</a:t>
            </a:r>
            <a:r>
              <a:rPr kumimoji="1" lang="en-US" altLang="ja-JP" dirty="0">
                <a:latin typeface="+mn-ea"/>
              </a:rPr>
              <a:t>Vim</a:t>
            </a:r>
            <a:r>
              <a:rPr lang="ja-JP" altLang="en-US" dirty="0">
                <a:latin typeface="+mn-ea"/>
              </a:rPr>
              <a:t> </a:t>
            </a:r>
            <a:r>
              <a:rPr lang="en-US" altLang="ja-JP" dirty="0">
                <a:latin typeface="+mn-ea"/>
              </a:rPr>
              <a:t>or </a:t>
            </a:r>
            <a:r>
              <a:rPr lang="en-US" altLang="ja-JP" dirty="0" err="1">
                <a:latin typeface="+mn-ea"/>
              </a:rPr>
              <a:t>vscode</a:t>
            </a:r>
            <a:r>
              <a:rPr lang="ja-JP" altLang="en-US" dirty="0">
                <a:latin typeface="+mn-ea"/>
              </a:rPr>
              <a:t>。</a:t>
            </a:r>
            <a:endParaRPr kumimoji="1" lang="ja-JP" altLang="en-US" dirty="0">
              <a:latin typeface="+mn-ea"/>
            </a:endParaRPr>
          </a:p>
        </p:txBody>
      </p:sp>
    </p:spTree>
    <p:extLst>
      <p:ext uri="{BB962C8B-B14F-4D97-AF65-F5344CB8AC3E}">
        <p14:creationId xmlns:p14="http://schemas.microsoft.com/office/powerpoint/2010/main" val="418539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F1780-A24A-45BC-894F-FC208B7499ED}"/>
              </a:ext>
            </a:extLst>
          </p:cNvPr>
          <p:cNvSpPr>
            <a:spLocks noGrp="1"/>
          </p:cNvSpPr>
          <p:nvPr>
            <p:ph type="title"/>
          </p:nvPr>
        </p:nvSpPr>
        <p:spPr/>
        <p:txBody>
          <a:bodyPr/>
          <a:lstStyle/>
          <a:p>
            <a:r>
              <a:rPr kumimoji="1" lang="en-US" altLang="ja-JP" dirty="0"/>
              <a:t>2.</a:t>
            </a:r>
            <a:r>
              <a:rPr lang="ja-JP" altLang="en-US" dirty="0"/>
              <a:t>変数と型①</a:t>
            </a:r>
            <a:endParaRPr kumimoji="1" lang="ja-JP" altLang="en-US" dirty="0"/>
          </a:p>
        </p:txBody>
      </p:sp>
      <p:sp>
        <p:nvSpPr>
          <p:cNvPr id="3" name="コンテンツ プレースホルダー 2">
            <a:extLst>
              <a:ext uri="{FF2B5EF4-FFF2-40B4-BE49-F238E27FC236}">
                <a16:creationId xmlns:a16="http://schemas.microsoft.com/office/drawing/2014/main" id="{31648C38-B56D-487E-AE01-D37625D7771F}"/>
              </a:ext>
            </a:extLst>
          </p:cNvPr>
          <p:cNvSpPr>
            <a:spLocks noGrp="1"/>
          </p:cNvSpPr>
          <p:nvPr>
            <p:ph idx="1"/>
          </p:nvPr>
        </p:nvSpPr>
        <p:spPr/>
        <p:txBody>
          <a:bodyPr/>
          <a:lstStyle/>
          <a:p>
            <a:r>
              <a:rPr kumimoji="1" lang="ja-JP" altLang="en-US" dirty="0"/>
              <a:t>整数を格納出来る型</a:t>
            </a:r>
            <a:endParaRPr kumimoji="1" lang="en-US" altLang="ja-JP" dirty="0"/>
          </a:p>
          <a:p>
            <a:pPr>
              <a:buFontTx/>
              <a:buChar char="-"/>
            </a:pPr>
            <a:r>
              <a:rPr kumimoji="1" lang="en-US" altLang="ja-JP" dirty="0"/>
              <a:t>short , int , long, long </a:t>
            </a:r>
            <a:r>
              <a:rPr kumimoji="1" lang="en-US" altLang="ja-JP" dirty="0" err="1"/>
              <a:t>long</a:t>
            </a:r>
            <a:endParaRPr kumimoji="1" lang="en-US" altLang="ja-JP" dirty="0"/>
          </a:p>
          <a:p>
            <a:pPr marL="0" indent="0">
              <a:buNone/>
            </a:pPr>
            <a:r>
              <a:rPr lang="ja-JP" altLang="en-US" dirty="0"/>
              <a:t>これらの違いは格納出来る数の大きさ。環境によって違うので一概には言えないが</a:t>
            </a:r>
            <a:r>
              <a:rPr lang="en-US" altLang="ja-JP" dirty="0"/>
              <a:t>short</a:t>
            </a:r>
            <a:r>
              <a:rPr lang="ja-JP" altLang="en-US" dirty="0"/>
              <a:t>が一番小さく</a:t>
            </a:r>
            <a:r>
              <a:rPr lang="en-US" altLang="ja-JP" dirty="0"/>
              <a:t>long </a:t>
            </a:r>
            <a:r>
              <a:rPr lang="en-US" altLang="ja-JP" dirty="0" err="1"/>
              <a:t>long</a:t>
            </a:r>
            <a:r>
              <a:rPr lang="ja-JP" altLang="en-US" dirty="0"/>
              <a:t>が一番大きい。</a:t>
            </a:r>
            <a:endParaRPr lang="en-US" altLang="ja-JP" dirty="0"/>
          </a:p>
          <a:p>
            <a:pPr marL="0" indent="0">
              <a:buNone/>
            </a:pPr>
            <a:r>
              <a:rPr lang="ja-JP" altLang="en-US" dirty="0"/>
              <a:t>普段は</a:t>
            </a:r>
            <a:r>
              <a:rPr lang="en-US" altLang="ja-JP" dirty="0"/>
              <a:t>int</a:t>
            </a:r>
            <a:r>
              <a:rPr lang="ja-JP" altLang="en-US" dirty="0"/>
              <a:t>を使っていて困る事は少ない。メモリに余裕がある時は</a:t>
            </a:r>
            <a:r>
              <a:rPr lang="en-US" altLang="ja-JP" dirty="0"/>
              <a:t>long </a:t>
            </a:r>
            <a:r>
              <a:rPr lang="en-US" altLang="ja-JP" dirty="0" err="1"/>
              <a:t>long</a:t>
            </a:r>
            <a:r>
              <a:rPr lang="en-US" altLang="ja-JP" dirty="0"/>
              <a:t> </a:t>
            </a:r>
            <a:r>
              <a:rPr lang="ja-JP" altLang="en-US" dirty="0"/>
              <a:t>を使えば</a:t>
            </a:r>
            <a:r>
              <a:rPr lang="en-US" altLang="ja-JP" dirty="0"/>
              <a:t>ok</a:t>
            </a:r>
            <a:r>
              <a:rPr lang="ja-JP" altLang="en-US" dirty="0"/>
              <a:t>。</a:t>
            </a:r>
            <a:endParaRPr lang="en-US" altLang="ja-JP" dirty="0"/>
          </a:p>
          <a:p>
            <a:r>
              <a:rPr lang="ja-JP" altLang="en-US" dirty="0"/>
              <a:t>例</a:t>
            </a:r>
            <a:endParaRPr lang="en-US" altLang="ja-JP" dirty="0"/>
          </a:p>
          <a:p>
            <a:pPr>
              <a:buFontTx/>
              <a:buChar char="-"/>
            </a:pPr>
            <a:r>
              <a:rPr lang="en-US" altLang="ja-JP" dirty="0"/>
              <a:t>long</a:t>
            </a:r>
            <a:r>
              <a:rPr lang="ja-JP" altLang="en-US" dirty="0"/>
              <a:t> </a:t>
            </a:r>
            <a:r>
              <a:rPr lang="en-US" altLang="ja-JP" dirty="0"/>
              <a:t>long</a:t>
            </a:r>
            <a:r>
              <a:rPr lang="ja-JP" altLang="en-US" dirty="0"/>
              <a:t> は最大</a:t>
            </a:r>
            <a:r>
              <a:rPr lang="en-US" altLang="ja-JP" b="0" i="0" dirty="0">
                <a:effectLst/>
                <a:latin typeface="Segoe UI" panose="020B0502040204020203" pitchFamily="34" charset="0"/>
              </a:rPr>
              <a:t>9,223,372,036,854,775,807</a:t>
            </a:r>
          </a:p>
          <a:p>
            <a:pPr>
              <a:buFontTx/>
              <a:buChar char="-"/>
            </a:pPr>
            <a:r>
              <a:rPr lang="en-US" altLang="ja-JP" dirty="0"/>
              <a:t>short </a:t>
            </a:r>
            <a:r>
              <a:rPr lang="ja-JP" altLang="en-US" dirty="0"/>
              <a:t>は最大</a:t>
            </a:r>
            <a:r>
              <a:rPr lang="en-US" altLang="ja-JP" dirty="0"/>
              <a:t>32,767</a:t>
            </a:r>
          </a:p>
        </p:txBody>
      </p:sp>
    </p:spTree>
    <p:extLst>
      <p:ext uri="{BB962C8B-B14F-4D97-AF65-F5344CB8AC3E}">
        <p14:creationId xmlns:p14="http://schemas.microsoft.com/office/powerpoint/2010/main" val="405620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E756E-2AFB-48BF-AB1F-2683BF6602A1}"/>
              </a:ext>
            </a:extLst>
          </p:cNvPr>
          <p:cNvSpPr>
            <a:spLocks noGrp="1"/>
          </p:cNvSpPr>
          <p:nvPr>
            <p:ph type="title"/>
          </p:nvPr>
        </p:nvSpPr>
        <p:spPr/>
        <p:txBody>
          <a:bodyPr/>
          <a:lstStyle/>
          <a:p>
            <a:r>
              <a:rPr kumimoji="1" lang="en-US" altLang="ja-JP" dirty="0"/>
              <a:t>2.</a:t>
            </a:r>
            <a:r>
              <a:rPr lang="ja-JP" altLang="en-US" dirty="0"/>
              <a:t>変数と型②</a:t>
            </a:r>
            <a:endParaRPr kumimoji="1" lang="ja-JP" altLang="en-US" dirty="0"/>
          </a:p>
        </p:txBody>
      </p:sp>
      <p:sp>
        <p:nvSpPr>
          <p:cNvPr id="3" name="コンテンツ プレースホルダー 2">
            <a:extLst>
              <a:ext uri="{FF2B5EF4-FFF2-40B4-BE49-F238E27FC236}">
                <a16:creationId xmlns:a16="http://schemas.microsoft.com/office/drawing/2014/main" id="{BB62C487-7AD7-4CC5-81A2-9E77E512A6E3}"/>
              </a:ext>
            </a:extLst>
          </p:cNvPr>
          <p:cNvSpPr>
            <a:spLocks noGrp="1"/>
          </p:cNvSpPr>
          <p:nvPr>
            <p:ph idx="1"/>
          </p:nvPr>
        </p:nvSpPr>
        <p:spPr>
          <a:xfrm>
            <a:off x="838200" y="1825624"/>
            <a:ext cx="10515600" cy="5032375"/>
          </a:xfrm>
        </p:spPr>
        <p:txBody>
          <a:bodyPr>
            <a:normAutofit lnSpcReduction="10000"/>
          </a:bodyPr>
          <a:lstStyle/>
          <a:p>
            <a:r>
              <a:rPr kumimoji="1" lang="ja-JP" altLang="en-US" dirty="0"/>
              <a:t>小数を格納できる型</a:t>
            </a:r>
            <a:endParaRPr kumimoji="1" lang="en-US" altLang="ja-JP" dirty="0"/>
          </a:p>
          <a:p>
            <a:pPr marL="0" indent="0">
              <a:buNone/>
            </a:pPr>
            <a:r>
              <a:rPr lang="en-US" altLang="ja-JP" dirty="0"/>
              <a:t>-float , double , (long double)</a:t>
            </a:r>
          </a:p>
          <a:p>
            <a:pPr marL="0" indent="0">
              <a:buNone/>
            </a:pPr>
            <a:r>
              <a:rPr kumimoji="1" lang="ja-JP" altLang="en-US" dirty="0"/>
              <a:t>整数型と同じく記録出来る数の大きさ</a:t>
            </a:r>
            <a:r>
              <a:rPr kumimoji="1" lang="en-US" altLang="ja-JP" dirty="0"/>
              <a:t>(</a:t>
            </a:r>
            <a:r>
              <a:rPr kumimoji="1" lang="ja-JP" altLang="en-US" dirty="0"/>
              <a:t>桁数</a:t>
            </a:r>
            <a:r>
              <a:rPr kumimoji="1" lang="en-US" altLang="ja-JP" dirty="0"/>
              <a:t>)</a:t>
            </a:r>
            <a:r>
              <a:rPr kumimoji="1" lang="ja-JP" altLang="en-US" dirty="0"/>
              <a:t>が違う。</a:t>
            </a:r>
            <a:endParaRPr kumimoji="1" lang="en-US" altLang="ja-JP" dirty="0"/>
          </a:p>
          <a:p>
            <a:pPr marL="0" indent="0">
              <a:buNone/>
            </a:pPr>
            <a:r>
              <a:rPr lang="ja-JP" altLang="en-US" dirty="0"/>
              <a:t>基本的に</a:t>
            </a:r>
            <a:r>
              <a:rPr lang="en-US" altLang="ja-JP" dirty="0"/>
              <a:t>double</a:t>
            </a:r>
            <a:r>
              <a:rPr lang="ja-JP" altLang="en-US" dirty="0"/>
              <a:t>で十分すぎるくらいの精度がある。</a:t>
            </a:r>
            <a:endParaRPr lang="en-US" altLang="ja-JP" dirty="0"/>
          </a:p>
          <a:p>
            <a:r>
              <a:rPr kumimoji="1" lang="ja-JP" altLang="en-US" dirty="0"/>
              <a:t>文字型</a:t>
            </a:r>
            <a:endParaRPr kumimoji="1" lang="en-US" altLang="ja-JP" dirty="0"/>
          </a:p>
          <a:p>
            <a:pPr marL="0" indent="0">
              <a:buNone/>
            </a:pPr>
            <a:r>
              <a:rPr lang="en-US" altLang="ja-JP" dirty="0"/>
              <a:t>-char </a:t>
            </a:r>
          </a:p>
          <a:p>
            <a:pPr marL="0" indent="0">
              <a:buNone/>
            </a:pPr>
            <a:r>
              <a:rPr kumimoji="1" lang="ja-JP" altLang="en-US" dirty="0"/>
              <a:t>アルファベットなどの文字を格納する。</a:t>
            </a:r>
            <a:endParaRPr kumimoji="1" lang="en-US" altLang="ja-JP" dirty="0"/>
          </a:p>
          <a:p>
            <a:pPr marL="0" indent="0">
              <a:buNone/>
            </a:pPr>
            <a:endParaRPr lang="en-US" altLang="ja-JP" dirty="0"/>
          </a:p>
          <a:p>
            <a:pPr marL="0" indent="0">
              <a:buNone/>
            </a:pPr>
            <a:r>
              <a:rPr kumimoji="1" lang="ja-JP" altLang="en-US" dirty="0"/>
              <a:t>参考になるサイト</a:t>
            </a:r>
            <a:endParaRPr kumimoji="1" lang="en-US" altLang="ja-JP" dirty="0"/>
          </a:p>
          <a:p>
            <a:pPr marL="0" indent="0">
              <a:buNone/>
            </a:pPr>
            <a:r>
              <a:rPr kumimoji="1" lang="en-US" altLang="ja-JP" dirty="0"/>
              <a:t>https://www.javadrive.jp/cstart/var/index2.html</a:t>
            </a:r>
            <a:endParaRPr kumimoji="1" lang="ja-JP" altLang="en-US" dirty="0"/>
          </a:p>
        </p:txBody>
      </p:sp>
    </p:spTree>
    <p:extLst>
      <p:ext uri="{BB962C8B-B14F-4D97-AF65-F5344CB8AC3E}">
        <p14:creationId xmlns:p14="http://schemas.microsoft.com/office/powerpoint/2010/main" val="234771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0EEF4-73D9-4299-8CC3-182A5670EECF}"/>
              </a:ext>
            </a:extLst>
          </p:cNvPr>
          <p:cNvSpPr>
            <a:spLocks noGrp="1"/>
          </p:cNvSpPr>
          <p:nvPr>
            <p:ph type="title"/>
          </p:nvPr>
        </p:nvSpPr>
        <p:spPr/>
        <p:txBody>
          <a:bodyPr/>
          <a:lstStyle/>
          <a:p>
            <a:r>
              <a:rPr kumimoji="1" lang="en-US" altLang="ja-JP" dirty="0"/>
              <a:t>3.if</a:t>
            </a:r>
            <a:r>
              <a:rPr kumimoji="1" lang="ja-JP" altLang="en-US" dirty="0"/>
              <a:t>文</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893559A2-A315-4271-8212-5DC250D2003A}"/>
              </a:ext>
            </a:extLst>
          </p:cNvPr>
          <p:cNvSpPr>
            <a:spLocks noGrp="1"/>
          </p:cNvSpPr>
          <p:nvPr>
            <p:ph idx="1"/>
          </p:nvPr>
        </p:nvSpPr>
        <p:spPr/>
        <p:txBody>
          <a:bodyPr/>
          <a:lstStyle/>
          <a:p>
            <a:r>
              <a:rPr kumimoji="1" lang="ja-JP" altLang="en-US" dirty="0"/>
              <a:t>文法</a:t>
            </a:r>
            <a:endParaRPr kumimoji="1" lang="en-US" altLang="ja-JP" dirty="0"/>
          </a:p>
          <a:p>
            <a:pPr>
              <a:buFontTx/>
              <a:buChar char="-"/>
            </a:pPr>
            <a:r>
              <a:rPr lang="en-US" altLang="ja-JP" dirty="0"/>
              <a:t>if(   ※</a:t>
            </a:r>
            <a:r>
              <a:rPr lang="ja-JP" altLang="en-US" dirty="0"/>
              <a:t>何かしらの式</a:t>
            </a:r>
            <a:r>
              <a:rPr lang="en-US" altLang="ja-JP" dirty="0"/>
              <a:t>     ){   </a:t>
            </a:r>
          </a:p>
          <a:p>
            <a:pPr marL="0" indent="0">
              <a:buNone/>
            </a:pPr>
            <a:r>
              <a:rPr lang="en-US" altLang="ja-JP" dirty="0"/>
              <a:t>	</a:t>
            </a:r>
            <a:r>
              <a:rPr lang="ja-JP" altLang="en-US" dirty="0"/>
              <a:t>何かしらの処理</a:t>
            </a:r>
            <a:r>
              <a:rPr lang="en-US" altLang="ja-JP" dirty="0"/>
              <a:t> </a:t>
            </a:r>
          </a:p>
          <a:p>
            <a:pPr marL="0" indent="0">
              <a:buNone/>
            </a:pPr>
            <a:r>
              <a:rPr lang="en-US" altLang="ja-JP" dirty="0"/>
              <a:t>}</a:t>
            </a:r>
          </a:p>
          <a:p>
            <a:pPr marL="0" indent="0">
              <a:buNone/>
            </a:pPr>
            <a:endParaRPr kumimoji="1" lang="en-US" altLang="ja-JP" dirty="0"/>
          </a:p>
          <a:p>
            <a:pPr marL="0" indent="0">
              <a:buNone/>
            </a:pPr>
            <a:r>
              <a:rPr kumimoji="1" lang="en-US" altLang="ja-JP" dirty="0"/>
              <a:t>※</a:t>
            </a:r>
            <a:r>
              <a:rPr kumimoji="1" lang="ja-JP" altLang="en-US" dirty="0"/>
              <a:t>部分が</a:t>
            </a:r>
            <a:r>
              <a:rPr kumimoji="1" lang="en-US" altLang="ja-JP" dirty="0"/>
              <a:t>0</a:t>
            </a:r>
            <a:r>
              <a:rPr kumimoji="1" lang="ja-JP" altLang="en-US" dirty="0"/>
              <a:t>ではない時</a:t>
            </a:r>
            <a:r>
              <a:rPr kumimoji="1" lang="en-US" altLang="ja-JP" dirty="0"/>
              <a:t>(</a:t>
            </a:r>
            <a:r>
              <a:rPr kumimoji="1" lang="ja-JP" altLang="en-US" dirty="0"/>
              <a:t>例えば</a:t>
            </a:r>
            <a:r>
              <a:rPr kumimoji="1" lang="en-US" altLang="ja-JP" dirty="0"/>
              <a:t>1</a:t>
            </a:r>
            <a:r>
              <a:rPr kumimoji="1" lang="ja-JP" altLang="en-US" dirty="0"/>
              <a:t>の時など</a:t>
            </a:r>
            <a:r>
              <a:rPr kumimoji="1" lang="en-US" altLang="ja-JP" dirty="0"/>
              <a:t>)</a:t>
            </a:r>
            <a:r>
              <a:rPr kumimoji="1" lang="ja-JP" altLang="en-US" dirty="0"/>
              <a:t>に</a:t>
            </a:r>
            <a:r>
              <a:rPr kumimoji="1" lang="en-US" altLang="ja-JP" dirty="0"/>
              <a:t>{}</a:t>
            </a:r>
            <a:r>
              <a:rPr kumimoji="1" lang="ja-JP" altLang="en-US" dirty="0"/>
              <a:t>の中の処理が行われる。</a:t>
            </a:r>
          </a:p>
        </p:txBody>
      </p:sp>
    </p:spTree>
    <p:extLst>
      <p:ext uri="{BB962C8B-B14F-4D97-AF65-F5344CB8AC3E}">
        <p14:creationId xmlns:p14="http://schemas.microsoft.com/office/powerpoint/2010/main" val="305937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B4F4F-AF22-44CA-99EB-56B1E1F8B611}"/>
              </a:ext>
            </a:extLst>
          </p:cNvPr>
          <p:cNvSpPr>
            <a:spLocks noGrp="1"/>
          </p:cNvSpPr>
          <p:nvPr>
            <p:ph type="title"/>
          </p:nvPr>
        </p:nvSpPr>
        <p:spPr/>
        <p:txBody>
          <a:bodyPr/>
          <a:lstStyle/>
          <a:p>
            <a:r>
              <a:rPr kumimoji="1" lang="en-US" altLang="ja-JP" dirty="0"/>
              <a:t>3.if</a:t>
            </a:r>
            <a:r>
              <a:rPr kumimoji="1" lang="ja-JP" altLang="en-US" dirty="0"/>
              <a:t>文②</a:t>
            </a:r>
          </a:p>
        </p:txBody>
      </p:sp>
      <p:sp>
        <p:nvSpPr>
          <p:cNvPr id="3" name="コンテンツ プレースホルダー 2">
            <a:extLst>
              <a:ext uri="{FF2B5EF4-FFF2-40B4-BE49-F238E27FC236}">
                <a16:creationId xmlns:a16="http://schemas.microsoft.com/office/drawing/2014/main" id="{AD6C2607-280B-426B-B7CC-FA6428AF3416}"/>
              </a:ext>
            </a:extLst>
          </p:cNvPr>
          <p:cNvSpPr>
            <a:spLocks noGrp="1"/>
          </p:cNvSpPr>
          <p:nvPr>
            <p:ph idx="1"/>
          </p:nvPr>
        </p:nvSpPr>
        <p:spPr/>
        <p:txBody>
          <a:bodyPr/>
          <a:lstStyle/>
          <a:p>
            <a:r>
              <a:rPr kumimoji="1" lang="ja-JP" altLang="en-US" dirty="0"/>
              <a:t>前スライドの </a:t>
            </a:r>
            <a:r>
              <a:rPr kumimoji="1" lang="en-US" altLang="ja-JP" dirty="0"/>
              <a:t>※</a:t>
            </a:r>
            <a:r>
              <a:rPr kumimoji="1" lang="ja-JP" altLang="en-US" dirty="0"/>
              <a:t>何かしらの式 には</a:t>
            </a:r>
            <a:endParaRPr kumimoji="1" lang="en-US" altLang="ja-JP" dirty="0"/>
          </a:p>
          <a:p>
            <a:pPr>
              <a:buFontTx/>
              <a:buChar char="-"/>
            </a:pPr>
            <a:r>
              <a:rPr lang="en-US" altLang="ja-JP" dirty="0"/>
              <a:t>==</a:t>
            </a:r>
            <a:r>
              <a:rPr lang="ja-JP" altLang="en-US" dirty="0"/>
              <a:t> </a:t>
            </a:r>
            <a:r>
              <a:rPr lang="en-US" altLang="ja-JP" dirty="0"/>
              <a:t>,</a:t>
            </a:r>
            <a:r>
              <a:rPr lang="ja-JP" altLang="en-US" dirty="0"/>
              <a:t> </a:t>
            </a:r>
            <a:r>
              <a:rPr lang="en-US" altLang="ja-JP" dirty="0"/>
              <a:t>!=</a:t>
            </a:r>
            <a:r>
              <a:rPr lang="ja-JP" altLang="en-US" dirty="0"/>
              <a:t> </a:t>
            </a:r>
            <a:r>
              <a:rPr lang="en-US" altLang="ja-JP" dirty="0"/>
              <a:t>,</a:t>
            </a:r>
            <a:r>
              <a:rPr lang="ja-JP" altLang="en-US" dirty="0"/>
              <a:t> </a:t>
            </a:r>
            <a:r>
              <a:rPr lang="en-US" altLang="ja-JP" dirty="0"/>
              <a:t>&lt;</a:t>
            </a:r>
            <a:r>
              <a:rPr lang="ja-JP" altLang="en-US" dirty="0"/>
              <a:t> </a:t>
            </a:r>
            <a:r>
              <a:rPr lang="en-US" altLang="ja-JP" dirty="0"/>
              <a:t>,</a:t>
            </a:r>
            <a:r>
              <a:rPr lang="ja-JP" altLang="en-US" dirty="0"/>
              <a:t> </a:t>
            </a:r>
            <a:r>
              <a:rPr lang="en-US" altLang="ja-JP" dirty="0"/>
              <a:t>&gt;</a:t>
            </a:r>
            <a:r>
              <a:rPr lang="ja-JP" altLang="en-US" dirty="0"/>
              <a:t> </a:t>
            </a:r>
            <a:r>
              <a:rPr lang="en-US" altLang="ja-JP" dirty="0"/>
              <a:t>,</a:t>
            </a:r>
            <a:r>
              <a:rPr lang="ja-JP" altLang="en-US" dirty="0"/>
              <a:t> </a:t>
            </a:r>
            <a:r>
              <a:rPr lang="en-US" altLang="ja-JP" dirty="0"/>
              <a:t>&lt;=</a:t>
            </a:r>
            <a:r>
              <a:rPr lang="ja-JP" altLang="en-US" dirty="0"/>
              <a:t> </a:t>
            </a:r>
            <a:r>
              <a:rPr lang="en-US" altLang="ja-JP" dirty="0"/>
              <a:t>,</a:t>
            </a:r>
            <a:r>
              <a:rPr lang="ja-JP" altLang="en-US" dirty="0"/>
              <a:t> </a:t>
            </a:r>
            <a:r>
              <a:rPr lang="en-US" altLang="ja-JP" dirty="0"/>
              <a:t>&gt;= , &amp; , | , &amp;&amp; , ||</a:t>
            </a:r>
            <a:r>
              <a:rPr lang="ja-JP" altLang="en-US" dirty="0"/>
              <a:t>　などを主に使用する。</a:t>
            </a:r>
            <a:endParaRPr lang="en-US" altLang="ja-JP" dirty="0"/>
          </a:p>
          <a:p>
            <a:pPr marL="0" indent="0">
              <a:buNone/>
            </a:pPr>
            <a:r>
              <a:rPr lang="ja-JP" altLang="en-US" dirty="0"/>
              <a:t>これらの演算子は式がその条件に沿っている時に </a:t>
            </a:r>
            <a:r>
              <a:rPr lang="en-US" altLang="ja-JP" dirty="0"/>
              <a:t>1 </a:t>
            </a:r>
            <a:r>
              <a:rPr lang="ja-JP" altLang="en-US" dirty="0"/>
              <a:t>となる。違う場合は </a:t>
            </a:r>
            <a:r>
              <a:rPr lang="en-US" altLang="ja-JP" dirty="0"/>
              <a:t>0</a:t>
            </a:r>
            <a:r>
              <a:rPr lang="ja-JP" altLang="en-US" dirty="0"/>
              <a:t> になる。</a:t>
            </a:r>
            <a:endParaRPr lang="en-US" altLang="ja-JP" dirty="0"/>
          </a:p>
          <a:p>
            <a:pPr>
              <a:buFontTx/>
              <a:buChar char="-"/>
            </a:pPr>
            <a:r>
              <a:rPr lang="ja-JP" altLang="en-US" dirty="0"/>
              <a:t>例</a:t>
            </a:r>
            <a:endParaRPr lang="en-US" altLang="ja-JP" dirty="0"/>
          </a:p>
          <a:p>
            <a:pPr marL="0" indent="0">
              <a:buNone/>
            </a:pPr>
            <a:r>
              <a:rPr lang="en-US" altLang="ja-JP" dirty="0"/>
              <a:t>( 100 &gt; 6 ) </a:t>
            </a:r>
            <a:r>
              <a:rPr lang="ja-JP" altLang="en-US" dirty="0"/>
              <a:t>これは正しいのでこれ自体が </a:t>
            </a:r>
            <a:r>
              <a:rPr lang="en-US" altLang="ja-JP" dirty="0"/>
              <a:t>1 </a:t>
            </a:r>
            <a:r>
              <a:rPr lang="ja-JP" altLang="en-US" dirty="0"/>
              <a:t>という数字として処理される。</a:t>
            </a:r>
            <a:endParaRPr lang="en-US" altLang="ja-JP" dirty="0"/>
          </a:p>
          <a:p>
            <a:pPr marL="0" indent="0">
              <a:buNone/>
            </a:pPr>
            <a:r>
              <a:rPr lang="en-US" altLang="ja-JP" dirty="0"/>
              <a:t>( 3 &gt; 999 ) </a:t>
            </a:r>
            <a:r>
              <a:rPr lang="ja-JP" altLang="en-US" dirty="0"/>
              <a:t>これは間違っているのでこれ自体が </a:t>
            </a:r>
            <a:r>
              <a:rPr lang="en-US" altLang="ja-JP" dirty="0"/>
              <a:t>0 </a:t>
            </a:r>
            <a:r>
              <a:rPr lang="ja-JP" altLang="en-US" dirty="0"/>
              <a:t>という数字として処理される。</a:t>
            </a:r>
            <a:endParaRPr lang="en-US" altLang="ja-JP" dirty="0"/>
          </a:p>
        </p:txBody>
      </p:sp>
    </p:spTree>
    <p:extLst>
      <p:ext uri="{BB962C8B-B14F-4D97-AF65-F5344CB8AC3E}">
        <p14:creationId xmlns:p14="http://schemas.microsoft.com/office/powerpoint/2010/main" val="170333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78040-F048-462C-85B7-064FDAE8F7BF}"/>
              </a:ext>
            </a:extLst>
          </p:cNvPr>
          <p:cNvSpPr>
            <a:spLocks noGrp="1"/>
          </p:cNvSpPr>
          <p:nvPr>
            <p:ph type="title"/>
          </p:nvPr>
        </p:nvSpPr>
        <p:spPr/>
        <p:txBody>
          <a:bodyPr/>
          <a:lstStyle/>
          <a:p>
            <a:r>
              <a:rPr lang="ja-JP" altLang="en-US" dirty="0"/>
              <a:t>ここまでの確認</a:t>
            </a:r>
            <a:endParaRPr kumimoji="1" lang="ja-JP" altLang="en-US" dirty="0"/>
          </a:p>
        </p:txBody>
      </p:sp>
      <p:sp>
        <p:nvSpPr>
          <p:cNvPr id="3" name="コンテンツ プレースホルダー 2">
            <a:extLst>
              <a:ext uri="{FF2B5EF4-FFF2-40B4-BE49-F238E27FC236}">
                <a16:creationId xmlns:a16="http://schemas.microsoft.com/office/drawing/2014/main" id="{9B2E7B77-3C03-47D1-B01D-E8DBA205AEFD}"/>
              </a:ext>
            </a:extLst>
          </p:cNvPr>
          <p:cNvSpPr>
            <a:spLocks noGrp="1"/>
          </p:cNvSpPr>
          <p:nvPr>
            <p:ph idx="1"/>
          </p:nvPr>
        </p:nvSpPr>
        <p:spPr/>
        <p:txBody>
          <a:bodyPr/>
          <a:lstStyle/>
          <a:p>
            <a:r>
              <a:rPr kumimoji="1" lang="ja-JP" altLang="en-US" dirty="0"/>
              <a:t>これまでの確認問題です。簡単すぎるという方はやらなくていいです。</a:t>
            </a:r>
            <a:endParaRPr kumimoji="1" lang="en-US" altLang="ja-JP" dirty="0"/>
          </a:p>
          <a:p>
            <a:endParaRPr lang="en-US" altLang="ja-JP" dirty="0"/>
          </a:p>
          <a:p>
            <a:pPr marL="0" indent="0">
              <a:buNone/>
            </a:pPr>
            <a:r>
              <a:rPr kumimoji="1" lang="en-US" altLang="ja-JP" dirty="0"/>
              <a:t>https://github.com/AD58-3104/brains_c_study/blob/main/quiz/quiz1_if.c</a:t>
            </a:r>
            <a:endParaRPr kumimoji="1" lang="ja-JP" altLang="en-US" dirty="0"/>
          </a:p>
        </p:txBody>
      </p:sp>
    </p:spTree>
    <p:extLst>
      <p:ext uri="{BB962C8B-B14F-4D97-AF65-F5344CB8AC3E}">
        <p14:creationId xmlns:p14="http://schemas.microsoft.com/office/powerpoint/2010/main" val="7536715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1490</Words>
  <Application>Microsoft Office PowerPoint</Application>
  <PresentationFormat>ワイド画面</PresentationFormat>
  <Paragraphs>149</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ＭＳ Ｐ明朝</vt:lpstr>
      <vt:lpstr>游ゴシック</vt:lpstr>
      <vt:lpstr>游ゴシック Light</vt:lpstr>
      <vt:lpstr>Arial</vt:lpstr>
      <vt:lpstr>Segoe UI</vt:lpstr>
      <vt:lpstr>Office テーマ</vt:lpstr>
      <vt:lpstr>Cit-brain C言語勉強会</vt:lpstr>
      <vt:lpstr>勉強会の目的</vt:lpstr>
      <vt:lpstr>余談</vt:lpstr>
      <vt:lpstr>１．エディタについて</vt:lpstr>
      <vt:lpstr>2.変数と型①</vt:lpstr>
      <vt:lpstr>2.変数と型②</vt:lpstr>
      <vt:lpstr>3.if文①</vt:lpstr>
      <vt:lpstr>3.if文②</vt:lpstr>
      <vt:lpstr>ここまでの確認</vt:lpstr>
      <vt:lpstr>4.ループ①</vt:lpstr>
      <vt:lpstr>4.ループ②</vt:lpstr>
      <vt:lpstr>4.ループ③</vt:lpstr>
      <vt:lpstr>4.ループ④</vt:lpstr>
      <vt:lpstr>ここまでの確認</vt:lpstr>
      <vt:lpstr>5.配列①</vt:lpstr>
      <vt:lpstr>5.配列②</vt:lpstr>
      <vt:lpstr>複数の変数を自動で扱う例</vt:lpstr>
      <vt:lpstr>確認問題</vt:lpstr>
      <vt:lpstr>発展問題</vt:lpstr>
      <vt:lpstr>6.関数➀</vt:lpstr>
      <vt:lpstr>6.関数②</vt:lpstr>
      <vt:lpstr>確認問題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Cit-brain C言語勉強会</dc:title>
  <dc:creator>叡 井上</dc:creator>
  <cp:lastModifiedBy>叡 井上</cp:lastModifiedBy>
  <cp:revision>32</cp:revision>
  <dcterms:created xsi:type="dcterms:W3CDTF">2020-10-23T08:39:16Z</dcterms:created>
  <dcterms:modified xsi:type="dcterms:W3CDTF">2020-10-24T04:05:49Z</dcterms:modified>
</cp:coreProperties>
</file>