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7" r:id="rId4"/>
    <p:sldId id="268" r:id="rId5"/>
    <p:sldId id="269" r:id="rId6"/>
    <p:sldId id="270" r:id="rId7"/>
    <p:sldId id="271" r:id="rId8"/>
    <p:sldId id="272" r:id="rId9"/>
    <p:sldId id="273" r:id="rId10"/>
    <p:sldId id="274" r:id="rId11"/>
    <p:sldId id="277" r:id="rId12"/>
    <p:sldId id="279" r:id="rId13"/>
    <p:sldId id="280" r:id="rId14"/>
    <p:sldId id="275"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2160" autoAdjust="0"/>
  </p:normalViewPr>
  <p:slideViewPr>
    <p:cSldViewPr snapToGrid="0">
      <p:cViewPr>
        <p:scale>
          <a:sx n="50" d="100"/>
          <a:sy n="50" d="100"/>
        </p:scale>
        <p:origin x="1709" y="87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11/9/2022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11/9/2022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smtClean="0"/>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11/9/2022</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11/9/2022</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11/9/2022</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smtClean="0"/>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11/9/2022</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11/9/2022</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11/9/2022</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11/9/2022</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smtClean="0"/>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smtClean="0"/>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smtClean="0"/>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11/9/2022</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BREAST CANCER DETECTION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850" y="560534"/>
            <a:ext cx="6925310" cy="4925866"/>
          </a:xfrm>
        </p:spPr>
        <p:txBody>
          <a:bodyPr>
            <a:normAutofit fontScale="92500" lnSpcReduction="10000"/>
          </a:bodyPr>
          <a:lstStyle/>
          <a:p>
            <a:pPr algn="just"/>
            <a:r>
              <a:rPr lang="en-US" dirty="0"/>
              <a:t>The author referred the data from breast cancer tumors from </a:t>
            </a:r>
            <a:r>
              <a:rPr lang="en-US" dirty="0" err="1"/>
              <a:t>Dr.William</a:t>
            </a:r>
            <a:r>
              <a:rPr lang="en-US" dirty="0"/>
              <a:t> H. Walberg of University of Wisconsin Hospital and applied various ML techniques, such as logistic regression, KNN, Support Vector Machine (SVM), Naïve Bayes, decision tree, random forest and rotation forest. Based on the experimented tests, Logistic Regression is stated to perform better performance with the accuracy value of 98.1% among the mentioned algorithms. KNN is applied with 10, 12, and 10 neighbors sequentially and the random state was defined as 42. Based on the selected neighbors, the accuracies were obtained accordingly 96.49%, 95.32%, and 94.69%. SVM technique was applied to get better accuracy scores. However, before application of the algorithm, a random state was defined as 1, not 42, since it gave better results. SVM accuracy results were obtained as 96.49%, 96.49%, and 93.85%. Naïve Bayes method gave the worst accuracy result compared to the other methods.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33" t="1324" b="5870"/>
          <a:stretch/>
        </p:blipFill>
        <p:spPr>
          <a:xfrm>
            <a:off x="7772400" y="868680"/>
            <a:ext cx="4419600" cy="3855720"/>
          </a:xfrm>
          <a:prstGeom prst="rect">
            <a:avLst/>
          </a:prstGeom>
        </p:spPr>
      </p:pic>
    </p:spTree>
    <p:extLst>
      <p:ext uri="{BB962C8B-B14F-4D97-AF65-F5344CB8AC3E}">
        <p14:creationId xmlns:p14="http://schemas.microsoft.com/office/powerpoint/2010/main" val="1426653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1300849"/>
            <a:ext cx="10972800" cy="2286000"/>
          </a:xfrm>
        </p:spPr>
        <p:txBody>
          <a:bodyPr>
            <a:normAutofit fontScale="90000"/>
          </a:bodyPr>
          <a:lstStyle/>
          <a:p>
            <a:pPr algn="ctr"/>
            <a:r>
              <a:rPr lang="en-US" dirty="0" smtClean="0"/>
              <a:t>Using Machine Learning Algorithms for Breast Cancer</a:t>
            </a:r>
            <a:br>
              <a:rPr lang="en-US" dirty="0" smtClean="0"/>
            </a:br>
            <a:r>
              <a:rPr lang="en-US" dirty="0" smtClean="0"/>
              <a:t> Risk Prediction and Diagnosis</a:t>
            </a:r>
            <a:endParaRPr lang="en-US" dirty="0"/>
          </a:p>
        </p:txBody>
      </p:sp>
      <p:sp>
        <p:nvSpPr>
          <p:cNvPr id="3" name="Text Placeholder 2"/>
          <p:cNvSpPr>
            <a:spLocks noGrp="1"/>
          </p:cNvSpPr>
          <p:nvPr>
            <p:ph type="body" idx="1"/>
          </p:nvPr>
        </p:nvSpPr>
        <p:spPr>
          <a:xfrm>
            <a:off x="603250" y="4363500"/>
            <a:ext cx="10972800" cy="450042"/>
          </a:xfrm>
        </p:spPr>
        <p:txBody>
          <a:bodyPr/>
          <a:lstStyle/>
          <a:p>
            <a:pPr algn="ctr"/>
            <a:r>
              <a:rPr lang="en-US" i="1" dirty="0" smtClean="0"/>
              <a:t>by </a:t>
            </a:r>
            <a:r>
              <a:rPr lang="en-US" i="1" dirty="0" err="1" smtClean="0"/>
              <a:t>Asri</a:t>
            </a:r>
            <a:r>
              <a:rPr lang="en-US" i="1" dirty="0" smtClean="0"/>
              <a:t>, </a:t>
            </a:r>
            <a:r>
              <a:rPr lang="en-US" i="1" dirty="0" err="1" smtClean="0"/>
              <a:t>Mousannif</a:t>
            </a:r>
            <a:r>
              <a:rPr lang="en-US" i="1" dirty="0" smtClean="0"/>
              <a:t>, </a:t>
            </a:r>
            <a:r>
              <a:rPr lang="en-US" i="1" dirty="0" err="1" smtClean="0"/>
              <a:t>Moatassime</a:t>
            </a:r>
            <a:r>
              <a:rPr lang="en-US" i="1" dirty="0" smtClean="0"/>
              <a:t>, Noel (2016)</a:t>
            </a:r>
            <a:endParaRPr lang="en-US" i="1" dirty="0"/>
          </a:p>
        </p:txBody>
      </p:sp>
    </p:spTree>
    <p:extLst>
      <p:ext uri="{BB962C8B-B14F-4D97-AF65-F5344CB8AC3E}">
        <p14:creationId xmlns:p14="http://schemas.microsoft.com/office/powerpoint/2010/main" val="1045528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7908" y="320226"/>
            <a:ext cx="4970584" cy="5239485"/>
          </a:xfrm>
        </p:spPr>
        <p:txBody>
          <a:bodyPr>
            <a:normAutofit/>
          </a:bodyPr>
          <a:lstStyle/>
          <a:p>
            <a:pPr algn="just"/>
            <a:r>
              <a:rPr lang="en-US" dirty="0" smtClean="0"/>
              <a:t>KNN, SVM, NB, C4.5 algorithms are applied to conduct the experiment. The data is obtained from Wisconsin. General, 699 instances are taken, and only 458 out of them are benign. The number of the features are 11.</a:t>
            </a:r>
          </a:p>
          <a:p>
            <a:pPr algn="just"/>
            <a:endParaRPr lang="en-US" dirty="0" smtClean="0"/>
          </a:p>
          <a:p>
            <a:pPr algn="just"/>
            <a:r>
              <a:rPr lang="en-US" dirty="0"/>
              <a:t>SVM was able to show its power in terms of effectiveness and efficiency based on accuracy </a:t>
            </a:r>
            <a:r>
              <a:rPr lang="en-US" dirty="0" smtClean="0"/>
              <a:t>and recall. </a:t>
            </a:r>
            <a:endParaRPr lang="en-US" dirty="0" smtClean="0"/>
          </a:p>
        </p:txBody>
      </p:sp>
      <p:pic>
        <p:nvPicPr>
          <p:cNvPr id="2" name="Picture 1"/>
          <p:cNvPicPr>
            <a:picLocks noChangeAspect="1"/>
          </p:cNvPicPr>
          <p:nvPr/>
        </p:nvPicPr>
        <p:blipFill>
          <a:blip r:embed="rId2"/>
          <a:stretch>
            <a:fillRect/>
          </a:stretch>
        </p:blipFill>
        <p:spPr>
          <a:xfrm>
            <a:off x="6187440" y="777182"/>
            <a:ext cx="5227319" cy="4325571"/>
          </a:xfrm>
          <a:prstGeom prst="rect">
            <a:avLst/>
          </a:prstGeom>
        </p:spPr>
      </p:pic>
    </p:spTree>
    <p:extLst>
      <p:ext uri="{BB962C8B-B14F-4D97-AF65-F5344CB8AC3E}">
        <p14:creationId xmlns:p14="http://schemas.microsoft.com/office/powerpoint/2010/main" val="4650509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348935"/>
            <a:ext cx="10972800" cy="943152"/>
          </a:xfrm>
        </p:spPr>
        <p:txBody>
          <a:bodyPr/>
          <a:lstStyle/>
          <a:p>
            <a:r>
              <a:rPr lang="en-US" dirty="0" smtClean="0"/>
              <a:t>Recommended Papers:</a:t>
            </a:r>
            <a:endParaRPr lang="en-US" dirty="0"/>
          </a:p>
        </p:txBody>
      </p:sp>
      <p:sp>
        <p:nvSpPr>
          <p:cNvPr id="3" name="Text Placeholder 2"/>
          <p:cNvSpPr>
            <a:spLocks noGrp="1"/>
          </p:cNvSpPr>
          <p:nvPr>
            <p:ph type="body" idx="1"/>
          </p:nvPr>
        </p:nvSpPr>
        <p:spPr>
          <a:xfrm>
            <a:off x="603250" y="1292087"/>
            <a:ext cx="10972800" cy="4468633"/>
          </a:xfrm>
        </p:spPr>
        <p:txBody>
          <a:bodyPr>
            <a:normAutofit/>
          </a:bodyPr>
          <a:lstStyle/>
          <a:p>
            <a:pPr marL="342900" indent="-342900">
              <a:buFont typeface="Arial" panose="020B0604020202020204" pitchFamily="34" charset="0"/>
              <a:buChar char="•"/>
            </a:pPr>
            <a:r>
              <a:rPr lang="en-US" sz="2400" i="1" dirty="0"/>
              <a:t>Dubey, A.K.; Gupta, U.; Jain, S. Analysis of k-means clustering approach on the breast cancer </a:t>
            </a:r>
            <a:r>
              <a:rPr lang="en-US" sz="2400" i="1" dirty="0" smtClean="0"/>
              <a:t>Wisconsin dataset</a:t>
            </a:r>
            <a:r>
              <a:rPr lang="en-US" sz="2400" i="1" dirty="0"/>
              <a:t>. Int. J. CARS 2016, 11, </a:t>
            </a:r>
            <a:r>
              <a:rPr lang="en-US" sz="2400" i="1" dirty="0" smtClean="0"/>
              <a:t>2033–2047</a:t>
            </a:r>
          </a:p>
          <a:p>
            <a:endParaRPr lang="en-US" sz="2400" i="1" dirty="0" smtClean="0"/>
          </a:p>
          <a:p>
            <a:pPr marL="342900" indent="-342900">
              <a:buFont typeface="Arial" panose="020B0604020202020204" pitchFamily="34" charset="0"/>
              <a:buChar char="•"/>
            </a:pPr>
            <a:r>
              <a:rPr lang="en-US" sz="2400" i="1" dirty="0" smtClean="0"/>
              <a:t>Bray</a:t>
            </a:r>
            <a:r>
              <a:rPr lang="en-US" sz="2400" i="1" dirty="0"/>
              <a:t>, F.; </a:t>
            </a:r>
            <a:r>
              <a:rPr lang="en-US" sz="2400" i="1" dirty="0" err="1"/>
              <a:t>Ferlay</a:t>
            </a:r>
            <a:r>
              <a:rPr lang="en-US" sz="2400" i="1" dirty="0"/>
              <a:t>, J.; </a:t>
            </a:r>
            <a:r>
              <a:rPr lang="en-US" sz="2400" i="1" dirty="0" err="1"/>
              <a:t>Soerjomataram</a:t>
            </a:r>
            <a:r>
              <a:rPr lang="en-US" sz="2400" i="1" dirty="0"/>
              <a:t>, I. Global cancer statistics 2018: GLOBOCAN estimates of </a:t>
            </a:r>
            <a:r>
              <a:rPr lang="en-US" sz="2400" i="1" dirty="0" smtClean="0"/>
              <a:t>incidence and mortality </a:t>
            </a:r>
            <a:r>
              <a:rPr lang="en-US" sz="2400" i="1" dirty="0"/>
              <a:t>worldwide for 36 cancers in 185 countries. CA Cancer J. </a:t>
            </a:r>
            <a:r>
              <a:rPr lang="en-US" sz="2400" i="1" dirty="0" err="1"/>
              <a:t>Clin</a:t>
            </a:r>
            <a:r>
              <a:rPr lang="en-US" sz="2400" i="1" dirty="0"/>
              <a:t>. 2018, 68, </a:t>
            </a:r>
            <a:r>
              <a:rPr lang="en-US" sz="2400" i="1" dirty="0" smtClean="0"/>
              <a:t>394–424</a:t>
            </a:r>
          </a:p>
          <a:p>
            <a:endParaRPr lang="en-US" sz="2400" i="1" dirty="0" smtClean="0"/>
          </a:p>
          <a:p>
            <a:pPr marL="342900" indent="-342900">
              <a:buFont typeface="Arial" panose="020B0604020202020204" pitchFamily="34" charset="0"/>
              <a:buChar char="•"/>
            </a:pPr>
            <a:r>
              <a:rPr lang="en-US" sz="2400" i="1" dirty="0" err="1"/>
              <a:t>Jothi</a:t>
            </a:r>
            <a:r>
              <a:rPr lang="en-US" sz="2400" i="1" dirty="0"/>
              <a:t>, N.; Rashid, N.A.; Husain, W. Data mining in healthcare—A review. Procedia </a:t>
            </a:r>
            <a:r>
              <a:rPr lang="en-US" sz="2400" i="1" dirty="0" err="1"/>
              <a:t>Comput</a:t>
            </a:r>
            <a:r>
              <a:rPr lang="en-US" sz="2400" i="1" dirty="0"/>
              <a:t>. Sci. 2015, </a:t>
            </a:r>
            <a:r>
              <a:rPr lang="en-US" sz="2400" i="1" dirty="0" smtClean="0"/>
              <a:t>72, 306–313</a:t>
            </a:r>
          </a:p>
        </p:txBody>
      </p:sp>
    </p:spTree>
    <p:extLst>
      <p:ext uri="{BB962C8B-B14F-4D97-AF65-F5344CB8AC3E}">
        <p14:creationId xmlns:p14="http://schemas.microsoft.com/office/powerpoint/2010/main" val="19229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562295"/>
            <a:ext cx="10972800" cy="1510345"/>
          </a:xfrm>
        </p:spPr>
        <p:txBody>
          <a:bodyPr/>
          <a:lstStyle/>
          <a:p>
            <a:r>
              <a:rPr lang="en-US" dirty="0" smtClean="0"/>
              <a:t>Conclusion</a:t>
            </a:r>
            <a:endParaRPr lang="en-US" dirty="0"/>
          </a:p>
        </p:txBody>
      </p:sp>
      <p:sp>
        <p:nvSpPr>
          <p:cNvPr id="3" name="Text Placeholder 2"/>
          <p:cNvSpPr>
            <a:spLocks noGrp="1"/>
          </p:cNvSpPr>
          <p:nvPr>
            <p:ph type="body" idx="1"/>
          </p:nvPr>
        </p:nvSpPr>
        <p:spPr>
          <a:xfrm>
            <a:off x="603250" y="2617934"/>
            <a:ext cx="5980430" cy="2365546"/>
          </a:xfrm>
        </p:spPr>
        <p:txBody>
          <a:bodyPr>
            <a:normAutofit fontScale="85000" lnSpcReduction="20000"/>
          </a:bodyPr>
          <a:lstStyle/>
          <a:p>
            <a:r>
              <a:rPr lang="en-US" dirty="0"/>
              <a:t>To sum up, CNN algorithm showed the highest result in breast cancer detection. Despite the fact that other classification algorithms also produced satisfactory results, CNN required less feature engineering method to catch the patterns. While variety of the engineering methods were required to be implemented in algorithms, such as Logistic Regression, RF, SVM, etc., CNN, by the help of the built-in libraries in python, required less manual jobs to be trained. Beside the advantageous side, CNN produced 99.67% of accuracy.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026" r="2831"/>
          <a:stretch/>
        </p:blipFill>
        <p:spPr>
          <a:xfrm>
            <a:off x="6583680" y="562295"/>
            <a:ext cx="5200196" cy="5029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56206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469530"/>
            <a:ext cx="10972800" cy="961705"/>
          </a:xfrm>
        </p:spPr>
        <p:txBody>
          <a:bodyPr/>
          <a:lstStyle/>
          <a:p>
            <a:r>
              <a:rPr lang="en-US" dirty="0" smtClean="0"/>
              <a:t>References</a:t>
            </a:r>
            <a:endParaRPr lang="en-US" dirty="0"/>
          </a:p>
        </p:txBody>
      </p:sp>
      <p:sp>
        <p:nvSpPr>
          <p:cNvPr id="3" name="Text Placeholder 2"/>
          <p:cNvSpPr>
            <a:spLocks noGrp="1"/>
          </p:cNvSpPr>
          <p:nvPr>
            <p:ph type="body" idx="1"/>
          </p:nvPr>
        </p:nvSpPr>
        <p:spPr>
          <a:xfrm>
            <a:off x="603250" y="1431236"/>
            <a:ext cx="10972800" cy="4314244"/>
          </a:xfrm>
        </p:spPr>
        <p:txBody>
          <a:bodyPr>
            <a:normAutofit fontScale="92500" lnSpcReduction="10000"/>
          </a:bodyPr>
          <a:lstStyle/>
          <a:p>
            <a:pPr marL="342900" indent="-342900">
              <a:buFont typeface="Arial" panose="020B0604020202020204" pitchFamily="34" charset="0"/>
              <a:buChar char="•"/>
            </a:pPr>
            <a:r>
              <a:rPr lang="en-US" dirty="0" err="1"/>
              <a:t>Viswanatha</a:t>
            </a:r>
            <a:r>
              <a:rPr lang="en-US" dirty="0"/>
              <a:t> Reddy </a:t>
            </a:r>
            <a:r>
              <a:rPr lang="en-US" dirty="0" err="1"/>
              <a:t>Allugunti</a:t>
            </a:r>
            <a:r>
              <a:rPr lang="en-US" dirty="0"/>
              <a:t>. Breast cancer detection based on thermographic images using machine learning and deep learning algorithms. </a:t>
            </a:r>
            <a:r>
              <a:rPr lang="en-US" dirty="0" err="1"/>
              <a:t>Int</a:t>
            </a:r>
            <a:r>
              <a:rPr lang="en-US" dirty="0"/>
              <a:t> J </a:t>
            </a:r>
            <a:r>
              <a:rPr lang="en-US" dirty="0" err="1"/>
              <a:t>Eng</a:t>
            </a:r>
            <a:r>
              <a:rPr lang="en-US" dirty="0"/>
              <a:t> </a:t>
            </a:r>
            <a:r>
              <a:rPr lang="en-US" dirty="0" err="1"/>
              <a:t>Comput</a:t>
            </a:r>
            <a:r>
              <a:rPr lang="en-US" dirty="0"/>
              <a:t> </a:t>
            </a:r>
            <a:r>
              <a:rPr lang="en-US" dirty="0" err="1"/>
              <a:t>Sci</a:t>
            </a:r>
            <a:r>
              <a:rPr lang="en-US" dirty="0"/>
              <a:t> 2022;4(1):49-56</a:t>
            </a:r>
            <a:r>
              <a:rPr lang="en-US" dirty="0" smtClean="0"/>
              <a:t>.</a:t>
            </a:r>
          </a:p>
          <a:p>
            <a:endParaRPr lang="en-US" dirty="0" smtClean="0"/>
          </a:p>
          <a:p>
            <a:pPr marL="342900" indent="-342900">
              <a:buFont typeface="Arial" panose="020B0604020202020204" pitchFamily="34" charset="0"/>
              <a:buChar char="•"/>
            </a:pPr>
            <a:r>
              <a:rPr lang="en-US" dirty="0" err="1"/>
              <a:t>Chaurasia</a:t>
            </a:r>
            <a:r>
              <a:rPr lang="en-US" dirty="0"/>
              <a:t>, </a:t>
            </a:r>
            <a:r>
              <a:rPr lang="en-US" dirty="0" err="1"/>
              <a:t>Vikas</a:t>
            </a:r>
            <a:r>
              <a:rPr lang="en-US" dirty="0"/>
              <a:t> &amp; Pal, </a:t>
            </a:r>
            <a:r>
              <a:rPr lang="en-US" dirty="0" err="1"/>
              <a:t>Saurabh</a:t>
            </a:r>
            <a:r>
              <a:rPr lang="en-US" dirty="0"/>
              <a:t>. (2014). A Novel Approach for Breast Cancer Detection using Data Mining Techniques. International Journal of Innovative Research in Computer and Communication Engineering. 3297. 2320-9801.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err="1"/>
              <a:t>Ak</a:t>
            </a:r>
            <a:r>
              <a:rPr lang="en-US" dirty="0"/>
              <a:t>, </a:t>
            </a:r>
            <a:r>
              <a:rPr lang="en-US" dirty="0" err="1"/>
              <a:t>Muhammet</a:t>
            </a:r>
            <a:r>
              <a:rPr lang="en-US" dirty="0"/>
              <a:t> </a:t>
            </a:r>
            <a:r>
              <a:rPr lang="en-US" dirty="0" err="1"/>
              <a:t>Fatih</a:t>
            </a:r>
            <a:r>
              <a:rPr lang="en-US" dirty="0"/>
              <a:t>. (2020). A Comparative Analysis of Breast Cancer Detection and Diagnosis Using Data Visualization and Machine Learning Applications. Healthcare. 8. 111. 10.3390/healthcare8020111. </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Hiba </a:t>
            </a:r>
            <a:r>
              <a:rPr lang="en-US" dirty="0" err="1"/>
              <a:t>Asri</a:t>
            </a:r>
            <a:r>
              <a:rPr lang="en-US" dirty="0"/>
              <a:t>, </a:t>
            </a:r>
            <a:r>
              <a:rPr lang="en-US" dirty="0" err="1"/>
              <a:t>Hajar</a:t>
            </a:r>
            <a:r>
              <a:rPr lang="en-US" dirty="0"/>
              <a:t> </a:t>
            </a:r>
            <a:r>
              <a:rPr lang="en-US" dirty="0" err="1"/>
              <a:t>Mousannif</a:t>
            </a:r>
            <a:r>
              <a:rPr lang="en-US" dirty="0"/>
              <a:t>, Hassan Al </a:t>
            </a:r>
            <a:r>
              <a:rPr lang="en-US" dirty="0" err="1"/>
              <a:t>Moatassime</a:t>
            </a:r>
            <a:r>
              <a:rPr lang="en-US" dirty="0"/>
              <a:t>, Thomas </a:t>
            </a:r>
            <a:r>
              <a:rPr lang="en-US" dirty="0" smtClean="0"/>
              <a:t>Noel, Using </a:t>
            </a:r>
            <a:r>
              <a:rPr lang="en-US" dirty="0"/>
              <a:t>Machine Learning Algorithms for Breast Cancer Risk Prediction and </a:t>
            </a:r>
            <a:r>
              <a:rPr lang="en-US" dirty="0" smtClean="0"/>
              <a:t>Diagnosis, Procedia </a:t>
            </a:r>
            <a:r>
              <a:rPr lang="en-US" dirty="0"/>
              <a:t>Computer </a:t>
            </a:r>
            <a:r>
              <a:rPr lang="en-US" dirty="0" smtClean="0"/>
              <a:t>Science, Volume 83, 2016, Pages 1064-1069, ISSN 1877-0509, https</a:t>
            </a:r>
            <a:r>
              <a:rPr lang="en-US" dirty="0"/>
              <a:t>://doi.org/10.1016/j.procs.2016.04.224</a:t>
            </a:r>
            <a:r>
              <a:rPr lang="en-US" dirty="0" smtClean="0"/>
              <a:t>.</a:t>
            </a:r>
          </a:p>
        </p:txBody>
      </p:sp>
    </p:spTree>
    <p:extLst>
      <p:ext uri="{BB962C8B-B14F-4D97-AF65-F5344CB8AC3E}">
        <p14:creationId xmlns:p14="http://schemas.microsoft.com/office/powerpoint/2010/main" val="333152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18305"/>
            <a:ext cx="10972800" cy="5154884"/>
          </a:xfrm>
        </p:spPr>
        <p:txBody>
          <a:bodyPr>
            <a:normAutofit fontScale="90000"/>
          </a:bodyPr>
          <a:lstStyle/>
          <a:p>
            <a:pPr algn="ct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smtClean="0"/>
              <a:t/>
            </a:r>
            <a:br>
              <a:rPr lang="en-US" sz="4400" dirty="0" smtClean="0"/>
            </a:br>
            <a:r>
              <a:rPr lang="en-US" sz="4400" b="1" u="sng" dirty="0" smtClean="0"/>
              <a:t>ADA UNIVERSITY</a:t>
            </a:r>
            <a:r>
              <a:rPr lang="en-US" b="1" u="sng" dirty="0" smtClean="0"/>
              <a:t/>
            </a:r>
            <a:br>
              <a:rPr lang="en-US" b="1" u="sng" dirty="0" smtClean="0"/>
            </a:br>
            <a:r>
              <a:rPr lang="en-US" sz="4400" b="1" u="sng" dirty="0" smtClean="0"/>
              <a:t>GEORGE WASHINGTON UNIVERSITY</a:t>
            </a:r>
            <a:r>
              <a:rPr lang="en-US" sz="4400" dirty="0" smtClean="0"/>
              <a:t/>
            </a:r>
            <a:br>
              <a:rPr lang="en-US" sz="4400" dirty="0" smtClean="0"/>
            </a:br>
            <a:r>
              <a:rPr lang="en-US" sz="4400" dirty="0" smtClean="0"/>
              <a:t/>
            </a:r>
            <a:br>
              <a:rPr lang="en-US" sz="4400" dirty="0" smtClean="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95905789"/>
              </p:ext>
            </p:extLst>
          </p:nvPr>
        </p:nvGraphicFramePr>
        <p:xfrm>
          <a:off x="603250" y="218305"/>
          <a:ext cx="5343797" cy="1831582"/>
        </p:xfrm>
        <a:graphic>
          <a:graphicData uri="http://schemas.openxmlformats.org/drawingml/2006/table">
            <a:tbl>
              <a:tblPr firstRow="1" bandRow="1">
                <a:tableStyleId>{5940675A-B579-460E-94D1-54222C63F5DA}</a:tableStyleId>
              </a:tblPr>
              <a:tblGrid>
                <a:gridCol w="1313180">
                  <a:extLst>
                    <a:ext uri="{9D8B030D-6E8A-4147-A177-3AD203B41FA5}">
                      <a16:colId xmlns:a16="http://schemas.microsoft.com/office/drawing/2014/main" val="2753777048"/>
                    </a:ext>
                  </a:extLst>
                </a:gridCol>
                <a:gridCol w="4030617">
                  <a:extLst>
                    <a:ext uri="{9D8B030D-6E8A-4147-A177-3AD203B41FA5}">
                      <a16:colId xmlns:a16="http://schemas.microsoft.com/office/drawing/2014/main" val="2749436667"/>
                    </a:ext>
                  </a:extLst>
                </a:gridCol>
              </a:tblGrid>
              <a:tr h="368542">
                <a:tc>
                  <a:txBody>
                    <a:bodyPr/>
                    <a:lstStyle/>
                    <a:p>
                      <a:r>
                        <a:rPr lang="en-US" dirty="0" smtClean="0"/>
                        <a:t>Instructor</a:t>
                      </a:r>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Dr. </a:t>
                      </a:r>
                      <a:r>
                        <a:rPr lang="en-US" dirty="0" err="1" smtClean="0"/>
                        <a:t>Jamalladin</a:t>
                      </a:r>
                      <a:r>
                        <a:rPr lang="en-US" dirty="0" smtClean="0"/>
                        <a:t> </a:t>
                      </a:r>
                      <a:r>
                        <a:rPr lang="en-US" dirty="0" err="1" smtClean="0"/>
                        <a:t>Hasanov</a:t>
                      </a:r>
                      <a:endParaRPr lang="en-US"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0194286"/>
                  </a:ext>
                </a:extLst>
              </a:tr>
              <a:tr h="368542">
                <a:tc>
                  <a:txBody>
                    <a:bodyPr/>
                    <a:lstStyle/>
                    <a:p>
                      <a:r>
                        <a:rPr lang="en-US" dirty="0" smtClean="0"/>
                        <a:t>Students</a:t>
                      </a:r>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dirty="0" smtClean="0"/>
                        <a:t>Asiman Mammadzada              </a:t>
                      </a:r>
                    </a:p>
                    <a:p>
                      <a:pPr marL="285750" indent="-285750">
                        <a:buFont typeface="Arial" panose="020B0604020202020204" pitchFamily="34" charset="0"/>
                        <a:buChar char="•"/>
                      </a:pPr>
                      <a:r>
                        <a:rPr lang="en-US" dirty="0" err="1" smtClean="0"/>
                        <a:t>Minura</a:t>
                      </a:r>
                      <a:r>
                        <a:rPr lang="en-US" dirty="0" smtClean="0"/>
                        <a:t> </a:t>
                      </a:r>
                      <a:r>
                        <a:rPr lang="en-US" dirty="0" err="1" smtClean="0"/>
                        <a:t>Hajisoy</a:t>
                      </a:r>
                      <a:endParaRPr lang="en-US" dirty="0" smtClean="0"/>
                    </a:p>
                    <a:p>
                      <a:pPr marL="285750" indent="-285750">
                        <a:buFont typeface="Arial" panose="020B0604020202020204" pitchFamily="34" charset="0"/>
                        <a:buChar char="•"/>
                      </a:pPr>
                      <a:r>
                        <a:rPr lang="en-US" dirty="0" err="1" smtClean="0"/>
                        <a:t>Narmina</a:t>
                      </a:r>
                      <a:r>
                        <a:rPr lang="en-US" dirty="0" smtClean="0"/>
                        <a:t> </a:t>
                      </a:r>
                      <a:r>
                        <a:rPr lang="en-US" dirty="0" err="1" smtClean="0"/>
                        <a:t>Mahmudova</a:t>
                      </a:r>
                      <a:endParaRPr lang="en-US" dirty="0" smtClean="0"/>
                    </a:p>
                    <a:p>
                      <a:pPr marL="285750" indent="-285750">
                        <a:buFont typeface="Arial" panose="020B0604020202020204" pitchFamily="34" charset="0"/>
                        <a:buChar char="•"/>
                      </a:pPr>
                      <a:r>
                        <a:rPr lang="en-US" dirty="0" err="1" smtClean="0"/>
                        <a:t>Rumiyya</a:t>
                      </a:r>
                      <a:r>
                        <a:rPr lang="en-US" dirty="0" smtClean="0"/>
                        <a:t> </a:t>
                      </a:r>
                      <a:r>
                        <a:rPr lang="en-US" dirty="0" err="1" smtClean="0"/>
                        <a:t>Alili</a:t>
                      </a:r>
                      <a:endParaRPr lang="en-US" dirty="0" smtClean="0"/>
                    </a:p>
                    <a:p>
                      <a:pPr marL="285750" indent="-285750">
                        <a:buFont typeface="Arial" panose="020B0604020202020204" pitchFamily="34" charset="0"/>
                        <a:buChar char="•"/>
                      </a:pPr>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05773865"/>
                  </a:ext>
                </a:extLst>
              </a:tr>
            </a:tbl>
          </a:graphicData>
        </a:graphic>
      </p:graphicFrame>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61292"/>
            <a:ext cx="6438405" cy="4667348"/>
          </a:xfrm>
        </p:spPr>
        <p:txBody>
          <a:bodyPr>
            <a:normAutofit/>
          </a:bodyPr>
          <a:lstStyle/>
          <a:p>
            <a:pPr algn="just"/>
            <a:r>
              <a:rPr lang="en-US" dirty="0"/>
              <a:t>Breast cancer is the most commonly occurring cancer in women and the most common cancer overall. There were more than 2.26 million new cases of breast cancer in women in 2020</a:t>
            </a:r>
            <a:r>
              <a:rPr lang="en-US" dirty="0" smtClean="0"/>
              <a:t>. Moreover, the statistics from  “cancer.org” indicates that, about 287,850 new cases of invasive breast cancer has been diagnosed in women in United States alone. Out of them, 43250 women has </a:t>
            </a:r>
            <a:r>
              <a:rPr lang="en-US" dirty="0" smtClean="0"/>
              <a:t>died. Based on these factors, breast cancer is believed to be one of the main problems of the society in 21</a:t>
            </a:r>
            <a:r>
              <a:rPr lang="en-US" baseline="30000" dirty="0" smtClean="0"/>
              <a:t>st</a:t>
            </a:r>
            <a:r>
              <a:rPr lang="en-US" dirty="0" smtClean="0"/>
              <a:t> century.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8405" y="568960"/>
            <a:ext cx="5753595" cy="5059680"/>
          </a:xfrm>
          <a:prstGeom prst="rect">
            <a:avLst/>
          </a:prstGeom>
        </p:spPr>
      </p:pic>
    </p:spTree>
    <p:extLst>
      <p:ext uri="{BB962C8B-B14F-4D97-AF65-F5344CB8AC3E}">
        <p14:creationId xmlns:p14="http://schemas.microsoft.com/office/powerpoint/2010/main" val="29385156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4997"/>
            <a:ext cx="12192000" cy="3383280"/>
          </a:xfrm>
        </p:spPr>
        <p:txBody>
          <a:bodyPr>
            <a:normAutofit/>
          </a:bodyPr>
          <a:lstStyle/>
          <a:p>
            <a:pPr algn="ctr"/>
            <a:r>
              <a:rPr lang="en-US" dirty="0"/>
              <a:t>Breast Cancer Detection based on Thermographic Images using Machine Learning and Deep Learning </a:t>
            </a:r>
            <a:r>
              <a:rPr lang="en-US" dirty="0" smtClean="0"/>
              <a:t>Algorithms</a:t>
            </a:r>
            <a:endParaRPr lang="en-US" dirty="0"/>
          </a:p>
        </p:txBody>
      </p:sp>
      <p:sp>
        <p:nvSpPr>
          <p:cNvPr id="3" name="Text Placeholder 2"/>
          <p:cNvSpPr>
            <a:spLocks noGrp="1"/>
          </p:cNvSpPr>
          <p:nvPr>
            <p:ph type="body" idx="1"/>
          </p:nvPr>
        </p:nvSpPr>
        <p:spPr>
          <a:xfrm>
            <a:off x="609600" y="4096214"/>
            <a:ext cx="10972800" cy="450042"/>
          </a:xfrm>
        </p:spPr>
        <p:txBody>
          <a:bodyPr/>
          <a:lstStyle/>
          <a:p>
            <a:pPr algn="ctr"/>
            <a:r>
              <a:rPr lang="en-US" dirty="0"/>
              <a:t>by </a:t>
            </a:r>
            <a:r>
              <a:rPr lang="en-US" dirty="0" err="1"/>
              <a:t>Allugunti</a:t>
            </a:r>
            <a:r>
              <a:rPr lang="en-US" dirty="0"/>
              <a:t> (2021)</a:t>
            </a:r>
          </a:p>
        </p:txBody>
      </p:sp>
    </p:spTree>
    <p:extLst>
      <p:ext uri="{BB962C8B-B14F-4D97-AF65-F5344CB8AC3E}">
        <p14:creationId xmlns:p14="http://schemas.microsoft.com/office/powerpoint/2010/main" val="1077146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6142892" cy="5752618"/>
          </a:xfrm>
        </p:spPr>
        <p:txBody>
          <a:bodyPr>
            <a:normAutofit fontScale="92500" lnSpcReduction="20000"/>
          </a:bodyPr>
          <a:lstStyle/>
          <a:p>
            <a:pPr algn="just"/>
            <a:r>
              <a:rPr lang="en-US" dirty="0"/>
              <a:t>The author experimented Convolutional Neural Network (CNN), SVM and Random Forest Classifier on the dataset of over 150 patients, either with or without breast cancer, totaling over 1000 photographs. The data was scaled to have dimensions of 128x128 pixels each. </a:t>
            </a:r>
            <a:endParaRPr lang="en-US" dirty="0" smtClean="0"/>
          </a:p>
          <a:p>
            <a:pPr algn="just"/>
            <a:endParaRPr lang="en-US" dirty="0" smtClean="0"/>
          </a:p>
          <a:p>
            <a:pPr marL="457200" indent="-457200" algn="just">
              <a:buAutoNum type="alphaLcPeriod"/>
            </a:pPr>
            <a:r>
              <a:rPr lang="en-US" dirty="0" smtClean="0"/>
              <a:t>Image </a:t>
            </a:r>
            <a:r>
              <a:rPr lang="en-US" dirty="0"/>
              <a:t>dataset should be input into the system. </a:t>
            </a:r>
            <a:endParaRPr lang="en-US" dirty="0" smtClean="0"/>
          </a:p>
          <a:p>
            <a:pPr marL="457200" indent="-457200" algn="just">
              <a:buAutoNum type="alphaLcPeriod"/>
            </a:pPr>
            <a:r>
              <a:rPr lang="en-US" dirty="0" smtClean="0"/>
              <a:t>Image </a:t>
            </a:r>
            <a:r>
              <a:rPr lang="en-US" dirty="0"/>
              <a:t>quality can be improved by performing pre-processing on the image. </a:t>
            </a:r>
            <a:endParaRPr lang="en-US" dirty="0" smtClean="0"/>
          </a:p>
          <a:p>
            <a:pPr marL="457200" indent="-457200" algn="just">
              <a:buAutoNum type="alphaLcPeriod"/>
            </a:pPr>
            <a:r>
              <a:rPr lang="en-US" dirty="0" smtClean="0"/>
              <a:t>From </a:t>
            </a:r>
            <a:r>
              <a:rPr lang="en-US" dirty="0"/>
              <a:t>the input picture dataset, which serves as the basis for the generation of the training file, several features are retrieved. </a:t>
            </a:r>
            <a:endParaRPr lang="en-US" dirty="0" smtClean="0"/>
          </a:p>
          <a:p>
            <a:pPr marL="457200" indent="-457200" algn="just">
              <a:buAutoNum type="alphaLcPeriod"/>
            </a:pPr>
            <a:r>
              <a:rPr lang="en-US" dirty="0" smtClean="0"/>
              <a:t>The </a:t>
            </a:r>
            <a:r>
              <a:rPr lang="en-US" dirty="0"/>
              <a:t>enhanced CNN classification method is then used to both the newly created training file dataset and the new test input images</a:t>
            </a:r>
            <a:r>
              <a:rPr lang="en-US" dirty="0" smtClean="0"/>
              <a:t>.</a:t>
            </a:r>
          </a:p>
          <a:p>
            <a:pPr marL="457200" indent="-457200" algn="just">
              <a:buAutoNum type="alphaLcPeriod"/>
            </a:pPr>
            <a:r>
              <a:rPr lang="en-US" dirty="0" smtClean="0"/>
              <a:t>In </a:t>
            </a:r>
            <a:r>
              <a:rPr lang="en-US" dirty="0"/>
              <a:t>addition, we employ SVM and Random Forest for the purpose of comparative analysis. </a:t>
            </a:r>
            <a:endParaRPr lang="en-US" dirty="0" smtClean="0"/>
          </a:p>
          <a:p>
            <a:pPr marL="457200" indent="-457200" algn="just">
              <a:buAutoNum type="alphaLcPeriod"/>
            </a:pPr>
            <a:r>
              <a:rPr lang="en-US" dirty="0" smtClean="0"/>
              <a:t>The </a:t>
            </a:r>
            <a:r>
              <a:rPr lang="en-US" dirty="0"/>
              <a:t>cancer detection that results from using the CNN algorithm depends on whether the input test reveals normal, benign, or malignant cells. </a:t>
            </a:r>
            <a:endParaRPr lang="en-US" dirty="0" smtClean="0"/>
          </a:p>
          <a:p>
            <a:pPr marL="457200" indent="-457200" algn="just">
              <a:buAutoNum type="alphaLcPeriod"/>
            </a:pPr>
            <a:r>
              <a:rPr lang="en-US" dirty="0" smtClean="0"/>
              <a:t> </a:t>
            </a:r>
            <a:r>
              <a:rPr lang="en-US" dirty="0"/>
              <a:t>At the very end, a graphical evaluation is carried out in order to assess how well the suggested system functions.</a:t>
            </a:r>
          </a:p>
        </p:txBody>
      </p:sp>
      <p:pic>
        <p:nvPicPr>
          <p:cNvPr id="4" name="Picture 3"/>
          <p:cNvPicPr>
            <a:picLocks noChangeAspect="1"/>
          </p:cNvPicPr>
          <p:nvPr/>
        </p:nvPicPr>
        <p:blipFill rotWithShape="1">
          <a:blip r:embed="rId2"/>
          <a:srcRect l="4303" r="12803" b="4695"/>
          <a:stretch/>
        </p:blipFill>
        <p:spPr>
          <a:xfrm>
            <a:off x="6725257" y="-71120"/>
            <a:ext cx="5595208" cy="5752618"/>
          </a:xfrm>
          <a:prstGeom prst="rect">
            <a:avLst/>
          </a:prstGeom>
        </p:spPr>
      </p:pic>
    </p:spTree>
    <p:extLst>
      <p:ext uri="{BB962C8B-B14F-4D97-AF65-F5344CB8AC3E}">
        <p14:creationId xmlns:p14="http://schemas.microsoft.com/office/powerpoint/2010/main" val="20823244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8450" y="618286"/>
            <a:ext cx="10972800" cy="450042"/>
          </a:xfrm>
        </p:spPr>
        <p:txBody>
          <a:bodyPr/>
          <a:lstStyle/>
          <a:p>
            <a:pPr algn="ctr"/>
            <a:r>
              <a:rPr lang="en-US" b="1" dirty="0"/>
              <a:t>CNN produced 99.65% of accuracy with a loss of 0.0067</a:t>
            </a:r>
          </a:p>
        </p:txBody>
      </p:sp>
      <p:pic>
        <p:nvPicPr>
          <p:cNvPr id="4" name="Picture 3"/>
          <p:cNvPicPr>
            <a:picLocks noChangeAspect="1"/>
          </p:cNvPicPr>
          <p:nvPr/>
        </p:nvPicPr>
        <p:blipFill>
          <a:blip r:embed="rId2"/>
          <a:stretch>
            <a:fillRect/>
          </a:stretch>
        </p:blipFill>
        <p:spPr>
          <a:xfrm>
            <a:off x="6788448" y="1698169"/>
            <a:ext cx="4811370" cy="39536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p:cNvPicPr>
            <a:picLocks noChangeAspect="1"/>
          </p:cNvPicPr>
          <p:nvPr/>
        </p:nvPicPr>
        <p:blipFill>
          <a:blip r:embed="rId3"/>
          <a:stretch>
            <a:fillRect/>
          </a:stretch>
        </p:blipFill>
        <p:spPr>
          <a:xfrm>
            <a:off x="383177" y="1698170"/>
            <a:ext cx="5509116" cy="39536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58019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1099706"/>
            <a:ext cx="10972800" cy="2286000"/>
          </a:xfrm>
        </p:spPr>
        <p:txBody>
          <a:bodyPr>
            <a:normAutofit fontScale="90000"/>
          </a:bodyPr>
          <a:lstStyle/>
          <a:p>
            <a:pPr algn="ctr"/>
            <a:r>
              <a:rPr lang="en-US" dirty="0" smtClean="0"/>
              <a:t>A </a:t>
            </a:r>
            <a:r>
              <a:rPr lang="en-US" dirty="0"/>
              <a:t>novel Approach for Breast Cancer Detection using Data Mining Techniques</a:t>
            </a:r>
          </a:p>
        </p:txBody>
      </p:sp>
      <p:sp>
        <p:nvSpPr>
          <p:cNvPr id="3" name="Text Placeholder 2"/>
          <p:cNvSpPr>
            <a:spLocks noGrp="1"/>
          </p:cNvSpPr>
          <p:nvPr>
            <p:ph type="body" idx="1"/>
          </p:nvPr>
        </p:nvSpPr>
        <p:spPr>
          <a:xfrm>
            <a:off x="603250" y="4227759"/>
            <a:ext cx="10972800" cy="450042"/>
          </a:xfrm>
        </p:spPr>
        <p:txBody>
          <a:bodyPr/>
          <a:lstStyle/>
          <a:p>
            <a:pPr algn="ctr"/>
            <a:r>
              <a:rPr lang="en-US" i="1" dirty="0" smtClean="0"/>
              <a:t>by </a:t>
            </a:r>
            <a:r>
              <a:rPr lang="en-US" dirty="0" err="1" smtClean="0"/>
              <a:t>Chaurasia</a:t>
            </a:r>
            <a:r>
              <a:rPr lang="en-US" dirty="0" smtClean="0"/>
              <a:t> and Pal (2017)</a:t>
            </a:r>
            <a:endParaRPr lang="en-US" i="1" dirty="0"/>
          </a:p>
        </p:txBody>
      </p:sp>
    </p:spTree>
    <p:extLst>
      <p:ext uri="{BB962C8B-B14F-4D97-AF65-F5344CB8AC3E}">
        <p14:creationId xmlns:p14="http://schemas.microsoft.com/office/powerpoint/2010/main" val="2375426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7908" y="320226"/>
            <a:ext cx="4970584" cy="5239485"/>
          </a:xfrm>
        </p:spPr>
        <p:txBody>
          <a:bodyPr>
            <a:normAutofit lnSpcReduction="10000"/>
          </a:bodyPr>
          <a:lstStyle/>
          <a:p>
            <a:pPr algn="just"/>
            <a:r>
              <a:rPr lang="en-US" dirty="0"/>
              <a:t>In the experiment, the used data contains 683 rows and 10 columns and it is referred to Wisconsin dataset. The label of the data contains two classes, namely malignant and benign. The remaining 9 features are as follows: </a:t>
            </a:r>
            <a:endParaRPr lang="en-US" dirty="0" smtClean="0"/>
          </a:p>
          <a:p>
            <a:pPr algn="just"/>
            <a:endParaRPr lang="en-US" dirty="0"/>
          </a:p>
          <a:p>
            <a:pPr algn="just"/>
            <a:r>
              <a:rPr lang="en-US" dirty="0"/>
              <a:t>3 classification ML models have been utilized, such as Best First tree (BF tree), K Nearest Neighbors (IBK) and Sequential Minimal Optimization (SMO). According to the experiments, the authors stated that SMO provided the highest accuracy among the selected ML algorithms. The authors achieved 96.19% of accuracy with SMO algorithms, while it was 95.46% and 95.90% in </a:t>
            </a:r>
            <a:r>
              <a:rPr lang="en-US" dirty="0" err="1"/>
              <a:t>BFTree</a:t>
            </a:r>
            <a:r>
              <a:rPr lang="en-US" dirty="0"/>
              <a:t> and IBK algorithms respectively. </a:t>
            </a:r>
            <a:endParaRPr lang="en-US" dirty="0" smtClean="0"/>
          </a:p>
        </p:txBody>
      </p:sp>
      <p:pic>
        <p:nvPicPr>
          <p:cNvPr id="4" name="Picture 3"/>
          <p:cNvPicPr>
            <a:picLocks noChangeAspect="1"/>
          </p:cNvPicPr>
          <p:nvPr/>
        </p:nvPicPr>
        <p:blipFill rotWithShape="1">
          <a:blip r:embed="rId2"/>
          <a:srcRect l="9328" r="11168" b="2273"/>
          <a:stretch/>
        </p:blipFill>
        <p:spPr>
          <a:xfrm>
            <a:off x="5509253" y="314541"/>
            <a:ext cx="5962002" cy="2625428"/>
          </a:xfrm>
          <a:prstGeom prst="rect">
            <a:avLst/>
          </a:prstGeom>
        </p:spPr>
      </p:pic>
      <p:pic>
        <p:nvPicPr>
          <p:cNvPr id="5" name="Picture 4"/>
          <p:cNvPicPr>
            <a:picLocks noChangeAspect="1"/>
          </p:cNvPicPr>
          <p:nvPr/>
        </p:nvPicPr>
        <p:blipFill rotWithShape="1">
          <a:blip r:embed="rId3"/>
          <a:srcRect l="1369" t="4663" r="4709" b="7146"/>
          <a:stretch/>
        </p:blipFill>
        <p:spPr>
          <a:xfrm>
            <a:off x="5509253" y="2939969"/>
            <a:ext cx="5962002" cy="2312126"/>
          </a:xfrm>
          <a:prstGeom prst="rect">
            <a:avLst/>
          </a:prstGeom>
        </p:spPr>
      </p:pic>
    </p:spTree>
    <p:extLst>
      <p:ext uri="{BB962C8B-B14F-4D97-AF65-F5344CB8AC3E}">
        <p14:creationId xmlns:p14="http://schemas.microsoft.com/office/powerpoint/2010/main" val="34288530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1300849"/>
            <a:ext cx="10972800" cy="2286000"/>
          </a:xfrm>
        </p:spPr>
        <p:txBody>
          <a:bodyPr>
            <a:normAutofit fontScale="90000"/>
          </a:bodyPr>
          <a:lstStyle/>
          <a:p>
            <a:pPr algn="ctr"/>
            <a:r>
              <a:rPr lang="en-US" dirty="0" smtClean="0"/>
              <a:t>A </a:t>
            </a:r>
            <a:r>
              <a:rPr lang="en-US" dirty="0"/>
              <a:t>Comparative Analysis of Breast Cancer Detection and Diagnosis Using Data Visualization and Machine Learning Applications</a:t>
            </a:r>
          </a:p>
        </p:txBody>
      </p:sp>
      <p:sp>
        <p:nvSpPr>
          <p:cNvPr id="3" name="Text Placeholder 2"/>
          <p:cNvSpPr>
            <a:spLocks noGrp="1"/>
          </p:cNvSpPr>
          <p:nvPr>
            <p:ph type="body" idx="1"/>
          </p:nvPr>
        </p:nvSpPr>
        <p:spPr>
          <a:xfrm>
            <a:off x="603250" y="4363500"/>
            <a:ext cx="10972800" cy="450042"/>
          </a:xfrm>
        </p:spPr>
        <p:txBody>
          <a:bodyPr/>
          <a:lstStyle/>
          <a:p>
            <a:pPr algn="ctr"/>
            <a:r>
              <a:rPr lang="en-US" i="1" dirty="0" smtClean="0"/>
              <a:t>by </a:t>
            </a:r>
            <a:r>
              <a:rPr lang="en-US" i="1" dirty="0" err="1" smtClean="0"/>
              <a:t>Fatih</a:t>
            </a:r>
            <a:r>
              <a:rPr lang="en-US" i="1" dirty="0" smtClean="0"/>
              <a:t> (2020)</a:t>
            </a:r>
            <a:endParaRPr lang="en-US" i="1" dirty="0"/>
          </a:p>
        </p:txBody>
      </p:sp>
    </p:spTree>
    <p:extLst>
      <p:ext uri="{BB962C8B-B14F-4D97-AF65-F5344CB8AC3E}">
        <p14:creationId xmlns:p14="http://schemas.microsoft.com/office/powerpoint/2010/main" val="13114390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425</TotalTime>
  <Words>1113</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Science Project 16x9</vt:lpstr>
      <vt:lpstr>BREAST CANCER DETECTION</vt:lpstr>
      <vt:lpstr>     ADA UNIVERSITY GEORGE WASHINGTON UNIVERSITY  </vt:lpstr>
      <vt:lpstr>PowerPoint Presentation</vt:lpstr>
      <vt:lpstr>Breast Cancer Detection based on Thermographic Images using Machine Learning and Deep Learning Algorithms</vt:lpstr>
      <vt:lpstr>PowerPoint Presentation</vt:lpstr>
      <vt:lpstr>PowerPoint Presentation</vt:lpstr>
      <vt:lpstr>A novel Approach for Breast Cancer Detection using Data Mining Techniques</vt:lpstr>
      <vt:lpstr>PowerPoint Presentation</vt:lpstr>
      <vt:lpstr>A Comparative Analysis of Breast Cancer Detection and Diagnosis Using Data Visualization and Machine Learning Applications</vt:lpstr>
      <vt:lpstr>PowerPoint Presentation</vt:lpstr>
      <vt:lpstr>Using Machine Learning Algorithms for Breast Cancer  Risk Prediction and Diagnosis</vt:lpstr>
      <vt:lpstr>PowerPoint Presentation</vt:lpstr>
      <vt:lpstr>Recommended Papers: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dc:title>
  <dc:creator>Asiman Mammadzada</dc:creator>
  <cp:lastModifiedBy>Asiman Mammadzada</cp:lastModifiedBy>
  <cp:revision>16</cp:revision>
  <dcterms:created xsi:type="dcterms:W3CDTF">2022-10-30T12:10:47Z</dcterms:created>
  <dcterms:modified xsi:type="dcterms:W3CDTF">2022-11-09T12:08:07Z</dcterms:modified>
</cp:coreProperties>
</file>