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omparative Analysis of Mobile Application Architectures"/>
          <p:cNvSpPr txBox="1"/>
          <p:nvPr>
            <p:ph type="ctrTitle"/>
          </p:nvPr>
        </p:nvSpPr>
        <p:spPr>
          <a:xfrm>
            <a:off x="1206498" y="2390263"/>
            <a:ext cx="21971004" cy="4648201"/>
          </a:xfrm>
          <a:prstGeom prst="rect">
            <a:avLst/>
          </a:prstGeom>
        </p:spPr>
        <p:txBody>
          <a:bodyPr/>
          <a:lstStyle/>
          <a:p>
            <a:pPr/>
            <a:r>
              <a:t>Comparative Analysis of Mobile Application Architectures </a:t>
            </a:r>
          </a:p>
        </p:txBody>
      </p:sp>
      <p:sp>
        <p:nvSpPr>
          <p:cNvPr id="152" name="CSCI6917: Guided Research Methods…"/>
          <p:cNvSpPr txBox="1"/>
          <p:nvPr>
            <p:ph type="subTitle" sz="quarter" idx="1"/>
          </p:nvPr>
        </p:nvSpPr>
        <p:spPr>
          <a:prstGeom prst="rect">
            <a:avLst/>
          </a:prstGeom>
        </p:spPr>
        <p:txBody>
          <a:bodyPr/>
          <a:lstStyle/>
          <a:p>
            <a:pPr defTabSz="457200">
              <a:defRPr b="0" sz="3600">
                <a:latin typeface="Helvetica"/>
                <a:ea typeface="Helvetica"/>
                <a:cs typeface="Helvetica"/>
                <a:sym typeface="Helvetica"/>
              </a:defRPr>
            </a:pPr>
            <a:r>
              <a:t>CSCI6917: Guided Research Methods</a:t>
            </a:r>
          </a:p>
          <a:p>
            <a:pPr defTabSz="457200">
              <a:defRPr b="0" sz="3600">
                <a:latin typeface="Helvetica"/>
                <a:ea typeface="Helvetica"/>
                <a:cs typeface="Helvetica"/>
                <a:sym typeface="Helvetica"/>
              </a:defRPr>
            </a:pPr>
            <a:r>
              <a:t>Fidan Hasanguliyeva</a:t>
            </a:r>
          </a:p>
          <a:p>
            <a:pPr defTabSz="457200">
              <a:defRPr b="0" sz="3600">
                <a:latin typeface="Helvetica"/>
                <a:ea typeface="Helvetica"/>
                <a:cs typeface="Helvetica"/>
                <a:sym typeface="Helvetica"/>
              </a:defRPr>
            </a:pPr>
            <a:r>
              <a:t>08.08.2023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roject Objective"/>
          <p:cNvSpPr txBox="1"/>
          <p:nvPr>
            <p:ph type="title"/>
          </p:nvPr>
        </p:nvSpPr>
        <p:spPr>
          <a:prstGeom prst="rect">
            <a:avLst/>
          </a:prstGeom>
        </p:spPr>
        <p:txBody>
          <a:bodyPr/>
          <a:lstStyle/>
          <a:p>
            <a:pPr/>
            <a:r>
              <a:t>Project Objective</a:t>
            </a:r>
          </a:p>
        </p:txBody>
      </p:sp>
      <p:sp>
        <p:nvSpPr>
          <p:cNvPr id="155" name="The project's objective is to conduct a comparative analysis of three popular mobile application architectures: Model-View-Controller (MVC), Model-View-Presenter (MVP), and Model-View-ViewModel (MVVM).…"/>
          <p:cNvSpPr txBox="1"/>
          <p:nvPr>
            <p:ph type="body" idx="1"/>
          </p:nvPr>
        </p:nvSpPr>
        <p:spPr>
          <a:xfrm>
            <a:off x="1206500" y="3430426"/>
            <a:ext cx="21971000" cy="8256012"/>
          </a:xfrm>
          <a:prstGeom prst="rect">
            <a:avLst/>
          </a:prstGeom>
        </p:spPr>
        <p:txBody>
          <a:bodyPr/>
          <a:lstStyle/>
          <a:p>
            <a:pPr/>
            <a:r>
              <a:t>The project's objective is to conduct a comparative analysis of three popular mobile application architectures: Model-View-Controller (MVC), Model-View-Presenter (MVP), and Model-View-ViewModel (MVVM). </a:t>
            </a:r>
          </a:p>
          <a:p>
            <a:pPr/>
            <a:r>
              <a:t>The analysis will focus on understanding the strengths and weaknesses of each architecture concerning code organization, maintainability, scalability, and ease of testing.</a:t>
            </a:r>
          </a:p>
          <a:p>
            <a:pPr/>
            <a:r>
              <a:t>The comparison in this project is both qualitative and quantitative.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echnical Approach"/>
          <p:cNvSpPr txBox="1"/>
          <p:nvPr>
            <p:ph type="title"/>
          </p:nvPr>
        </p:nvSpPr>
        <p:spPr>
          <a:prstGeom prst="rect">
            <a:avLst/>
          </a:prstGeom>
        </p:spPr>
        <p:txBody>
          <a:bodyPr/>
          <a:lstStyle/>
          <a:p>
            <a:pPr/>
            <a:r>
              <a:t>Technical Approach</a:t>
            </a:r>
          </a:p>
        </p:txBody>
      </p:sp>
      <p:sp>
        <p:nvSpPr>
          <p:cNvPr id="158" name="Key steps in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Key steps in research</a:t>
            </a:r>
          </a:p>
        </p:txBody>
      </p:sp>
      <p:sp>
        <p:nvSpPr>
          <p:cNvPr id="159" name="I have developed same application with 2 different architectures: MVC and MVP.…"/>
          <p:cNvSpPr txBox="1"/>
          <p:nvPr>
            <p:ph type="body" idx="1"/>
          </p:nvPr>
        </p:nvSpPr>
        <p:spPr>
          <a:prstGeom prst="rect">
            <a:avLst/>
          </a:prstGeom>
        </p:spPr>
        <p:txBody>
          <a:bodyPr/>
          <a:lstStyle/>
          <a:p>
            <a:pPr/>
            <a:r>
              <a:t>I have developed same application with 2 different architectures: MVC and MVP.</a:t>
            </a:r>
          </a:p>
          <a:p>
            <a:pPr/>
            <a:r>
              <a:t>I have compared CPU and memory usage, as well as startup time of these apps.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nclusion"/>
          <p:cNvSpPr txBox="1"/>
          <p:nvPr>
            <p:ph type="title"/>
          </p:nvPr>
        </p:nvSpPr>
        <p:spPr>
          <a:prstGeom prst="rect">
            <a:avLst/>
          </a:prstGeom>
        </p:spPr>
        <p:txBody>
          <a:bodyPr/>
          <a:lstStyle/>
          <a:p>
            <a:pPr/>
            <a:r>
              <a:t>Conclusion</a:t>
            </a:r>
          </a:p>
        </p:txBody>
      </p:sp>
      <p:sp>
        <p:nvSpPr>
          <p:cNvPr id="162" name="Architecture plays a great role in the development of application. MVVM architecture is viable for the development of the android. But still we cannot say that MVVM is the best architecture for android development in all the situations. Every project has"/>
          <p:cNvSpPr txBox="1"/>
          <p:nvPr>
            <p:ph type="body" idx="1"/>
          </p:nvPr>
        </p:nvSpPr>
        <p:spPr>
          <a:prstGeom prst="rect">
            <a:avLst/>
          </a:prstGeom>
        </p:spPr>
        <p:txBody>
          <a:bodyPr/>
          <a:lstStyle/>
          <a:p>
            <a:pPr/>
            <a:r>
              <a:t>Architecture plays a great role in the development of application. MVVM architecture is viable for the development of the android. But still we cannot say that MVVM is the best architecture for android development in all the situations. Every project has different nature, so architecture must be chosen according to the nature of the project and needs.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lide Title"/>
          <p:cNvSpPr txBox="1"/>
          <p:nvPr>
            <p:ph type="title"/>
          </p:nvPr>
        </p:nvSpPr>
        <p:spPr>
          <a:prstGeom prst="rect">
            <a:avLst/>
          </a:prstGeom>
        </p:spPr>
        <p:txBody>
          <a:bodyPr/>
          <a:lstStyle/>
          <a:p>
            <a:pPr/>
          </a:p>
        </p:txBody>
      </p:sp>
      <p:sp>
        <p:nvSpPr>
          <p:cNvPr id="165" name="Slide Subtitle"/>
          <p:cNvSpPr txBox="1"/>
          <p:nvPr>
            <p:ph type="body" idx="21"/>
          </p:nvPr>
        </p:nvSpPr>
        <p:spPr>
          <a:prstGeom prst="rect">
            <a:avLst/>
          </a:prstGeom>
        </p:spPr>
        <p:txBody>
          <a:bodyPr/>
          <a:lstStyle/>
          <a:p>
            <a:pPr/>
          </a:p>
        </p:txBody>
      </p:sp>
      <p:sp>
        <p:nvSpPr>
          <p:cNvPr id="166" name="The proposed future research might be the best practice to execute MVVM or VIPER architecture in Android development. To gain better software qualities with migrating from the MVC to MVVM or VIPER architecture, which has the potential to become the basis"/>
          <p:cNvSpPr txBox="1"/>
          <p:nvPr>
            <p:ph type="body" idx="1"/>
          </p:nvPr>
        </p:nvSpPr>
        <p:spPr>
          <a:prstGeom prst="rect">
            <a:avLst/>
          </a:prstGeom>
        </p:spPr>
        <p:txBody>
          <a:bodyPr/>
          <a:lstStyle/>
          <a:p>
            <a:pPr/>
            <a:r>
              <a:t>The proposed future research might be the best practice to execute MVVM or VIPER architecture in Android development. To gain better software qualities with migrating from the MVC to MVVM or VIPER architecture, which has the potential to become the basis for the development of mobile architectural patterns in the future.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