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71" r:id="rId9"/>
    <p:sldId id="272" r:id="rId10"/>
    <p:sldId id="269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3704-C506-42ED-8BB6-C32DFE2F504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D0A6-1CA8-4564-AF01-89A03CF42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CB16-284D-4981-AC2B-9644563E8954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8E-9C7F-4DB4-AD52-34F1EDA5D5E3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654-6B47-45C5-9345-2B700B251B96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2F47-461E-4728-BF06-1140392339BC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20C-AEDE-4F30-93EF-3C6F4A5B9D2A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3C9-C579-454E-AC2B-133AE32B78F5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267-8649-4D9F-B5EC-C0C4D3215149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735-743D-45A0-97E4-1D76DB50A0AA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69A-4302-4191-8457-30B1D75E172B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5D45-3C15-4E7D-BD12-47C9B57D6D1E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59AB-24A1-472A-9484-7C943DCBEE88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D026-D05A-46B1-A3D8-56A3ED27BC7F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31818"/>
            <a:ext cx="12192000" cy="207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CSCI6917: Guided Research Methods</a:t>
            </a:r>
            <a:b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Summer 2023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Stephen H. </a:t>
            </a:r>
            <a:r>
              <a:rPr kumimoji="0" lang="en-US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Kaisler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, D.Sc. (GWU)</a:t>
            </a:r>
            <a:b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Jamaladdin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Hasanov, Ph.D. (ADA)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010" y="211047"/>
            <a:ext cx="11267454" cy="1034279"/>
            <a:chOff x="418010" y="211047"/>
            <a:chExt cx="11267454" cy="10342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446" y="228464"/>
              <a:ext cx="2241018" cy="10168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10" y="211047"/>
              <a:ext cx="1687814" cy="1016862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49829" y="3402763"/>
            <a:ext cx="9797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Class Imbalance Solutions: Investigating the Effectiveness of Data Balancing Techniques on Model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0217" y="4566698"/>
            <a:ext cx="545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Shamil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Shukurov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Overfitting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7454"/>
            <a:ext cx="11112140" cy="57740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465" y="3213547"/>
            <a:ext cx="1916875" cy="8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7529"/>
            <a:ext cx="8867904" cy="4319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988" r="4462" b="3595"/>
          <a:stretch/>
        </p:blipFill>
        <p:spPr>
          <a:xfrm>
            <a:off x="10373117" y="1863634"/>
            <a:ext cx="1251991" cy="1227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062447"/>
            <a:ext cx="973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minority class percent 30% to 10%, the performances of balancing techniques and the baseline model are very close.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00" y="1149531"/>
            <a:ext cx="9086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working with imbalanced dataset always build baseline model without any balancing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observed that balancing techniques are not very effective with class imbalance percent &gt;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balancing techniques, especially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SMOTE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can cause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LGBM’s built-in balancing generalizes data better than above techniques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544939"/>
            <a:ext cx="9542417" cy="69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4329343"/>
            <a:ext cx="6815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Extending research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broad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balancing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Tests on 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Calibrating models trained on 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Trying other methods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Explaining mathematical reasons behind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228464"/>
            <a:ext cx="1687814" cy="101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46" y="228464"/>
            <a:ext cx="2241018" cy="10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17" y="3546233"/>
            <a:ext cx="9910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this project is to answer to following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different balancing techniques affects model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we need to balance our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we even need balancing?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balancing affects generalization capability of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balancing techniques are effective?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96"/>
          <a:stretch/>
        </p:blipFill>
        <p:spPr>
          <a:xfrm>
            <a:off x="8961346" y="1445623"/>
            <a:ext cx="2586220" cy="2845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817" y="5505289"/>
            <a:ext cx="778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total, 96 models were built with 5 different balancing techniques and 1 baseline model.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1817" y="1267177"/>
            <a:ext cx="991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class imbalance problem?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significantly fewer instances than the other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Imbalanced datasets can bias models towards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817" y="2256737"/>
            <a:ext cx="8220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balancing?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used to address class imbalance in datasets and equalize the representation of different classes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Balancing aims to prevent model bias towards the majority</a:t>
            </a:r>
          </a:p>
        </p:txBody>
      </p:sp>
    </p:spTree>
    <p:extLst>
      <p:ext uri="{BB962C8B-B14F-4D97-AF65-F5344CB8AC3E}">
        <p14:creationId xmlns:p14="http://schemas.microsoft.com/office/powerpoint/2010/main" val="5246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9396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is it done today?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data balancing techniques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SMOTE) are commonly used to address class imbalance.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the effectiveness of these techniques is often based on trial and error rather than a comprehensive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new?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Insights on technique effectiveness, class imbalance percentage impact, and overfitting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 will benefit from the work? Why?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Researchers and practitioners dealing with imbalanced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Practical guidance for selecting appropriate balancing techniques.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Informed decisions to enhance model performance in real-world applications efficiently.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innovative?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with Real and Synthetic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Class Imbalance Percent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Built-in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tested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10789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Baseline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Balancing techniques to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BalancedBaggingClassifier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built-in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model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27223" y="4241077"/>
            <a:ext cx="4892856" cy="2311382"/>
            <a:chOff x="6400800" y="3323681"/>
            <a:chExt cx="5119279" cy="260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3323681"/>
              <a:ext cx="5119279" cy="23247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07296" y="5648436"/>
              <a:ext cx="130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SMOTE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01690" y="1062447"/>
            <a:ext cx="3957552" cy="2923838"/>
            <a:chOff x="6627223" y="1062447"/>
            <a:chExt cx="3957552" cy="2923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223" y="1062447"/>
              <a:ext cx="3953579" cy="1387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223" y="2324101"/>
              <a:ext cx="3957552" cy="136833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525870" y="3709286"/>
              <a:ext cx="215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Downsample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Upsample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0995"/>
              </p:ext>
            </p:extLst>
          </p:nvPr>
        </p:nvGraphicFramePr>
        <p:xfrm>
          <a:off x="5732416" y="1750422"/>
          <a:ext cx="5621384" cy="3274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886">
                  <a:extLst>
                    <a:ext uri="{9D8B030D-6E8A-4147-A177-3AD203B41FA5}">
                      <a16:colId xmlns:a16="http://schemas.microsoft.com/office/drawing/2014/main" val="3850395662"/>
                    </a:ext>
                  </a:extLst>
                </a:gridCol>
                <a:gridCol w="1030155">
                  <a:extLst>
                    <a:ext uri="{9D8B030D-6E8A-4147-A177-3AD203B41FA5}">
                      <a16:colId xmlns:a16="http://schemas.microsoft.com/office/drawing/2014/main" val="1162894977"/>
                    </a:ext>
                  </a:extLst>
                </a:gridCol>
                <a:gridCol w="1988020">
                  <a:extLst>
                    <a:ext uri="{9D8B030D-6E8A-4147-A177-3AD203B41FA5}">
                      <a16:colId xmlns:a16="http://schemas.microsoft.com/office/drawing/2014/main" val="3426145599"/>
                    </a:ext>
                  </a:extLst>
                </a:gridCol>
                <a:gridCol w="1319323">
                  <a:extLst>
                    <a:ext uri="{9D8B030D-6E8A-4147-A177-3AD203B41FA5}">
                      <a16:colId xmlns:a16="http://schemas.microsoft.com/office/drawing/2014/main" val="202279366"/>
                    </a:ext>
                  </a:extLst>
                </a:gridCol>
              </a:tblGrid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Row_Count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Minority_Class_Percent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Target_Column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1788366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656653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Fraud2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is_fraud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9310936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5867674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Letter-a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20000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3.94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letter_a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3789631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8932025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Pendigits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is_9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155631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Sick_euthyroid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3449978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Covertype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581012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5271204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Letter-vowel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20000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19.39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is_vowel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8987221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Contraceptive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4133895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Splice-junction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3186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24.07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target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1729647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32561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24.08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0749998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Churn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5140859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" y="1236625"/>
            <a:ext cx="44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the research 13 different imbalanced datasets collected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" y="2256967"/>
            <a:ext cx="446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minority class percentages will show how balancing techniques performs in different degrees of imbalance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" y="3892862"/>
            <a:ext cx="44674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Applied preprocessing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Redefining target if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Encoding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Correcting type inconsistencies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Imputing missing values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needed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3524495"/>
            <a:ext cx="617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taking samples from this dataset, 5 more datasets generated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701311"/>
            <a:ext cx="617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synthetic data generated: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distribution: 30%/70%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62574"/>
            <a:ext cx="6174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in collected datasets: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Easier classification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Nature of the data affects 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09560" y="1262574"/>
            <a:ext cx="282811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make_classification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n_features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n_informative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weights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[0.7,0.3],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hypercube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False,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class_sep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01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flip_y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43992"/>
              </p:ext>
            </p:extLst>
          </p:nvPr>
        </p:nvGraphicFramePr>
        <p:xfrm>
          <a:off x="7909560" y="4232381"/>
          <a:ext cx="2183311" cy="193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482">
                  <a:extLst>
                    <a:ext uri="{9D8B030D-6E8A-4147-A177-3AD203B41FA5}">
                      <a16:colId xmlns:a16="http://schemas.microsoft.com/office/drawing/2014/main" val="503287777"/>
                    </a:ext>
                  </a:extLst>
                </a:gridCol>
                <a:gridCol w="1156829">
                  <a:extLst>
                    <a:ext uri="{9D8B030D-6E8A-4147-A177-3AD203B41FA5}">
                      <a16:colId xmlns:a16="http://schemas.microsoft.com/office/drawing/2014/main" val="4055011166"/>
                    </a:ext>
                  </a:extLst>
                </a:gridCol>
              </a:tblGrid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Minority_Class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6832182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94958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Synthetic_20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215836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965289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0925251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782818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5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Model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89" y="1062447"/>
            <a:ext cx="3622934" cy="181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4377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LightGBM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gradient boosting framework that utilizes a tree-based learning algorithm to construct powerful ensemble models. It offers several advantages that make it well-suited for imbalanced classification tasks.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9461" y="3491308"/>
            <a:ext cx="4325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SMOTE LGBM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Balanced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LGBM_Imbalance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232" y="3491308"/>
            <a:ext cx="5892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</a:t>
            </a:r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Built-in imbalance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Doesn’t need a lot of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Popular in practice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4637"/>
            <a:ext cx="10679073" cy="5776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F1-Scores on test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4787"/>
            <a:ext cx="11040292" cy="5736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Overfitting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745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Project Objective</vt:lpstr>
      <vt:lpstr>Project Objective</vt:lpstr>
      <vt:lpstr>Technical Approach</vt:lpstr>
      <vt:lpstr>Technical Approach : Data</vt:lpstr>
      <vt:lpstr>Technical Approach : Data</vt:lpstr>
      <vt:lpstr>Technical Approach : Model</vt:lpstr>
      <vt:lpstr>Results : F1-Scores on test data</vt:lpstr>
      <vt:lpstr>Results : Overfitting</vt:lpstr>
      <vt:lpstr>Results : Overfitting</vt:lpstr>
      <vt:lpstr>Results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Samil B. Sukurov</dc:creator>
  <cp:lastModifiedBy>Samil B. Sukurov</cp:lastModifiedBy>
  <cp:revision>36</cp:revision>
  <dcterms:created xsi:type="dcterms:W3CDTF">2023-07-31T17:36:44Z</dcterms:created>
  <dcterms:modified xsi:type="dcterms:W3CDTF">2023-08-07T02:34:19Z</dcterms:modified>
</cp:coreProperties>
</file>