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7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9" r:id="rId12"/>
    <p:sldId id="264" r:id="rId13"/>
    <p:sldId id="265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B3704-C506-42ED-8BB6-C32DFE2F50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5D0A6-1CA8-4564-AF01-89A03CF42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10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CB16-284D-4981-AC2B-9644563E8954}" type="datetime1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9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3EC8E-9C7F-4DB4-AD52-34F1EDA5D5E3}" type="datetime1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4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1654-6B47-45C5-9345-2B700B251B96}" type="datetime1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0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2F47-461E-4728-BF06-1140392339BC}" type="datetime1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3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620C-AEDE-4F30-93EF-3C6F4A5B9D2A}" type="datetime1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7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33C9-C579-454E-AC2B-133AE32B78F5}" type="datetime1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1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1267-8649-4D9F-B5EC-C0C4D3215149}" type="datetime1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8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C735-743D-45A0-97E4-1D76DB50A0AA}" type="datetime1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0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D69A-4302-4191-8457-30B1D75E172B}" type="datetime1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9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5D45-3C15-4E7D-BD12-47C9B57D6D1E}" type="datetime1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6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59AB-24A1-472A-9484-7C943DCBEE88}" type="datetime1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9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1D026-D05A-46B1-A3D8-56A3ED27BC7F}" type="datetime1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8A44C-68FD-4D76-85BA-D94936BA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1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931818"/>
            <a:ext cx="12192000" cy="2076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CSCI6917: Guided Research Methods</a:t>
            </a:r>
            <a:b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Summer 2023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/>
            </a:r>
            <a:b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r>
              <a:rPr kumimoji="0" lang="en-US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Stephen H. </a:t>
            </a:r>
            <a:r>
              <a:rPr kumimoji="0" lang="en-US" altLang="en-US" sz="20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Kaisler</a:t>
            </a:r>
            <a:r>
              <a:rPr kumimoji="0" lang="en-US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, D.Sc. (GWU)</a:t>
            </a:r>
            <a:br>
              <a:rPr kumimoji="0" lang="en-US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r>
              <a:rPr kumimoji="0" lang="en-US" altLang="en-US" sz="20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Jamaladdin</a:t>
            </a:r>
            <a:r>
              <a:rPr kumimoji="0" lang="en-US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Hasanov, Ph.D. (ADA)</a:t>
            </a:r>
            <a:endParaRPr kumimoji="0" lang="en-US" alt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446" y="228464"/>
            <a:ext cx="2241018" cy="10168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0" y="228464"/>
            <a:ext cx="1687814" cy="101686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49829" y="3402763"/>
            <a:ext cx="97971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Exploring Class Imbalance Solutions: Investigating the Effectiveness of Data Balancing Techniques on Model Performance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70217" y="4566698"/>
            <a:ext cx="5451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Student: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Shamil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Shukurov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34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542417" cy="69732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 : Overfitting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2447"/>
            <a:ext cx="10319190" cy="528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542417" cy="69732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 : Overfitting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51" y="1181350"/>
            <a:ext cx="9867158" cy="50560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971" y="2292181"/>
            <a:ext cx="1916875" cy="87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9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542417" cy="69732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9733"/>
            <a:ext cx="10058801" cy="48993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4988" r="4462" b="3595"/>
          <a:stretch/>
        </p:blipFill>
        <p:spPr>
          <a:xfrm>
            <a:off x="10134894" y="984069"/>
            <a:ext cx="1456215" cy="142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3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542417" cy="69732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76550" y="2072640"/>
            <a:ext cx="82470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working with imbalanced dataset always build baseline model without any balancing technique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observed that balancing techniques are not very effective with class imbalance percent &gt; 10%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 balancing techniques, especially </a:t>
            </a:r>
            <a:r>
              <a:rPr lang="en-US" dirty="0" err="1" smtClean="0"/>
              <a:t>downsampling</a:t>
            </a:r>
            <a:r>
              <a:rPr lang="en-US" dirty="0" smtClean="0"/>
              <a:t>, SMOTE and </a:t>
            </a:r>
            <a:r>
              <a:rPr lang="en-US" dirty="0" err="1" smtClean="0"/>
              <a:t>upsampling</a:t>
            </a:r>
            <a:r>
              <a:rPr lang="en-US" dirty="0" smtClean="0"/>
              <a:t> can cause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LGBM’s built-in balancing generalizes data better than above techniques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1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542417" cy="69732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01634" y="2072640"/>
            <a:ext cx="681554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Extending research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More broad datasets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More balancing techniques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Tests on different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Calibrating models trained on balanced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Explaining mathematically reasons behind 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4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68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Any Questions?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0" y="228464"/>
            <a:ext cx="1687814" cy="10168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446" y="228464"/>
            <a:ext cx="2241018" cy="10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1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542417" cy="69732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 Objective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1817" y="1445623"/>
            <a:ext cx="9910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Purpose of this project is to answer to following questions: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How different balancing techniques affects model performance?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When we need to balance our data?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Do we even need balancing?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How balancing affects generalization capability of model?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Which balancing techniques are effective?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96"/>
          <a:stretch/>
        </p:blipFill>
        <p:spPr>
          <a:xfrm>
            <a:off x="8961346" y="1445623"/>
            <a:ext cx="2586220" cy="28453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1817" y="3511026"/>
            <a:ext cx="7785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total, 96 models were built with 5 different balancing techniques and 1 baseline model.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468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542417" cy="69732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 Objective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493965"/>
            <a:ext cx="10515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How is it done today?</a:t>
            </a: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Basic data balancing techniques (</a:t>
            </a:r>
            <a:r>
              <a:rPr lang="en-US" sz="2000" dirty="0" err="1" smtClean="0"/>
              <a:t>upsampling</a:t>
            </a:r>
            <a:r>
              <a:rPr lang="en-US" sz="2000" dirty="0" smtClean="0"/>
              <a:t>, </a:t>
            </a:r>
            <a:r>
              <a:rPr lang="en-US" sz="2000" dirty="0" err="1" smtClean="0"/>
              <a:t>downsampling</a:t>
            </a:r>
            <a:r>
              <a:rPr lang="en-US" sz="2000" dirty="0" smtClean="0"/>
              <a:t>, SMOTE) are commonly used to address class imbalance.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However, the effectiveness of these techniques is often based on trial and error rather than a comprehensive evaluation.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What is new?</a:t>
            </a: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Insights on technique effectiveness, class imbalance percentage impact, and overfitting risks.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Who will benefit from the work? Why?</a:t>
            </a: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Researchers and practitioners dealing with imbalanced datasets.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Practical guidance for selecting appropriate balancing techniques and utilizing </a:t>
            </a:r>
            <a:r>
              <a:rPr lang="en-US" sz="2000" dirty="0" err="1" smtClean="0"/>
              <a:t>LightGBM's</a:t>
            </a:r>
            <a:r>
              <a:rPr lang="en-US" sz="2000" dirty="0" smtClean="0"/>
              <a:t> built-in balancing.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Informed decisions to enhance model performance in real-world applications efficiently.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3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542417" cy="69732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 Objective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1817" y="1445623"/>
            <a:ext cx="99103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Comprehensive Evaluation with Real and Synthetic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Focus on Class Imbalance Percent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Focus on Class Imbalance Percent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LightGBM's</a:t>
            </a:r>
            <a:r>
              <a:rPr lang="en-US" sz="2000" dirty="0" smtClean="0"/>
              <a:t> Built-in Balancing Advantages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2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542417" cy="69732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Technical Approach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10789"/>
            <a:ext cx="5562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Collection of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Building Baseline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Applying Balancing techniques to the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Upsampling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Downsampling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SMOTE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BalancedBaggingClassifier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built-in balancing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Analyze model results: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F1-Score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AUC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627223" y="4241077"/>
            <a:ext cx="4892856" cy="2311382"/>
            <a:chOff x="6400800" y="3323681"/>
            <a:chExt cx="5119279" cy="260175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0800" y="3323681"/>
              <a:ext cx="5119279" cy="232475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307296" y="5648436"/>
              <a:ext cx="13062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SMOTE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001690" y="1062447"/>
            <a:ext cx="3957552" cy="2923838"/>
            <a:chOff x="6627223" y="1062447"/>
            <a:chExt cx="3957552" cy="292383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223" y="1062447"/>
              <a:ext cx="3953579" cy="138783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223" y="2324101"/>
              <a:ext cx="3957552" cy="136833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525870" y="3709286"/>
              <a:ext cx="21562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Downsample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and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Upsample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0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542417" cy="69732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Technical Approach : Data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944151"/>
              </p:ext>
            </p:extLst>
          </p:nvPr>
        </p:nvGraphicFramePr>
        <p:xfrm>
          <a:off x="5451567" y="1236625"/>
          <a:ext cx="5638800" cy="33179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7864">
                  <a:extLst>
                    <a:ext uri="{9D8B030D-6E8A-4147-A177-3AD203B41FA5}">
                      <a16:colId xmlns:a16="http://schemas.microsoft.com/office/drawing/2014/main" val="3850395662"/>
                    </a:ext>
                  </a:extLst>
                </a:gridCol>
                <a:gridCol w="1033347">
                  <a:extLst>
                    <a:ext uri="{9D8B030D-6E8A-4147-A177-3AD203B41FA5}">
                      <a16:colId xmlns:a16="http://schemas.microsoft.com/office/drawing/2014/main" val="1162894977"/>
                    </a:ext>
                  </a:extLst>
                </a:gridCol>
                <a:gridCol w="1994179">
                  <a:extLst>
                    <a:ext uri="{9D8B030D-6E8A-4147-A177-3AD203B41FA5}">
                      <a16:colId xmlns:a16="http://schemas.microsoft.com/office/drawing/2014/main" val="3426145599"/>
                    </a:ext>
                  </a:extLst>
                </a:gridCol>
                <a:gridCol w="1323410">
                  <a:extLst>
                    <a:ext uri="{9D8B030D-6E8A-4147-A177-3AD203B41FA5}">
                      <a16:colId xmlns:a16="http://schemas.microsoft.com/office/drawing/2014/main" val="202279366"/>
                    </a:ext>
                  </a:extLst>
                </a:gridCol>
              </a:tblGrid>
              <a:tr h="2369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Dataset_Name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Row_Count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Minority_Class_Percent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Target_Column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91788366"/>
                  </a:ext>
                </a:extLst>
              </a:tr>
              <a:tr h="2369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Fraud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284807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0.172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3656653"/>
                  </a:ext>
                </a:extLst>
              </a:tr>
              <a:tr h="2369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Fraud2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250000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is_fraud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79310936"/>
                  </a:ext>
                </a:extLst>
              </a:tr>
              <a:tr h="2369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6497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3.76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target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95867674"/>
                  </a:ext>
                </a:extLst>
              </a:tr>
              <a:tr h="2369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>
                          <a:effectLst/>
                        </a:rPr>
                        <a:t>Letter-a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>
                          <a:effectLst/>
                        </a:rPr>
                        <a:t>20000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>
                          <a:effectLst/>
                        </a:rPr>
                        <a:t>3.94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 err="1">
                          <a:effectLst/>
                        </a:rPr>
                        <a:t>letter_a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13789631"/>
                  </a:ext>
                </a:extLst>
              </a:tr>
              <a:tr h="2369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Abalone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4.52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target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08932025"/>
                  </a:ext>
                </a:extLst>
              </a:tr>
              <a:tr h="2369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Pendigits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10992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9.59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is_9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90155631"/>
                  </a:ext>
                </a:extLst>
              </a:tr>
              <a:tr h="2369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Sick_euthyroid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10.05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target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43449978"/>
                  </a:ext>
                </a:extLst>
              </a:tr>
              <a:tr h="2369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Covertype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581012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14.77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target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05271204"/>
                  </a:ext>
                </a:extLst>
              </a:tr>
              <a:tr h="2369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>
                          <a:effectLst/>
                        </a:rPr>
                        <a:t>Letter-vowel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>
                          <a:effectLst/>
                        </a:rPr>
                        <a:t>20000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>
                          <a:effectLst/>
                        </a:rPr>
                        <a:t>19.39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 err="1">
                          <a:effectLst/>
                        </a:rPr>
                        <a:t>is_vowel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98987221"/>
                  </a:ext>
                </a:extLst>
              </a:tr>
              <a:tr h="2369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Contraceptive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1743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22.6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target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44133895"/>
                  </a:ext>
                </a:extLst>
              </a:tr>
              <a:tr h="2369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>
                          <a:effectLst/>
                        </a:rPr>
                        <a:t>Splice-junction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>
                          <a:effectLst/>
                        </a:rPr>
                        <a:t>3186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>
                          <a:effectLst/>
                        </a:rPr>
                        <a:t>24.07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>
                          <a:effectLst/>
                        </a:rPr>
                        <a:t>target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01729647"/>
                  </a:ext>
                </a:extLst>
              </a:tr>
              <a:tr h="2369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32561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24.08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target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70749998"/>
                  </a:ext>
                </a:extLst>
              </a:tr>
              <a:tr h="2369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Churn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7043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26.53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target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5140859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1520" y="1236625"/>
            <a:ext cx="4467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During the research 13 different imbalanced datasets collected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31520" y="2256967"/>
            <a:ext cx="44674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Different minority class percentages will show how balancing techniques performs in different degrees of imbalance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31520" y="3892862"/>
            <a:ext cx="446749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Applied preprocessing 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Redefining target if </a:t>
            </a:r>
            <a:r>
              <a:rPr lang="en-US" dirty="0" smtClean="0"/>
              <a:t>needed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Encoding </a:t>
            </a:r>
            <a:r>
              <a:rPr lang="en-US" dirty="0"/>
              <a:t>the categorical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Correcting type inconsistencies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Imputing missing values </a:t>
            </a:r>
            <a:r>
              <a:rPr lang="en-US" dirty="0" smtClean="0"/>
              <a:t>if needed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196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542417" cy="69732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Technical Approach : Data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199" y="3524495"/>
            <a:ext cx="6174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By taking samples from this dataset, 5 more datasets generated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701311"/>
            <a:ext cx="6174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Additional synthetic data generated: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Class distribution: 30%/70%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262574"/>
            <a:ext cx="61743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Problems in collected datasets: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Easier classification problems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Size of datasets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Nature of the data affects metrics</a:t>
            </a:r>
          </a:p>
        </p:txBody>
      </p:sp>
      <p:sp>
        <p:nvSpPr>
          <p:cNvPr id="9" name="Rectangle 8"/>
          <p:cNvSpPr/>
          <p:nvPr/>
        </p:nvSpPr>
        <p:spPr>
          <a:xfrm>
            <a:off x="7909560" y="1262574"/>
            <a:ext cx="2828110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X, y </a:t>
            </a:r>
            <a:r>
              <a:rPr lang="en-US" sz="1400" b="0" dirty="0" smtClean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make_classification</a:t>
            </a:r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n_samples</a:t>
            </a:r>
            <a:r>
              <a:rPr lang="en-US" sz="1400" b="0" dirty="0" smtClean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smtClean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200000</a:t>
            </a:r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n_features</a:t>
            </a:r>
            <a:r>
              <a:rPr lang="en-US" sz="1400" b="0" dirty="0" smtClean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smtClean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n_informative</a:t>
            </a:r>
            <a:r>
              <a:rPr lang="en-US" sz="1400" b="0" dirty="0" smtClean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smtClean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n_classes</a:t>
            </a:r>
            <a:r>
              <a:rPr lang="en-US" sz="1400" b="0" dirty="0" smtClean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smtClean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sz="1400" b="0" dirty="0" smtClean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smtClean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weights</a:t>
            </a:r>
            <a:r>
              <a:rPr lang="en-US" sz="1400" b="0" dirty="0" smtClean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[0.7,0.3],</a:t>
            </a:r>
          </a:p>
          <a:p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hypercube</a:t>
            </a:r>
            <a:r>
              <a:rPr lang="en-US" sz="1400" b="0" dirty="0" smtClean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False,</a:t>
            </a:r>
          </a:p>
          <a:p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class_sep</a:t>
            </a:r>
            <a:r>
              <a:rPr lang="en-US" sz="1400" b="0" dirty="0" smtClean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smtClean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smtClean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01</a:t>
            </a:r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flip_y</a:t>
            </a:r>
            <a:r>
              <a:rPr lang="en-US" sz="1400" b="0" dirty="0" smtClean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smtClean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smtClean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15</a:t>
            </a:r>
            <a:endParaRPr lang="en-US" sz="1400" b="0" dirty="0" smtClean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943992"/>
              </p:ext>
            </p:extLst>
          </p:nvPr>
        </p:nvGraphicFramePr>
        <p:xfrm>
          <a:off x="7909560" y="4232381"/>
          <a:ext cx="2183311" cy="1930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6482">
                  <a:extLst>
                    <a:ext uri="{9D8B030D-6E8A-4147-A177-3AD203B41FA5}">
                      <a16:colId xmlns:a16="http://schemas.microsoft.com/office/drawing/2014/main" val="503287777"/>
                    </a:ext>
                  </a:extLst>
                </a:gridCol>
                <a:gridCol w="1156829">
                  <a:extLst>
                    <a:ext uri="{9D8B030D-6E8A-4147-A177-3AD203B41FA5}">
                      <a16:colId xmlns:a16="http://schemas.microsoft.com/office/drawing/2014/main" val="4055011166"/>
                    </a:ext>
                  </a:extLst>
                </a:gridCol>
              </a:tblGrid>
              <a:tr h="275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Minority_Class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36832182"/>
                  </a:ext>
                </a:extLst>
              </a:tr>
              <a:tr h="275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Synthetic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8694958"/>
                  </a:ext>
                </a:extLst>
              </a:tr>
              <a:tr h="275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Synthetic_20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47215836"/>
                  </a:ext>
                </a:extLst>
              </a:tr>
              <a:tr h="275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Synthetic_10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23965289"/>
                  </a:ext>
                </a:extLst>
              </a:tr>
              <a:tr h="275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Synthetic-5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0925251"/>
                  </a:ext>
                </a:extLst>
              </a:tr>
              <a:tr h="275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Synthetic-1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87782818"/>
                  </a:ext>
                </a:extLst>
              </a:tr>
              <a:tr h="275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Synthetic-0.5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53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93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542417" cy="69732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Technical Approach : Model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589" y="1062447"/>
            <a:ext cx="3622934" cy="18114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1437727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LightGBM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is a gradient boosting framework that utilizes a tree-based learning algorithm to construct powerful ensemble models. It offers several advantages that make it well-suited for imbalanced classification tasks.</a:t>
            </a:r>
          </a:p>
        </p:txBody>
      </p:sp>
      <p:sp>
        <p:nvSpPr>
          <p:cNvPr id="6" name="Rectangle 5"/>
          <p:cNvSpPr/>
          <p:nvPr/>
        </p:nvSpPr>
        <p:spPr>
          <a:xfrm>
            <a:off x="7109461" y="3491308"/>
            <a:ext cx="43250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LGBM Baseline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LGBM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Upsample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LGBM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Downsample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SMOTE LGBM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LGBM Balanced Bagging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LGBM_Imbalance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5232" y="3491308"/>
            <a:ext cx="58924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Why </a:t>
            </a:r>
            <a:r>
              <a:rPr lang="en-US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LightGBM</a:t>
            </a: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Built-in imbalance technique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Doesn’t need a lot of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Boosting models generally performs better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73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542417" cy="69732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 : F1-Scores on test data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7879"/>
            <a:ext cx="11044771" cy="569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1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672</Words>
  <Application>Microsoft Office PowerPoint</Application>
  <PresentationFormat>Widescreen</PresentationFormat>
  <Paragraphs>182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Project Objective</vt:lpstr>
      <vt:lpstr>Project Objective</vt:lpstr>
      <vt:lpstr>Project Objective</vt:lpstr>
      <vt:lpstr>Technical Approach</vt:lpstr>
      <vt:lpstr>Technical Approach : Data</vt:lpstr>
      <vt:lpstr>Technical Approach : Data</vt:lpstr>
      <vt:lpstr>Technical Approach : Model</vt:lpstr>
      <vt:lpstr>Results : F1-Scores on test data</vt:lpstr>
      <vt:lpstr>Results : Overfitting</vt:lpstr>
      <vt:lpstr>Results : Overfitting</vt:lpstr>
      <vt:lpstr>Results</vt:lpstr>
      <vt:lpstr>Conclusion</vt:lpstr>
      <vt:lpstr>Future Work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Samil B. Sukurov</dc:creator>
  <cp:lastModifiedBy>Samil B. Sukurov</cp:lastModifiedBy>
  <cp:revision>20</cp:revision>
  <dcterms:created xsi:type="dcterms:W3CDTF">2023-07-31T17:36:44Z</dcterms:created>
  <dcterms:modified xsi:type="dcterms:W3CDTF">2023-07-31T20:31:08Z</dcterms:modified>
</cp:coreProperties>
</file>