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60" r:id="rId2"/>
    <p:sldId id="262" r:id="rId3"/>
    <p:sldId id="263" r:id="rId4"/>
    <p:sldId id="264" r:id="rId5"/>
    <p:sldId id="265" r:id="rId6"/>
    <p:sldId id="266" r:id="rId7"/>
    <p:sldId id="268" r:id="rId8"/>
    <p:sldId id="270" r:id="rId9"/>
    <p:sldId id="267" r:id="rId10"/>
    <p:sldId id="269" r:id="rId11"/>
    <p:sldId id="271" r:id="rId12"/>
    <p:sldId id="274" r:id="rId13"/>
    <p:sldId id="272" r:id="rId14"/>
    <p:sldId id="273" r:id="rId15"/>
    <p:sldId id="277" r:id="rId16"/>
    <p:sldId id="275" r:id="rId17"/>
    <p:sldId id="276" r:id="rId18"/>
    <p:sldId id="278"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03" autoAdjust="0"/>
    <p:restoredTop sz="94660"/>
  </p:normalViewPr>
  <p:slideViewPr>
    <p:cSldViewPr snapToGrid="0">
      <p:cViewPr varScale="1">
        <p:scale>
          <a:sx n="105" d="100"/>
          <a:sy n="105" d="100"/>
        </p:scale>
        <p:origin x="52" y="2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liasgarov\Documents\Workspace\University\Guided%20Research%20I\Repo\guidedresearchproject-aliasgerovs\reports\measurement_sca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liasgarov\Documents\Workspace\University\Guided%20Research%20I\Repo\guidedresearchproject-aliasgerovs\reports\measurement_scal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dirty="0">
                <a:latin typeface="Times New Roman" panose="02020603050405020304" pitchFamily="18" charset="0"/>
                <a:cs typeface="Times New Roman" panose="02020603050405020304" pitchFamily="18" charset="0"/>
              </a:rPr>
              <a:t>Classification</a:t>
            </a:r>
            <a:r>
              <a:rPr lang="en-US" sz="1200" b="1" baseline="0" dirty="0">
                <a:latin typeface="Times New Roman" panose="02020603050405020304" pitchFamily="18" charset="0"/>
                <a:cs typeface="Times New Roman" panose="02020603050405020304" pitchFamily="18" charset="0"/>
              </a:rPr>
              <a:t> model a</a:t>
            </a:r>
            <a:r>
              <a:rPr lang="en-US" sz="1200" b="1" dirty="0">
                <a:latin typeface="Times New Roman" panose="02020603050405020304" pitchFamily="18" charset="0"/>
                <a:cs typeface="Times New Roman" panose="02020603050405020304" pitchFamily="18" charset="0"/>
              </a:rPr>
              <a:t>ccuracy vs</a:t>
            </a:r>
            <a:r>
              <a:rPr lang="en-US" sz="1200" b="1" baseline="0" dirty="0">
                <a:latin typeface="Times New Roman" panose="02020603050405020304" pitchFamily="18" charset="0"/>
                <a:cs typeface="Times New Roman" panose="02020603050405020304" pitchFamily="18" charset="0"/>
              </a:rPr>
              <a:t> number of clients</a:t>
            </a:r>
            <a:endParaRPr lang="en-US" sz="1200" b="1" dirty="0">
              <a:latin typeface="Times New Roman" panose="02020603050405020304" pitchFamily="18" charset="0"/>
              <a:cs typeface="Times New Roman" panose="02020603050405020304" pitchFamily="18" charset="0"/>
            </a:endParaRPr>
          </a:p>
        </c:rich>
      </c:tx>
      <c:layout>
        <c:manualLayout>
          <c:xMode val="edge"/>
          <c:yMode val="edge"/>
          <c:x val="0.31510070391164724"/>
          <c:y val="4.91717724862645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accuracy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Sheet1!$A$2:$A$9</c:f>
              <c:numCache>
                <c:formatCode>General</c:formatCode>
                <c:ptCount val="8"/>
                <c:pt idx="0">
                  <c:v>50</c:v>
                </c:pt>
                <c:pt idx="1">
                  <c:v>100</c:v>
                </c:pt>
                <c:pt idx="2">
                  <c:v>200</c:v>
                </c:pt>
                <c:pt idx="3">
                  <c:v>250</c:v>
                </c:pt>
                <c:pt idx="4">
                  <c:v>300</c:v>
                </c:pt>
                <c:pt idx="5">
                  <c:v>350</c:v>
                </c:pt>
                <c:pt idx="6">
                  <c:v>450</c:v>
                </c:pt>
                <c:pt idx="7">
                  <c:v>500</c:v>
                </c:pt>
              </c:numCache>
            </c:numRef>
          </c:xVal>
          <c:yVal>
            <c:numRef>
              <c:f>Sheet1!$B$2:$B$9</c:f>
              <c:numCache>
                <c:formatCode>General</c:formatCode>
                <c:ptCount val="8"/>
                <c:pt idx="0">
                  <c:v>0.94610000000000005</c:v>
                </c:pt>
                <c:pt idx="1">
                  <c:v>0.92810000000000004</c:v>
                </c:pt>
                <c:pt idx="2">
                  <c:v>0.90849999999999997</c:v>
                </c:pt>
                <c:pt idx="3">
                  <c:v>0.90839999999999999</c:v>
                </c:pt>
                <c:pt idx="4">
                  <c:v>0.90069999999999995</c:v>
                </c:pt>
                <c:pt idx="5">
                  <c:v>0.89880000000000004</c:v>
                </c:pt>
                <c:pt idx="6">
                  <c:v>0.88339999999999996</c:v>
                </c:pt>
                <c:pt idx="7">
                  <c:v>0.87870000000000004</c:v>
                </c:pt>
              </c:numCache>
            </c:numRef>
          </c:yVal>
          <c:smooth val="0"/>
          <c:extLst>
            <c:ext xmlns:c16="http://schemas.microsoft.com/office/drawing/2014/chart" uri="{C3380CC4-5D6E-409C-BE32-E72D297353CC}">
              <c16:uniqueId val="{00000000-4027-4E95-9A25-6C7FA02C36A2}"/>
            </c:ext>
          </c:extLst>
        </c:ser>
        <c:dLbls>
          <c:showLegendKey val="0"/>
          <c:showVal val="0"/>
          <c:showCatName val="0"/>
          <c:showSerName val="0"/>
          <c:showPercent val="0"/>
          <c:showBubbleSize val="0"/>
        </c:dLbls>
        <c:axId val="1723897695"/>
        <c:axId val="1723349807"/>
      </c:scatterChart>
      <c:valAx>
        <c:axId val="17238976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3349807"/>
        <c:crosses val="autoZero"/>
        <c:crossBetween val="midCat"/>
      </c:valAx>
      <c:valAx>
        <c:axId val="1723349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3897695"/>
        <c:crosses val="autoZero"/>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i="0" baseline="0" dirty="0">
                <a:effectLst/>
                <a:latin typeface="Times New Roman" panose="02020603050405020304" pitchFamily="18" charset="0"/>
                <a:cs typeface="Times New Roman" panose="02020603050405020304" pitchFamily="18" charset="0"/>
              </a:rPr>
              <a:t>Classification model accuracy vs learning rate</a:t>
            </a:r>
            <a:endParaRPr lang="en-US" sz="1050" b="1" dirty="0">
              <a:effectLst/>
              <a:latin typeface="Times New Roman" panose="02020603050405020304" pitchFamily="18" charset="0"/>
              <a:cs typeface="Times New Roman" panose="02020603050405020304" pitchFamily="18" charset="0"/>
            </a:endParaRPr>
          </a:p>
        </c:rich>
      </c:tx>
      <c:layout>
        <c:manualLayout>
          <c:xMode val="edge"/>
          <c:yMode val="edge"/>
          <c:x val="0.13852068491438568"/>
          <c:y val="3.88349514563106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Sheet1!$B$22</c:f>
              <c:strCache>
                <c:ptCount val="1"/>
                <c:pt idx="0">
                  <c:v>accuracy</c:v>
                </c:pt>
              </c:strCache>
            </c:strRef>
          </c:tx>
          <c:spPr>
            <a:ln w="19050" cap="rnd">
              <a:solidFill>
                <a:schemeClr val="accent6">
                  <a:lumMod val="50000"/>
                </a:schemeClr>
              </a:solidFill>
              <a:round/>
            </a:ln>
            <a:effectLst/>
          </c:spPr>
          <c:marker>
            <c:symbol val="circle"/>
            <c:size val="5"/>
            <c:spPr>
              <a:solidFill>
                <a:schemeClr val="accent1"/>
              </a:solidFill>
              <a:ln w="9525">
                <a:solidFill>
                  <a:schemeClr val="accent6">
                    <a:lumMod val="50000"/>
                  </a:schemeClr>
                </a:solidFill>
              </a:ln>
              <a:effectLst/>
            </c:spPr>
          </c:marker>
          <c:xVal>
            <c:numRef>
              <c:f>Sheet1!$A$23:$A$29</c:f>
              <c:numCache>
                <c:formatCode>General</c:formatCode>
                <c:ptCount val="7"/>
                <c:pt idx="0">
                  <c:v>0.01</c:v>
                </c:pt>
                <c:pt idx="1">
                  <c:v>0.02</c:v>
                </c:pt>
                <c:pt idx="2">
                  <c:v>0.04</c:v>
                </c:pt>
                <c:pt idx="3">
                  <c:v>0.06</c:v>
                </c:pt>
                <c:pt idx="4">
                  <c:v>0.08</c:v>
                </c:pt>
                <c:pt idx="5">
                  <c:v>0.1</c:v>
                </c:pt>
                <c:pt idx="6">
                  <c:v>0.2</c:v>
                </c:pt>
              </c:numCache>
            </c:numRef>
          </c:xVal>
          <c:yVal>
            <c:numRef>
              <c:f>Sheet1!$B$23:$B$29</c:f>
              <c:numCache>
                <c:formatCode>General</c:formatCode>
                <c:ptCount val="7"/>
                <c:pt idx="0">
                  <c:v>0.91090000000000004</c:v>
                </c:pt>
                <c:pt idx="1">
                  <c:v>0.92810000000000004</c:v>
                </c:pt>
                <c:pt idx="2">
                  <c:v>0.94030000000000002</c:v>
                </c:pt>
                <c:pt idx="3">
                  <c:v>0.94579999999999997</c:v>
                </c:pt>
                <c:pt idx="4">
                  <c:v>0.95079999999999998</c:v>
                </c:pt>
                <c:pt idx="5">
                  <c:v>0.95509999999999995</c:v>
                </c:pt>
                <c:pt idx="6">
                  <c:v>0.96030000000000004</c:v>
                </c:pt>
              </c:numCache>
            </c:numRef>
          </c:yVal>
          <c:smooth val="0"/>
          <c:extLst>
            <c:ext xmlns:c16="http://schemas.microsoft.com/office/drawing/2014/chart" uri="{C3380CC4-5D6E-409C-BE32-E72D297353CC}">
              <c16:uniqueId val="{00000000-9F65-44F5-B630-787D4351C753}"/>
            </c:ext>
          </c:extLst>
        </c:ser>
        <c:dLbls>
          <c:showLegendKey val="0"/>
          <c:showVal val="0"/>
          <c:showCatName val="0"/>
          <c:showSerName val="0"/>
          <c:showPercent val="0"/>
          <c:showBubbleSize val="0"/>
        </c:dLbls>
        <c:axId val="2004909727"/>
        <c:axId val="1723512447"/>
      </c:scatterChart>
      <c:valAx>
        <c:axId val="200490972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3512447"/>
        <c:crosses val="autoZero"/>
        <c:crossBetween val="midCat"/>
      </c:valAx>
      <c:valAx>
        <c:axId val="1723512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4909727"/>
        <c:crosses val="autoZero"/>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i="0" baseline="0" dirty="0">
                <a:effectLst/>
                <a:latin typeface="Times New Roman" panose="02020603050405020304" pitchFamily="18" charset="0"/>
                <a:cs typeface="Times New Roman" panose="02020603050405020304" pitchFamily="18" charset="0"/>
              </a:rPr>
              <a:t>Classification model accuracy vs number of epochs</a:t>
            </a:r>
            <a:endParaRPr lang="en-US" sz="1050" b="1" dirty="0">
              <a:effectLst/>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Sheet1!$B$39</c:f>
              <c:strCache>
                <c:ptCount val="1"/>
                <c:pt idx="0">
                  <c:v>accuracy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Sheet1!$A$40:$A$45</c:f>
              <c:numCache>
                <c:formatCode>General</c:formatCode>
                <c:ptCount val="6"/>
                <c:pt idx="0">
                  <c:v>5</c:v>
                </c:pt>
                <c:pt idx="1">
                  <c:v>10</c:v>
                </c:pt>
                <c:pt idx="2">
                  <c:v>15</c:v>
                </c:pt>
                <c:pt idx="3">
                  <c:v>20</c:v>
                </c:pt>
                <c:pt idx="4">
                  <c:v>25</c:v>
                </c:pt>
                <c:pt idx="5">
                  <c:v>30</c:v>
                </c:pt>
              </c:numCache>
            </c:numRef>
          </c:xVal>
          <c:yVal>
            <c:numRef>
              <c:f>Sheet1!$B$40:$B$45</c:f>
              <c:numCache>
                <c:formatCode>General</c:formatCode>
                <c:ptCount val="6"/>
                <c:pt idx="0">
                  <c:v>0.95840000000000003</c:v>
                </c:pt>
                <c:pt idx="1">
                  <c:v>0.96030000000000004</c:v>
                </c:pt>
                <c:pt idx="2">
                  <c:v>0.96250000000000002</c:v>
                </c:pt>
                <c:pt idx="3">
                  <c:v>0.9647</c:v>
                </c:pt>
                <c:pt idx="4">
                  <c:v>0.9637</c:v>
                </c:pt>
                <c:pt idx="5">
                  <c:v>0.96140000000000003</c:v>
                </c:pt>
              </c:numCache>
            </c:numRef>
          </c:yVal>
          <c:smooth val="0"/>
          <c:extLst>
            <c:ext xmlns:c16="http://schemas.microsoft.com/office/drawing/2014/chart" uri="{C3380CC4-5D6E-409C-BE32-E72D297353CC}">
              <c16:uniqueId val="{00000000-4F6A-4138-873F-8EE58528AB45}"/>
            </c:ext>
          </c:extLst>
        </c:ser>
        <c:dLbls>
          <c:showLegendKey val="0"/>
          <c:showVal val="0"/>
          <c:showCatName val="0"/>
          <c:showSerName val="0"/>
          <c:showPercent val="0"/>
          <c:showBubbleSize val="0"/>
        </c:dLbls>
        <c:axId val="860485952"/>
        <c:axId val="1071152112"/>
      </c:scatterChart>
      <c:valAx>
        <c:axId val="8604859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1152112"/>
        <c:crosses val="autoZero"/>
        <c:crossBetween val="midCat"/>
      </c:valAx>
      <c:valAx>
        <c:axId val="1071152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0485952"/>
        <c:crosses val="autoZero"/>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i="0" baseline="0" dirty="0">
                <a:effectLst/>
                <a:latin typeface="Times New Roman" panose="02020603050405020304" pitchFamily="18" charset="0"/>
                <a:cs typeface="Times New Roman" panose="02020603050405020304" pitchFamily="18" charset="0"/>
              </a:rPr>
              <a:t>Classification model accuracy vs batch size</a:t>
            </a:r>
            <a:endParaRPr lang="en-US" sz="1050" b="1" dirty="0">
              <a:effectLst/>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Sheet1!$B$54</c:f>
              <c:strCache>
                <c:ptCount val="1"/>
                <c:pt idx="0">
                  <c:v>accuracy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Sheet1!$A$55:$A$57</c:f>
              <c:numCache>
                <c:formatCode>General</c:formatCode>
                <c:ptCount val="3"/>
                <c:pt idx="0">
                  <c:v>64</c:v>
                </c:pt>
                <c:pt idx="1">
                  <c:v>32</c:v>
                </c:pt>
                <c:pt idx="2">
                  <c:v>16</c:v>
                </c:pt>
              </c:numCache>
            </c:numRef>
          </c:xVal>
          <c:yVal>
            <c:numRef>
              <c:f>Sheet1!$B$55:$B$57</c:f>
              <c:numCache>
                <c:formatCode>General</c:formatCode>
                <c:ptCount val="3"/>
                <c:pt idx="0">
                  <c:v>0.96140000000000003</c:v>
                </c:pt>
                <c:pt idx="1">
                  <c:v>0.96120000000000005</c:v>
                </c:pt>
                <c:pt idx="2">
                  <c:v>0.78120000000000001</c:v>
                </c:pt>
              </c:numCache>
            </c:numRef>
          </c:yVal>
          <c:smooth val="0"/>
          <c:extLst>
            <c:ext xmlns:c16="http://schemas.microsoft.com/office/drawing/2014/chart" uri="{C3380CC4-5D6E-409C-BE32-E72D297353CC}">
              <c16:uniqueId val="{00000000-AB8B-47E9-9538-25A2FBB34417}"/>
            </c:ext>
          </c:extLst>
        </c:ser>
        <c:dLbls>
          <c:showLegendKey val="0"/>
          <c:showVal val="0"/>
          <c:showCatName val="0"/>
          <c:showSerName val="0"/>
          <c:showPercent val="0"/>
          <c:showBubbleSize val="0"/>
        </c:dLbls>
        <c:axId val="615149423"/>
        <c:axId val="818641855"/>
      </c:scatterChart>
      <c:valAx>
        <c:axId val="61514942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8641855"/>
        <c:crosses val="autoZero"/>
        <c:crossBetween val="midCat"/>
      </c:valAx>
      <c:valAx>
        <c:axId val="818641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5149423"/>
        <c:crosses val="autoZero"/>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A14C3-84BC-4B26-96B6-335EBF1FEC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983DFF-7354-4BF0-A140-C82989B544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CEDB3E-460F-4209-805E-5F688B6FA675}"/>
              </a:ext>
            </a:extLst>
          </p:cNvPr>
          <p:cNvSpPr>
            <a:spLocks noGrp="1"/>
          </p:cNvSpPr>
          <p:nvPr>
            <p:ph type="dt" sz="half" idx="10"/>
          </p:nvPr>
        </p:nvSpPr>
        <p:spPr/>
        <p:txBody>
          <a:bodyPr/>
          <a:lstStyle/>
          <a:p>
            <a:fld id="{306EE7DD-F417-42B7-AE76-68BB0675732B}" type="datetimeFigureOut">
              <a:rPr lang="en-US" smtClean="0"/>
              <a:t>7/25/2023</a:t>
            </a:fld>
            <a:endParaRPr lang="en-US"/>
          </a:p>
        </p:txBody>
      </p:sp>
      <p:sp>
        <p:nvSpPr>
          <p:cNvPr id="5" name="Footer Placeholder 4">
            <a:extLst>
              <a:ext uri="{FF2B5EF4-FFF2-40B4-BE49-F238E27FC236}">
                <a16:creationId xmlns:a16="http://schemas.microsoft.com/office/drawing/2014/main" id="{81681A47-CCA7-4C90-ACE4-9CE133C82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1D977-327F-435A-A3DE-EC4222DD2710}"/>
              </a:ext>
            </a:extLst>
          </p:cNvPr>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238447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F1EE0-4CA6-40B2-906C-DFB8D70A63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EBE7B8-A119-45F2-BDC2-6651A292E5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83F52-5C95-4C47-8725-6AFE248990EA}"/>
              </a:ext>
            </a:extLst>
          </p:cNvPr>
          <p:cNvSpPr>
            <a:spLocks noGrp="1"/>
          </p:cNvSpPr>
          <p:nvPr>
            <p:ph type="dt" sz="half" idx="10"/>
          </p:nvPr>
        </p:nvSpPr>
        <p:spPr/>
        <p:txBody>
          <a:bodyPr/>
          <a:lstStyle/>
          <a:p>
            <a:fld id="{306EE7DD-F417-42B7-AE76-68BB0675732B}" type="datetimeFigureOut">
              <a:rPr lang="en-US" smtClean="0"/>
              <a:t>7/25/2023</a:t>
            </a:fld>
            <a:endParaRPr lang="en-US"/>
          </a:p>
        </p:txBody>
      </p:sp>
      <p:sp>
        <p:nvSpPr>
          <p:cNvPr id="5" name="Footer Placeholder 4">
            <a:extLst>
              <a:ext uri="{FF2B5EF4-FFF2-40B4-BE49-F238E27FC236}">
                <a16:creationId xmlns:a16="http://schemas.microsoft.com/office/drawing/2014/main" id="{F3EF3422-C247-410F-B35D-D2D848D36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389BF-E5C3-4999-8231-5B63755E9487}"/>
              </a:ext>
            </a:extLst>
          </p:cNvPr>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1190029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B6F5-1043-4B34-BC1F-8BF07030C4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57D190-42E0-4095-897B-9F0A151CDF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1B2A9-BD6F-4BBC-9AE9-4F2804018567}"/>
              </a:ext>
            </a:extLst>
          </p:cNvPr>
          <p:cNvSpPr>
            <a:spLocks noGrp="1"/>
          </p:cNvSpPr>
          <p:nvPr>
            <p:ph type="dt" sz="half" idx="10"/>
          </p:nvPr>
        </p:nvSpPr>
        <p:spPr/>
        <p:txBody>
          <a:bodyPr/>
          <a:lstStyle/>
          <a:p>
            <a:fld id="{306EE7DD-F417-42B7-AE76-68BB0675732B}" type="datetimeFigureOut">
              <a:rPr lang="en-US" smtClean="0"/>
              <a:t>7/25/2023</a:t>
            </a:fld>
            <a:endParaRPr lang="en-US"/>
          </a:p>
        </p:txBody>
      </p:sp>
      <p:sp>
        <p:nvSpPr>
          <p:cNvPr id="5" name="Footer Placeholder 4">
            <a:extLst>
              <a:ext uri="{FF2B5EF4-FFF2-40B4-BE49-F238E27FC236}">
                <a16:creationId xmlns:a16="http://schemas.microsoft.com/office/drawing/2014/main" id="{D8D1A0D3-71FB-4248-B4E4-5BDE7FCFB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60654-6EAF-40A5-93B0-25870003AEEC}"/>
              </a:ext>
            </a:extLst>
          </p:cNvPr>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3316102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7F26E-F5F6-49D7-919E-D6117A46F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33CB49-DFE8-4985-B10F-D10DD7D05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2B54E-F5AD-450E-82B7-10E4536A2AA8}"/>
              </a:ext>
            </a:extLst>
          </p:cNvPr>
          <p:cNvSpPr>
            <a:spLocks noGrp="1"/>
          </p:cNvSpPr>
          <p:nvPr>
            <p:ph type="dt" sz="half" idx="10"/>
          </p:nvPr>
        </p:nvSpPr>
        <p:spPr/>
        <p:txBody>
          <a:bodyPr/>
          <a:lstStyle/>
          <a:p>
            <a:fld id="{306EE7DD-F417-42B7-AE76-68BB0675732B}" type="datetimeFigureOut">
              <a:rPr lang="en-US" smtClean="0"/>
              <a:t>7/25/2023</a:t>
            </a:fld>
            <a:endParaRPr lang="en-US"/>
          </a:p>
        </p:txBody>
      </p:sp>
      <p:sp>
        <p:nvSpPr>
          <p:cNvPr id="5" name="Footer Placeholder 4">
            <a:extLst>
              <a:ext uri="{FF2B5EF4-FFF2-40B4-BE49-F238E27FC236}">
                <a16:creationId xmlns:a16="http://schemas.microsoft.com/office/drawing/2014/main" id="{CA77A401-0AC8-44EF-8A1B-54ED1BBA5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09E0E-1841-488B-B143-D8BAEFFCEEC8}"/>
              </a:ext>
            </a:extLst>
          </p:cNvPr>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356719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92AEB-8ABD-4884-AD96-F487E61838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ACD238-A040-4875-AD34-D2AD87C3AD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F1A6DC-843F-4F5C-9F97-AA90C7F5565A}"/>
              </a:ext>
            </a:extLst>
          </p:cNvPr>
          <p:cNvSpPr>
            <a:spLocks noGrp="1"/>
          </p:cNvSpPr>
          <p:nvPr>
            <p:ph type="dt" sz="half" idx="10"/>
          </p:nvPr>
        </p:nvSpPr>
        <p:spPr/>
        <p:txBody>
          <a:bodyPr/>
          <a:lstStyle/>
          <a:p>
            <a:fld id="{306EE7DD-F417-42B7-AE76-68BB0675732B}" type="datetimeFigureOut">
              <a:rPr lang="en-US" smtClean="0"/>
              <a:t>7/25/2023</a:t>
            </a:fld>
            <a:endParaRPr lang="en-US"/>
          </a:p>
        </p:txBody>
      </p:sp>
      <p:sp>
        <p:nvSpPr>
          <p:cNvPr id="5" name="Footer Placeholder 4">
            <a:extLst>
              <a:ext uri="{FF2B5EF4-FFF2-40B4-BE49-F238E27FC236}">
                <a16:creationId xmlns:a16="http://schemas.microsoft.com/office/drawing/2014/main" id="{2FA71E24-9253-43B9-BA2B-523F061EA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7B447-58B4-4B1A-9EF5-9619C3FA1BDF}"/>
              </a:ext>
            </a:extLst>
          </p:cNvPr>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201332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CA51D-FB1C-445F-8BAB-DCD461E57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70637-DD03-4B77-A845-1A8DBEBC2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40A683-639E-4263-8ADE-CE56A8FE99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AD23B9-22F7-4A91-ABC7-F4E6AB43C3EC}"/>
              </a:ext>
            </a:extLst>
          </p:cNvPr>
          <p:cNvSpPr>
            <a:spLocks noGrp="1"/>
          </p:cNvSpPr>
          <p:nvPr>
            <p:ph type="dt" sz="half" idx="10"/>
          </p:nvPr>
        </p:nvSpPr>
        <p:spPr/>
        <p:txBody>
          <a:bodyPr/>
          <a:lstStyle/>
          <a:p>
            <a:fld id="{306EE7DD-F417-42B7-AE76-68BB0675732B}" type="datetimeFigureOut">
              <a:rPr lang="en-US" smtClean="0"/>
              <a:t>7/25/2023</a:t>
            </a:fld>
            <a:endParaRPr lang="en-US"/>
          </a:p>
        </p:txBody>
      </p:sp>
      <p:sp>
        <p:nvSpPr>
          <p:cNvPr id="6" name="Footer Placeholder 5">
            <a:extLst>
              <a:ext uri="{FF2B5EF4-FFF2-40B4-BE49-F238E27FC236}">
                <a16:creationId xmlns:a16="http://schemas.microsoft.com/office/drawing/2014/main" id="{C5FFCB91-91D9-4EC8-BA94-33167BDA70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4268D5-DA44-45A8-9CDA-352CE83F78B9}"/>
              </a:ext>
            </a:extLst>
          </p:cNvPr>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282262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3007-04D6-40F8-8527-0721E56FEF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B7E95D-6B34-4EFE-A5E7-77A699C2A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8FC80-D466-41F4-82B7-4BAA4C4D97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780D82-2281-4220-952E-A045A6F084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35FDAA-F014-4C8A-930D-A205234402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E9A4A9-29D1-419D-97E8-16C22D691E09}"/>
              </a:ext>
            </a:extLst>
          </p:cNvPr>
          <p:cNvSpPr>
            <a:spLocks noGrp="1"/>
          </p:cNvSpPr>
          <p:nvPr>
            <p:ph type="dt" sz="half" idx="10"/>
          </p:nvPr>
        </p:nvSpPr>
        <p:spPr/>
        <p:txBody>
          <a:bodyPr/>
          <a:lstStyle/>
          <a:p>
            <a:fld id="{306EE7DD-F417-42B7-AE76-68BB0675732B}" type="datetimeFigureOut">
              <a:rPr lang="en-US" smtClean="0"/>
              <a:t>7/25/2023</a:t>
            </a:fld>
            <a:endParaRPr lang="en-US"/>
          </a:p>
        </p:txBody>
      </p:sp>
      <p:sp>
        <p:nvSpPr>
          <p:cNvPr id="8" name="Footer Placeholder 7">
            <a:extLst>
              <a:ext uri="{FF2B5EF4-FFF2-40B4-BE49-F238E27FC236}">
                <a16:creationId xmlns:a16="http://schemas.microsoft.com/office/drawing/2014/main" id="{B020CD18-BCE9-4509-AD2B-E98A3EC675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42A1E8-0479-437B-A6DE-AD953E9B7F54}"/>
              </a:ext>
            </a:extLst>
          </p:cNvPr>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341287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F218-5F26-4118-9565-D43DA5982F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DEF10C-D49A-4E60-8772-DD1B6711CA1B}"/>
              </a:ext>
            </a:extLst>
          </p:cNvPr>
          <p:cNvSpPr>
            <a:spLocks noGrp="1"/>
          </p:cNvSpPr>
          <p:nvPr>
            <p:ph type="dt" sz="half" idx="10"/>
          </p:nvPr>
        </p:nvSpPr>
        <p:spPr/>
        <p:txBody>
          <a:bodyPr/>
          <a:lstStyle/>
          <a:p>
            <a:fld id="{306EE7DD-F417-42B7-AE76-68BB0675732B}" type="datetimeFigureOut">
              <a:rPr lang="en-US" smtClean="0"/>
              <a:t>7/25/2023</a:t>
            </a:fld>
            <a:endParaRPr lang="en-US"/>
          </a:p>
        </p:txBody>
      </p:sp>
      <p:sp>
        <p:nvSpPr>
          <p:cNvPr id="4" name="Footer Placeholder 3">
            <a:extLst>
              <a:ext uri="{FF2B5EF4-FFF2-40B4-BE49-F238E27FC236}">
                <a16:creationId xmlns:a16="http://schemas.microsoft.com/office/drawing/2014/main" id="{F180DCEA-0B96-4DD0-A631-AF5001E527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F4B311-C323-4F04-A711-4DBE86D9C759}"/>
              </a:ext>
            </a:extLst>
          </p:cNvPr>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1824017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38DCBF-426C-400A-9D35-3292A6082B58}"/>
              </a:ext>
            </a:extLst>
          </p:cNvPr>
          <p:cNvSpPr>
            <a:spLocks noGrp="1"/>
          </p:cNvSpPr>
          <p:nvPr>
            <p:ph type="dt" sz="half" idx="10"/>
          </p:nvPr>
        </p:nvSpPr>
        <p:spPr/>
        <p:txBody>
          <a:bodyPr/>
          <a:lstStyle/>
          <a:p>
            <a:fld id="{306EE7DD-F417-42B7-AE76-68BB0675732B}" type="datetimeFigureOut">
              <a:rPr lang="en-US" smtClean="0"/>
              <a:t>7/25/2023</a:t>
            </a:fld>
            <a:endParaRPr lang="en-US"/>
          </a:p>
        </p:txBody>
      </p:sp>
      <p:sp>
        <p:nvSpPr>
          <p:cNvPr id="3" name="Footer Placeholder 2">
            <a:extLst>
              <a:ext uri="{FF2B5EF4-FFF2-40B4-BE49-F238E27FC236}">
                <a16:creationId xmlns:a16="http://schemas.microsoft.com/office/drawing/2014/main" id="{E62DB02B-DDA3-4666-B100-85AC0934D9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DDF0D0-4A58-4225-811E-F4343EB1A7FC}"/>
              </a:ext>
            </a:extLst>
          </p:cNvPr>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157514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55EF-E426-41B7-A272-31F746287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FAB1FC-9776-4313-BC30-3185BEEAE4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D9E860-8A38-4CEB-9CB3-C1F609AB7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0BC232-B48F-4339-A2B2-4F5D58FE380D}"/>
              </a:ext>
            </a:extLst>
          </p:cNvPr>
          <p:cNvSpPr>
            <a:spLocks noGrp="1"/>
          </p:cNvSpPr>
          <p:nvPr>
            <p:ph type="dt" sz="half" idx="10"/>
          </p:nvPr>
        </p:nvSpPr>
        <p:spPr/>
        <p:txBody>
          <a:bodyPr/>
          <a:lstStyle/>
          <a:p>
            <a:fld id="{306EE7DD-F417-42B7-AE76-68BB0675732B}" type="datetimeFigureOut">
              <a:rPr lang="en-US" smtClean="0"/>
              <a:t>7/25/2023</a:t>
            </a:fld>
            <a:endParaRPr lang="en-US"/>
          </a:p>
        </p:txBody>
      </p:sp>
      <p:sp>
        <p:nvSpPr>
          <p:cNvPr id="6" name="Footer Placeholder 5">
            <a:extLst>
              <a:ext uri="{FF2B5EF4-FFF2-40B4-BE49-F238E27FC236}">
                <a16:creationId xmlns:a16="http://schemas.microsoft.com/office/drawing/2014/main" id="{2E89B111-D353-41D3-AD82-97A00CE97E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915EFF-D972-4CB9-9F65-DCA36FADC688}"/>
              </a:ext>
            </a:extLst>
          </p:cNvPr>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106921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F61D7-5145-4989-86A8-785B0F3571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F5D60C-8204-41B6-A10E-EDF06CDE32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8AE62B-93A3-47EE-9C3E-FDD121A9CF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9E7A31-CC01-4ACE-AA53-825BD5EC96C7}"/>
              </a:ext>
            </a:extLst>
          </p:cNvPr>
          <p:cNvSpPr>
            <a:spLocks noGrp="1"/>
          </p:cNvSpPr>
          <p:nvPr>
            <p:ph type="dt" sz="half" idx="10"/>
          </p:nvPr>
        </p:nvSpPr>
        <p:spPr/>
        <p:txBody>
          <a:bodyPr/>
          <a:lstStyle/>
          <a:p>
            <a:fld id="{306EE7DD-F417-42B7-AE76-68BB0675732B}" type="datetimeFigureOut">
              <a:rPr lang="en-US" smtClean="0"/>
              <a:t>7/25/2023</a:t>
            </a:fld>
            <a:endParaRPr lang="en-US"/>
          </a:p>
        </p:txBody>
      </p:sp>
      <p:sp>
        <p:nvSpPr>
          <p:cNvPr id="6" name="Footer Placeholder 5">
            <a:extLst>
              <a:ext uri="{FF2B5EF4-FFF2-40B4-BE49-F238E27FC236}">
                <a16:creationId xmlns:a16="http://schemas.microsoft.com/office/drawing/2014/main" id="{2456137E-4148-414E-A452-DCA99C83BA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6164F-8D0C-422E-9792-8042EEF65FCE}"/>
              </a:ext>
            </a:extLst>
          </p:cNvPr>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228852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A9F6F-DF0B-4181-8198-54A17C7F57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808867-9182-4011-ADD6-859DDC1D2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B753B-612A-4891-A7B4-67B06229D7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6EE7DD-F417-42B7-AE76-68BB0675732B}" type="datetimeFigureOut">
              <a:rPr lang="en-US" smtClean="0"/>
              <a:t>7/25/2023</a:t>
            </a:fld>
            <a:endParaRPr lang="en-US"/>
          </a:p>
        </p:txBody>
      </p:sp>
      <p:sp>
        <p:nvSpPr>
          <p:cNvPr id="5" name="Footer Placeholder 4">
            <a:extLst>
              <a:ext uri="{FF2B5EF4-FFF2-40B4-BE49-F238E27FC236}">
                <a16:creationId xmlns:a16="http://schemas.microsoft.com/office/drawing/2014/main" id="{A15E8A60-55A4-4A8A-AE25-E852835B34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FA9B68-F96D-40E3-A68D-980FA3A4E6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95B77-2A5B-47E4-B7B1-50CB57E70207}" type="slidenum">
              <a:rPr lang="en-US" smtClean="0"/>
              <a:t>‹#›</a:t>
            </a:fld>
            <a:endParaRPr lang="en-US"/>
          </a:p>
        </p:txBody>
      </p:sp>
    </p:spTree>
    <p:extLst>
      <p:ext uri="{BB962C8B-B14F-4D97-AF65-F5344CB8AC3E}">
        <p14:creationId xmlns:p14="http://schemas.microsoft.com/office/powerpoint/2010/main" val="2426371017"/>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rxiv.org/abs/1602.0562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jpeg"/></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F569-000D-4295-B13C-446A0F44F8EF}"/>
              </a:ext>
            </a:extLst>
          </p:cNvPr>
          <p:cNvSpPr>
            <a:spLocks noGrp="1"/>
          </p:cNvSpPr>
          <p:nvPr>
            <p:ph type="title"/>
          </p:nvPr>
        </p:nvSpPr>
        <p:spPr>
          <a:xfrm>
            <a:off x="703966" y="2955034"/>
            <a:ext cx="10515600" cy="308909"/>
          </a:xfrm>
        </p:spPr>
        <p:txBody>
          <a:bodyPr>
            <a:noAutofit/>
          </a:bodyPr>
          <a:lstStyle/>
          <a:p>
            <a:r>
              <a:rPr lang="en-US" sz="2000" dirty="0">
                <a:latin typeface="Times New Roman" panose="02020603050405020304" pitchFamily="18" charset="0"/>
                <a:cs typeface="Times New Roman" panose="02020603050405020304" pitchFamily="18" charset="0"/>
              </a:rPr>
              <a:t>				Course: </a:t>
            </a:r>
            <a:r>
              <a:rPr lang="en-US" sz="2000" b="1" dirty="0">
                <a:latin typeface="Times New Roman" panose="02020603050405020304" pitchFamily="18" charset="0"/>
                <a:cs typeface="Times New Roman" panose="02020603050405020304" pitchFamily="18" charset="0"/>
              </a:rPr>
              <a:t>Guided Research</a:t>
            </a:r>
            <a:br>
              <a:rPr lang="en-US" sz="2000" b="1"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Project Title: </a:t>
            </a:r>
            <a:r>
              <a:rPr lang="en-US" sz="2000" b="1" dirty="0">
                <a:latin typeface="Times New Roman" panose="02020603050405020304" pitchFamily="18" charset="0"/>
                <a:cs typeface="Times New Roman" panose="02020603050405020304" pitchFamily="18" charset="0"/>
              </a:rPr>
              <a:t>Federated Machine Learning Implementation on Image Classification</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p>
        </p:txBody>
      </p:sp>
      <p:pic>
        <p:nvPicPr>
          <p:cNvPr id="1025" name="Picture 15" descr="Logo&#10;&#10;Description automatically generated">
            <a:extLst>
              <a:ext uri="{FF2B5EF4-FFF2-40B4-BE49-F238E27FC236}">
                <a16:creationId xmlns:a16="http://schemas.microsoft.com/office/drawing/2014/main" id="{03B0AADC-E88B-4EDC-9A87-49337C2B7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3281" y="416311"/>
            <a:ext cx="749300" cy="558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496D92AD-3B7A-47E3-B18E-16D54F4BACD5}"/>
              </a:ext>
            </a:extLst>
          </p:cNvPr>
          <p:cNvSpPr>
            <a:spLocks noChangeArrowheads="1"/>
          </p:cNvSpPr>
          <p:nvPr/>
        </p:nvSpPr>
        <p:spPr bwMode="auto">
          <a:xfrm>
            <a:off x="3330146" y="-4942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6E5FD133-AC71-4B50-A8E8-BD6B7E9DDB9F}"/>
              </a:ext>
            </a:extLst>
          </p:cNvPr>
          <p:cNvSpPr>
            <a:spLocks noChangeArrowheads="1"/>
          </p:cNvSpPr>
          <p:nvPr/>
        </p:nvSpPr>
        <p:spPr bwMode="auto">
          <a:xfrm>
            <a:off x="3330146" y="10173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0EB6A80B-8E56-4282-A580-F70D28ABB02D}"/>
              </a:ext>
            </a:extLst>
          </p:cNvPr>
          <p:cNvSpPr>
            <a:spLocks noChangeArrowheads="1"/>
          </p:cNvSpPr>
          <p:nvPr/>
        </p:nvSpPr>
        <p:spPr bwMode="auto">
          <a:xfrm>
            <a:off x="3520363" y="1366651"/>
            <a:ext cx="4685835"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COMPUTER SCIENCE AND DATA ANALYTICS </a:t>
            </a:r>
            <a:endPar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D9A60A93-A8B8-4E68-9C9F-08BBC04A6EF2}"/>
              </a:ext>
            </a:extLst>
          </p:cNvPr>
          <p:cNvSpPr txBox="1">
            <a:spLocks/>
          </p:cNvSpPr>
          <p:nvPr/>
        </p:nvSpPr>
        <p:spPr>
          <a:xfrm>
            <a:off x="492087" y="3984307"/>
            <a:ext cx="10515600" cy="1325563"/>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Times New Roman" panose="02020603050405020304" pitchFamily="18" charset="0"/>
                <a:cs typeface="Times New Roman" panose="02020603050405020304" pitchFamily="18" charset="0"/>
              </a:rPr>
              <a:t>Student: </a:t>
            </a:r>
            <a:r>
              <a:rPr lang="en-US" sz="2000" b="1" dirty="0">
                <a:latin typeface="Times New Roman" panose="02020603050405020304" pitchFamily="18" charset="0"/>
                <a:cs typeface="Times New Roman" panose="02020603050405020304" pitchFamily="18" charset="0"/>
              </a:rPr>
              <a:t>Ali Asgarov</a:t>
            </a:r>
          </a:p>
        </p:txBody>
      </p:sp>
      <p:sp>
        <p:nvSpPr>
          <p:cNvPr id="11" name="Title 1">
            <a:extLst>
              <a:ext uri="{FF2B5EF4-FFF2-40B4-BE49-F238E27FC236}">
                <a16:creationId xmlns:a16="http://schemas.microsoft.com/office/drawing/2014/main" id="{96FEDD33-F054-46B9-AE4B-059CD82AEE5D}"/>
              </a:ext>
            </a:extLst>
          </p:cNvPr>
          <p:cNvSpPr txBox="1">
            <a:spLocks/>
          </p:cNvSpPr>
          <p:nvPr/>
        </p:nvSpPr>
        <p:spPr>
          <a:xfrm>
            <a:off x="747583" y="5116126"/>
            <a:ext cx="10515600" cy="1325563"/>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Times New Roman" panose="02020603050405020304" pitchFamily="18" charset="0"/>
                <a:cs typeface="Times New Roman" panose="02020603050405020304" pitchFamily="18" charset="0"/>
              </a:rPr>
              <a:t>Instructors &amp; Supervisors:</a:t>
            </a:r>
            <a:r>
              <a:rPr lang="en-US" sz="2000" b="1" dirty="0">
                <a:latin typeface="Times New Roman" panose="02020603050405020304" pitchFamily="18" charset="0"/>
                <a:cs typeface="Times New Roman" panose="02020603050405020304" pitchFamily="18" charset="0"/>
              </a:rPr>
              <a:t> Dr. Stephen </a:t>
            </a:r>
            <a:r>
              <a:rPr lang="en-US" sz="2000" b="1" dirty="0" err="1">
                <a:latin typeface="Times New Roman" panose="02020603050405020304" pitchFamily="18" charset="0"/>
                <a:cs typeface="Times New Roman" panose="02020603050405020304" pitchFamily="18" charset="0"/>
              </a:rPr>
              <a:t>Kaisler</a:t>
            </a:r>
            <a:r>
              <a:rPr lang="en-US" sz="2000" b="1" dirty="0">
                <a:latin typeface="Times New Roman" panose="02020603050405020304" pitchFamily="18" charset="0"/>
                <a:cs typeface="Times New Roman" panose="02020603050405020304" pitchFamily="18" charset="0"/>
              </a:rPr>
              <a:t>, Dr. Jamal Hasanov</a:t>
            </a:r>
          </a:p>
        </p:txBody>
      </p:sp>
      <p:pic>
        <p:nvPicPr>
          <p:cNvPr id="1031" name="Picture 7" descr="ADA University - Wikipedia">
            <a:extLst>
              <a:ext uri="{FF2B5EF4-FFF2-40B4-BE49-F238E27FC236}">
                <a16:creationId xmlns:a16="http://schemas.microsoft.com/office/drawing/2014/main" id="{BDF8A4C7-19D1-4F7B-B332-1128CA927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7405" y="403552"/>
            <a:ext cx="859567" cy="55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296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E3212-DE57-425B-80F2-1489E8E04551}"/>
              </a:ext>
            </a:extLst>
          </p:cNvPr>
          <p:cNvSpPr>
            <a:spLocks noGrp="1"/>
          </p:cNvSpPr>
          <p:nvPr>
            <p:ph type="title"/>
          </p:nvPr>
        </p:nvSpPr>
        <p:spPr>
          <a:xfrm>
            <a:off x="1484309" y="-407773"/>
            <a:ext cx="10018713" cy="1752599"/>
          </a:xfrm>
        </p:spPr>
        <p:txBody>
          <a:bodyPr/>
          <a:lstStyle/>
          <a:p>
            <a:r>
              <a:rPr lang="en-US" altLang="en-US" b="1" dirty="0">
                <a:latin typeface="Times New Roman" panose="02020603050405020304" pitchFamily="18" charset="0"/>
                <a:cs typeface="Times New Roman" panose="02020603050405020304" pitchFamily="18" charset="0"/>
              </a:rPr>
              <a:t>Federated averaging methods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10E86C-7B8D-49A2-AAD7-2B4D23E7B641}"/>
              </a:ext>
            </a:extLst>
          </p:cNvPr>
          <p:cNvSpPr>
            <a:spLocks noGrp="1"/>
          </p:cNvSpPr>
          <p:nvPr>
            <p:ph idx="1"/>
          </p:nvPr>
        </p:nvSpPr>
        <p:spPr>
          <a:xfrm>
            <a:off x="1484309" y="1095776"/>
            <a:ext cx="10018713" cy="3124201"/>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User defined functions for Federated learning in the project:</a:t>
            </a:r>
          </a:p>
          <a:p>
            <a:pPr marL="0" indent="0">
              <a:buNone/>
            </a:pPr>
            <a:r>
              <a:rPr lang="en-US" sz="1800" b="1" dirty="0" err="1">
                <a:latin typeface="Times New Roman" panose="02020603050405020304" pitchFamily="18" charset="0"/>
                <a:cs typeface="Times New Roman" panose="02020603050405020304" pitchFamily="18" charset="0"/>
              </a:rPr>
              <a:t>create_model_optimizer_criterion_dict</a:t>
            </a:r>
            <a:r>
              <a:rPr lang="en-US" sz="1800" b="1" dirty="0">
                <a:latin typeface="Times New Roman" panose="02020603050405020304" pitchFamily="18" charset="0"/>
                <a:cs typeface="Times New Roman" panose="02020603050405020304" pitchFamily="18" charset="0"/>
              </a:rPr>
              <a:t>, </a:t>
            </a:r>
          </a:p>
          <a:p>
            <a:pPr marL="0" indent="0">
              <a:buNone/>
            </a:pPr>
            <a:r>
              <a:rPr lang="en-US" sz="1800" b="1" dirty="0" err="1">
                <a:latin typeface="Times New Roman" panose="02020603050405020304" pitchFamily="18" charset="0"/>
                <a:cs typeface="Times New Roman" panose="02020603050405020304" pitchFamily="18" charset="0"/>
              </a:rPr>
              <a:t>get_averaged_weights</a:t>
            </a:r>
            <a:r>
              <a:rPr lang="en-US" sz="1800" b="1" dirty="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 set_averaged_weights_as_main_model_weights_and_update_main_model,</a:t>
            </a:r>
          </a:p>
          <a:p>
            <a:pPr marL="0" indent="0">
              <a:buNone/>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send_main_model_to_nodes_and_update_model_dict</a:t>
            </a:r>
            <a:r>
              <a:rPr lang="en-US" sz="1800" b="1" dirty="0">
                <a:latin typeface="Times New Roman" panose="02020603050405020304" pitchFamily="18" charset="0"/>
                <a:cs typeface="Times New Roman" panose="02020603050405020304" pitchFamily="18" charset="0"/>
              </a:rPr>
              <a:t>, </a:t>
            </a:r>
          </a:p>
          <a:p>
            <a:pPr marL="0" indent="0">
              <a:buNone/>
            </a:pPr>
            <a:r>
              <a:rPr lang="en-US" sz="1800" b="1" dirty="0" err="1">
                <a:latin typeface="Times New Roman" panose="02020603050405020304" pitchFamily="18" charset="0"/>
                <a:cs typeface="Times New Roman" panose="02020603050405020304" pitchFamily="18" charset="0"/>
              </a:rPr>
              <a:t>start_train_end_node_process</a:t>
            </a:r>
            <a:r>
              <a:rPr lang="en-US" sz="1800" b="1" dirty="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compare_local_and_merged_model_performance</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99C6A2C-4AAD-43F0-B95A-25E5E768E558}"/>
              </a:ext>
            </a:extLst>
          </p:cNvPr>
          <p:cNvSpPr/>
          <p:nvPr/>
        </p:nvSpPr>
        <p:spPr>
          <a:xfrm>
            <a:off x="8371852" y="911110"/>
            <a:ext cx="3529812" cy="369332"/>
          </a:xfrm>
          <a:prstGeom prst="rect">
            <a:avLst/>
          </a:prstGeom>
        </p:spPr>
        <p:txBody>
          <a:bodyPr wrap="none">
            <a:spAutoFit/>
          </a:bodyPr>
          <a:lstStyle/>
          <a:p>
            <a:r>
              <a:rPr lang="en-US" dirty="0"/>
              <a:t>Add code explanation as flow graph</a:t>
            </a:r>
          </a:p>
        </p:txBody>
      </p:sp>
    </p:spTree>
    <p:extLst>
      <p:ext uri="{BB962C8B-B14F-4D97-AF65-F5344CB8AC3E}">
        <p14:creationId xmlns:p14="http://schemas.microsoft.com/office/powerpoint/2010/main" val="266102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FE08-CEC5-46B1-9721-1B6AABDD6DA4}"/>
              </a:ext>
            </a:extLst>
          </p:cNvPr>
          <p:cNvSpPr>
            <a:spLocks noGrp="1"/>
          </p:cNvSpPr>
          <p:nvPr>
            <p:ph type="title"/>
          </p:nvPr>
        </p:nvSpPr>
        <p:spPr>
          <a:xfrm>
            <a:off x="1484309" y="-395416"/>
            <a:ext cx="10018713" cy="1752599"/>
          </a:xfrm>
        </p:spPr>
        <p:txBody>
          <a:bodyPr/>
          <a:lstStyle/>
          <a:p>
            <a:r>
              <a:rPr lang="en-US" altLang="en-US" b="1" dirty="0">
                <a:latin typeface="Times New Roman" panose="02020603050405020304" pitchFamily="18" charset="0"/>
                <a:cs typeface="Times New Roman" panose="02020603050405020304" pitchFamily="18" charset="0"/>
              </a:rPr>
              <a:t>Conclusion and future scope</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963D13-E9F6-4031-A42B-64FFD5BAA22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92216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660CB-90CF-45D8-80A3-6AFF2807A604}"/>
              </a:ext>
            </a:extLst>
          </p:cNvPr>
          <p:cNvSpPr>
            <a:spLocks noGrp="1"/>
          </p:cNvSpPr>
          <p:nvPr>
            <p:ph type="title"/>
          </p:nvPr>
        </p:nvSpPr>
        <p:spPr>
          <a:xfrm>
            <a:off x="949838" y="-492617"/>
            <a:ext cx="10018713" cy="1752599"/>
          </a:xfrm>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11653EA-FC4C-4480-80D9-DEC48FB8BDEF}"/>
              </a:ext>
            </a:extLst>
          </p:cNvPr>
          <p:cNvSpPr>
            <a:spLocks noGrp="1"/>
          </p:cNvSpPr>
          <p:nvPr>
            <p:ph idx="1"/>
          </p:nvPr>
        </p:nvSpPr>
        <p:spPr>
          <a:xfrm>
            <a:off x="1516507" y="304799"/>
            <a:ext cx="10018713" cy="3124201"/>
          </a:xfrm>
        </p:spPr>
        <p:txBody>
          <a:bodyPr>
            <a:normAutofit/>
          </a:bodyPr>
          <a:lstStyle/>
          <a:p>
            <a:r>
              <a:rPr lang="en-US" sz="2000" dirty="0"/>
              <a:t>McMahan, H. B. (2016, February 17). </a:t>
            </a:r>
            <a:r>
              <a:rPr lang="en-US" sz="2000" i="1" dirty="0"/>
              <a:t>Communication-Efficient Learning of Deep Networks from Decentralized Data</a:t>
            </a:r>
            <a:r>
              <a:rPr lang="en-US" sz="2000" dirty="0"/>
              <a:t>. arXiv.org. </a:t>
            </a:r>
            <a:r>
              <a:rPr lang="en-US" sz="2000" dirty="0">
                <a:hlinkClick r:id="rId2"/>
              </a:rPr>
              <a:t>https://arxiv.org/abs/1602.05629</a:t>
            </a:r>
            <a:endParaRPr lang="en-US" sz="2000" dirty="0"/>
          </a:p>
          <a:p>
            <a:endParaRPr lang="en-US" sz="2000" dirty="0"/>
          </a:p>
          <a:p>
            <a:endParaRPr lang="en-US" sz="2000" dirty="0"/>
          </a:p>
        </p:txBody>
      </p:sp>
    </p:spTree>
    <p:extLst>
      <p:ext uri="{BB962C8B-B14F-4D97-AF65-F5344CB8AC3E}">
        <p14:creationId xmlns:p14="http://schemas.microsoft.com/office/powerpoint/2010/main" val="1977626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1013-EE06-4289-B69D-0CE5B7A22D1E}"/>
              </a:ext>
            </a:extLst>
          </p:cNvPr>
          <p:cNvSpPr>
            <a:spLocks noGrp="1"/>
          </p:cNvSpPr>
          <p:nvPr>
            <p:ph type="title"/>
          </p:nvPr>
        </p:nvSpPr>
        <p:spPr>
          <a:xfrm>
            <a:off x="4665520" y="189219"/>
            <a:ext cx="10018713" cy="1752599"/>
          </a:xfrm>
        </p:spPr>
        <p:txBody>
          <a:bodyPr/>
          <a:lstStyle/>
          <a:p>
            <a:r>
              <a:rPr lang="en-US" b="1" dirty="0">
                <a:solidFill>
                  <a:schemeClr val="accent3">
                    <a:lumMod val="50000"/>
                  </a:schemeClr>
                </a:solidFill>
                <a:latin typeface="Times New Roman" panose="02020603050405020304" pitchFamily="18" charset="0"/>
                <a:cs typeface="Times New Roman" panose="02020603050405020304" pitchFamily="18" charset="0"/>
              </a:rPr>
              <a:t>Thank You</a:t>
            </a:r>
          </a:p>
        </p:txBody>
      </p:sp>
      <p:pic>
        <p:nvPicPr>
          <p:cNvPr id="4098" name="Picture 2" descr="Top 3 Questions to Ask at the End of Every Interview – DAVRON">
            <a:extLst>
              <a:ext uri="{FF2B5EF4-FFF2-40B4-BE49-F238E27FC236}">
                <a16:creationId xmlns:a16="http://schemas.microsoft.com/office/drawing/2014/main" id="{B1DF67C6-E872-44F3-90F9-7A81005DD9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8414" y="1941818"/>
            <a:ext cx="7120273" cy="40051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86263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D0DD9-6991-42B6-B8DE-6D794DB82D62}"/>
              </a:ext>
            </a:extLst>
          </p:cNvPr>
          <p:cNvSpPr>
            <a:spLocks noGrp="1"/>
          </p:cNvSpPr>
          <p:nvPr>
            <p:ph type="title"/>
          </p:nvPr>
        </p:nvSpPr>
        <p:spPr>
          <a:xfrm>
            <a:off x="4730292" y="2339642"/>
            <a:ext cx="10018713" cy="1752599"/>
          </a:xfrm>
        </p:spPr>
        <p:txBody>
          <a:bodyPr/>
          <a:lstStyle/>
          <a:p>
            <a:r>
              <a:rPr lang="en-US" b="1" dirty="0">
                <a:latin typeface="Times New Roman" panose="02020603050405020304" pitchFamily="18" charset="0"/>
                <a:cs typeface="Times New Roman" panose="02020603050405020304" pitchFamily="18" charset="0"/>
              </a:rPr>
              <a:t>Backup</a:t>
            </a:r>
          </a:p>
        </p:txBody>
      </p:sp>
    </p:spTree>
    <p:extLst>
      <p:ext uri="{BB962C8B-B14F-4D97-AF65-F5344CB8AC3E}">
        <p14:creationId xmlns:p14="http://schemas.microsoft.com/office/powerpoint/2010/main" val="128490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8E53F-56C4-46CB-8865-103655CA870E}"/>
              </a:ext>
            </a:extLst>
          </p:cNvPr>
          <p:cNvSpPr>
            <a:spLocks noGrp="1"/>
          </p:cNvSpPr>
          <p:nvPr>
            <p:ph type="title"/>
          </p:nvPr>
        </p:nvSpPr>
        <p:spPr>
          <a:xfrm>
            <a:off x="1086643" y="-406400"/>
            <a:ext cx="10018713" cy="1752599"/>
          </a:xfrm>
        </p:spPr>
        <p:txBody>
          <a:bodyPr/>
          <a:lstStyle/>
          <a:p>
            <a:r>
              <a:rPr lang="en-US" b="1" dirty="0">
                <a:latin typeface="Times New Roman" panose="02020603050405020304" pitchFamily="18" charset="0"/>
                <a:cs typeface="Times New Roman" panose="02020603050405020304" pitchFamily="18" charset="0"/>
              </a:rPr>
              <a:t>Frameworks Under Development</a:t>
            </a:r>
          </a:p>
        </p:txBody>
      </p:sp>
      <p:sp>
        <p:nvSpPr>
          <p:cNvPr id="3" name="Content Placeholder 2">
            <a:extLst>
              <a:ext uri="{FF2B5EF4-FFF2-40B4-BE49-F238E27FC236}">
                <a16:creationId xmlns:a16="http://schemas.microsoft.com/office/drawing/2014/main" id="{78A1CEFD-AE5F-44C5-8FE1-064A3EC2D9DE}"/>
              </a:ext>
            </a:extLst>
          </p:cNvPr>
          <p:cNvSpPr>
            <a:spLocks noGrp="1"/>
          </p:cNvSpPr>
          <p:nvPr>
            <p:ph idx="1"/>
          </p:nvPr>
        </p:nvSpPr>
        <p:spPr>
          <a:xfrm>
            <a:off x="1086642" y="974724"/>
            <a:ext cx="10018713" cy="3124201"/>
          </a:xfrm>
        </p:spPr>
        <p:txBody>
          <a:bodyPr/>
          <a:lstStyle/>
          <a:p>
            <a:pPr marL="0" indent="0">
              <a:buNone/>
            </a:pPr>
            <a:r>
              <a:rPr lang="en-US" dirty="0">
                <a:latin typeface="Times New Roman" panose="02020603050405020304" pitchFamily="18" charset="0"/>
                <a:cs typeface="Times New Roman" panose="02020603050405020304" pitchFamily="18" charset="0"/>
              </a:rPr>
              <a:t>Several open-source libraries are under development: </a:t>
            </a:r>
            <a:r>
              <a:rPr lang="en-US" dirty="0" err="1">
                <a:latin typeface="Times New Roman" panose="02020603050405020304" pitchFamily="18" charset="0"/>
                <a:cs typeface="Times New Roman" panose="02020603050405020304" pitchFamily="18" charset="0"/>
              </a:rPr>
              <a:t>PySyft</a:t>
            </a:r>
            <a:r>
              <a:rPr lang="en-US" dirty="0">
                <a:latin typeface="Times New Roman" panose="02020603050405020304" pitchFamily="18" charset="0"/>
                <a:cs typeface="Times New Roman" panose="02020603050405020304" pitchFamily="18" charset="0"/>
              </a:rPr>
              <a:t>, TensorFlow Federated, FATE, Flower, </a:t>
            </a:r>
            <a:r>
              <a:rPr lang="en-US" dirty="0" err="1">
                <a:latin typeface="Times New Roman" panose="02020603050405020304" pitchFamily="18" charset="0"/>
                <a:cs typeface="Times New Roman" panose="02020603050405020304" pitchFamily="18" charset="0"/>
              </a:rPr>
              <a:t>Substra</a:t>
            </a:r>
            <a:r>
              <a:rPr lang="en-US" dirty="0">
                <a:latin typeface="Times New Roman" panose="02020603050405020304" pitchFamily="18" charset="0"/>
                <a:cs typeface="Times New Roman" panose="02020603050405020304" pitchFamily="18" charset="0"/>
              </a:rPr>
              <a:t>..</a:t>
            </a:r>
          </a:p>
        </p:txBody>
      </p:sp>
      <p:pic>
        <p:nvPicPr>
          <p:cNvPr id="1026" name="Picture 2" descr="Private Machine Learning as a Service using PySyft | Devpost">
            <a:extLst>
              <a:ext uri="{FF2B5EF4-FFF2-40B4-BE49-F238E27FC236}">
                <a16:creationId xmlns:a16="http://schemas.microsoft.com/office/drawing/2014/main" id="{383F8C82-2DBB-4911-A5AC-9389FE9A7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006" y="2351373"/>
            <a:ext cx="3601155" cy="2025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descr="TensorFlow Federated">
            <a:extLst>
              <a:ext uri="{FF2B5EF4-FFF2-40B4-BE49-F238E27FC236}">
                <a16:creationId xmlns:a16="http://schemas.microsoft.com/office/drawing/2014/main" id="{895EA265-F4B3-4977-9CD2-64257A006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7586" y="2126641"/>
            <a:ext cx="3605175" cy="2025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0" name="Picture 6" descr="FATE: Federated Machine Learning Framework – Medium">
            <a:extLst>
              <a:ext uri="{FF2B5EF4-FFF2-40B4-BE49-F238E27FC236}">
                <a16:creationId xmlns:a16="http://schemas.microsoft.com/office/drawing/2014/main" id="{EFE6245C-069F-4D61-A82D-17971B4655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201" y="4467224"/>
            <a:ext cx="3625850" cy="2025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2" name="Picture 8" descr="Flower: A Friendly Federated Learning Framework">
            <a:extLst>
              <a:ext uri="{FF2B5EF4-FFF2-40B4-BE49-F238E27FC236}">
                <a16:creationId xmlns:a16="http://schemas.microsoft.com/office/drawing/2014/main" id="{69226CD2-F9C8-46AA-B813-E9FC05EF42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2250" y="4205656"/>
            <a:ext cx="3605175" cy="19685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9276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369FB-FB2F-460E-B1C1-31140FC900F4}"/>
              </a:ext>
            </a:extLst>
          </p:cNvPr>
          <p:cNvSpPr>
            <a:spLocks noGrp="1"/>
          </p:cNvSpPr>
          <p:nvPr>
            <p:ph type="title"/>
          </p:nvPr>
        </p:nvSpPr>
        <p:spPr>
          <a:xfrm>
            <a:off x="1014232" y="-305874"/>
            <a:ext cx="10018713" cy="1752599"/>
          </a:xfrm>
        </p:spPr>
        <p:txBody>
          <a:bodyPr/>
          <a:lstStyle/>
          <a:p>
            <a:r>
              <a:rPr lang="en-US" b="1" dirty="0">
                <a:latin typeface="Times New Roman" panose="02020603050405020304" pitchFamily="18" charset="0"/>
                <a:cs typeface="Times New Roman" panose="02020603050405020304" pitchFamily="18" charset="0"/>
              </a:rPr>
              <a:t>Applications - I</a:t>
            </a:r>
          </a:p>
        </p:txBody>
      </p:sp>
      <p:sp>
        <p:nvSpPr>
          <p:cNvPr id="3" name="Content Placeholder 2">
            <a:extLst>
              <a:ext uri="{FF2B5EF4-FFF2-40B4-BE49-F238E27FC236}">
                <a16:creationId xmlns:a16="http://schemas.microsoft.com/office/drawing/2014/main" id="{DFE1A17D-E7BA-4B5A-A058-15133BBE05D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1FE1B47-8AA8-45D9-BF83-6F3775BDA545}"/>
              </a:ext>
            </a:extLst>
          </p:cNvPr>
          <p:cNvPicPr>
            <a:picLocks noChangeAspect="1"/>
          </p:cNvPicPr>
          <p:nvPr/>
        </p:nvPicPr>
        <p:blipFill>
          <a:blip r:embed="rId2"/>
          <a:stretch>
            <a:fillRect/>
          </a:stretch>
        </p:blipFill>
        <p:spPr>
          <a:xfrm>
            <a:off x="1484310" y="1266421"/>
            <a:ext cx="10270542" cy="4621369"/>
          </a:xfrm>
          <a:prstGeom prst="rect">
            <a:avLst/>
          </a:prstGeom>
        </p:spPr>
      </p:pic>
    </p:spTree>
    <p:extLst>
      <p:ext uri="{BB962C8B-B14F-4D97-AF65-F5344CB8AC3E}">
        <p14:creationId xmlns:p14="http://schemas.microsoft.com/office/powerpoint/2010/main" val="2003243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D385C-90E7-428E-88C6-77792326F044}"/>
              </a:ext>
            </a:extLst>
          </p:cNvPr>
          <p:cNvSpPr>
            <a:spLocks noGrp="1"/>
          </p:cNvSpPr>
          <p:nvPr>
            <p:ph type="title"/>
          </p:nvPr>
        </p:nvSpPr>
        <p:spPr>
          <a:xfrm>
            <a:off x="1271809" y="-286555"/>
            <a:ext cx="10018713" cy="1752599"/>
          </a:xfrm>
        </p:spPr>
        <p:txBody>
          <a:bodyPr/>
          <a:lstStyle/>
          <a:p>
            <a:r>
              <a:rPr lang="en-US" b="1" dirty="0">
                <a:latin typeface="Times New Roman" panose="02020603050405020304" pitchFamily="18" charset="0"/>
                <a:cs typeface="Times New Roman" panose="02020603050405020304" pitchFamily="18" charset="0"/>
              </a:rPr>
              <a:t>Applications - II</a:t>
            </a:r>
            <a:endParaRPr lang="en-US" dirty="0"/>
          </a:p>
        </p:txBody>
      </p:sp>
      <p:pic>
        <p:nvPicPr>
          <p:cNvPr id="4" name="Content Placeholder 3">
            <a:extLst>
              <a:ext uri="{FF2B5EF4-FFF2-40B4-BE49-F238E27FC236}">
                <a16:creationId xmlns:a16="http://schemas.microsoft.com/office/drawing/2014/main" id="{C48933FA-5DA5-43D9-B368-838ABB2970A0}"/>
              </a:ext>
            </a:extLst>
          </p:cNvPr>
          <p:cNvPicPr>
            <a:picLocks noGrp="1" noChangeAspect="1"/>
          </p:cNvPicPr>
          <p:nvPr>
            <p:ph idx="1"/>
          </p:nvPr>
        </p:nvPicPr>
        <p:blipFill>
          <a:blip r:embed="rId2"/>
          <a:stretch>
            <a:fillRect/>
          </a:stretch>
        </p:blipFill>
        <p:spPr>
          <a:xfrm>
            <a:off x="1925294" y="1330280"/>
            <a:ext cx="9820237" cy="4197439"/>
          </a:xfrm>
          <a:prstGeom prst="rect">
            <a:avLst/>
          </a:prstGeom>
        </p:spPr>
      </p:pic>
    </p:spTree>
    <p:extLst>
      <p:ext uri="{BB962C8B-B14F-4D97-AF65-F5344CB8AC3E}">
        <p14:creationId xmlns:p14="http://schemas.microsoft.com/office/powerpoint/2010/main" val="2152146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A66D-F11C-4F70-B871-2EA870AA9A3D}"/>
              </a:ext>
            </a:extLst>
          </p:cNvPr>
          <p:cNvSpPr>
            <a:spLocks noGrp="1"/>
          </p:cNvSpPr>
          <p:nvPr>
            <p:ph type="title"/>
          </p:nvPr>
        </p:nvSpPr>
        <p:spPr/>
        <p:txBody>
          <a:bodyPr/>
          <a:lstStyle/>
          <a:p>
            <a:r>
              <a:rPr lang="en-US" dirty="0"/>
              <a:t>SGD</a:t>
            </a:r>
          </a:p>
        </p:txBody>
      </p:sp>
      <p:sp>
        <p:nvSpPr>
          <p:cNvPr id="3" name="Content Placeholder 2">
            <a:extLst>
              <a:ext uri="{FF2B5EF4-FFF2-40B4-BE49-F238E27FC236}">
                <a16:creationId xmlns:a16="http://schemas.microsoft.com/office/drawing/2014/main" id="{3117DB2C-9F11-4BAE-B328-19B9EACB850C}"/>
              </a:ext>
            </a:extLst>
          </p:cNvPr>
          <p:cNvSpPr>
            <a:spLocks noGrp="1"/>
          </p:cNvSpPr>
          <p:nvPr>
            <p:ph idx="1"/>
          </p:nvPr>
        </p:nvSpPr>
        <p:spPr/>
        <p:txBody>
          <a:bodyPr/>
          <a:lstStyle/>
          <a:p>
            <a:r>
              <a:rPr lang="en-US" dirty="0"/>
              <a:t>weight = weight - </a:t>
            </a:r>
            <a:r>
              <a:rPr lang="en-US" dirty="0" err="1"/>
              <a:t>lr</a:t>
            </a:r>
            <a:r>
              <a:rPr lang="en-US" dirty="0"/>
              <a:t> * gradient - momentum * </a:t>
            </a:r>
            <a:r>
              <a:rPr lang="en-US" dirty="0" err="1"/>
              <a:t>previous_update</a:t>
            </a:r>
            <a:endParaRPr lang="en-US" dirty="0"/>
          </a:p>
          <a:p>
            <a:endParaRPr lang="en-US" dirty="0"/>
          </a:p>
        </p:txBody>
      </p:sp>
    </p:spTree>
    <p:extLst>
      <p:ext uri="{BB962C8B-B14F-4D97-AF65-F5344CB8AC3E}">
        <p14:creationId xmlns:p14="http://schemas.microsoft.com/office/powerpoint/2010/main" val="2365451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0073A-D900-47C5-BE15-27068C3E3545}"/>
              </a:ext>
            </a:extLst>
          </p:cNvPr>
          <p:cNvSpPr>
            <a:spLocks noGrp="1"/>
          </p:cNvSpPr>
          <p:nvPr>
            <p:ph type="title"/>
          </p:nvPr>
        </p:nvSpPr>
        <p:spPr>
          <a:xfrm>
            <a:off x="778431" y="-543698"/>
            <a:ext cx="10018713" cy="1752599"/>
          </a:xfrm>
        </p:spPr>
        <p:txBody>
          <a:bodyPr/>
          <a:lstStyle/>
          <a:p>
            <a:r>
              <a:rPr lang="en-US" b="1" dirty="0">
                <a:latin typeface="Times New Roman" panose="02020603050405020304" pitchFamily="18" charset="0"/>
                <a:cs typeface="Times New Roman" panose="02020603050405020304" pitchFamily="18" charset="0"/>
              </a:rPr>
              <a:t>Structure</a:t>
            </a:r>
          </a:p>
        </p:txBody>
      </p:sp>
      <p:sp>
        <p:nvSpPr>
          <p:cNvPr id="4" name="TextBox 3">
            <a:extLst>
              <a:ext uri="{FF2B5EF4-FFF2-40B4-BE49-F238E27FC236}">
                <a16:creationId xmlns:a16="http://schemas.microsoft.com/office/drawing/2014/main" id="{D2AAC0C5-5AC8-43F9-8D7C-82C8DDD7F907}"/>
              </a:ext>
            </a:extLst>
          </p:cNvPr>
          <p:cNvSpPr txBox="1"/>
          <p:nvPr/>
        </p:nvSpPr>
        <p:spPr>
          <a:xfrm>
            <a:off x="2116952" y="755649"/>
            <a:ext cx="9922648" cy="6241709"/>
          </a:xfrm>
          <a:prstGeom prst="rect">
            <a:avLst/>
          </a:prstGeom>
          <a:noFill/>
        </p:spPr>
        <p:txBody>
          <a:bodyPr wrap="square" rtlCol="0">
            <a:spAutoFit/>
          </a:bodyPr>
          <a:lstStyle/>
          <a:p>
            <a:r>
              <a:rPr lang="en-US" altLang="en-US" dirty="0">
                <a:latin typeface="Times New Roman" panose="02020603050405020304" pitchFamily="18" charset="0"/>
                <a:cs typeface="Times New Roman" panose="02020603050405020304" pitchFamily="18" charset="0"/>
              </a:rPr>
              <a:t>2</a:t>
            </a:r>
            <a:r>
              <a:rPr lang="en-US" altLang="en-US" baseline="30000" dirty="0">
                <a:latin typeface="Times New Roman" panose="02020603050405020304" pitchFamily="18" charset="0"/>
                <a:cs typeface="Times New Roman" panose="02020603050405020304" pitchFamily="18" charset="0"/>
              </a:rPr>
              <a:t>nd</a:t>
            </a:r>
            <a:r>
              <a:rPr lang="en-US" altLang="en-US" dirty="0">
                <a:latin typeface="Times New Roman" panose="02020603050405020304" pitchFamily="18" charset="0"/>
                <a:cs typeface="Times New Roman" panose="02020603050405020304" pitchFamily="18" charset="0"/>
              </a:rPr>
              <a:t> slide George </a:t>
            </a:r>
            <a:r>
              <a:rPr lang="en-US" altLang="en-US" dirty="0" err="1">
                <a:latin typeface="Times New Roman" panose="02020603050405020304" pitchFamily="18" charset="0"/>
                <a:cs typeface="Times New Roman" panose="02020603050405020304" pitchFamily="18" charset="0"/>
              </a:rPr>
              <a:t>Heilmeier’s</a:t>
            </a:r>
            <a:r>
              <a:rPr lang="en-US" altLang="en-US" dirty="0">
                <a:latin typeface="Times New Roman" panose="02020603050405020304" pitchFamily="18" charset="0"/>
                <a:cs typeface="Times New Roman" panose="02020603050405020304" pitchFamily="18" charset="0"/>
              </a:rPr>
              <a:t> Catechism</a:t>
            </a:r>
          </a:p>
          <a:p>
            <a:pPr>
              <a:lnSpc>
                <a:spcPct val="80000"/>
              </a:lnSpc>
              <a:spcBef>
                <a:spcPct val="0"/>
              </a:spcBef>
            </a:pPr>
            <a:r>
              <a:rPr lang="en-US" altLang="en-US" dirty="0">
                <a:latin typeface="Times New Roman" panose="02020603050405020304" pitchFamily="18" charset="0"/>
                <a:cs typeface="Times New Roman" panose="02020603050405020304" pitchFamily="18" charset="0"/>
              </a:rPr>
              <a:t>What are you trying to do? How is it done today, and what are the limits of current practice?</a:t>
            </a:r>
          </a:p>
          <a:p>
            <a:pPr>
              <a:lnSpc>
                <a:spcPct val="80000"/>
              </a:lnSpc>
              <a:spcBef>
                <a:spcPct val="0"/>
              </a:spcBef>
            </a:pPr>
            <a:r>
              <a:rPr lang="en-US" altLang="en-US" dirty="0">
                <a:latin typeface="Times New Roman" panose="02020603050405020304" pitchFamily="18" charset="0"/>
                <a:cs typeface="Times New Roman" panose="02020603050405020304" pitchFamily="18" charset="0"/>
              </a:rPr>
              <a:t>What’s new in your approach and why will it be successful? Who cares? If you are successful, what difference will it make? What are the risks and the payoffs? How much will it cost? How long will it take? What are the midterm and final exams to check for success? Why now?</a:t>
            </a:r>
          </a:p>
          <a:p>
            <a:pPr>
              <a:lnSpc>
                <a:spcPct val="80000"/>
              </a:lnSpc>
              <a:spcBef>
                <a:spcPct val="0"/>
              </a:spcBef>
            </a:pPr>
            <a:endParaRPr lang="en-US" altLang="en-US" dirty="0">
              <a:latin typeface="Times New Roman" panose="02020603050405020304" pitchFamily="18" charset="0"/>
              <a:cs typeface="Times New Roman" panose="02020603050405020304" pitchFamily="18" charset="0"/>
            </a:endParaRPr>
          </a:p>
          <a:p>
            <a:pPr>
              <a:lnSpc>
                <a:spcPct val="80000"/>
              </a:lnSpc>
              <a:spcBef>
                <a:spcPct val="0"/>
              </a:spcBef>
            </a:pPr>
            <a:r>
              <a:rPr lang="en-US" altLang="en-US" dirty="0">
                <a:latin typeface="Times New Roman" panose="02020603050405020304" pitchFamily="18" charset="0"/>
                <a:cs typeface="Times New Roman" panose="02020603050405020304" pitchFamily="18" charset="0"/>
              </a:rPr>
              <a:t>3</a:t>
            </a:r>
            <a:r>
              <a:rPr lang="en-US" altLang="en-US" baseline="30000" dirty="0">
                <a:latin typeface="Times New Roman" panose="02020603050405020304" pitchFamily="18" charset="0"/>
                <a:cs typeface="Times New Roman" panose="02020603050405020304" pitchFamily="18" charset="0"/>
              </a:rPr>
              <a:t>rd</a:t>
            </a:r>
            <a:r>
              <a:rPr lang="en-US" altLang="en-US" dirty="0">
                <a:latin typeface="Times New Roman" panose="02020603050405020304" pitchFamily="18" charset="0"/>
                <a:cs typeface="Times New Roman" panose="02020603050405020304" pitchFamily="18" charset="0"/>
              </a:rPr>
              <a:t>  slide Literature Review</a:t>
            </a:r>
          </a:p>
          <a:p>
            <a:pPr>
              <a:lnSpc>
                <a:spcPct val="80000"/>
              </a:lnSpc>
              <a:spcBef>
                <a:spcPct val="0"/>
              </a:spcBef>
            </a:pPr>
            <a:endParaRPr lang="en-US" altLang="en-US" dirty="0">
              <a:latin typeface="Times New Roman" panose="02020603050405020304" pitchFamily="18" charset="0"/>
              <a:cs typeface="Times New Roman" panose="02020603050405020304" pitchFamily="18" charset="0"/>
            </a:endParaRPr>
          </a:p>
          <a:p>
            <a:pPr>
              <a:lnSpc>
                <a:spcPct val="80000"/>
              </a:lnSpc>
              <a:spcBef>
                <a:spcPct val="0"/>
              </a:spcBef>
            </a:pPr>
            <a:r>
              <a:rPr lang="en-US" altLang="en-US" dirty="0">
                <a:latin typeface="Times New Roman" panose="02020603050405020304" pitchFamily="18" charset="0"/>
                <a:cs typeface="Times New Roman" panose="02020603050405020304" pitchFamily="18" charset="0"/>
              </a:rPr>
              <a:t>4</a:t>
            </a:r>
            <a:r>
              <a:rPr lang="en-US" altLang="en-US" baseline="30000" dirty="0">
                <a:latin typeface="Times New Roman" panose="02020603050405020304" pitchFamily="18" charset="0"/>
                <a:cs typeface="Times New Roman" panose="02020603050405020304" pitchFamily="18" charset="0"/>
              </a:rPr>
              <a:t>th</a:t>
            </a:r>
            <a:r>
              <a:rPr lang="en-US" altLang="en-US" dirty="0">
                <a:latin typeface="Times New Roman" panose="02020603050405020304" pitchFamily="18" charset="0"/>
                <a:cs typeface="Times New Roman" panose="02020603050405020304" pitchFamily="18" charset="0"/>
              </a:rPr>
              <a:t> slide the general flow of the project</a:t>
            </a:r>
          </a:p>
          <a:p>
            <a:pPr>
              <a:lnSpc>
                <a:spcPct val="80000"/>
              </a:lnSpc>
              <a:spcBef>
                <a:spcPct val="0"/>
              </a:spcBef>
            </a:pPr>
            <a:endParaRPr lang="en-US" altLang="en-US" dirty="0">
              <a:latin typeface="Times New Roman" panose="02020603050405020304" pitchFamily="18" charset="0"/>
              <a:cs typeface="Times New Roman" panose="02020603050405020304" pitchFamily="18" charset="0"/>
            </a:endParaRPr>
          </a:p>
          <a:p>
            <a:pPr>
              <a:lnSpc>
                <a:spcPct val="80000"/>
              </a:lnSpc>
              <a:spcBef>
                <a:spcPct val="0"/>
              </a:spcBef>
            </a:pPr>
            <a:r>
              <a:rPr lang="en-US" altLang="en-US" dirty="0">
                <a:latin typeface="Times New Roman" panose="02020603050405020304" pitchFamily="18" charset="0"/>
                <a:cs typeface="Times New Roman" panose="02020603050405020304" pitchFamily="18" charset="0"/>
              </a:rPr>
              <a:t>4</a:t>
            </a:r>
            <a:r>
              <a:rPr lang="en-US" altLang="en-US" baseline="30000" dirty="0">
                <a:latin typeface="Times New Roman" panose="02020603050405020304" pitchFamily="18" charset="0"/>
                <a:cs typeface="Times New Roman" panose="02020603050405020304" pitchFamily="18" charset="0"/>
              </a:rPr>
              <a:t>th</a:t>
            </a:r>
            <a:r>
              <a:rPr lang="en-US" altLang="en-US" dirty="0">
                <a:latin typeface="Times New Roman" panose="02020603050405020304" pitchFamily="18" charset="0"/>
                <a:cs typeface="Times New Roman" panose="02020603050405020304" pitchFamily="18" charset="0"/>
              </a:rPr>
              <a:t> slide Dataset - Preprocessing</a:t>
            </a:r>
          </a:p>
          <a:p>
            <a:pPr>
              <a:lnSpc>
                <a:spcPct val="80000"/>
              </a:lnSpc>
              <a:spcBef>
                <a:spcPct val="0"/>
              </a:spcBef>
            </a:pPr>
            <a:endParaRPr lang="en-US" altLang="en-US" dirty="0">
              <a:latin typeface="Times New Roman" panose="02020603050405020304" pitchFamily="18" charset="0"/>
              <a:cs typeface="Times New Roman" panose="02020603050405020304" pitchFamily="18" charset="0"/>
            </a:endParaRPr>
          </a:p>
          <a:p>
            <a:pPr>
              <a:lnSpc>
                <a:spcPct val="80000"/>
              </a:lnSpc>
              <a:spcBef>
                <a:spcPct val="0"/>
              </a:spcBef>
            </a:pPr>
            <a:r>
              <a:rPr lang="en-US" altLang="en-US" dirty="0">
                <a:latin typeface="Times New Roman" panose="02020603050405020304" pitchFamily="18" charset="0"/>
                <a:cs typeface="Times New Roman" panose="02020603050405020304" pitchFamily="18" charset="0"/>
              </a:rPr>
              <a:t>5</a:t>
            </a:r>
            <a:r>
              <a:rPr lang="en-US" altLang="en-US" baseline="30000" dirty="0">
                <a:latin typeface="Times New Roman" panose="02020603050405020304" pitchFamily="18" charset="0"/>
                <a:cs typeface="Times New Roman" panose="02020603050405020304" pitchFamily="18" charset="0"/>
              </a:rPr>
              <a:t>th</a:t>
            </a:r>
            <a:r>
              <a:rPr lang="en-US" altLang="en-US" dirty="0">
                <a:latin typeface="Times New Roman" panose="02020603050405020304" pitchFamily="18" charset="0"/>
                <a:cs typeface="Times New Roman" panose="02020603050405020304" pitchFamily="18" charset="0"/>
              </a:rPr>
              <a:t> slide Dataset Cleaning</a:t>
            </a:r>
          </a:p>
          <a:p>
            <a:pPr>
              <a:lnSpc>
                <a:spcPct val="80000"/>
              </a:lnSpc>
              <a:spcBef>
                <a:spcPct val="0"/>
              </a:spcBef>
            </a:pPr>
            <a:endParaRPr lang="en-US" altLang="en-US" dirty="0">
              <a:latin typeface="Times New Roman" panose="02020603050405020304" pitchFamily="18" charset="0"/>
              <a:cs typeface="Times New Roman" panose="02020603050405020304" pitchFamily="18" charset="0"/>
            </a:endParaRPr>
          </a:p>
          <a:p>
            <a:pPr>
              <a:lnSpc>
                <a:spcPct val="80000"/>
              </a:lnSpc>
              <a:spcBef>
                <a:spcPct val="0"/>
              </a:spcBef>
            </a:pPr>
            <a:r>
              <a:rPr lang="en-US" altLang="en-US" dirty="0">
                <a:latin typeface="Times New Roman" panose="02020603050405020304" pitchFamily="18" charset="0"/>
                <a:cs typeface="Times New Roman" panose="02020603050405020304" pitchFamily="18" charset="0"/>
              </a:rPr>
              <a:t>6</a:t>
            </a:r>
            <a:r>
              <a:rPr lang="en-US" altLang="en-US" baseline="30000" dirty="0">
                <a:latin typeface="Times New Roman" panose="02020603050405020304" pitchFamily="18" charset="0"/>
                <a:cs typeface="Times New Roman" panose="02020603050405020304" pitchFamily="18" charset="0"/>
              </a:rPr>
              <a:t>th</a:t>
            </a:r>
            <a:r>
              <a:rPr lang="en-US" altLang="en-US" dirty="0">
                <a:latin typeface="Times New Roman" panose="02020603050405020304" pitchFamily="18" charset="0"/>
                <a:cs typeface="Times New Roman" panose="02020603050405020304" pitchFamily="18" charset="0"/>
              </a:rPr>
              <a:t> slide Statistical Analysis</a:t>
            </a:r>
          </a:p>
          <a:p>
            <a:pPr>
              <a:lnSpc>
                <a:spcPct val="80000"/>
              </a:lnSpc>
              <a:spcBef>
                <a:spcPct val="0"/>
              </a:spcBef>
            </a:pPr>
            <a:endParaRPr lang="en-US" altLang="en-US" dirty="0">
              <a:latin typeface="Times New Roman" panose="02020603050405020304" pitchFamily="18" charset="0"/>
              <a:cs typeface="Times New Roman" panose="02020603050405020304" pitchFamily="18" charset="0"/>
            </a:endParaRPr>
          </a:p>
          <a:p>
            <a:pPr>
              <a:lnSpc>
                <a:spcPct val="80000"/>
              </a:lnSpc>
              <a:spcBef>
                <a:spcPct val="0"/>
              </a:spcBef>
            </a:pPr>
            <a:r>
              <a:rPr lang="en-US" altLang="en-US" dirty="0">
                <a:latin typeface="Times New Roman" panose="02020603050405020304" pitchFamily="18" charset="0"/>
                <a:cs typeface="Times New Roman" panose="02020603050405020304" pitchFamily="18" charset="0"/>
              </a:rPr>
              <a:t>7</a:t>
            </a:r>
            <a:r>
              <a:rPr lang="en-US" altLang="en-US" baseline="30000" dirty="0">
                <a:latin typeface="Times New Roman" panose="02020603050405020304" pitchFamily="18" charset="0"/>
                <a:cs typeface="Times New Roman" panose="02020603050405020304" pitchFamily="18" charset="0"/>
              </a:rPr>
              <a:t>th</a:t>
            </a:r>
            <a:r>
              <a:rPr lang="en-US" altLang="en-US" dirty="0">
                <a:latin typeface="Times New Roman" panose="02020603050405020304" pitchFamily="18" charset="0"/>
                <a:cs typeface="Times New Roman" panose="02020603050405020304" pitchFamily="18" charset="0"/>
              </a:rPr>
              <a:t> slide Modelling</a:t>
            </a:r>
          </a:p>
          <a:p>
            <a:pPr>
              <a:lnSpc>
                <a:spcPct val="80000"/>
              </a:lnSpc>
              <a:spcBef>
                <a:spcPct val="0"/>
              </a:spcBef>
            </a:pPr>
            <a:endParaRPr lang="en-US" altLang="en-US" dirty="0">
              <a:latin typeface="Times New Roman" panose="02020603050405020304" pitchFamily="18" charset="0"/>
              <a:cs typeface="Times New Roman" panose="02020603050405020304" pitchFamily="18" charset="0"/>
            </a:endParaRPr>
          </a:p>
          <a:p>
            <a:pPr>
              <a:lnSpc>
                <a:spcPct val="80000"/>
              </a:lnSpc>
              <a:spcBef>
                <a:spcPct val="0"/>
              </a:spcBef>
            </a:pPr>
            <a:r>
              <a:rPr lang="en-US" altLang="en-US" dirty="0">
                <a:latin typeface="Times New Roman" panose="02020603050405020304" pitchFamily="18" charset="0"/>
                <a:cs typeface="Times New Roman" panose="02020603050405020304" pitchFamily="18" charset="0"/>
              </a:rPr>
              <a:t>8</a:t>
            </a:r>
            <a:r>
              <a:rPr lang="en-US" altLang="en-US" baseline="30000" dirty="0">
                <a:latin typeface="Times New Roman" panose="02020603050405020304" pitchFamily="18" charset="0"/>
                <a:cs typeface="Times New Roman" panose="02020603050405020304" pitchFamily="18" charset="0"/>
              </a:rPr>
              <a:t>th</a:t>
            </a:r>
            <a:r>
              <a:rPr lang="en-US" altLang="en-US" dirty="0">
                <a:latin typeface="Times New Roman" panose="02020603050405020304" pitchFamily="18" charset="0"/>
                <a:cs typeface="Times New Roman" panose="02020603050405020304" pitchFamily="18" charset="0"/>
              </a:rPr>
              <a:t> slide Federated Averaging methods</a:t>
            </a:r>
          </a:p>
          <a:p>
            <a:pPr>
              <a:lnSpc>
                <a:spcPct val="80000"/>
              </a:lnSpc>
              <a:spcBef>
                <a:spcPct val="0"/>
              </a:spcBef>
            </a:pPr>
            <a:endParaRPr lang="en-US" altLang="en-US" dirty="0">
              <a:latin typeface="Times New Roman" panose="02020603050405020304" pitchFamily="18" charset="0"/>
              <a:cs typeface="Times New Roman" panose="02020603050405020304" pitchFamily="18" charset="0"/>
            </a:endParaRPr>
          </a:p>
          <a:p>
            <a:pPr>
              <a:lnSpc>
                <a:spcPct val="80000"/>
              </a:lnSpc>
              <a:spcBef>
                <a:spcPct val="0"/>
              </a:spcBef>
            </a:pPr>
            <a:r>
              <a:rPr lang="en-US" altLang="en-US" dirty="0">
                <a:latin typeface="Times New Roman" panose="02020603050405020304" pitchFamily="18" charset="0"/>
                <a:cs typeface="Times New Roman" panose="02020603050405020304" pitchFamily="18" charset="0"/>
              </a:rPr>
              <a:t> 9</a:t>
            </a:r>
            <a:r>
              <a:rPr lang="en-US" altLang="en-US" baseline="30000" dirty="0">
                <a:latin typeface="Times New Roman" panose="02020603050405020304" pitchFamily="18" charset="0"/>
                <a:cs typeface="Times New Roman" panose="02020603050405020304" pitchFamily="18" charset="0"/>
              </a:rPr>
              <a:t>th</a:t>
            </a:r>
            <a:r>
              <a:rPr lang="en-US" altLang="en-US" dirty="0">
                <a:latin typeface="Times New Roman" panose="02020603050405020304" pitchFamily="18" charset="0"/>
                <a:cs typeface="Times New Roman" panose="02020603050405020304" pitchFamily="18" charset="0"/>
              </a:rPr>
              <a:t> slide Measurement and Scale</a:t>
            </a:r>
          </a:p>
          <a:p>
            <a:pPr>
              <a:lnSpc>
                <a:spcPct val="80000"/>
              </a:lnSpc>
              <a:spcBef>
                <a:spcPct val="0"/>
              </a:spcBef>
            </a:pPr>
            <a:endParaRPr lang="en-US" altLang="en-US" dirty="0">
              <a:latin typeface="Times New Roman" panose="02020603050405020304" pitchFamily="18" charset="0"/>
              <a:cs typeface="Times New Roman" panose="02020603050405020304" pitchFamily="18" charset="0"/>
            </a:endParaRPr>
          </a:p>
          <a:p>
            <a:pPr>
              <a:lnSpc>
                <a:spcPct val="80000"/>
              </a:lnSpc>
              <a:spcBef>
                <a:spcPct val="0"/>
              </a:spcBef>
            </a:pPr>
            <a:r>
              <a:rPr lang="en-US" altLang="en-US" dirty="0">
                <a:latin typeface="Times New Roman" panose="02020603050405020304" pitchFamily="18" charset="0"/>
                <a:cs typeface="Times New Roman" panose="02020603050405020304" pitchFamily="18" charset="0"/>
              </a:rPr>
              <a:t>10</a:t>
            </a:r>
            <a:r>
              <a:rPr lang="en-US" altLang="en-US" baseline="30000" dirty="0">
                <a:latin typeface="Times New Roman" panose="02020603050405020304" pitchFamily="18" charset="0"/>
                <a:cs typeface="Times New Roman" panose="02020603050405020304" pitchFamily="18" charset="0"/>
              </a:rPr>
              <a:t>th</a:t>
            </a:r>
            <a:r>
              <a:rPr lang="en-US" altLang="en-US" dirty="0">
                <a:latin typeface="Times New Roman" panose="02020603050405020304" pitchFamily="18" charset="0"/>
                <a:cs typeface="Times New Roman" panose="02020603050405020304" pitchFamily="18" charset="0"/>
              </a:rPr>
              <a:t> slide </a:t>
            </a:r>
            <a:r>
              <a:rPr lang="en-US" altLang="en-US" dirty="0" err="1">
                <a:latin typeface="Times New Roman" panose="02020603050405020304" pitchFamily="18" charset="0"/>
                <a:cs typeface="Times New Roman" panose="02020603050405020304" pitchFamily="18" charset="0"/>
              </a:rPr>
              <a:t>Conculsuion</a:t>
            </a:r>
            <a:r>
              <a:rPr lang="en-US" altLang="en-US" dirty="0">
                <a:latin typeface="Times New Roman" panose="02020603050405020304" pitchFamily="18" charset="0"/>
                <a:cs typeface="Times New Roman" panose="02020603050405020304" pitchFamily="18" charset="0"/>
              </a:rPr>
              <a:t> and future scope</a:t>
            </a:r>
          </a:p>
          <a:p>
            <a:pPr>
              <a:lnSpc>
                <a:spcPct val="80000"/>
              </a:lnSpc>
              <a:spcBef>
                <a:spcPct val="0"/>
              </a:spcBef>
            </a:pPr>
            <a:endParaRPr lang="en-US" altLang="en-US" dirty="0">
              <a:latin typeface="Times New Roman" panose="02020603050405020304" pitchFamily="18" charset="0"/>
              <a:cs typeface="Times New Roman" panose="02020603050405020304" pitchFamily="18" charset="0"/>
            </a:endParaRPr>
          </a:p>
          <a:p>
            <a:pPr>
              <a:lnSpc>
                <a:spcPct val="80000"/>
              </a:lnSpc>
              <a:spcBef>
                <a:spcPct val="0"/>
              </a:spcBef>
            </a:pPr>
            <a:r>
              <a:rPr lang="en-US" altLang="en-US" dirty="0">
                <a:latin typeface="Times New Roman" panose="02020603050405020304" pitchFamily="18" charset="0"/>
                <a:cs typeface="Times New Roman" panose="02020603050405020304" pitchFamily="18" charset="0"/>
              </a:rPr>
              <a:t>11</a:t>
            </a:r>
            <a:r>
              <a:rPr lang="en-US" altLang="en-US" baseline="30000" dirty="0">
                <a:latin typeface="Times New Roman" panose="02020603050405020304" pitchFamily="18" charset="0"/>
                <a:cs typeface="Times New Roman" panose="02020603050405020304" pitchFamily="18" charset="0"/>
              </a:rPr>
              <a:t>th</a:t>
            </a:r>
            <a:r>
              <a:rPr lang="en-US" altLang="en-US" dirty="0">
                <a:latin typeface="Times New Roman" panose="02020603050405020304" pitchFamily="18" charset="0"/>
                <a:cs typeface="Times New Roman" panose="02020603050405020304" pitchFamily="18" charset="0"/>
              </a:rPr>
              <a:t> slide Thank you</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428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0" name="Picture 26" descr="Federated Learning: Challenges, Methods, and Future Directions – Machine  Learning Blog | ML@CMU | Carnegie Mellon University">
            <a:extLst>
              <a:ext uri="{FF2B5EF4-FFF2-40B4-BE49-F238E27FC236}">
                <a16:creationId xmlns:a16="http://schemas.microsoft.com/office/drawing/2014/main" id="{34C9ADDF-3D3B-4794-840C-33F691F3C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7040" y="858552"/>
            <a:ext cx="4412386" cy="18260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FCCFE44-6860-47BB-AF25-A8A3D9FD825A}"/>
              </a:ext>
            </a:extLst>
          </p:cNvPr>
          <p:cNvSpPr>
            <a:spLocks noGrp="1"/>
          </p:cNvSpPr>
          <p:nvPr>
            <p:ph type="title"/>
          </p:nvPr>
        </p:nvSpPr>
        <p:spPr>
          <a:xfrm>
            <a:off x="4357553" y="-550395"/>
            <a:ext cx="10018713" cy="1752599"/>
          </a:xfrm>
        </p:spPr>
        <p:txBody>
          <a:bodyPr>
            <a:normAutofit/>
          </a:bodyPr>
          <a:lstStyle/>
          <a:p>
            <a:r>
              <a:rPr lang="en-US" sz="2800" b="1" dirty="0">
                <a:latin typeface="Times New Roman" panose="02020603050405020304" pitchFamily="18" charset="0"/>
                <a:cs typeface="Times New Roman" panose="02020603050405020304" pitchFamily="18" charset="0"/>
              </a:rPr>
              <a:t>Project Objective</a:t>
            </a:r>
          </a:p>
        </p:txBody>
      </p:sp>
      <p:sp>
        <p:nvSpPr>
          <p:cNvPr id="3" name="Rectangle 2">
            <a:extLst>
              <a:ext uri="{FF2B5EF4-FFF2-40B4-BE49-F238E27FC236}">
                <a16:creationId xmlns:a16="http://schemas.microsoft.com/office/drawing/2014/main" id="{89DA5A8F-63BB-4A52-8CC9-D9D36DD40EDD}"/>
              </a:ext>
            </a:extLst>
          </p:cNvPr>
          <p:cNvSpPr/>
          <p:nvPr/>
        </p:nvSpPr>
        <p:spPr>
          <a:xfrm>
            <a:off x="229431" y="3328826"/>
            <a:ext cx="3167778" cy="1384995"/>
          </a:xfrm>
          <a:prstGeom prst="rect">
            <a:avLst/>
          </a:prstGeom>
        </p:spPr>
        <p:txBody>
          <a:bodyPr wrap="square">
            <a:spAutoFit/>
          </a:bodyPr>
          <a:lstStyle/>
          <a:p>
            <a:r>
              <a:rPr lang="en-US" altLang="en-US" sz="1400" dirty="0">
                <a:latin typeface="Times New Roman" panose="02020603050405020304" pitchFamily="18" charset="0"/>
                <a:cs typeface="Times New Roman" panose="02020603050405020304" pitchFamily="18" charset="0"/>
              </a:rPr>
              <a:t>Standard machine learning approaches necessarily require storing training data on a single machine or in datacenter. </a:t>
            </a:r>
          </a:p>
          <a:p>
            <a:endParaRPr lang="en-US" alt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Why can’t we just centralize the data all the time ? </a:t>
            </a:r>
          </a:p>
        </p:txBody>
      </p:sp>
      <p:sp>
        <p:nvSpPr>
          <p:cNvPr id="7" name="Rectangle 6">
            <a:extLst>
              <a:ext uri="{FF2B5EF4-FFF2-40B4-BE49-F238E27FC236}">
                <a16:creationId xmlns:a16="http://schemas.microsoft.com/office/drawing/2014/main" id="{8DB2AD2C-D698-4D2A-B8F4-2C58DEC762CB}"/>
              </a:ext>
            </a:extLst>
          </p:cNvPr>
          <p:cNvSpPr/>
          <p:nvPr/>
        </p:nvSpPr>
        <p:spPr>
          <a:xfrm>
            <a:off x="7989757" y="3226749"/>
            <a:ext cx="4907894" cy="1669496"/>
          </a:xfrm>
          <a:prstGeom prst="rect">
            <a:avLst/>
          </a:prstGeom>
        </p:spPr>
        <p:txBody>
          <a:bodyPr wrap="square">
            <a:spAutoFit/>
          </a:bodyPr>
          <a:lstStyle/>
          <a:p>
            <a:pPr>
              <a:lnSpc>
                <a:spcPct val="150000"/>
              </a:lnSpc>
            </a:pPr>
            <a:r>
              <a:rPr lang="en-US" altLang="en-US" sz="1400" b="1" dirty="0">
                <a:latin typeface="Times New Roman" panose="02020603050405020304" pitchFamily="18" charset="0"/>
                <a:cs typeface="Times New Roman" panose="02020603050405020304" pitchFamily="18" charset="0"/>
              </a:rPr>
              <a:t>Federated Learning (FL) – Keep data decentralized.</a:t>
            </a:r>
          </a:p>
          <a:p>
            <a:pPr>
              <a:lnSpc>
                <a:spcPct val="150000"/>
              </a:lnSpc>
            </a:pPr>
            <a:endParaRPr lang="en-US" altLang="en-US" sz="1400" b="1" dirty="0">
              <a:latin typeface="Times New Roman" panose="02020603050405020304" pitchFamily="18" charset="0"/>
              <a:cs typeface="Times New Roman" panose="02020603050405020304" pitchFamily="18" charset="0"/>
            </a:endParaRPr>
          </a:p>
          <a:p>
            <a:pPr>
              <a:lnSpc>
                <a:spcPct val="150000"/>
              </a:lnSpc>
            </a:pPr>
            <a:r>
              <a:rPr lang="en-US" altLang="en-US" sz="1400" dirty="0">
                <a:latin typeface="Times New Roman" panose="02020603050405020304" pitchFamily="18" charset="0"/>
                <a:cs typeface="Times New Roman" panose="02020603050405020304" pitchFamily="18" charset="0"/>
              </a:rPr>
              <a:t>Collaborative ML model training on decentralized data </a:t>
            </a:r>
          </a:p>
          <a:p>
            <a:pPr>
              <a:lnSpc>
                <a:spcPct val="150000"/>
              </a:lnSpc>
            </a:pPr>
            <a:r>
              <a:rPr lang="en-US" altLang="en-US" sz="1400" dirty="0">
                <a:latin typeface="Times New Roman" panose="02020603050405020304" pitchFamily="18" charset="0"/>
                <a:cs typeface="Times New Roman" panose="02020603050405020304" pitchFamily="18" charset="0"/>
              </a:rPr>
              <a:t>Each client’s raw data is stored locally </a:t>
            </a:r>
          </a:p>
          <a:p>
            <a:pPr>
              <a:lnSpc>
                <a:spcPct val="150000"/>
              </a:lnSpc>
            </a:pPr>
            <a:r>
              <a:rPr lang="en-US" altLang="en-US" sz="1400" dirty="0">
                <a:latin typeface="Times New Roman" panose="02020603050405020304" pitchFamily="18" charset="0"/>
                <a:cs typeface="Times New Roman" panose="02020603050405020304" pitchFamily="18" charset="0"/>
              </a:rPr>
              <a:t>Parameter aggregation</a:t>
            </a:r>
            <a:endParaRPr lang="en-US" altLang="en-US" sz="1600" dirty="0">
              <a:latin typeface="Times New Roman" panose="02020603050405020304" pitchFamily="18" charset="0"/>
              <a:cs typeface="Times New Roman" panose="02020603050405020304" pitchFamily="18" charset="0"/>
            </a:endParaRPr>
          </a:p>
        </p:txBody>
      </p:sp>
      <p:pic>
        <p:nvPicPr>
          <p:cNvPr id="1034" name="Picture 10" descr="Centralized Database - Centralized Database Icon - 500x500 PNG Download -  PNGkit">
            <a:extLst>
              <a:ext uri="{FF2B5EF4-FFF2-40B4-BE49-F238E27FC236}">
                <a16:creationId xmlns:a16="http://schemas.microsoft.com/office/drawing/2014/main" id="{5DE2CB3A-BC3E-44B9-AEBE-DDA7D6EA0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876" y="895433"/>
            <a:ext cx="3189345" cy="17891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E33AE4B1-8B1D-4B8D-B5AC-C956393BE025}"/>
              </a:ext>
            </a:extLst>
          </p:cNvPr>
          <p:cNvGrpSpPr/>
          <p:nvPr/>
        </p:nvGrpSpPr>
        <p:grpSpPr>
          <a:xfrm>
            <a:off x="3594962" y="3261693"/>
            <a:ext cx="4414988" cy="2462213"/>
            <a:chOff x="3594962" y="3261693"/>
            <a:chExt cx="4414988" cy="2462213"/>
          </a:xfrm>
        </p:grpSpPr>
        <p:sp>
          <p:nvSpPr>
            <p:cNvPr id="12" name="TextBox 11">
              <a:extLst>
                <a:ext uri="{FF2B5EF4-FFF2-40B4-BE49-F238E27FC236}">
                  <a16:creationId xmlns:a16="http://schemas.microsoft.com/office/drawing/2014/main" id="{A40B5510-1EC5-4831-B145-3692AF5EA309}"/>
                </a:ext>
              </a:extLst>
            </p:cNvPr>
            <p:cNvSpPr txBox="1"/>
            <p:nvPr/>
          </p:nvSpPr>
          <p:spPr>
            <a:xfrm>
              <a:off x="3679995" y="3261693"/>
              <a:ext cx="4329955" cy="2462213"/>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      Sending the data may be too costly</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Self-driving cars generates several TBs of data a day</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Wireless devices have limited bandwidth/power</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      Data may be considered too sensitive</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Public awareness and regulations on data privacy</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Control of data is advantage in business/research</a:t>
              </a:r>
            </a:p>
          </p:txBody>
        </p:sp>
        <p:pic>
          <p:nvPicPr>
            <p:cNvPr id="9" name="Picture 8">
              <a:extLst>
                <a:ext uri="{FF2B5EF4-FFF2-40B4-BE49-F238E27FC236}">
                  <a16:creationId xmlns:a16="http://schemas.microsoft.com/office/drawing/2014/main" id="{707D8219-C556-48F2-A458-9DC529253485}"/>
                </a:ext>
              </a:extLst>
            </p:cNvPr>
            <p:cNvPicPr>
              <a:picLocks noChangeAspect="1"/>
            </p:cNvPicPr>
            <p:nvPr/>
          </p:nvPicPr>
          <p:blipFill>
            <a:blip r:embed="rId4"/>
            <a:stretch>
              <a:fillRect/>
            </a:stretch>
          </p:blipFill>
          <p:spPr>
            <a:xfrm>
              <a:off x="3639628" y="4179625"/>
              <a:ext cx="169363" cy="250196"/>
            </a:xfrm>
            <a:prstGeom prst="rect">
              <a:avLst/>
            </a:prstGeom>
          </p:spPr>
        </p:pic>
        <p:pic>
          <p:nvPicPr>
            <p:cNvPr id="8" name="Picture 7">
              <a:extLst>
                <a:ext uri="{FF2B5EF4-FFF2-40B4-BE49-F238E27FC236}">
                  <a16:creationId xmlns:a16="http://schemas.microsoft.com/office/drawing/2014/main" id="{85740AAE-5592-45CE-B838-0856ABE73371}"/>
                </a:ext>
              </a:extLst>
            </p:cNvPr>
            <p:cNvPicPr>
              <a:picLocks noChangeAspect="1"/>
            </p:cNvPicPr>
            <p:nvPr/>
          </p:nvPicPr>
          <p:blipFill>
            <a:blip r:embed="rId5"/>
            <a:stretch>
              <a:fillRect/>
            </a:stretch>
          </p:blipFill>
          <p:spPr>
            <a:xfrm>
              <a:off x="3594962" y="3615192"/>
              <a:ext cx="272937" cy="371023"/>
            </a:xfrm>
            <a:prstGeom prst="rect">
              <a:avLst/>
            </a:prstGeom>
          </p:spPr>
        </p:pic>
        <p:pic>
          <p:nvPicPr>
            <p:cNvPr id="1032" name="Picture 8" descr="Privacy - Free security icons">
              <a:extLst>
                <a:ext uri="{FF2B5EF4-FFF2-40B4-BE49-F238E27FC236}">
                  <a16:creationId xmlns:a16="http://schemas.microsoft.com/office/drawing/2014/main" id="{F3324B16-8E27-4F2A-98D8-0ED9E31234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6878" y="4980500"/>
              <a:ext cx="314713" cy="3147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3070FA2-C885-4A74-BD9B-1CB52F37878C}"/>
                </a:ext>
              </a:extLst>
            </p:cNvPr>
            <p:cNvPicPr>
              <a:picLocks noChangeAspect="1"/>
            </p:cNvPicPr>
            <p:nvPr/>
          </p:nvPicPr>
          <p:blipFill>
            <a:blip r:embed="rId7"/>
            <a:stretch>
              <a:fillRect/>
            </a:stretch>
          </p:blipFill>
          <p:spPr>
            <a:xfrm>
              <a:off x="3638947" y="5395989"/>
              <a:ext cx="256064" cy="293175"/>
            </a:xfrm>
            <a:prstGeom prst="rect">
              <a:avLst/>
            </a:prstGeom>
          </p:spPr>
        </p:pic>
      </p:grpSp>
      <p:grpSp>
        <p:nvGrpSpPr>
          <p:cNvPr id="13" name="Group 12">
            <a:extLst>
              <a:ext uri="{FF2B5EF4-FFF2-40B4-BE49-F238E27FC236}">
                <a16:creationId xmlns:a16="http://schemas.microsoft.com/office/drawing/2014/main" id="{5D0AC11D-553D-4B4C-B893-CF8AFB0CEC31}"/>
              </a:ext>
            </a:extLst>
          </p:cNvPr>
          <p:cNvGrpSpPr/>
          <p:nvPr/>
        </p:nvGrpSpPr>
        <p:grpSpPr>
          <a:xfrm>
            <a:off x="4029105" y="778291"/>
            <a:ext cx="3091983" cy="1950755"/>
            <a:chOff x="4386388" y="778291"/>
            <a:chExt cx="3091983" cy="1950755"/>
          </a:xfrm>
        </p:grpSpPr>
        <p:pic>
          <p:nvPicPr>
            <p:cNvPr id="1048" name="Picture 24" descr="Cybersecurity PNG Transparent Images - PNG All">
              <a:extLst>
                <a:ext uri="{FF2B5EF4-FFF2-40B4-BE49-F238E27FC236}">
                  <a16:creationId xmlns:a16="http://schemas.microsoft.com/office/drawing/2014/main" id="{55E2378A-7B34-4416-A9B4-5CADB5E524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0598" y="778291"/>
              <a:ext cx="3007773" cy="19507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42" name="Picture 18" descr="Wireless network - Wikipedia">
              <a:extLst>
                <a:ext uri="{FF2B5EF4-FFF2-40B4-BE49-F238E27FC236}">
                  <a16:creationId xmlns:a16="http://schemas.microsoft.com/office/drawing/2014/main" id="{9041771E-649B-4899-8E49-D0F35DEDC4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86388" y="828430"/>
              <a:ext cx="656896" cy="71158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5969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500"/>
                                        <p:tgtEl>
                                          <p:spTgt spid="103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50"/>
                                        </p:tgtEl>
                                        <p:attrNameLst>
                                          <p:attrName>style.visibility</p:attrName>
                                        </p:attrNameLst>
                                      </p:cBhvr>
                                      <p:to>
                                        <p:strVal val="visible"/>
                                      </p:to>
                                    </p:set>
                                    <p:animEffect transition="in" filter="fade">
                                      <p:cBhvr>
                                        <p:cTn id="31" dur="500"/>
                                        <p:tgtEl>
                                          <p:spTgt spid="1050"/>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FAC43F5-72D4-43E7-85D2-D6D5F54449FB}"/>
              </a:ext>
            </a:extLst>
          </p:cNvPr>
          <p:cNvSpPr/>
          <p:nvPr/>
        </p:nvSpPr>
        <p:spPr>
          <a:xfrm>
            <a:off x="1185870" y="2339775"/>
            <a:ext cx="10069132" cy="338554"/>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Convergence guaranteed for IID data.</a:t>
            </a:r>
          </a:p>
        </p:txBody>
      </p:sp>
      <p:sp>
        <p:nvSpPr>
          <p:cNvPr id="2" name="Title 1">
            <a:extLst>
              <a:ext uri="{FF2B5EF4-FFF2-40B4-BE49-F238E27FC236}">
                <a16:creationId xmlns:a16="http://schemas.microsoft.com/office/drawing/2014/main" id="{B07A8778-4713-4858-B313-F58A1FC81CDC}"/>
              </a:ext>
            </a:extLst>
          </p:cNvPr>
          <p:cNvSpPr>
            <a:spLocks noGrp="1"/>
          </p:cNvSpPr>
          <p:nvPr>
            <p:ph type="title"/>
          </p:nvPr>
        </p:nvSpPr>
        <p:spPr>
          <a:xfrm>
            <a:off x="3954766" y="-358718"/>
            <a:ext cx="10018713" cy="1752599"/>
          </a:xfrm>
        </p:spPr>
        <p:txBody>
          <a:bodyPr>
            <a:normAutofit/>
          </a:bodyPr>
          <a:lstStyle/>
          <a:p>
            <a:r>
              <a:rPr lang="en-US" sz="2800" b="1" dirty="0">
                <a:latin typeface="Times New Roman" panose="02020603050405020304" pitchFamily="18" charset="0"/>
                <a:cs typeface="Times New Roman" panose="02020603050405020304" pitchFamily="18" charset="0"/>
              </a:rPr>
              <a:t>Literature Review</a:t>
            </a:r>
          </a:p>
        </p:txBody>
      </p:sp>
      <p:sp>
        <p:nvSpPr>
          <p:cNvPr id="9" name="Rectangle 8">
            <a:extLst>
              <a:ext uri="{FF2B5EF4-FFF2-40B4-BE49-F238E27FC236}">
                <a16:creationId xmlns:a16="http://schemas.microsoft.com/office/drawing/2014/main" id="{CB387ECF-4128-4081-8D98-39A132BC25BC}"/>
              </a:ext>
            </a:extLst>
          </p:cNvPr>
          <p:cNvSpPr/>
          <p:nvPr/>
        </p:nvSpPr>
        <p:spPr>
          <a:xfrm>
            <a:off x="1185871" y="1634521"/>
            <a:ext cx="8634755" cy="338554"/>
          </a:xfrm>
          <a:prstGeom prst="rect">
            <a:avLst/>
          </a:prstGeom>
        </p:spPr>
        <p:txBody>
          <a:bodyPr wrap="square">
            <a:spAutoFit/>
          </a:bodyPr>
          <a:lstStyle/>
          <a:p>
            <a:r>
              <a:rPr lang="en-US" altLang="en-US" sz="1600" dirty="0">
                <a:latin typeface="Times New Roman" panose="02020603050405020304" pitchFamily="18" charset="0"/>
                <a:cs typeface="Times New Roman" panose="02020603050405020304" pitchFamily="18" charset="0"/>
              </a:rPr>
              <a:t>Relies on stochastic gradient descent (SGD).</a:t>
            </a:r>
          </a:p>
        </p:txBody>
      </p:sp>
      <p:sp>
        <p:nvSpPr>
          <p:cNvPr id="10" name="Rectangle 9">
            <a:extLst>
              <a:ext uri="{FF2B5EF4-FFF2-40B4-BE49-F238E27FC236}">
                <a16:creationId xmlns:a16="http://schemas.microsoft.com/office/drawing/2014/main" id="{AD40EF35-BAF2-4025-839A-11754A17A502}"/>
              </a:ext>
            </a:extLst>
          </p:cNvPr>
          <p:cNvSpPr/>
          <p:nvPr/>
        </p:nvSpPr>
        <p:spPr>
          <a:xfrm>
            <a:off x="1185870" y="1980108"/>
            <a:ext cx="8634755" cy="338554"/>
          </a:xfrm>
          <a:prstGeom prst="rect">
            <a:avLst/>
          </a:prstGeom>
        </p:spPr>
        <p:txBody>
          <a:bodyPr wrap="square">
            <a:spAutoFit/>
          </a:bodyPr>
          <a:lstStyle/>
          <a:p>
            <a:r>
              <a:rPr lang="en-US" altLang="en-US" sz="1600" dirty="0">
                <a:latin typeface="Times New Roman" panose="02020603050405020304" pitchFamily="18" charset="0"/>
                <a:cs typeface="Times New Roman" panose="02020603050405020304" pitchFamily="18" charset="0"/>
              </a:rPr>
              <a:t>The IID is important to ensure the stochastic gradient is an unbiased. </a:t>
            </a:r>
          </a:p>
        </p:txBody>
      </p:sp>
      <p:sp>
        <p:nvSpPr>
          <p:cNvPr id="12" name="Rectangle 11">
            <a:extLst>
              <a:ext uri="{FF2B5EF4-FFF2-40B4-BE49-F238E27FC236}">
                <a16:creationId xmlns:a16="http://schemas.microsoft.com/office/drawing/2014/main" id="{1ADD7693-C775-4ABA-AD9D-EF6DFED06533}"/>
              </a:ext>
            </a:extLst>
          </p:cNvPr>
          <p:cNvSpPr/>
          <p:nvPr/>
        </p:nvSpPr>
        <p:spPr>
          <a:xfrm>
            <a:off x="1185871" y="1261356"/>
            <a:ext cx="10880339" cy="338554"/>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FL is highly multidisciplinary.</a:t>
            </a:r>
          </a:p>
        </p:txBody>
      </p:sp>
      <p:sp>
        <p:nvSpPr>
          <p:cNvPr id="8" name="Rectangle 7">
            <a:extLst>
              <a:ext uri="{FF2B5EF4-FFF2-40B4-BE49-F238E27FC236}">
                <a16:creationId xmlns:a16="http://schemas.microsoft.com/office/drawing/2014/main" id="{E2CD89E9-F57D-469D-87E4-58381DF3BE36}"/>
              </a:ext>
            </a:extLst>
          </p:cNvPr>
          <p:cNvSpPr/>
          <p:nvPr/>
        </p:nvSpPr>
        <p:spPr>
          <a:xfrm>
            <a:off x="1185871" y="901980"/>
            <a:ext cx="8164019" cy="338554"/>
          </a:xfrm>
          <a:prstGeom prst="rect">
            <a:avLst/>
          </a:prstGeom>
        </p:spPr>
        <p:txBody>
          <a:bodyPr wrap="square">
            <a:spAutoFit/>
          </a:bodyPr>
          <a:lstStyle/>
          <a:p>
            <a:r>
              <a:rPr lang="en-US" altLang="en-US" sz="1600" dirty="0">
                <a:latin typeface="Times New Roman" panose="02020603050405020304" pitchFamily="18" charset="0"/>
                <a:cs typeface="Times New Roman" panose="02020603050405020304" pitchFamily="18" charset="0"/>
              </a:rPr>
              <a:t>FL is a relatively new type of learning that Google (</a:t>
            </a:r>
            <a:r>
              <a:rPr lang="en-US" sz="1600" dirty="0">
                <a:latin typeface="Times New Roman" panose="02020603050405020304" pitchFamily="18" charset="0"/>
                <a:cs typeface="Times New Roman" panose="02020603050405020304" pitchFamily="18" charset="0"/>
              </a:rPr>
              <a:t>McMahan</a:t>
            </a:r>
            <a:r>
              <a:rPr lang="en-US" altLang="en-US" sz="1600" dirty="0">
                <a:latin typeface="Times New Roman" panose="02020603050405020304" pitchFamily="18" charset="0"/>
                <a:cs typeface="Times New Roman" panose="02020603050405020304" pitchFamily="18" charset="0"/>
              </a:rPr>
              <a:t>) introduced in 2016. </a:t>
            </a:r>
          </a:p>
        </p:txBody>
      </p:sp>
      <p:pic>
        <p:nvPicPr>
          <p:cNvPr id="2052" name="Picture 4">
            <a:extLst>
              <a:ext uri="{FF2B5EF4-FFF2-40B4-BE49-F238E27FC236}">
                <a16:creationId xmlns:a16="http://schemas.microsoft.com/office/drawing/2014/main" id="{A72DC427-C51F-47FC-9C1C-225034128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224" y="3102940"/>
            <a:ext cx="6628317" cy="2462277"/>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EDF4DEF6-0E9D-47EA-B90D-CB7763E6AF7E}"/>
              </a:ext>
            </a:extLst>
          </p:cNvPr>
          <p:cNvSpPr txBox="1"/>
          <p:nvPr/>
        </p:nvSpPr>
        <p:spPr>
          <a:xfrm>
            <a:off x="1256112" y="5811133"/>
            <a:ext cx="1995761"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Centralized ML model. </a:t>
            </a:r>
          </a:p>
          <a:p>
            <a:r>
              <a:rPr lang="en-US" sz="1200" dirty="0">
                <a:latin typeface="Times New Roman" panose="02020603050405020304" pitchFamily="18" charset="0"/>
                <a:cs typeface="Times New Roman" panose="02020603050405020304" pitchFamily="18" charset="0"/>
              </a:rPr>
              <a:t>Usage via API.</a:t>
            </a:r>
          </a:p>
        </p:txBody>
      </p:sp>
      <p:sp>
        <p:nvSpPr>
          <p:cNvPr id="29" name="Rectangle 28">
            <a:extLst>
              <a:ext uri="{FF2B5EF4-FFF2-40B4-BE49-F238E27FC236}">
                <a16:creationId xmlns:a16="http://schemas.microsoft.com/office/drawing/2014/main" id="{3D0493B8-C872-413B-BA2E-15BABD8586FB}"/>
              </a:ext>
            </a:extLst>
          </p:cNvPr>
          <p:cNvSpPr/>
          <p:nvPr/>
        </p:nvSpPr>
        <p:spPr>
          <a:xfrm>
            <a:off x="3487205" y="5811133"/>
            <a:ext cx="1923925"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Shared data across all nodes</a:t>
            </a:r>
          </a:p>
        </p:txBody>
      </p:sp>
      <p:sp>
        <p:nvSpPr>
          <p:cNvPr id="153" name="Rectangle 152">
            <a:extLst>
              <a:ext uri="{FF2B5EF4-FFF2-40B4-BE49-F238E27FC236}">
                <a16:creationId xmlns:a16="http://schemas.microsoft.com/office/drawing/2014/main" id="{38B57AED-DB7D-41B6-B449-32234D7B41B7}"/>
              </a:ext>
            </a:extLst>
          </p:cNvPr>
          <p:cNvSpPr/>
          <p:nvPr/>
        </p:nvSpPr>
        <p:spPr>
          <a:xfrm>
            <a:off x="3487205" y="6061936"/>
            <a:ext cx="1281120"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Privacy concerns.</a:t>
            </a:r>
          </a:p>
        </p:txBody>
      </p:sp>
      <p:sp>
        <p:nvSpPr>
          <p:cNvPr id="154" name="Rectangle 153">
            <a:extLst>
              <a:ext uri="{FF2B5EF4-FFF2-40B4-BE49-F238E27FC236}">
                <a16:creationId xmlns:a16="http://schemas.microsoft.com/office/drawing/2014/main" id="{5DF89C8A-75CB-4016-AE7F-54E1B88838FD}"/>
              </a:ext>
            </a:extLst>
          </p:cNvPr>
          <p:cNvSpPr/>
          <p:nvPr/>
        </p:nvSpPr>
        <p:spPr>
          <a:xfrm>
            <a:off x="5827275" y="5811133"/>
            <a:ext cx="1848583"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Local data across all nodes</a:t>
            </a:r>
          </a:p>
        </p:txBody>
      </p:sp>
      <p:sp>
        <p:nvSpPr>
          <p:cNvPr id="30" name="Rectangle 29">
            <a:extLst>
              <a:ext uri="{FF2B5EF4-FFF2-40B4-BE49-F238E27FC236}">
                <a16:creationId xmlns:a16="http://schemas.microsoft.com/office/drawing/2014/main" id="{877E119F-165A-4247-A5E9-9A383F2FF9E8}"/>
              </a:ext>
            </a:extLst>
          </p:cNvPr>
          <p:cNvSpPr/>
          <p:nvPr/>
        </p:nvSpPr>
        <p:spPr>
          <a:xfrm>
            <a:off x="5769031" y="6061936"/>
            <a:ext cx="2236510"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Decentralized model aggregation</a:t>
            </a:r>
          </a:p>
        </p:txBody>
      </p:sp>
      <p:pic>
        <p:nvPicPr>
          <p:cNvPr id="35" name="Picture 34">
            <a:extLst>
              <a:ext uri="{FF2B5EF4-FFF2-40B4-BE49-F238E27FC236}">
                <a16:creationId xmlns:a16="http://schemas.microsoft.com/office/drawing/2014/main" id="{55AA52CE-B11D-47B6-AEA6-4B292BDBFF3A}"/>
              </a:ext>
            </a:extLst>
          </p:cNvPr>
          <p:cNvPicPr>
            <a:picLocks noChangeAspect="1"/>
          </p:cNvPicPr>
          <p:nvPr/>
        </p:nvPicPr>
        <p:blipFill>
          <a:blip r:embed="rId3"/>
          <a:stretch>
            <a:fillRect/>
          </a:stretch>
        </p:blipFill>
        <p:spPr>
          <a:xfrm>
            <a:off x="840365" y="962007"/>
            <a:ext cx="10824275" cy="5523572"/>
          </a:xfrm>
          <a:prstGeom prst="rect">
            <a:avLst/>
          </a:prstGeom>
        </p:spPr>
      </p:pic>
      <p:pic>
        <p:nvPicPr>
          <p:cNvPr id="2050" name="Picture 2" descr="Yes PNG, Yes Transparent Background - FreeIconsPNG">
            <a:extLst>
              <a:ext uri="{FF2B5EF4-FFF2-40B4-BE49-F238E27FC236}">
                <a16:creationId xmlns:a16="http://schemas.microsoft.com/office/drawing/2014/main" id="{37C5E773-0687-42AF-93AB-BB9B4E99D2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4646" y="2946371"/>
            <a:ext cx="538951" cy="538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71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fltVal val="0"/>
                                          </p:val>
                                        </p:tav>
                                        <p:tav tm="100000">
                                          <p:val>
                                            <p:strVal val="#ppt_h"/>
                                          </p:val>
                                        </p:tav>
                                      </p:tavLst>
                                    </p:anim>
                                    <p:anim calcmode="lin" valueType="num">
                                      <p:cBhvr>
                                        <p:cTn id="9" dur="1000" fill="hold"/>
                                        <p:tgtEl>
                                          <p:spTgt spid="2050"/>
                                        </p:tgtEl>
                                        <p:attrNameLst>
                                          <p:attrName>style.rotation</p:attrName>
                                        </p:attrNameLst>
                                      </p:cBhvr>
                                      <p:tavLst>
                                        <p:tav tm="0">
                                          <p:val>
                                            <p:fltVal val="90"/>
                                          </p:val>
                                        </p:tav>
                                        <p:tav tm="100000">
                                          <p:val>
                                            <p:fltVal val="0"/>
                                          </p:val>
                                        </p:tav>
                                      </p:tavLst>
                                    </p:anim>
                                    <p:animEffect transition="in" filter="fade">
                                      <p:cBhvr>
                                        <p:cTn id="10" dur="10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050"/>
                                        </p:tgtEl>
                                      </p:cBhvr>
                                    </p:animEffect>
                                    <p:set>
                                      <p:cBhvr>
                                        <p:cTn id="15" dur="1" fill="hold">
                                          <p:stCondLst>
                                            <p:cond delay="499"/>
                                          </p:stCondLst>
                                        </p:cTn>
                                        <p:tgtEl>
                                          <p:spTgt spid="205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5"/>
                                        </p:tgtEl>
                                      </p:cBhvr>
                                    </p:animEffect>
                                    <p:set>
                                      <p:cBhvr>
                                        <p:cTn id="20" dur="1" fill="hold">
                                          <p:stCondLst>
                                            <p:cond delay="499"/>
                                          </p:stCondLst>
                                        </p:cTn>
                                        <p:tgtEl>
                                          <p:spTgt spid="3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052"/>
                                        </p:tgtEl>
                                        <p:attrNameLst>
                                          <p:attrName>style.visibility</p:attrName>
                                        </p:attrNameLst>
                                      </p:cBhvr>
                                      <p:to>
                                        <p:strVal val="visible"/>
                                      </p:to>
                                    </p:set>
                                    <p:animEffect transition="in" filter="fade">
                                      <p:cBhvr>
                                        <p:cTn id="25" dur="1000"/>
                                        <p:tgtEl>
                                          <p:spTgt spid="2052"/>
                                        </p:tgtEl>
                                      </p:cBhvr>
                                    </p:animEffect>
                                    <p:anim calcmode="lin" valueType="num">
                                      <p:cBhvr>
                                        <p:cTn id="26" dur="1000" fill="hold"/>
                                        <p:tgtEl>
                                          <p:spTgt spid="2052"/>
                                        </p:tgtEl>
                                        <p:attrNameLst>
                                          <p:attrName>ppt_x</p:attrName>
                                        </p:attrNameLst>
                                      </p:cBhvr>
                                      <p:tavLst>
                                        <p:tav tm="0">
                                          <p:val>
                                            <p:strVal val="#ppt_x"/>
                                          </p:val>
                                        </p:tav>
                                        <p:tav tm="100000">
                                          <p:val>
                                            <p:strVal val="#ppt_x"/>
                                          </p:val>
                                        </p:tav>
                                      </p:tavLst>
                                    </p:anim>
                                    <p:anim calcmode="lin" valueType="num">
                                      <p:cBhvr>
                                        <p:cTn id="27"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
                                            <p:txEl>
                                              <p:pRg st="0" end="0"/>
                                            </p:txEl>
                                          </p:spTgt>
                                        </p:tgtEl>
                                        <p:attrNameLst>
                                          <p:attrName>style.visibility</p:attrName>
                                        </p:attrNameLst>
                                      </p:cBhvr>
                                      <p:to>
                                        <p:strVal val="visible"/>
                                      </p:to>
                                    </p:set>
                                    <p:animEffect transition="in" filter="fade">
                                      <p:cBhvr>
                                        <p:cTn id="32" dur="500"/>
                                        <p:tgtEl>
                                          <p:spTgt spid="28">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8">
                                            <p:txEl>
                                              <p:pRg st="1" end="1"/>
                                            </p:txEl>
                                          </p:spTgt>
                                        </p:tgtEl>
                                        <p:attrNameLst>
                                          <p:attrName>style.visibility</p:attrName>
                                        </p:attrNameLst>
                                      </p:cBhvr>
                                      <p:to>
                                        <p:strVal val="visible"/>
                                      </p:to>
                                    </p:set>
                                    <p:animEffect transition="in" filter="fade">
                                      <p:cBhvr>
                                        <p:cTn id="35" dur="500"/>
                                        <p:tgtEl>
                                          <p:spTgt spid="28">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3"/>
                                        </p:tgtEl>
                                        <p:attrNameLst>
                                          <p:attrName>style.visibility</p:attrName>
                                        </p:attrNameLst>
                                      </p:cBhvr>
                                      <p:to>
                                        <p:strVal val="visible"/>
                                      </p:to>
                                    </p:set>
                                    <p:animEffect transition="in" filter="fade">
                                      <p:cBhvr>
                                        <p:cTn id="43" dur="500"/>
                                        <p:tgtEl>
                                          <p:spTgt spid="15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4"/>
                                        </p:tgtEl>
                                        <p:attrNameLst>
                                          <p:attrName>style.visibility</p:attrName>
                                        </p:attrNameLst>
                                      </p:cBhvr>
                                      <p:to>
                                        <p:strVal val="visible"/>
                                      </p:to>
                                    </p:set>
                                    <p:animEffect transition="in" filter="fade">
                                      <p:cBhvr>
                                        <p:cTn id="48" dur="500"/>
                                        <p:tgtEl>
                                          <p:spTgt spid="15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53" grpId="0"/>
      <p:bldP spid="154"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20034-335B-4DA8-8374-39DE1473AD52}"/>
              </a:ext>
            </a:extLst>
          </p:cNvPr>
          <p:cNvSpPr>
            <a:spLocks noGrp="1"/>
          </p:cNvSpPr>
          <p:nvPr>
            <p:ph type="title"/>
          </p:nvPr>
        </p:nvSpPr>
        <p:spPr>
          <a:xfrm>
            <a:off x="3916852" y="-468689"/>
            <a:ext cx="10018713" cy="1752599"/>
          </a:xfrm>
        </p:spPr>
        <p:txBody>
          <a:bodyPr>
            <a:normAutofit/>
          </a:bodyPr>
          <a:lstStyle/>
          <a:p>
            <a:r>
              <a:rPr lang="en-US" sz="2800" b="1" dirty="0">
                <a:latin typeface="Times New Roman" panose="02020603050405020304" pitchFamily="18" charset="0"/>
                <a:cs typeface="Times New Roman" panose="02020603050405020304" pitchFamily="18" charset="0"/>
              </a:rPr>
              <a:t>Solution Architecture</a:t>
            </a:r>
          </a:p>
        </p:txBody>
      </p:sp>
      <p:cxnSp>
        <p:nvCxnSpPr>
          <p:cNvPr id="13" name="Straight Arrow Connector 12">
            <a:extLst>
              <a:ext uri="{FF2B5EF4-FFF2-40B4-BE49-F238E27FC236}">
                <a16:creationId xmlns:a16="http://schemas.microsoft.com/office/drawing/2014/main" id="{FF02F4EC-4320-457B-8680-B6453B7F0AC6}"/>
              </a:ext>
            </a:extLst>
          </p:cNvPr>
          <p:cNvCxnSpPr>
            <a:cxnSpLocks/>
          </p:cNvCxnSpPr>
          <p:nvPr/>
        </p:nvCxnSpPr>
        <p:spPr>
          <a:xfrm flipV="1">
            <a:off x="3782193" y="2348324"/>
            <a:ext cx="456401" cy="1"/>
          </a:xfrm>
          <a:prstGeom prst="straightConnector1">
            <a:avLst/>
          </a:prstGeom>
          <a:ln w="762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D760A1D-1668-4BEC-8F57-A0C947DD91C8}"/>
              </a:ext>
            </a:extLst>
          </p:cNvPr>
          <p:cNvCxnSpPr>
            <a:cxnSpLocks/>
          </p:cNvCxnSpPr>
          <p:nvPr/>
        </p:nvCxnSpPr>
        <p:spPr>
          <a:xfrm flipV="1">
            <a:off x="7983445" y="2386995"/>
            <a:ext cx="456401" cy="1"/>
          </a:xfrm>
          <a:prstGeom prst="straightConnector1">
            <a:avLst/>
          </a:prstGeom>
          <a:ln w="762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B19D488-207E-4D24-A986-E162EA8ED31C}"/>
              </a:ext>
            </a:extLst>
          </p:cNvPr>
          <p:cNvCxnSpPr>
            <a:cxnSpLocks/>
          </p:cNvCxnSpPr>
          <p:nvPr/>
        </p:nvCxnSpPr>
        <p:spPr>
          <a:xfrm flipH="1">
            <a:off x="7943935" y="4661384"/>
            <a:ext cx="511199" cy="0"/>
          </a:xfrm>
          <a:prstGeom prst="straightConnector1">
            <a:avLst/>
          </a:prstGeom>
          <a:ln w="762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693028D-ED54-4671-906B-660439BD30EC}"/>
              </a:ext>
            </a:extLst>
          </p:cNvPr>
          <p:cNvCxnSpPr>
            <a:cxnSpLocks/>
          </p:cNvCxnSpPr>
          <p:nvPr/>
        </p:nvCxnSpPr>
        <p:spPr>
          <a:xfrm>
            <a:off x="10111879" y="3259579"/>
            <a:ext cx="1" cy="556602"/>
          </a:xfrm>
          <a:prstGeom prst="straightConnector1">
            <a:avLst/>
          </a:prstGeom>
          <a:ln w="762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4CDCE705-DAB7-4077-B432-B34FF40442D6}"/>
              </a:ext>
            </a:extLst>
          </p:cNvPr>
          <p:cNvGrpSpPr/>
          <p:nvPr/>
        </p:nvGrpSpPr>
        <p:grpSpPr>
          <a:xfrm>
            <a:off x="4326379" y="1078094"/>
            <a:ext cx="3604734" cy="2103791"/>
            <a:chOff x="4326379" y="1078094"/>
            <a:chExt cx="3604734" cy="2103791"/>
          </a:xfrm>
        </p:grpSpPr>
        <p:pic>
          <p:nvPicPr>
            <p:cNvPr id="3" name="Picture 2">
              <a:extLst>
                <a:ext uri="{FF2B5EF4-FFF2-40B4-BE49-F238E27FC236}">
                  <a16:creationId xmlns:a16="http://schemas.microsoft.com/office/drawing/2014/main" id="{C76B7591-1CCE-4426-85C7-1581E1891698}"/>
                </a:ext>
              </a:extLst>
            </p:cNvPr>
            <p:cNvPicPr>
              <a:picLocks noChangeAspect="1"/>
            </p:cNvPicPr>
            <p:nvPr/>
          </p:nvPicPr>
          <p:blipFill>
            <a:blip r:embed="rId2"/>
            <a:stretch>
              <a:fillRect/>
            </a:stretch>
          </p:blipFill>
          <p:spPr>
            <a:xfrm>
              <a:off x="4326379" y="1506968"/>
              <a:ext cx="3604734" cy="1674917"/>
            </a:xfrm>
            <a:prstGeom prst="rect">
              <a:avLst/>
            </a:prstGeom>
          </p:spPr>
        </p:pic>
        <p:sp>
          <p:nvSpPr>
            <p:cNvPr id="20" name="TextBox 19">
              <a:extLst>
                <a:ext uri="{FF2B5EF4-FFF2-40B4-BE49-F238E27FC236}">
                  <a16:creationId xmlns:a16="http://schemas.microsoft.com/office/drawing/2014/main" id="{7B5E9279-AA72-4E8A-8865-6A0F9094439F}"/>
                </a:ext>
              </a:extLst>
            </p:cNvPr>
            <p:cNvSpPr txBox="1"/>
            <p:nvPr/>
          </p:nvSpPr>
          <p:spPr>
            <a:xfrm>
              <a:off x="5177058" y="1078094"/>
              <a:ext cx="1268296"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Initialize models</a:t>
              </a:r>
            </a:p>
          </p:txBody>
        </p:sp>
      </p:grpSp>
      <p:grpSp>
        <p:nvGrpSpPr>
          <p:cNvPr id="32" name="Group 31">
            <a:extLst>
              <a:ext uri="{FF2B5EF4-FFF2-40B4-BE49-F238E27FC236}">
                <a16:creationId xmlns:a16="http://schemas.microsoft.com/office/drawing/2014/main" id="{089161C7-0FE1-40A4-9B18-0F4A4B106E98}"/>
              </a:ext>
            </a:extLst>
          </p:cNvPr>
          <p:cNvGrpSpPr/>
          <p:nvPr/>
        </p:nvGrpSpPr>
        <p:grpSpPr>
          <a:xfrm>
            <a:off x="8479358" y="1120870"/>
            <a:ext cx="3556520" cy="2056488"/>
            <a:chOff x="8479358" y="1120870"/>
            <a:chExt cx="3556520" cy="2056488"/>
          </a:xfrm>
        </p:grpSpPr>
        <p:pic>
          <p:nvPicPr>
            <p:cNvPr id="6" name="Picture 5">
              <a:extLst>
                <a:ext uri="{FF2B5EF4-FFF2-40B4-BE49-F238E27FC236}">
                  <a16:creationId xmlns:a16="http://schemas.microsoft.com/office/drawing/2014/main" id="{620CF160-98DA-4AC3-928E-F005E9233D35}"/>
                </a:ext>
              </a:extLst>
            </p:cNvPr>
            <p:cNvPicPr>
              <a:picLocks noChangeAspect="1"/>
            </p:cNvPicPr>
            <p:nvPr/>
          </p:nvPicPr>
          <p:blipFill>
            <a:blip r:embed="rId3"/>
            <a:stretch>
              <a:fillRect/>
            </a:stretch>
          </p:blipFill>
          <p:spPr>
            <a:xfrm>
              <a:off x="8479358" y="1532084"/>
              <a:ext cx="3556520" cy="1645274"/>
            </a:xfrm>
            <a:prstGeom prst="rect">
              <a:avLst/>
            </a:prstGeom>
          </p:spPr>
        </p:pic>
        <p:sp>
          <p:nvSpPr>
            <p:cNvPr id="21" name="TextBox 20">
              <a:extLst>
                <a:ext uri="{FF2B5EF4-FFF2-40B4-BE49-F238E27FC236}">
                  <a16:creationId xmlns:a16="http://schemas.microsoft.com/office/drawing/2014/main" id="{0B369C37-F181-41B5-A98F-BB830A01D821}"/>
                </a:ext>
              </a:extLst>
            </p:cNvPr>
            <p:cNvSpPr txBox="1"/>
            <p:nvPr/>
          </p:nvSpPr>
          <p:spPr>
            <a:xfrm>
              <a:off x="8977336" y="1120870"/>
              <a:ext cx="2730043"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Train local models on the data samples</a:t>
              </a:r>
            </a:p>
          </p:txBody>
        </p:sp>
      </p:grpSp>
      <p:grpSp>
        <p:nvGrpSpPr>
          <p:cNvPr id="35" name="Group 34">
            <a:extLst>
              <a:ext uri="{FF2B5EF4-FFF2-40B4-BE49-F238E27FC236}">
                <a16:creationId xmlns:a16="http://schemas.microsoft.com/office/drawing/2014/main" id="{6E2F24B5-80E0-415C-9E8B-EC4A67DB24D0}"/>
              </a:ext>
            </a:extLst>
          </p:cNvPr>
          <p:cNvGrpSpPr/>
          <p:nvPr/>
        </p:nvGrpSpPr>
        <p:grpSpPr>
          <a:xfrm>
            <a:off x="8485414" y="3859556"/>
            <a:ext cx="3641226" cy="2117818"/>
            <a:chOff x="8485414" y="3859556"/>
            <a:chExt cx="3641226" cy="2117818"/>
          </a:xfrm>
        </p:grpSpPr>
        <p:pic>
          <p:nvPicPr>
            <p:cNvPr id="7" name="Picture 6">
              <a:extLst>
                <a:ext uri="{FF2B5EF4-FFF2-40B4-BE49-F238E27FC236}">
                  <a16:creationId xmlns:a16="http://schemas.microsoft.com/office/drawing/2014/main" id="{740953C6-0614-4FC0-AAC9-75B46B466322}"/>
                </a:ext>
              </a:extLst>
            </p:cNvPr>
            <p:cNvPicPr>
              <a:picLocks noChangeAspect="1"/>
            </p:cNvPicPr>
            <p:nvPr/>
          </p:nvPicPr>
          <p:blipFill>
            <a:blip r:embed="rId4"/>
            <a:stretch>
              <a:fillRect/>
            </a:stretch>
          </p:blipFill>
          <p:spPr>
            <a:xfrm>
              <a:off x="8485414" y="3859556"/>
              <a:ext cx="3641226" cy="1615767"/>
            </a:xfrm>
            <a:prstGeom prst="rect">
              <a:avLst/>
            </a:prstGeom>
          </p:spPr>
        </p:pic>
        <p:sp>
          <p:nvSpPr>
            <p:cNvPr id="22" name="TextBox 21">
              <a:extLst>
                <a:ext uri="{FF2B5EF4-FFF2-40B4-BE49-F238E27FC236}">
                  <a16:creationId xmlns:a16="http://schemas.microsoft.com/office/drawing/2014/main" id="{5A810292-6878-43A6-AD34-F74B7637B652}"/>
                </a:ext>
              </a:extLst>
            </p:cNvPr>
            <p:cNvSpPr txBox="1"/>
            <p:nvPr/>
          </p:nvSpPr>
          <p:spPr>
            <a:xfrm>
              <a:off x="8547532" y="5700375"/>
              <a:ext cx="3276859"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Sharing the model weights to the central model</a:t>
              </a:r>
            </a:p>
          </p:txBody>
        </p:sp>
      </p:grpSp>
      <p:grpSp>
        <p:nvGrpSpPr>
          <p:cNvPr id="34" name="Group 33">
            <a:extLst>
              <a:ext uri="{FF2B5EF4-FFF2-40B4-BE49-F238E27FC236}">
                <a16:creationId xmlns:a16="http://schemas.microsoft.com/office/drawing/2014/main" id="{570A4FD7-835F-45B1-9BB5-74FB1E8001C0}"/>
              </a:ext>
            </a:extLst>
          </p:cNvPr>
          <p:cNvGrpSpPr/>
          <p:nvPr/>
        </p:nvGrpSpPr>
        <p:grpSpPr>
          <a:xfrm>
            <a:off x="4298265" y="3895891"/>
            <a:ext cx="3636131" cy="2156014"/>
            <a:chOff x="4298265" y="3895891"/>
            <a:chExt cx="3636131" cy="2156014"/>
          </a:xfrm>
        </p:grpSpPr>
        <p:pic>
          <p:nvPicPr>
            <p:cNvPr id="9" name="Picture 8">
              <a:extLst>
                <a:ext uri="{FF2B5EF4-FFF2-40B4-BE49-F238E27FC236}">
                  <a16:creationId xmlns:a16="http://schemas.microsoft.com/office/drawing/2014/main" id="{FD4A8C11-22DC-4ACD-9CF2-EA60297F5CE9}"/>
                </a:ext>
              </a:extLst>
            </p:cNvPr>
            <p:cNvPicPr>
              <a:picLocks noChangeAspect="1"/>
            </p:cNvPicPr>
            <p:nvPr/>
          </p:nvPicPr>
          <p:blipFill>
            <a:blip r:embed="rId5"/>
            <a:stretch>
              <a:fillRect/>
            </a:stretch>
          </p:blipFill>
          <p:spPr>
            <a:xfrm>
              <a:off x="4298265" y="3895891"/>
              <a:ext cx="3636131" cy="1615767"/>
            </a:xfrm>
            <a:prstGeom prst="rect">
              <a:avLst/>
            </a:prstGeom>
          </p:spPr>
        </p:pic>
        <p:sp>
          <p:nvSpPr>
            <p:cNvPr id="24" name="TextBox 23">
              <a:extLst>
                <a:ext uri="{FF2B5EF4-FFF2-40B4-BE49-F238E27FC236}">
                  <a16:creationId xmlns:a16="http://schemas.microsoft.com/office/drawing/2014/main" id="{7DE90DFE-CF70-427B-92AE-ED42ACF93F5C}"/>
                </a:ext>
              </a:extLst>
            </p:cNvPr>
            <p:cNvSpPr txBox="1"/>
            <p:nvPr/>
          </p:nvSpPr>
          <p:spPr>
            <a:xfrm>
              <a:off x="4594406" y="5774906"/>
              <a:ext cx="2873351"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Local models weights are being averaged</a:t>
              </a:r>
            </a:p>
          </p:txBody>
        </p:sp>
      </p:grpSp>
      <p:grpSp>
        <p:nvGrpSpPr>
          <p:cNvPr id="33" name="Group 32">
            <a:extLst>
              <a:ext uri="{FF2B5EF4-FFF2-40B4-BE49-F238E27FC236}">
                <a16:creationId xmlns:a16="http://schemas.microsoft.com/office/drawing/2014/main" id="{23CB2D8F-BA3C-47F4-9B07-422C746EEA4E}"/>
              </a:ext>
            </a:extLst>
          </p:cNvPr>
          <p:cNvGrpSpPr/>
          <p:nvPr/>
        </p:nvGrpSpPr>
        <p:grpSpPr>
          <a:xfrm>
            <a:off x="132271" y="3913112"/>
            <a:ext cx="3617811" cy="2134015"/>
            <a:chOff x="132271" y="3913112"/>
            <a:chExt cx="3617811" cy="2134015"/>
          </a:xfrm>
        </p:grpSpPr>
        <p:pic>
          <p:nvPicPr>
            <p:cNvPr id="8" name="Picture 7">
              <a:extLst>
                <a:ext uri="{FF2B5EF4-FFF2-40B4-BE49-F238E27FC236}">
                  <a16:creationId xmlns:a16="http://schemas.microsoft.com/office/drawing/2014/main" id="{CF6E3105-8CA2-4D74-B21A-C7E6FC7780FB}"/>
                </a:ext>
              </a:extLst>
            </p:cNvPr>
            <p:cNvPicPr>
              <a:picLocks noChangeAspect="1"/>
            </p:cNvPicPr>
            <p:nvPr/>
          </p:nvPicPr>
          <p:blipFill>
            <a:blip r:embed="rId6"/>
            <a:stretch>
              <a:fillRect/>
            </a:stretch>
          </p:blipFill>
          <p:spPr>
            <a:xfrm>
              <a:off x="132271" y="3913112"/>
              <a:ext cx="3617811" cy="1615751"/>
            </a:xfrm>
            <a:prstGeom prst="rect">
              <a:avLst/>
            </a:prstGeom>
          </p:spPr>
        </p:pic>
        <p:sp>
          <p:nvSpPr>
            <p:cNvPr id="25" name="TextBox 24">
              <a:extLst>
                <a:ext uri="{FF2B5EF4-FFF2-40B4-BE49-F238E27FC236}">
                  <a16:creationId xmlns:a16="http://schemas.microsoft.com/office/drawing/2014/main" id="{DE738B71-B650-4352-8DE8-AF70AF2A58D2}"/>
                </a:ext>
              </a:extLst>
            </p:cNvPr>
            <p:cNvSpPr txBox="1"/>
            <p:nvPr/>
          </p:nvSpPr>
          <p:spPr>
            <a:xfrm>
              <a:off x="347052" y="5770128"/>
              <a:ext cx="3110403"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Averaged weights are sent to the local clients</a:t>
              </a:r>
            </a:p>
          </p:txBody>
        </p:sp>
      </p:grpSp>
      <p:cxnSp>
        <p:nvCxnSpPr>
          <p:cNvPr id="26" name="Straight Arrow Connector 25">
            <a:extLst>
              <a:ext uri="{FF2B5EF4-FFF2-40B4-BE49-F238E27FC236}">
                <a16:creationId xmlns:a16="http://schemas.microsoft.com/office/drawing/2014/main" id="{676301EB-D4B3-4A46-8485-872FFF8D9E48}"/>
              </a:ext>
            </a:extLst>
          </p:cNvPr>
          <p:cNvCxnSpPr>
            <a:cxnSpLocks/>
          </p:cNvCxnSpPr>
          <p:nvPr/>
        </p:nvCxnSpPr>
        <p:spPr>
          <a:xfrm flipH="1">
            <a:off x="3744025" y="4667439"/>
            <a:ext cx="511199" cy="0"/>
          </a:xfrm>
          <a:prstGeom prst="straightConnector1">
            <a:avLst/>
          </a:prstGeom>
          <a:ln w="762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CB6BC18C-F0E8-4853-B173-ED25624129DF}"/>
              </a:ext>
            </a:extLst>
          </p:cNvPr>
          <p:cNvGrpSpPr/>
          <p:nvPr/>
        </p:nvGrpSpPr>
        <p:grpSpPr>
          <a:xfrm>
            <a:off x="156121" y="1088473"/>
            <a:ext cx="3555571" cy="2093420"/>
            <a:chOff x="156121" y="1088473"/>
            <a:chExt cx="3555571" cy="2093420"/>
          </a:xfrm>
        </p:grpSpPr>
        <p:pic>
          <p:nvPicPr>
            <p:cNvPr id="28" name="Picture 27">
              <a:extLst>
                <a:ext uri="{FF2B5EF4-FFF2-40B4-BE49-F238E27FC236}">
                  <a16:creationId xmlns:a16="http://schemas.microsoft.com/office/drawing/2014/main" id="{B303E227-0652-42B5-905E-EA9D9643A754}"/>
                </a:ext>
              </a:extLst>
            </p:cNvPr>
            <p:cNvPicPr>
              <a:picLocks noChangeAspect="1"/>
            </p:cNvPicPr>
            <p:nvPr/>
          </p:nvPicPr>
          <p:blipFill>
            <a:blip r:embed="rId7"/>
            <a:stretch>
              <a:fillRect/>
            </a:stretch>
          </p:blipFill>
          <p:spPr>
            <a:xfrm>
              <a:off x="156121" y="1459706"/>
              <a:ext cx="3555571" cy="1722187"/>
            </a:xfrm>
            <a:prstGeom prst="rect">
              <a:avLst/>
            </a:prstGeom>
          </p:spPr>
        </p:pic>
        <p:sp>
          <p:nvSpPr>
            <p:cNvPr id="29" name="TextBox 28">
              <a:extLst>
                <a:ext uri="{FF2B5EF4-FFF2-40B4-BE49-F238E27FC236}">
                  <a16:creationId xmlns:a16="http://schemas.microsoft.com/office/drawing/2014/main" id="{A1794DC2-82C6-495A-AB4F-CE6BCE8A3209}"/>
                </a:ext>
              </a:extLst>
            </p:cNvPr>
            <p:cNvSpPr txBox="1"/>
            <p:nvPr/>
          </p:nvSpPr>
          <p:spPr>
            <a:xfrm>
              <a:off x="951535" y="1088473"/>
              <a:ext cx="1693541"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Data preparation (IID)</a:t>
              </a:r>
            </a:p>
          </p:txBody>
        </p:sp>
      </p:grpSp>
    </p:spTree>
    <p:extLst>
      <p:ext uri="{BB962C8B-B14F-4D97-AF65-F5344CB8AC3E}">
        <p14:creationId xmlns:p14="http://schemas.microsoft.com/office/powerpoint/2010/main" val="424894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inVertical)">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anim calcmode="lin" valueType="num">
                                      <p:cBhvr>
                                        <p:cTn id="20" dur="1000" fill="hold"/>
                                        <p:tgtEl>
                                          <p:spTgt spid="31"/>
                                        </p:tgtEl>
                                        <p:attrNameLst>
                                          <p:attrName>ppt_x</p:attrName>
                                        </p:attrNameLst>
                                      </p:cBhvr>
                                      <p:tavLst>
                                        <p:tav tm="0">
                                          <p:val>
                                            <p:strVal val="#ppt_x"/>
                                          </p:val>
                                        </p:tav>
                                        <p:tav tm="100000">
                                          <p:val>
                                            <p:strVal val="#ppt_x"/>
                                          </p:val>
                                        </p:tav>
                                      </p:tavLst>
                                    </p:anim>
                                    <p:anim calcmode="lin" valueType="num">
                                      <p:cBhvr>
                                        <p:cTn id="2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inVertical)">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arn(inVertical)">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1000"/>
                                        <p:tgtEl>
                                          <p:spTgt spid="35"/>
                                        </p:tgtEl>
                                      </p:cBhvr>
                                    </p:animEffect>
                                    <p:anim calcmode="lin" valueType="num">
                                      <p:cBhvr>
                                        <p:cTn id="44" dur="1000" fill="hold"/>
                                        <p:tgtEl>
                                          <p:spTgt spid="35"/>
                                        </p:tgtEl>
                                        <p:attrNameLst>
                                          <p:attrName>ppt_x</p:attrName>
                                        </p:attrNameLst>
                                      </p:cBhvr>
                                      <p:tavLst>
                                        <p:tav tm="0">
                                          <p:val>
                                            <p:strVal val="#ppt_x"/>
                                          </p:val>
                                        </p:tav>
                                        <p:tav tm="100000">
                                          <p:val>
                                            <p:strVal val="#ppt_x"/>
                                          </p:val>
                                        </p:tav>
                                      </p:tavLst>
                                    </p:anim>
                                    <p:anim calcmode="lin" valueType="num">
                                      <p:cBhvr>
                                        <p:cTn id="45"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arn(inVertical)">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1000"/>
                                        <p:tgtEl>
                                          <p:spTgt spid="34"/>
                                        </p:tgtEl>
                                      </p:cBhvr>
                                    </p:animEffect>
                                    <p:anim calcmode="lin" valueType="num">
                                      <p:cBhvr>
                                        <p:cTn id="56" dur="1000" fill="hold"/>
                                        <p:tgtEl>
                                          <p:spTgt spid="34"/>
                                        </p:tgtEl>
                                        <p:attrNameLst>
                                          <p:attrName>ppt_x</p:attrName>
                                        </p:attrNameLst>
                                      </p:cBhvr>
                                      <p:tavLst>
                                        <p:tav tm="0">
                                          <p:val>
                                            <p:strVal val="#ppt_x"/>
                                          </p:val>
                                        </p:tav>
                                        <p:tav tm="100000">
                                          <p:val>
                                            <p:strVal val="#ppt_x"/>
                                          </p:val>
                                        </p:tav>
                                      </p:tavLst>
                                    </p:anim>
                                    <p:anim calcmode="lin" valueType="num">
                                      <p:cBhvr>
                                        <p:cTn id="5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barn(inVertical)">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1000"/>
                                        <p:tgtEl>
                                          <p:spTgt spid="33"/>
                                        </p:tgtEl>
                                      </p:cBhvr>
                                    </p:animEffect>
                                    <p:anim calcmode="lin" valueType="num">
                                      <p:cBhvr>
                                        <p:cTn id="68" dur="1000" fill="hold"/>
                                        <p:tgtEl>
                                          <p:spTgt spid="33"/>
                                        </p:tgtEl>
                                        <p:attrNameLst>
                                          <p:attrName>ppt_x</p:attrName>
                                        </p:attrNameLst>
                                      </p:cBhvr>
                                      <p:tavLst>
                                        <p:tav tm="0">
                                          <p:val>
                                            <p:strVal val="#ppt_x"/>
                                          </p:val>
                                        </p:tav>
                                        <p:tav tm="100000">
                                          <p:val>
                                            <p:strVal val="#ppt_x"/>
                                          </p:val>
                                        </p:tav>
                                      </p:tavLst>
                                    </p:anim>
                                    <p:anim calcmode="lin" valueType="num">
                                      <p:cBhvr>
                                        <p:cTn id="6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BC17A-15EC-4502-82EA-CD2331F6F15E}"/>
              </a:ext>
            </a:extLst>
          </p:cNvPr>
          <p:cNvSpPr>
            <a:spLocks noGrp="1"/>
          </p:cNvSpPr>
          <p:nvPr>
            <p:ph type="title"/>
          </p:nvPr>
        </p:nvSpPr>
        <p:spPr>
          <a:xfrm>
            <a:off x="3113004" y="-528089"/>
            <a:ext cx="10823018" cy="1752599"/>
          </a:xfrm>
        </p:spPr>
        <p:txBody>
          <a:bodyPr>
            <a:normAutofit/>
          </a:bodyPr>
          <a:lstStyle/>
          <a:p>
            <a:r>
              <a:rPr lang="en-US" sz="2800" b="1" dirty="0">
                <a:latin typeface="Times New Roman" panose="02020603050405020304" pitchFamily="18" charset="0"/>
                <a:cs typeface="Times New Roman" panose="02020603050405020304" pitchFamily="18" charset="0"/>
              </a:rPr>
              <a:t>Dataset | Ingestion | Preprocessing</a:t>
            </a:r>
          </a:p>
        </p:txBody>
      </p:sp>
      <p:sp>
        <p:nvSpPr>
          <p:cNvPr id="4" name="Rectangle 3">
            <a:extLst>
              <a:ext uri="{FF2B5EF4-FFF2-40B4-BE49-F238E27FC236}">
                <a16:creationId xmlns:a16="http://schemas.microsoft.com/office/drawing/2014/main" id="{54FEAB71-8CCF-4F35-8BA7-7C4D6D8F660C}"/>
              </a:ext>
            </a:extLst>
          </p:cNvPr>
          <p:cNvSpPr/>
          <p:nvPr/>
        </p:nvSpPr>
        <p:spPr>
          <a:xfrm>
            <a:off x="2345567" y="1132180"/>
            <a:ext cx="9341476" cy="307777"/>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MNIST Dataset - 28 * 28 pixel grayscale images of numbers from 0 to 9.</a:t>
            </a:r>
          </a:p>
        </p:txBody>
      </p:sp>
      <p:pic>
        <p:nvPicPr>
          <p:cNvPr id="5" name="Picture 4">
            <a:extLst>
              <a:ext uri="{FF2B5EF4-FFF2-40B4-BE49-F238E27FC236}">
                <a16:creationId xmlns:a16="http://schemas.microsoft.com/office/drawing/2014/main" id="{58FDA03B-22EE-4967-B222-E8C2A563008E}"/>
              </a:ext>
            </a:extLst>
          </p:cNvPr>
          <p:cNvPicPr>
            <a:picLocks noChangeAspect="1"/>
          </p:cNvPicPr>
          <p:nvPr/>
        </p:nvPicPr>
        <p:blipFill>
          <a:blip r:embed="rId2"/>
          <a:stretch>
            <a:fillRect/>
          </a:stretch>
        </p:blipFill>
        <p:spPr>
          <a:xfrm>
            <a:off x="96588" y="1060000"/>
            <a:ext cx="2225593" cy="1647664"/>
          </a:xfrm>
          <a:prstGeom prst="rect">
            <a:avLst/>
          </a:prstGeom>
        </p:spPr>
      </p:pic>
      <p:sp>
        <p:nvSpPr>
          <p:cNvPr id="6" name="Rectangle 5">
            <a:extLst>
              <a:ext uri="{FF2B5EF4-FFF2-40B4-BE49-F238E27FC236}">
                <a16:creationId xmlns:a16="http://schemas.microsoft.com/office/drawing/2014/main" id="{9B5EA680-233F-46F1-A9C4-5FA95DFB5580}"/>
              </a:ext>
            </a:extLst>
          </p:cNvPr>
          <p:cNvSpPr/>
          <p:nvPr/>
        </p:nvSpPr>
        <p:spPr>
          <a:xfrm>
            <a:off x="2345567" y="1562239"/>
            <a:ext cx="8614893" cy="307777"/>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The MNIST data set does not contain each label equally. </a:t>
            </a:r>
          </a:p>
        </p:txBody>
      </p:sp>
      <p:sp>
        <p:nvSpPr>
          <p:cNvPr id="7" name="Rectangle 6">
            <a:extLst>
              <a:ext uri="{FF2B5EF4-FFF2-40B4-BE49-F238E27FC236}">
                <a16:creationId xmlns:a16="http://schemas.microsoft.com/office/drawing/2014/main" id="{3BB95359-C614-4E13-932D-62D5AB1120D5}"/>
              </a:ext>
            </a:extLst>
          </p:cNvPr>
          <p:cNvSpPr/>
          <p:nvPr/>
        </p:nvSpPr>
        <p:spPr>
          <a:xfrm>
            <a:off x="2345567" y="1969668"/>
            <a:ext cx="8634755" cy="307777"/>
          </a:xfrm>
          <a:prstGeom prst="rect">
            <a:avLst/>
          </a:prstGeom>
        </p:spPr>
        <p:txBody>
          <a:bodyPr wrap="square">
            <a:spAutoFit/>
          </a:bodyPr>
          <a:lstStyle/>
          <a:p>
            <a:r>
              <a:rPr lang="en-US" altLang="en-US" sz="1400" dirty="0">
                <a:latin typeface="Times New Roman" panose="02020603050405020304" pitchFamily="18" charset="0"/>
                <a:cs typeface="Times New Roman" panose="02020603050405020304" pitchFamily="18" charset="0"/>
              </a:rPr>
              <a:t>The IID sampling of the training data needed.</a:t>
            </a:r>
          </a:p>
        </p:txBody>
      </p:sp>
      <p:sp>
        <p:nvSpPr>
          <p:cNvPr id="8" name="Rectangle 7">
            <a:extLst>
              <a:ext uri="{FF2B5EF4-FFF2-40B4-BE49-F238E27FC236}">
                <a16:creationId xmlns:a16="http://schemas.microsoft.com/office/drawing/2014/main" id="{3C29BFCF-5AE6-4663-BF84-73495FF4601B}"/>
              </a:ext>
            </a:extLst>
          </p:cNvPr>
          <p:cNvSpPr/>
          <p:nvPr/>
        </p:nvSpPr>
        <p:spPr>
          <a:xfrm>
            <a:off x="2345567" y="2358743"/>
            <a:ext cx="7265007" cy="307777"/>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To fulfill the IID requirement :</a:t>
            </a:r>
          </a:p>
        </p:txBody>
      </p:sp>
      <p:pic>
        <p:nvPicPr>
          <p:cNvPr id="3" name="Picture 2">
            <a:extLst>
              <a:ext uri="{FF2B5EF4-FFF2-40B4-BE49-F238E27FC236}">
                <a16:creationId xmlns:a16="http://schemas.microsoft.com/office/drawing/2014/main" id="{BDA054DA-D732-40F2-9698-AECDFC841B69}"/>
              </a:ext>
            </a:extLst>
          </p:cNvPr>
          <p:cNvPicPr>
            <a:picLocks noChangeAspect="1"/>
          </p:cNvPicPr>
          <p:nvPr/>
        </p:nvPicPr>
        <p:blipFill rotWithShape="1">
          <a:blip r:embed="rId3"/>
          <a:srcRect l="6209" t="7419" r="4375" b="4013"/>
          <a:stretch/>
        </p:blipFill>
        <p:spPr>
          <a:xfrm>
            <a:off x="8066596" y="1067951"/>
            <a:ext cx="3293764" cy="1649373"/>
          </a:xfrm>
          <a:prstGeom prst="rect">
            <a:avLst/>
          </a:prstGeom>
        </p:spPr>
      </p:pic>
      <p:sp>
        <p:nvSpPr>
          <p:cNvPr id="11" name="Rectangle 10">
            <a:extLst>
              <a:ext uri="{FF2B5EF4-FFF2-40B4-BE49-F238E27FC236}">
                <a16:creationId xmlns:a16="http://schemas.microsoft.com/office/drawing/2014/main" id="{E32BEFD9-672B-487C-8B62-6D19FEB3CE38}"/>
              </a:ext>
            </a:extLst>
          </p:cNvPr>
          <p:cNvSpPr/>
          <p:nvPr/>
        </p:nvSpPr>
        <p:spPr>
          <a:xfrm>
            <a:off x="1895017" y="3638037"/>
            <a:ext cx="1618892" cy="1375108"/>
          </a:xfrm>
          <a:prstGeom prst="rect">
            <a:avLst/>
          </a:prstGeom>
          <a:solidFill>
            <a:schemeClr val="bg2">
              <a:lumMod val="9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D6D80F-EEA2-4933-A634-06AFC7B795B6}"/>
              </a:ext>
            </a:extLst>
          </p:cNvPr>
          <p:cNvSpPr/>
          <p:nvPr/>
        </p:nvSpPr>
        <p:spPr>
          <a:xfrm>
            <a:off x="1771687" y="5264049"/>
            <a:ext cx="2394586" cy="461665"/>
          </a:xfrm>
          <a:prstGeom prst="rect">
            <a:avLst/>
          </a:prstGeom>
        </p:spPr>
        <p:txBody>
          <a:bodyPr wrap="square">
            <a:spAutoFit/>
          </a:bodyPr>
          <a:lstStyle/>
          <a:p>
            <a:r>
              <a:rPr lang="en-US" sz="1200" b="1" dirty="0">
                <a:latin typeface="Times New Roman" panose="02020603050405020304" pitchFamily="18" charset="0"/>
                <a:cs typeface="Times New Roman" panose="02020603050405020304" pitchFamily="18" charset="0"/>
              </a:rPr>
              <a:t>Shuffling data and building dictionary for indexes of labels</a:t>
            </a:r>
          </a:p>
        </p:txBody>
      </p:sp>
      <p:sp>
        <p:nvSpPr>
          <p:cNvPr id="16" name="Rectangle 15">
            <a:extLst>
              <a:ext uri="{FF2B5EF4-FFF2-40B4-BE49-F238E27FC236}">
                <a16:creationId xmlns:a16="http://schemas.microsoft.com/office/drawing/2014/main" id="{601C27AF-F8C6-4635-9648-D416C7EABB36}"/>
              </a:ext>
            </a:extLst>
          </p:cNvPr>
          <p:cNvSpPr/>
          <p:nvPr/>
        </p:nvSpPr>
        <p:spPr>
          <a:xfrm>
            <a:off x="4630813" y="5264048"/>
            <a:ext cx="2290771" cy="461665"/>
          </a:xfrm>
          <a:prstGeom prst="rect">
            <a:avLst/>
          </a:prstGeom>
        </p:spPr>
        <p:txBody>
          <a:bodyPr wrap="square">
            <a:spAutoFit/>
          </a:bodyPr>
          <a:lstStyle/>
          <a:p>
            <a:r>
              <a:rPr lang="en-US" sz="1200" b="1" dirty="0">
                <a:latin typeface="Times New Roman" panose="02020603050405020304" pitchFamily="18" charset="0"/>
                <a:cs typeface="Times New Roman" panose="02020603050405020304" pitchFamily="18" charset="0"/>
              </a:rPr>
              <a:t>Building of client dataset dictionaries with shuffled data</a:t>
            </a:r>
          </a:p>
        </p:txBody>
      </p:sp>
      <p:sp>
        <p:nvSpPr>
          <p:cNvPr id="17" name="Rectangle 16">
            <a:extLst>
              <a:ext uri="{FF2B5EF4-FFF2-40B4-BE49-F238E27FC236}">
                <a16:creationId xmlns:a16="http://schemas.microsoft.com/office/drawing/2014/main" id="{028EDA1B-28B5-4D26-A8D7-0878EF818292}"/>
              </a:ext>
            </a:extLst>
          </p:cNvPr>
          <p:cNvSpPr/>
          <p:nvPr/>
        </p:nvSpPr>
        <p:spPr>
          <a:xfrm>
            <a:off x="7396182" y="5249024"/>
            <a:ext cx="2195013" cy="461665"/>
          </a:xfrm>
          <a:prstGeom prst="rect">
            <a:avLst/>
          </a:prstGeom>
        </p:spPr>
        <p:txBody>
          <a:bodyPr wrap="square">
            <a:spAutoFit/>
          </a:bodyPr>
          <a:lstStyle/>
          <a:p>
            <a:r>
              <a:rPr lang="en-US" sz="1200" b="1" dirty="0">
                <a:latin typeface="Times New Roman" panose="02020603050405020304" pitchFamily="18" charset="0"/>
                <a:cs typeface="Times New Roman" panose="02020603050405020304" pitchFamily="18" charset="0"/>
              </a:rPr>
              <a:t>Building of client datasets with previous steps’ dictionaries</a:t>
            </a:r>
          </a:p>
        </p:txBody>
      </p:sp>
      <p:sp>
        <p:nvSpPr>
          <p:cNvPr id="18" name="Rectangle 17">
            <a:extLst>
              <a:ext uri="{FF2B5EF4-FFF2-40B4-BE49-F238E27FC236}">
                <a16:creationId xmlns:a16="http://schemas.microsoft.com/office/drawing/2014/main" id="{CE892E99-4EF1-4C93-A492-9AE7125EE99F}"/>
              </a:ext>
            </a:extLst>
          </p:cNvPr>
          <p:cNvSpPr/>
          <p:nvPr/>
        </p:nvSpPr>
        <p:spPr>
          <a:xfrm>
            <a:off x="4706447" y="3692726"/>
            <a:ext cx="1618892" cy="1375108"/>
          </a:xfrm>
          <a:prstGeom prst="rect">
            <a:avLst/>
          </a:prstGeom>
          <a:solidFill>
            <a:schemeClr val="bg2">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67F7CB6-593E-414B-9020-3332D1EC481C}"/>
              </a:ext>
            </a:extLst>
          </p:cNvPr>
          <p:cNvSpPr/>
          <p:nvPr/>
        </p:nvSpPr>
        <p:spPr>
          <a:xfrm>
            <a:off x="7485554" y="3655368"/>
            <a:ext cx="1618892" cy="1375108"/>
          </a:xfrm>
          <a:prstGeom prst="rect">
            <a:avLst/>
          </a:prstGeom>
          <a:solidFill>
            <a:schemeClr val="bg2">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84F44241-61B0-49D0-83DB-5FB74417B040}"/>
              </a:ext>
            </a:extLst>
          </p:cNvPr>
          <p:cNvCxnSpPr/>
          <p:nvPr/>
        </p:nvCxnSpPr>
        <p:spPr>
          <a:xfrm>
            <a:off x="3750418" y="4325591"/>
            <a:ext cx="829622"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078" name="Picture 6" descr="Shuffle icon - Free download on Iconfinder">
            <a:extLst>
              <a:ext uri="{FF2B5EF4-FFF2-40B4-BE49-F238E27FC236}">
                <a16:creationId xmlns:a16="http://schemas.microsoft.com/office/drawing/2014/main" id="{FBDA3AFB-FBD1-40DA-B1F9-431E9E5DF6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3659" y="3703808"/>
            <a:ext cx="1243566" cy="1243566"/>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a:extLst>
              <a:ext uri="{FF2B5EF4-FFF2-40B4-BE49-F238E27FC236}">
                <a16:creationId xmlns:a16="http://schemas.microsoft.com/office/drawing/2014/main" id="{E8AC6C3C-2D40-4946-95B5-0AF7CD5349BE}"/>
              </a:ext>
            </a:extLst>
          </p:cNvPr>
          <p:cNvCxnSpPr/>
          <p:nvPr/>
        </p:nvCxnSpPr>
        <p:spPr>
          <a:xfrm>
            <a:off x="6484152" y="4315405"/>
            <a:ext cx="829622"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080" name="Picture 8" descr="Clients, customers, data, database, people, users icon - Download on  Iconfinder">
            <a:extLst>
              <a:ext uri="{FF2B5EF4-FFF2-40B4-BE49-F238E27FC236}">
                <a16:creationId xmlns:a16="http://schemas.microsoft.com/office/drawing/2014/main" id="{66F3DCCD-AA72-4DA6-B2D9-CE4ACDE9F2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314" y="3818311"/>
            <a:ext cx="1194834" cy="119483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Database, information, line, merge icon - Download on Iconfinder">
            <a:extLst>
              <a:ext uri="{FF2B5EF4-FFF2-40B4-BE49-F238E27FC236}">
                <a16:creationId xmlns:a16="http://schemas.microsoft.com/office/drawing/2014/main" id="{95F704D1-0B69-45F5-A683-9A0CF58DB6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7882" y="3798089"/>
            <a:ext cx="1114236" cy="111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01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42B18-3824-471B-B760-444C51182C3F}"/>
              </a:ext>
            </a:extLst>
          </p:cNvPr>
          <p:cNvSpPr>
            <a:spLocks noGrp="1"/>
          </p:cNvSpPr>
          <p:nvPr>
            <p:ph type="title"/>
          </p:nvPr>
        </p:nvSpPr>
        <p:spPr>
          <a:xfrm>
            <a:off x="4192491" y="3915"/>
            <a:ext cx="3062608" cy="677505"/>
          </a:xfrm>
        </p:spPr>
        <p:txBody>
          <a:bodyPr>
            <a:normAutofit/>
          </a:bodyPr>
          <a:lstStyle/>
          <a:p>
            <a:r>
              <a:rPr lang="en-US" sz="2800" b="1" dirty="0">
                <a:latin typeface="Times New Roman" panose="02020603050405020304" pitchFamily="18" charset="0"/>
                <a:cs typeface="Times New Roman" panose="02020603050405020304" pitchFamily="18" charset="0"/>
              </a:rPr>
              <a:t>Dataset Cleaning</a:t>
            </a:r>
            <a:endParaRPr lang="en-US" sz="28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78E325C-AE4E-4E68-A85D-3A515CF7C203}"/>
              </a:ext>
            </a:extLst>
          </p:cNvPr>
          <p:cNvSpPr/>
          <p:nvPr/>
        </p:nvSpPr>
        <p:spPr>
          <a:xfrm>
            <a:off x="1580622" y="1021832"/>
            <a:ext cx="2611869"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Denoising Autoencoder</a:t>
            </a:r>
          </a:p>
        </p:txBody>
      </p:sp>
      <p:sp>
        <p:nvSpPr>
          <p:cNvPr id="4" name="Rectangle 3">
            <a:extLst>
              <a:ext uri="{FF2B5EF4-FFF2-40B4-BE49-F238E27FC236}">
                <a16:creationId xmlns:a16="http://schemas.microsoft.com/office/drawing/2014/main" id="{30F1B63C-0911-4F76-B050-73F606C89C56}"/>
              </a:ext>
            </a:extLst>
          </p:cNvPr>
          <p:cNvSpPr/>
          <p:nvPr/>
        </p:nvSpPr>
        <p:spPr>
          <a:xfrm>
            <a:off x="1651000" y="1421942"/>
            <a:ext cx="10680700" cy="120032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Denoising Autoencoder is an extension of the autoencoder. Just like a standard autoencoder, it's composed of an encoder, that compresses the data into the latent code, extracting the most relevant features, and a decoder, which decompress it and reconstructs the original input. There is only a slight modification: the Denoising Autoencoder takes a noisy image as input and the target for the output layer is the original input without noise.</a:t>
            </a:r>
          </a:p>
        </p:txBody>
      </p:sp>
      <p:sp>
        <p:nvSpPr>
          <p:cNvPr id="5" name="Rectangle 4">
            <a:extLst>
              <a:ext uri="{FF2B5EF4-FFF2-40B4-BE49-F238E27FC236}">
                <a16:creationId xmlns:a16="http://schemas.microsoft.com/office/drawing/2014/main" id="{300BD2ED-1ED5-465D-970F-3BD17CCEACF2}"/>
              </a:ext>
            </a:extLst>
          </p:cNvPr>
          <p:cNvSpPr/>
          <p:nvPr/>
        </p:nvSpPr>
        <p:spPr>
          <a:xfrm>
            <a:off x="5230050" y="3429000"/>
            <a:ext cx="2126929" cy="369332"/>
          </a:xfrm>
          <a:prstGeom prst="rect">
            <a:avLst/>
          </a:prstGeom>
        </p:spPr>
        <p:txBody>
          <a:bodyPr wrap="none">
            <a:spAutoFit/>
          </a:bodyPr>
          <a:lstStyle/>
          <a:p>
            <a:r>
              <a:rPr lang="en-US" dirty="0"/>
              <a:t>Heatmap, confusion</a:t>
            </a:r>
          </a:p>
        </p:txBody>
      </p:sp>
    </p:spTree>
    <p:extLst>
      <p:ext uri="{BB962C8B-B14F-4D97-AF65-F5344CB8AC3E}">
        <p14:creationId xmlns:p14="http://schemas.microsoft.com/office/powerpoint/2010/main" val="192231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CFB9-A611-45AC-8DC0-CFF03B164563}"/>
              </a:ext>
            </a:extLst>
          </p:cNvPr>
          <p:cNvSpPr>
            <a:spLocks noGrp="1"/>
          </p:cNvSpPr>
          <p:nvPr>
            <p:ph type="title"/>
          </p:nvPr>
        </p:nvSpPr>
        <p:spPr>
          <a:xfrm>
            <a:off x="1138322" y="-401595"/>
            <a:ext cx="10018713" cy="1752599"/>
          </a:xfrm>
        </p:spPr>
        <p:txBody>
          <a:bodyPr/>
          <a:lstStyle/>
          <a:p>
            <a:r>
              <a:rPr lang="en-US" altLang="en-US" b="1" dirty="0">
                <a:latin typeface="Times New Roman" panose="02020603050405020304" pitchFamily="18" charset="0"/>
                <a:cs typeface="Times New Roman" panose="02020603050405020304" pitchFamily="18" charset="0"/>
              </a:rPr>
              <a:t>Modelling</a:t>
            </a:r>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631F1F9-0BD3-40E4-94D7-AD26A36F6C2A}"/>
              </a:ext>
            </a:extLst>
          </p:cNvPr>
          <p:cNvPicPr>
            <a:picLocks noChangeAspect="1"/>
          </p:cNvPicPr>
          <p:nvPr/>
        </p:nvPicPr>
        <p:blipFill>
          <a:blip r:embed="rId2"/>
          <a:stretch>
            <a:fillRect/>
          </a:stretch>
        </p:blipFill>
        <p:spPr>
          <a:xfrm>
            <a:off x="6345768" y="1522867"/>
            <a:ext cx="3083982" cy="1666709"/>
          </a:xfrm>
          <a:prstGeom prst="rect">
            <a:avLst/>
          </a:prstGeom>
        </p:spPr>
      </p:pic>
      <p:sp>
        <p:nvSpPr>
          <p:cNvPr id="3" name="Rectangle 2">
            <a:extLst>
              <a:ext uri="{FF2B5EF4-FFF2-40B4-BE49-F238E27FC236}">
                <a16:creationId xmlns:a16="http://schemas.microsoft.com/office/drawing/2014/main" id="{FBECA221-78BD-4117-93E5-91172C63EE4C}"/>
              </a:ext>
            </a:extLst>
          </p:cNvPr>
          <p:cNvSpPr/>
          <p:nvPr/>
        </p:nvSpPr>
        <p:spPr>
          <a:xfrm>
            <a:off x="1435100" y="942491"/>
            <a:ext cx="6096000" cy="369332"/>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A 2-layer model was created for the classification process.</a:t>
            </a:r>
          </a:p>
        </p:txBody>
      </p:sp>
      <p:pic>
        <p:nvPicPr>
          <p:cNvPr id="5" name="Picture 4">
            <a:extLst>
              <a:ext uri="{FF2B5EF4-FFF2-40B4-BE49-F238E27FC236}">
                <a16:creationId xmlns:a16="http://schemas.microsoft.com/office/drawing/2014/main" id="{E745F1D2-2173-4E00-8449-2D5F61DD7A33}"/>
              </a:ext>
            </a:extLst>
          </p:cNvPr>
          <p:cNvPicPr>
            <a:picLocks noChangeAspect="1"/>
          </p:cNvPicPr>
          <p:nvPr/>
        </p:nvPicPr>
        <p:blipFill rotWithShape="1">
          <a:blip r:embed="rId3"/>
          <a:srcRect r="43567"/>
          <a:stretch/>
        </p:blipFill>
        <p:spPr>
          <a:xfrm>
            <a:off x="2178050" y="1522867"/>
            <a:ext cx="3200400" cy="1666709"/>
          </a:xfrm>
          <a:prstGeom prst="rect">
            <a:avLst/>
          </a:prstGeom>
        </p:spPr>
      </p:pic>
      <p:pic>
        <p:nvPicPr>
          <p:cNvPr id="7" name="Picture 6">
            <a:extLst>
              <a:ext uri="{FF2B5EF4-FFF2-40B4-BE49-F238E27FC236}">
                <a16:creationId xmlns:a16="http://schemas.microsoft.com/office/drawing/2014/main" id="{A68B7716-6FDA-4439-9DEA-2E2F613FAE42}"/>
              </a:ext>
            </a:extLst>
          </p:cNvPr>
          <p:cNvPicPr>
            <a:picLocks noChangeAspect="1"/>
          </p:cNvPicPr>
          <p:nvPr/>
        </p:nvPicPr>
        <p:blipFill>
          <a:blip r:embed="rId4"/>
          <a:stretch>
            <a:fillRect/>
          </a:stretch>
        </p:blipFill>
        <p:spPr>
          <a:xfrm>
            <a:off x="3006473" y="3560475"/>
            <a:ext cx="5407277" cy="2497426"/>
          </a:xfrm>
          <a:prstGeom prst="rect">
            <a:avLst/>
          </a:prstGeom>
        </p:spPr>
      </p:pic>
      <p:pic>
        <p:nvPicPr>
          <p:cNvPr id="9" name="Picture 8">
            <a:extLst>
              <a:ext uri="{FF2B5EF4-FFF2-40B4-BE49-F238E27FC236}">
                <a16:creationId xmlns:a16="http://schemas.microsoft.com/office/drawing/2014/main" id="{F6901EED-2ECB-4CED-AACE-FEFA5C33FF2E}"/>
              </a:ext>
            </a:extLst>
          </p:cNvPr>
          <p:cNvPicPr>
            <a:picLocks noChangeAspect="1"/>
          </p:cNvPicPr>
          <p:nvPr/>
        </p:nvPicPr>
        <p:blipFill>
          <a:blip r:embed="rId5"/>
          <a:stretch>
            <a:fillRect/>
          </a:stretch>
        </p:blipFill>
        <p:spPr>
          <a:xfrm>
            <a:off x="3006473" y="3560475"/>
            <a:ext cx="5407277" cy="2497426"/>
          </a:xfrm>
          <a:prstGeom prst="rect">
            <a:avLst/>
          </a:prstGeom>
        </p:spPr>
      </p:pic>
      <p:sp>
        <p:nvSpPr>
          <p:cNvPr id="6" name="Rectangle 5">
            <a:extLst>
              <a:ext uri="{FF2B5EF4-FFF2-40B4-BE49-F238E27FC236}">
                <a16:creationId xmlns:a16="http://schemas.microsoft.com/office/drawing/2014/main" id="{C8206249-06EA-4A9C-8023-22CEB58BD753}"/>
              </a:ext>
            </a:extLst>
          </p:cNvPr>
          <p:cNvSpPr/>
          <p:nvPr/>
        </p:nvSpPr>
        <p:spPr>
          <a:xfrm>
            <a:off x="7175053" y="282655"/>
            <a:ext cx="3750129" cy="369332"/>
          </a:xfrm>
          <a:prstGeom prst="rect">
            <a:avLst/>
          </a:prstGeom>
        </p:spPr>
        <p:txBody>
          <a:bodyPr wrap="none">
            <a:spAutoFit/>
          </a:bodyPr>
          <a:lstStyle/>
          <a:p>
            <a:r>
              <a:rPr lang="en-US" dirty="0"/>
              <a:t>Add layers visualization, remove code</a:t>
            </a:r>
          </a:p>
        </p:txBody>
      </p:sp>
    </p:spTree>
    <p:extLst>
      <p:ext uri="{BB962C8B-B14F-4D97-AF65-F5344CB8AC3E}">
        <p14:creationId xmlns:p14="http://schemas.microsoft.com/office/powerpoint/2010/main" val="219130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6A7C-DF80-47DD-ADF1-60FCEDA718FB}"/>
              </a:ext>
            </a:extLst>
          </p:cNvPr>
          <p:cNvSpPr>
            <a:spLocks noGrp="1"/>
          </p:cNvSpPr>
          <p:nvPr>
            <p:ph type="title"/>
          </p:nvPr>
        </p:nvSpPr>
        <p:spPr>
          <a:xfrm>
            <a:off x="1410171" y="-492789"/>
            <a:ext cx="10018713" cy="1752599"/>
          </a:xfrm>
        </p:spPr>
        <p:txBody>
          <a:bodyPr/>
          <a:lstStyle/>
          <a:p>
            <a:r>
              <a:rPr lang="en-US" b="1" dirty="0">
                <a:latin typeface="Times New Roman" panose="02020603050405020304" pitchFamily="18" charset="0"/>
                <a:cs typeface="Times New Roman" panose="02020603050405020304" pitchFamily="18" charset="0"/>
              </a:rPr>
              <a:t>Measurement and Scale</a:t>
            </a:r>
          </a:p>
        </p:txBody>
      </p:sp>
      <p:sp>
        <p:nvSpPr>
          <p:cNvPr id="3" name="Content Placeholder 2">
            <a:extLst>
              <a:ext uri="{FF2B5EF4-FFF2-40B4-BE49-F238E27FC236}">
                <a16:creationId xmlns:a16="http://schemas.microsoft.com/office/drawing/2014/main" id="{1E2481FB-2920-4563-8F03-4A7B2BB16435}"/>
              </a:ext>
            </a:extLst>
          </p:cNvPr>
          <p:cNvSpPr>
            <a:spLocks noGrp="1"/>
          </p:cNvSpPr>
          <p:nvPr>
            <p:ph idx="1"/>
          </p:nvPr>
        </p:nvSpPr>
        <p:spPr>
          <a:xfrm>
            <a:off x="1554160" y="513189"/>
            <a:ext cx="7577140" cy="965201"/>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Dependent variable : Accuracy of the main classification model</a:t>
            </a:r>
          </a:p>
        </p:txBody>
      </p:sp>
      <p:sp>
        <p:nvSpPr>
          <p:cNvPr id="4" name="Content Placeholder 2">
            <a:extLst>
              <a:ext uri="{FF2B5EF4-FFF2-40B4-BE49-F238E27FC236}">
                <a16:creationId xmlns:a16="http://schemas.microsoft.com/office/drawing/2014/main" id="{15BBC933-3F72-4A18-92FD-5DE7324C6B62}"/>
              </a:ext>
            </a:extLst>
          </p:cNvPr>
          <p:cNvSpPr txBox="1">
            <a:spLocks/>
          </p:cNvSpPr>
          <p:nvPr/>
        </p:nvSpPr>
        <p:spPr>
          <a:xfrm>
            <a:off x="1554160" y="994833"/>
            <a:ext cx="7577140" cy="965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z="2000" b="1" dirty="0">
                <a:latin typeface="Times New Roman" panose="02020603050405020304" pitchFamily="18" charset="0"/>
                <a:cs typeface="Times New Roman" panose="02020603050405020304" pitchFamily="18" charset="0"/>
              </a:rPr>
              <a:t>Independent variables : </a:t>
            </a:r>
          </a:p>
        </p:txBody>
      </p:sp>
      <p:sp>
        <p:nvSpPr>
          <p:cNvPr id="5" name="Rectangle 4">
            <a:extLst>
              <a:ext uri="{FF2B5EF4-FFF2-40B4-BE49-F238E27FC236}">
                <a16:creationId xmlns:a16="http://schemas.microsoft.com/office/drawing/2014/main" id="{E55AA69E-8E4E-400B-9526-33862A9BB0DD}"/>
              </a:ext>
            </a:extLst>
          </p:cNvPr>
          <p:cNvSpPr/>
          <p:nvPr/>
        </p:nvSpPr>
        <p:spPr>
          <a:xfrm>
            <a:off x="4316439" y="1417156"/>
            <a:ext cx="6096000" cy="1400383"/>
          </a:xfrm>
          <a:prstGeom prst="rect">
            <a:avLst/>
          </a:prstGeom>
        </p:spPr>
        <p:txBody>
          <a:bodyPr>
            <a:spAutoFit/>
          </a:bodyPr>
          <a:lstStyle/>
          <a:p>
            <a:r>
              <a:rPr lang="en-US" sz="1700" dirty="0">
                <a:latin typeface="Times New Roman" panose="02020603050405020304" pitchFamily="18" charset="0"/>
                <a:cs typeface="Times New Roman" panose="02020603050405020304" pitchFamily="18" charset="0"/>
              </a:rPr>
              <a:t>Number of Clients</a:t>
            </a:r>
          </a:p>
          <a:p>
            <a:r>
              <a:rPr lang="en-US" sz="1700" dirty="0">
                <a:latin typeface="Times New Roman" panose="02020603050405020304" pitchFamily="18" charset="0"/>
                <a:cs typeface="Times New Roman" panose="02020603050405020304" pitchFamily="18" charset="0"/>
              </a:rPr>
              <a:t>Learning rate</a:t>
            </a:r>
          </a:p>
          <a:p>
            <a:r>
              <a:rPr lang="en-US" sz="1700" dirty="0">
                <a:latin typeface="Times New Roman" panose="02020603050405020304" pitchFamily="18" charset="0"/>
                <a:cs typeface="Times New Roman" panose="02020603050405020304" pitchFamily="18" charset="0"/>
              </a:rPr>
              <a:t>Number of epochs for training</a:t>
            </a:r>
          </a:p>
          <a:p>
            <a:r>
              <a:rPr lang="en-US" sz="1700" dirty="0">
                <a:latin typeface="Times New Roman" panose="02020603050405020304" pitchFamily="18" charset="0"/>
                <a:cs typeface="Times New Roman" panose="02020603050405020304" pitchFamily="18" charset="0"/>
              </a:rPr>
              <a:t>Batch size</a:t>
            </a:r>
          </a:p>
          <a:p>
            <a:r>
              <a:rPr lang="en-US" sz="1700" dirty="0">
                <a:latin typeface="Times New Roman" panose="02020603050405020304" pitchFamily="18" charset="0"/>
                <a:cs typeface="Times New Roman" panose="02020603050405020304" pitchFamily="18" charset="0"/>
              </a:rPr>
              <a:t>Momentum </a:t>
            </a:r>
          </a:p>
        </p:txBody>
      </p:sp>
      <p:sp>
        <p:nvSpPr>
          <p:cNvPr id="6" name="Rectangle 5">
            <a:extLst>
              <a:ext uri="{FF2B5EF4-FFF2-40B4-BE49-F238E27FC236}">
                <a16:creationId xmlns:a16="http://schemas.microsoft.com/office/drawing/2014/main" id="{F2B21A44-27F1-4C5D-AC86-9FE3CD78EFEF}"/>
              </a:ext>
            </a:extLst>
          </p:cNvPr>
          <p:cNvSpPr/>
          <p:nvPr/>
        </p:nvSpPr>
        <p:spPr>
          <a:xfrm>
            <a:off x="1554160" y="3128457"/>
            <a:ext cx="10629900" cy="1200329"/>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Designing experiments: </a:t>
            </a:r>
            <a:r>
              <a:rPr lang="en-US" dirty="0">
                <a:latin typeface="Times New Roman" panose="02020603050405020304" pitchFamily="18" charset="0"/>
                <a:cs typeface="Times New Roman" panose="02020603050405020304" pitchFamily="18" charset="0"/>
              </a:rPr>
              <a:t>I have created a series of experiments where I systematically vary the independent</a:t>
            </a:r>
          </a:p>
          <a:p>
            <a:r>
              <a:rPr lang="en-US" dirty="0">
                <a:latin typeface="Times New Roman" panose="02020603050405020304" pitchFamily="18" charset="0"/>
                <a:cs typeface="Times New Roman" panose="02020603050405020304" pitchFamily="18" charset="0"/>
              </a:rPr>
              <a:t>variables while keeping other factors constant. I have conducted experiments with different numbers of participating clients, varying from 50 to 500, and record the corresponding performance of the federated learning algorithm for each case.</a:t>
            </a:r>
          </a:p>
        </p:txBody>
      </p:sp>
      <p:graphicFrame>
        <p:nvGraphicFramePr>
          <p:cNvPr id="8" name="Chart 7">
            <a:extLst>
              <a:ext uri="{FF2B5EF4-FFF2-40B4-BE49-F238E27FC236}">
                <a16:creationId xmlns:a16="http://schemas.microsoft.com/office/drawing/2014/main" id="{D168112F-D15A-4EF0-A16B-2439CAA8AFAA}"/>
              </a:ext>
            </a:extLst>
          </p:cNvPr>
          <p:cNvGraphicFramePr>
            <a:graphicFrameLocks/>
          </p:cNvGraphicFramePr>
          <p:nvPr>
            <p:extLst>
              <p:ext uri="{D42A27DB-BD31-4B8C-83A1-F6EECF244321}">
                <p14:modId xmlns:p14="http://schemas.microsoft.com/office/powerpoint/2010/main" val="3626991013"/>
              </p:ext>
            </p:extLst>
          </p:nvPr>
        </p:nvGraphicFramePr>
        <p:xfrm>
          <a:off x="1410171" y="3036119"/>
          <a:ext cx="10642151" cy="37637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9DD9E811-197B-4E77-BBC0-4CAC85D4CDC7}"/>
              </a:ext>
            </a:extLst>
          </p:cNvPr>
          <p:cNvGraphicFramePr>
            <a:graphicFrameLocks/>
          </p:cNvGraphicFramePr>
          <p:nvPr>
            <p:extLst>
              <p:ext uri="{D42A27DB-BD31-4B8C-83A1-F6EECF244321}">
                <p14:modId xmlns:p14="http://schemas.microsoft.com/office/powerpoint/2010/main" val="665451231"/>
              </p:ext>
            </p:extLst>
          </p:nvPr>
        </p:nvGraphicFramePr>
        <p:xfrm>
          <a:off x="1410171" y="3049435"/>
          <a:ext cx="10642151" cy="37637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7D70540D-DB14-4EA1-A247-FD5A45CF03A3}"/>
              </a:ext>
            </a:extLst>
          </p:cNvPr>
          <p:cNvGraphicFramePr>
            <a:graphicFrameLocks/>
          </p:cNvGraphicFramePr>
          <p:nvPr>
            <p:extLst>
              <p:ext uri="{D42A27DB-BD31-4B8C-83A1-F6EECF244321}">
                <p14:modId xmlns:p14="http://schemas.microsoft.com/office/powerpoint/2010/main" val="719860584"/>
              </p:ext>
            </p:extLst>
          </p:nvPr>
        </p:nvGraphicFramePr>
        <p:xfrm>
          <a:off x="1410170" y="3042777"/>
          <a:ext cx="10642151" cy="375710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4EC4E7A1-FA3C-4DB4-AC7B-05F20C14DDAC}"/>
              </a:ext>
            </a:extLst>
          </p:cNvPr>
          <p:cNvGraphicFramePr>
            <a:graphicFrameLocks/>
          </p:cNvGraphicFramePr>
          <p:nvPr>
            <p:extLst>
              <p:ext uri="{D42A27DB-BD31-4B8C-83A1-F6EECF244321}">
                <p14:modId xmlns:p14="http://schemas.microsoft.com/office/powerpoint/2010/main" val="1919844989"/>
              </p:ext>
            </p:extLst>
          </p:nvPr>
        </p:nvGraphicFramePr>
        <p:xfrm>
          <a:off x="1410169" y="3042777"/>
          <a:ext cx="10642150" cy="377042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48747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10" grpId="0">
        <p:bldAsOne/>
      </p:bldGraphic>
      <p:bldGraphic spid="9" grpId="0">
        <p:bldAsOne/>
      </p:bldGraphic>
      <p:bldGraphic spid="11"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BC42-6BC2-4A61-A846-F68879512D44}"/>
              </a:ext>
            </a:extLst>
          </p:cNvPr>
          <p:cNvSpPr>
            <a:spLocks noGrp="1"/>
          </p:cNvSpPr>
          <p:nvPr>
            <p:ph type="title"/>
          </p:nvPr>
        </p:nvSpPr>
        <p:spPr>
          <a:xfrm>
            <a:off x="1410170" y="-55605"/>
            <a:ext cx="10018713" cy="1752599"/>
          </a:xfrm>
        </p:spPr>
        <p:txBody>
          <a:bodyPr/>
          <a:lstStyle/>
          <a:p>
            <a:r>
              <a:rPr lang="en-US" altLang="en-US" b="1" dirty="0">
                <a:latin typeface="Times New Roman" panose="02020603050405020304" pitchFamily="18" charset="0"/>
                <a:cs typeface="Times New Roman" panose="02020603050405020304" pitchFamily="18" charset="0"/>
              </a:rPr>
              <a:t>Statistical Analysis</a:t>
            </a:r>
            <a:br>
              <a:rPr lang="en-US" alt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23B54A-BB02-4E7F-BC10-C0F1C8A1E3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54901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3210</TotalTime>
  <Words>871</Words>
  <Application>Microsoft Office PowerPoint</Application>
  <PresentationFormat>Widescreen</PresentationFormat>
  <Paragraphs>118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    Course: Guided Research    Project Title: Federated Machine Learning Implementation on Image Classification  </vt:lpstr>
      <vt:lpstr>Project Objective</vt:lpstr>
      <vt:lpstr>Literature Review</vt:lpstr>
      <vt:lpstr>Solution Architecture</vt:lpstr>
      <vt:lpstr>Dataset | Ingestion | Preprocessing</vt:lpstr>
      <vt:lpstr>Dataset Cleaning</vt:lpstr>
      <vt:lpstr>Modelling</vt:lpstr>
      <vt:lpstr>Measurement and Scale</vt:lpstr>
      <vt:lpstr>Statistical Analysis </vt:lpstr>
      <vt:lpstr>Federated averaging methods</vt:lpstr>
      <vt:lpstr>Conclusion and future scope</vt:lpstr>
      <vt:lpstr>References</vt:lpstr>
      <vt:lpstr>Thank You</vt:lpstr>
      <vt:lpstr>Backup</vt:lpstr>
      <vt:lpstr>Frameworks Under Development</vt:lpstr>
      <vt:lpstr>Applications - I</vt:lpstr>
      <vt:lpstr>Applications - II</vt:lpstr>
      <vt:lpstr>SGD</vt:lpstr>
      <vt:lpstr>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Asgarov</dc:creator>
  <cp:lastModifiedBy>Ali Asgarov</cp:lastModifiedBy>
  <cp:revision>33</cp:revision>
  <dcterms:created xsi:type="dcterms:W3CDTF">2023-07-15T14:56:56Z</dcterms:created>
  <dcterms:modified xsi:type="dcterms:W3CDTF">2023-07-27T04:13:25Z</dcterms:modified>
</cp:coreProperties>
</file>