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60" r:id="rId2"/>
    <p:sldId id="262" r:id="rId3"/>
    <p:sldId id="263" r:id="rId4"/>
    <p:sldId id="264" r:id="rId5"/>
    <p:sldId id="265" r:id="rId6"/>
    <p:sldId id="266" r:id="rId7"/>
    <p:sldId id="267" r:id="rId8"/>
    <p:sldId id="268" r:id="rId9"/>
    <p:sldId id="269" r:id="rId10"/>
    <p:sldId id="270" r:id="rId11"/>
    <p:sldId id="271" r:id="rId12"/>
    <p:sldId id="272" r:id="rId13"/>
    <p:sldId id="273" r:id="rId14"/>
    <p:sldId id="261" r:id="rId15"/>
    <p:sldId id="256" r:id="rId16"/>
    <p:sldId id="257" r:id="rId17"/>
    <p:sldId id="25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101" autoAdjust="0"/>
    <p:restoredTop sz="94660"/>
  </p:normalViewPr>
  <p:slideViewPr>
    <p:cSldViewPr snapToGrid="0">
      <p:cViewPr varScale="1">
        <p:scale>
          <a:sx n="99" d="100"/>
          <a:sy n="99" d="100"/>
        </p:scale>
        <p:origin x="92" y="3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EE7DD-F417-42B7-AE76-68BB0675732B}" type="datetimeFigureOut">
              <a:rPr lang="en-US" smtClean="0"/>
              <a:t>7/22/2023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6895B77-2A5B-47E4-B7B1-50CB57E70207}" type="slidenum">
              <a:rPr lang="en-US" smtClean="0"/>
              <a:t>‹#›</a:t>
            </a:fld>
            <a:endParaRPr lang="en-US"/>
          </a:p>
        </p:txBody>
      </p:sp>
    </p:spTree>
    <p:extLst>
      <p:ext uri="{BB962C8B-B14F-4D97-AF65-F5344CB8AC3E}">
        <p14:creationId xmlns:p14="http://schemas.microsoft.com/office/powerpoint/2010/main" val="2211238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EE7DD-F417-42B7-AE76-68BB0675732B}"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895B77-2A5B-47E4-B7B1-50CB57E70207}" type="slidenum">
              <a:rPr lang="en-US" smtClean="0"/>
              <a:t>‹#›</a:t>
            </a:fld>
            <a:endParaRPr lang="en-US"/>
          </a:p>
        </p:txBody>
      </p:sp>
    </p:spTree>
    <p:extLst>
      <p:ext uri="{BB962C8B-B14F-4D97-AF65-F5344CB8AC3E}">
        <p14:creationId xmlns:p14="http://schemas.microsoft.com/office/powerpoint/2010/main" val="951743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EE7DD-F417-42B7-AE76-68BB0675732B}"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895B77-2A5B-47E4-B7B1-50CB57E70207}" type="slidenum">
              <a:rPr lang="en-US" smtClean="0"/>
              <a:t>‹#›</a:t>
            </a:fld>
            <a:endParaRPr lang="en-US"/>
          </a:p>
        </p:txBody>
      </p:sp>
    </p:spTree>
    <p:extLst>
      <p:ext uri="{BB962C8B-B14F-4D97-AF65-F5344CB8AC3E}">
        <p14:creationId xmlns:p14="http://schemas.microsoft.com/office/powerpoint/2010/main" val="1833511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EE7DD-F417-42B7-AE76-68BB0675732B}"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895B77-2A5B-47E4-B7B1-50CB57E70207}" type="slidenum">
              <a:rPr lang="en-US" smtClean="0"/>
              <a:t>‹#›</a:t>
            </a:fld>
            <a:endParaRPr lang="en-US"/>
          </a:p>
        </p:txBody>
      </p:sp>
    </p:spTree>
    <p:extLst>
      <p:ext uri="{BB962C8B-B14F-4D97-AF65-F5344CB8AC3E}">
        <p14:creationId xmlns:p14="http://schemas.microsoft.com/office/powerpoint/2010/main" val="3279340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EE7DD-F417-42B7-AE76-68BB0675732B}"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895B77-2A5B-47E4-B7B1-50CB57E70207}" type="slidenum">
              <a:rPr lang="en-US" smtClean="0"/>
              <a:t>‹#›</a:t>
            </a:fld>
            <a:endParaRPr lang="en-US"/>
          </a:p>
        </p:txBody>
      </p:sp>
    </p:spTree>
    <p:extLst>
      <p:ext uri="{BB962C8B-B14F-4D97-AF65-F5344CB8AC3E}">
        <p14:creationId xmlns:p14="http://schemas.microsoft.com/office/powerpoint/2010/main" val="344643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EE7DD-F417-42B7-AE76-68BB0675732B}"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895B77-2A5B-47E4-B7B1-50CB57E70207}" type="slidenum">
              <a:rPr lang="en-US" smtClean="0"/>
              <a:t>‹#›</a:t>
            </a:fld>
            <a:endParaRPr lang="en-US"/>
          </a:p>
        </p:txBody>
      </p:sp>
    </p:spTree>
    <p:extLst>
      <p:ext uri="{BB962C8B-B14F-4D97-AF65-F5344CB8AC3E}">
        <p14:creationId xmlns:p14="http://schemas.microsoft.com/office/powerpoint/2010/main" val="1197925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EE7DD-F417-42B7-AE76-68BB0675732B}"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895B77-2A5B-47E4-B7B1-50CB57E70207}" type="slidenum">
              <a:rPr lang="en-US" smtClean="0"/>
              <a:t>‹#›</a:t>
            </a:fld>
            <a:endParaRPr lang="en-US"/>
          </a:p>
        </p:txBody>
      </p:sp>
    </p:spTree>
    <p:extLst>
      <p:ext uri="{BB962C8B-B14F-4D97-AF65-F5344CB8AC3E}">
        <p14:creationId xmlns:p14="http://schemas.microsoft.com/office/powerpoint/2010/main" val="826121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EE7DD-F417-42B7-AE76-68BB0675732B}"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895B77-2A5B-47E4-B7B1-50CB57E70207}" type="slidenum">
              <a:rPr lang="en-US" smtClean="0"/>
              <a:t>‹#›</a:t>
            </a:fld>
            <a:endParaRPr lang="en-US"/>
          </a:p>
        </p:txBody>
      </p:sp>
    </p:spTree>
    <p:extLst>
      <p:ext uri="{BB962C8B-B14F-4D97-AF65-F5344CB8AC3E}">
        <p14:creationId xmlns:p14="http://schemas.microsoft.com/office/powerpoint/2010/main" val="2635634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EE7DD-F417-42B7-AE76-68BB0675732B}"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895B77-2A5B-47E4-B7B1-50CB57E70207}" type="slidenum">
              <a:rPr lang="en-US" smtClean="0"/>
              <a:t>‹#›</a:t>
            </a:fld>
            <a:endParaRPr lang="en-US"/>
          </a:p>
        </p:txBody>
      </p:sp>
    </p:spTree>
    <p:extLst>
      <p:ext uri="{BB962C8B-B14F-4D97-AF65-F5344CB8AC3E}">
        <p14:creationId xmlns:p14="http://schemas.microsoft.com/office/powerpoint/2010/main" val="2751762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EE7DD-F417-42B7-AE76-68BB0675732B}"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6895B77-2A5B-47E4-B7B1-50CB57E70207}" type="slidenum">
              <a:rPr lang="en-US" smtClean="0"/>
              <a:t>‹#›</a:t>
            </a:fld>
            <a:endParaRPr lang="en-US"/>
          </a:p>
        </p:txBody>
      </p:sp>
    </p:spTree>
    <p:extLst>
      <p:ext uri="{BB962C8B-B14F-4D97-AF65-F5344CB8AC3E}">
        <p14:creationId xmlns:p14="http://schemas.microsoft.com/office/powerpoint/2010/main" val="3399684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EE7DD-F417-42B7-AE76-68BB0675732B}"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895B77-2A5B-47E4-B7B1-50CB57E70207}" type="slidenum">
              <a:rPr lang="en-US" smtClean="0"/>
              <a:t>‹#›</a:t>
            </a:fld>
            <a:endParaRPr lang="en-US"/>
          </a:p>
        </p:txBody>
      </p:sp>
    </p:spTree>
    <p:extLst>
      <p:ext uri="{BB962C8B-B14F-4D97-AF65-F5344CB8AC3E}">
        <p14:creationId xmlns:p14="http://schemas.microsoft.com/office/powerpoint/2010/main" val="2369000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EE7DD-F417-42B7-AE76-68BB0675732B}"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895B77-2A5B-47E4-B7B1-50CB57E70207}" type="slidenum">
              <a:rPr lang="en-US" smtClean="0"/>
              <a:t>‹#›</a:t>
            </a:fld>
            <a:endParaRPr lang="en-US"/>
          </a:p>
        </p:txBody>
      </p:sp>
    </p:spTree>
    <p:extLst>
      <p:ext uri="{BB962C8B-B14F-4D97-AF65-F5344CB8AC3E}">
        <p14:creationId xmlns:p14="http://schemas.microsoft.com/office/powerpoint/2010/main" val="376642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EE7DD-F417-42B7-AE76-68BB0675732B}" type="datetimeFigureOut">
              <a:rPr lang="en-US" smtClean="0"/>
              <a:t>7/22/2023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895B77-2A5B-47E4-B7B1-50CB57E70207}" type="slidenum">
              <a:rPr lang="en-US" smtClean="0"/>
              <a:t>‹#›</a:t>
            </a:fld>
            <a:endParaRPr lang="en-US"/>
          </a:p>
        </p:txBody>
      </p:sp>
    </p:spTree>
    <p:extLst>
      <p:ext uri="{BB962C8B-B14F-4D97-AF65-F5344CB8AC3E}">
        <p14:creationId xmlns:p14="http://schemas.microsoft.com/office/powerpoint/2010/main" val="3894344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EE7DD-F417-42B7-AE76-68BB0675732B}" type="datetimeFigureOut">
              <a:rPr lang="en-US" smtClean="0"/>
              <a:t>7/22/2023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895B77-2A5B-47E4-B7B1-50CB57E70207}" type="slidenum">
              <a:rPr lang="en-US" smtClean="0"/>
              <a:t>‹#›</a:t>
            </a:fld>
            <a:endParaRPr lang="en-US"/>
          </a:p>
        </p:txBody>
      </p:sp>
    </p:spTree>
    <p:extLst>
      <p:ext uri="{BB962C8B-B14F-4D97-AF65-F5344CB8AC3E}">
        <p14:creationId xmlns:p14="http://schemas.microsoft.com/office/powerpoint/2010/main" val="122474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EE7DD-F417-42B7-AE76-68BB0675732B}" type="datetimeFigureOut">
              <a:rPr lang="en-US" smtClean="0"/>
              <a:t>7/22/2023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895B77-2A5B-47E4-B7B1-50CB57E70207}" type="slidenum">
              <a:rPr lang="en-US" smtClean="0"/>
              <a:t>‹#›</a:t>
            </a:fld>
            <a:endParaRPr lang="en-US"/>
          </a:p>
        </p:txBody>
      </p:sp>
    </p:spTree>
    <p:extLst>
      <p:ext uri="{BB962C8B-B14F-4D97-AF65-F5344CB8AC3E}">
        <p14:creationId xmlns:p14="http://schemas.microsoft.com/office/powerpoint/2010/main" val="2463829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EE7DD-F417-42B7-AE76-68BB0675732B}"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895B77-2A5B-47E4-B7B1-50CB57E70207}" type="slidenum">
              <a:rPr lang="en-US" smtClean="0"/>
              <a:t>‹#›</a:t>
            </a:fld>
            <a:endParaRPr lang="en-US"/>
          </a:p>
        </p:txBody>
      </p:sp>
    </p:spTree>
    <p:extLst>
      <p:ext uri="{BB962C8B-B14F-4D97-AF65-F5344CB8AC3E}">
        <p14:creationId xmlns:p14="http://schemas.microsoft.com/office/powerpoint/2010/main" val="3446945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EE7DD-F417-42B7-AE76-68BB0675732B}"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895B77-2A5B-47E4-B7B1-50CB57E70207}" type="slidenum">
              <a:rPr lang="en-US" smtClean="0"/>
              <a:t>‹#›</a:t>
            </a:fld>
            <a:endParaRPr lang="en-US"/>
          </a:p>
        </p:txBody>
      </p:sp>
    </p:spTree>
    <p:extLst>
      <p:ext uri="{BB962C8B-B14F-4D97-AF65-F5344CB8AC3E}">
        <p14:creationId xmlns:p14="http://schemas.microsoft.com/office/powerpoint/2010/main" val="3300910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06EE7DD-F417-42B7-AE76-68BB0675732B}" type="datetimeFigureOut">
              <a:rPr lang="en-US" smtClean="0"/>
              <a:t>7/22/2023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895B77-2A5B-47E4-B7B1-50CB57E70207}" type="slidenum">
              <a:rPr lang="en-US" smtClean="0"/>
              <a:t>‹#›</a:t>
            </a:fld>
            <a:endParaRPr lang="en-US"/>
          </a:p>
        </p:txBody>
      </p:sp>
    </p:spTree>
    <p:extLst>
      <p:ext uri="{BB962C8B-B14F-4D97-AF65-F5344CB8AC3E}">
        <p14:creationId xmlns:p14="http://schemas.microsoft.com/office/powerpoint/2010/main" val="3535312250"/>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F569-000D-4295-B13C-446A0F44F8EF}"/>
              </a:ext>
            </a:extLst>
          </p:cNvPr>
          <p:cNvSpPr>
            <a:spLocks noGrp="1"/>
          </p:cNvSpPr>
          <p:nvPr>
            <p:ph type="title"/>
          </p:nvPr>
        </p:nvSpPr>
        <p:spPr>
          <a:xfrm>
            <a:off x="685799" y="2805114"/>
            <a:ext cx="10515600" cy="308909"/>
          </a:xfrm>
        </p:spPr>
        <p:txBody>
          <a:bodyPr>
            <a:noAutofit/>
          </a:bodyPr>
          <a:lstStyle/>
          <a:p>
            <a:r>
              <a:rPr lang="en-US" sz="2000" dirty="0">
                <a:latin typeface="Times New Roman" panose="02020603050405020304" pitchFamily="18" charset="0"/>
                <a:cs typeface="Times New Roman" panose="02020603050405020304" pitchFamily="18" charset="0"/>
              </a:rPr>
              <a:t>Course: </a:t>
            </a:r>
            <a:r>
              <a:rPr lang="en-US" sz="2000" b="1" dirty="0">
                <a:latin typeface="Times New Roman" panose="02020603050405020304" pitchFamily="18" charset="0"/>
                <a:cs typeface="Times New Roman" panose="02020603050405020304" pitchFamily="18" charset="0"/>
              </a:rPr>
              <a:t>Guided Research</a:t>
            </a:r>
            <a:br>
              <a:rPr lang="en-US" sz="2000" b="1"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Project Title: </a:t>
            </a:r>
            <a:r>
              <a:rPr lang="en-US" sz="2000" b="1" dirty="0">
                <a:latin typeface="Times New Roman" panose="02020603050405020304" pitchFamily="18" charset="0"/>
                <a:cs typeface="Times New Roman" panose="02020603050405020304" pitchFamily="18" charset="0"/>
              </a:rPr>
              <a:t>Federated Machine Learning Implementation on Image Classification</a:t>
            </a:r>
            <a:br>
              <a:rPr lang="en-US"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p>
        </p:txBody>
      </p:sp>
      <p:pic>
        <p:nvPicPr>
          <p:cNvPr id="1025" name="Picture 15" descr="Logo&#10;&#10;Description automatically generated">
            <a:extLst>
              <a:ext uri="{FF2B5EF4-FFF2-40B4-BE49-F238E27FC236}">
                <a16:creationId xmlns:a16="http://schemas.microsoft.com/office/drawing/2014/main" id="{03B0AADC-E88B-4EDC-9A87-49337C2B78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3281" y="416311"/>
            <a:ext cx="749300" cy="558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496D92AD-3B7A-47E3-B18E-16D54F4BACD5}"/>
              </a:ext>
            </a:extLst>
          </p:cNvPr>
          <p:cNvSpPr>
            <a:spLocks noChangeArrowheads="1"/>
          </p:cNvSpPr>
          <p:nvPr/>
        </p:nvSpPr>
        <p:spPr bwMode="auto">
          <a:xfrm>
            <a:off x="3330146" y="-4942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6E5FD133-AC71-4B50-A8E8-BD6B7E9DDB9F}"/>
              </a:ext>
            </a:extLst>
          </p:cNvPr>
          <p:cNvSpPr>
            <a:spLocks noChangeArrowheads="1"/>
          </p:cNvSpPr>
          <p:nvPr/>
        </p:nvSpPr>
        <p:spPr bwMode="auto">
          <a:xfrm>
            <a:off x="3330146" y="10173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0EB6A80B-8E56-4282-A580-F70D28ABB02D}"/>
              </a:ext>
            </a:extLst>
          </p:cNvPr>
          <p:cNvSpPr>
            <a:spLocks noChangeArrowheads="1"/>
          </p:cNvSpPr>
          <p:nvPr/>
        </p:nvSpPr>
        <p:spPr bwMode="auto">
          <a:xfrm>
            <a:off x="3520363" y="1366651"/>
            <a:ext cx="4685835"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COMPUTER SCIENCE AND DATA ANALYTICS </a:t>
            </a:r>
            <a:endParaRPr kumimoji="0" lang="en-US" altLang="en-US"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D9A60A93-A8B8-4E68-9C9F-08BBC04A6EF2}"/>
              </a:ext>
            </a:extLst>
          </p:cNvPr>
          <p:cNvSpPr txBox="1">
            <a:spLocks/>
          </p:cNvSpPr>
          <p:nvPr/>
        </p:nvSpPr>
        <p:spPr>
          <a:xfrm>
            <a:off x="486031" y="3510776"/>
            <a:ext cx="10515600" cy="1325563"/>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latin typeface="Times New Roman" panose="02020603050405020304" pitchFamily="18" charset="0"/>
                <a:cs typeface="Times New Roman" panose="02020603050405020304" pitchFamily="18" charset="0"/>
              </a:rPr>
              <a:t>Student: </a:t>
            </a:r>
            <a:r>
              <a:rPr lang="en-US" sz="2000" b="1" dirty="0">
                <a:latin typeface="Times New Roman" panose="02020603050405020304" pitchFamily="18" charset="0"/>
                <a:cs typeface="Times New Roman" panose="02020603050405020304" pitchFamily="18" charset="0"/>
              </a:rPr>
              <a:t>Ali Asgarov</a:t>
            </a:r>
          </a:p>
        </p:txBody>
      </p:sp>
      <p:sp>
        <p:nvSpPr>
          <p:cNvPr id="11" name="Title 1">
            <a:extLst>
              <a:ext uri="{FF2B5EF4-FFF2-40B4-BE49-F238E27FC236}">
                <a16:creationId xmlns:a16="http://schemas.microsoft.com/office/drawing/2014/main" id="{96FEDD33-F054-46B9-AE4B-059CD82AEE5D}"/>
              </a:ext>
            </a:extLst>
          </p:cNvPr>
          <p:cNvSpPr txBox="1">
            <a:spLocks/>
          </p:cNvSpPr>
          <p:nvPr/>
        </p:nvSpPr>
        <p:spPr>
          <a:xfrm>
            <a:off x="747583" y="4613191"/>
            <a:ext cx="10515600" cy="1325563"/>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latin typeface="Times New Roman" panose="02020603050405020304" pitchFamily="18" charset="0"/>
                <a:cs typeface="Times New Roman" panose="02020603050405020304" pitchFamily="18" charset="0"/>
              </a:rPr>
              <a:t>Instructors &amp; Supervisors: </a:t>
            </a:r>
            <a:r>
              <a:rPr lang="en-US" sz="2000" b="1" dirty="0">
                <a:latin typeface="Times New Roman" panose="02020603050405020304" pitchFamily="18" charset="0"/>
                <a:cs typeface="Times New Roman" panose="02020603050405020304" pitchFamily="18" charset="0"/>
              </a:rPr>
              <a:t>Prof. Dr. Stephen </a:t>
            </a:r>
            <a:r>
              <a:rPr lang="en-US" sz="2000" b="1" dirty="0" err="1">
                <a:latin typeface="Times New Roman" panose="02020603050405020304" pitchFamily="18" charset="0"/>
                <a:cs typeface="Times New Roman" panose="02020603050405020304" pitchFamily="18" charset="0"/>
              </a:rPr>
              <a:t>Kaisler</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Assoc.Prof</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Jamaladdin</a:t>
            </a:r>
            <a:r>
              <a:rPr lang="en-US" sz="2000" b="1" dirty="0">
                <a:latin typeface="Times New Roman" panose="02020603050405020304" pitchFamily="18" charset="0"/>
                <a:cs typeface="Times New Roman" panose="02020603050405020304" pitchFamily="18" charset="0"/>
              </a:rPr>
              <a:t> Hasanov</a:t>
            </a:r>
          </a:p>
        </p:txBody>
      </p:sp>
      <p:pic>
        <p:nvPicPr>
          <p:cNvPr id="1031" name="Picture 7" descr="ADA University - Wikipedia">
            <a:extLst>
              <a:ext uri="{FF2B5EF4-FFF2-40B4-BE49-F238E27FC236}">
                <a16:creationId xmlns:a16="http://schemas.microsoft.com/office/drawing/2014/main" id="{BDF8A4C7-19D1-4F7B-B332-1128CA927C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7405" y="403552"/>
            <a:ext cx="859567" cy="55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296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46A7C-DF80-47DD-ADF1-60FCEDA718FB}"/>
              </a:ext>
            </a:extLst>
          </p:cNvPr>
          <p:cNvSpPr>
            <a:spLocks noGrp="1"/>
          </p:cNvSpPr>
          <p:nvPr>
            <p:ph type="title"/>
          </p:nvPr>
        </p:nvSpPr>
        <p:spPr>
          <a:xfrm>
            <a:off x="1410171" y="-376881"/>
            <a:ext cx="10018713" cy="1752599"/>
          </a:xfrm>
        </p:spPr>
        <p:txBody>
          <a:bodyPr/>
          <a:lstStyle/>
          <a:p>
            <a:r>
              <a:rPr lang="en-US" b="1" dirty="0">
                <a:latin typeface="Times New Roman" panose="02020603050405020304" pitchFamily="18" charset="0"/>
                <a:cs typeface="Times New Roman" panose="02020603050405020304" pitchFamily="18" charset="0"/>
              </a:rPr>
              <a:t>Measurement and Scale</a:t>
            </a:r>
          </a:p>
        </p:txBody>
      </p:sp>
      <p:sp>
        <p:nvSpPr>
          <p:cNvPr id="3" name="Content Placeholder 2">
            <a:extLst>
              <a:ext uri="{FF2B5EF4-FFF2-40B4-BE49-F238E27FC236}">
                <a16:creationId xmlns:a16="http://schemas.microsoft.com/office/drawing/2014/main" id="{1E2481FB-2920-4563-8F03-4A7B2BB1643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87478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0FE08-CEC5-46B1-9721-1B6AABDD6DA4}"/>
              </a:ext>
            </a:extLst>
          </p:cNvPr>
          <p:cNvSpPr>
            <a:spLocks noGrp="1"/>
          </p:cNvSpPr>
          <p:nvPr>
            <p:ph type="title"/>
          </p:nvPr>
        </p:nvSpPr>
        <p:spPr>
          <a:xfrm>
            <a:off x="1484309" y="-395416"/>
            <a:ext cx="10018713" cy="1752599"/>
          </a:xfrm>
        </p:spPr>
        <p:txBody>
          <a:bodyPr/>
          <a:lstStyle/>
          <a:p>
            <a:r>
              <a:rPr lang="en-US" altLang="en-US" b="1" dirty="0">
                <a:latin typeface="Times New Roman" panose="02020603050405020304" pitchFamily="18" charset="0"/>
                <a:cs typeface="Times New Roman" panose="02020603050405020304" pitchFamily="18" charset="0"/>
              </a:rPr>
              <a:t>Conclusion and future scope</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963D13-E9F6-4031-A42B-64FFD5BAA22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92216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1013-EE06-4289-B69D-0CE5B7A22D1E}"/>
              </a:ext>
            </a:extLst>
          </p:cNvPr>
          <p:cNvSpPr>
            <a:spLocks noGrp="1"/>
          </p:cNvSpPr>
          <p:nvPr>
            <p:ph type="title"/>
          </p:nvPr>
        </p:nvSpPr>
        <p:spPr>
          <a:xfrm>
            <a:off x="1086643" y="43250"/>
            <a:ext cx="10018713" cy="1752599"/>
          </a:xfrm>
        </p:spPr>
        <p:txBody>
          <a:bodyPr/>
          <a:lstStyle/>
          <a:p>
            <a:r>
              <a:rPr lang="en-US" b="1" dirty="0"/>
              <a:t>Thank You</a:t>
            </a:r>
          </a:p>
        </p:txBody>
      </p:sp>
      <p:pic>
        <p:nvPicPr>
          <p:cNvPr id="4098" name="Picture 2" descr="Top 3 Questions to Ask at the End of Every Interview – DAVRON">
            <a:extLst>
              <a:ext uri="{FF2B5EF4-FFF2-40B4-BE49-F238E27FC236}">
                <a16:creationId xmlns:a16="http://schemas.microsoft.com/office/drawing/2014/main" id="{B1DF67C6-E872-44F3-90F9-7A81005DD9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44306" y="1663259"/>
            <a:ext cx="7120273" cy="40051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263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D0DD9-6991-42B6-B8DE-6D794DB82D62}"/>
              </a:ext>
            </a:extLst>
          </p:cNvPr>
          <p:cNvSpPr>
            <a:spLocks noGrp="1"/>
          </p:cNvSpPr>
          <p:nvPr>
            <p:ph type="title"/>
          </p:nvPr>
        </p:nvSpPr>
        <p:spPr>
          <a:xfrm>
            <a:off x="1187749" y="2242752"/>
            <a:ext cx="10018713" cy="1752599"/>
          </a:xfrm>
        </p:spPr>
        <p:txBody>
          <a:bodyPr/>
          <a:lstStyle/>
          <a:p>
            <a:r>
              <a:rPr lang="en-US" b="1" dirty="0"/>
              <a:t>Backup</a:t>
            </a:r>
          </a:p>
        </p:txBody>
      </p:sp>
    </p:spTree>
    <p:extLst>
      <p:ext uri="{BB962C8B-B14F-4D97-AF65-F5344CB8AC3E}">
        <p14:creationId xmlns:p14="http://schemas.microsoft.com/office/powerpoint/2010/main" val="1284908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0073A-D900-47C5-BE15-27068C3E3545}"/>
              </a:ext>
            </a:extLst>
          </p:cNvPr>
          <p:cNvSpPr>
            <a:spLocks noGrp="1"/>
          </p:cNvSpPr>
          <p:nvPr>
            <p:ph type="title"/>
          </p:nvPr>
        </p:nvSpPr>
        <p:spPr>
          <a:xfrm>
            <a:off x="835581" y="-86498"/>
            <a:ext cx="10018713" cy="1752599"/>
          </a:xfrm>
        </p:spPr>
        <p:txBody>
          <a:bodyPr/>
          <a:lstStyle/>
          <a:p>
            <a:r>
              <a:rPr lang="en-US" dirty="0"/>
              <a:t>Structure</a:t>
            </a:r>
          </a:p>
        </p:txBody>
      </p:sp>
      <p:sp>
        <p:nvSpPr>
          <p:cNvPr id="4" name="TextBox 3">
            <a:extLst>
              <a:ext uri="{FF2B5EF4-FFF2-40B4-BE49-F238E27FC236}">
                <a16:creationId xmlns:a16="http://schemas.microsoft.com/office/drawing/2014/main" id="{D2AAC0C5-5AC8-43F9-8D7C-82C8DDD7F907}"/>
              </a:ext>
            </a:extLst>
          </p:cNvPr>
          <p:cNvSpPr txBox="1"/>
          <p:nvPr/>
        </p:nvSpPr>
        <p:spPr>
          <a:xfrm>
            <a:off x="2199502" y="1142999"/>
            <a:ext cx="7982465" cy="6241709"/>
          </a:xfrm>
          <a:prstGeom prst="rect">
            <a:avLst/>
          </a:prstGeom>
          <a:noFill/>
        </p:spPr>
        <p:txBody>
          <a:bodyPr wrap="square" rtlCol="0">
            <a:spAutoFit/>
          </a:bodyPr>
          <a:lstStyle/>
          <a:p>
            <a:r>
              <a:rPr lang="en-US" altLang="en-US" dirty="0"/>
              <a:t>2</a:t>
            </a:r>
            <a:r>
              <a:rPr lang="en-US" altLang="en-US" baseline="30000" dirty="0"/>
              <a:t>nd</a:t>
            </a:r>
            <a:r>
              <a:rPr lang="en-US" altLang="en-US" dirty="0"/>
              <a:t> slide George </a:t>
            </a:r>
            <a:r>
              <a:rPr lang="en-US" altLang="en-US" dirty="0" err="1"/>
              <a:t>Heilmeier’s</a:t>
            </a:r>
            <a:r>
              <a:rPr lang="en-US" altLang="en-US" dirty="0"/>
              <a:t> Catechism</a:t>
            </a:r>
          </a:p>
          <a:p>
            <a:pPr>
              <a:lnSpc>
                <a:spcPct val="80000"/>
              </a:lnSpc>
              <a:spcBef>
                <a:spcPct val="0"/>
              </a:spcBef>
            </a:pPr>
            <a:r>
              <a:rPr lang="en-US" altLang="en-US" dirty="0">
                <a:latin typeface="Arial Narrow" panose="020B0606020202030204" pitchFamily="34" charset="0"/>
              </a:rPr>
              <a:t>What are you trying to do? How is it done today, and what are the limits of current practice?</a:t>
            </a:r>
          </a:p>
          <a:p>
            <a:pPr>
              <a:lnSpc>
                <a:spcPct val="80000"/>
              </a:lnSpc>
              <a:spcBef>
                <a:spcPct val="0"/>
              </a:spcBef>
            </a:pPr>
            <a:r>
              <a:rPr lang="en-US" altLang="en-US" dirty="0">
                <a:latin typeface="Arial Narrow" panose="020B0606020202030204" pitchFamily="34" charset="0"/>
              </a:rPr>
              <a:t>What’s new in your approach and why will it be successful? Who cares? If you are successful, what difference will it make? What are the risks and the payoffs? How much will it cost? How long will it take? What are the midterm and final exams to check for success? Why now?</a:t>
            </a:r>
          </a:p>
          <a:p>
            <a:pPr>
              <a:lnSpc>
                <a:spcPct val="80000"/>
              </a:lnSpc>
              <a:spcBef>
                <a:spcPct val="0"/>
              </a:spcBef>
            </a:pPr>
            <a:endParaRPr lang="en-US" altLang="en-US" dirty="0">
              <a:latin typeface="Arial Narrow" panose="020B0606020202030204" pitchFamily="34" charset="0"/>
            </a:endParaRPr>
          </a:p>
          <a:p>
            <a:pPr>
              <a:lnSpc>
                <a:spcPct val="80000"/>
              </a:lnSpc>
              <a:spcBef>
                <a:spcPct val="0"/>
              </a:spcBef>
            </a:pPr>
            <a:r>
              <a:rPr lang="en-US" altLang="en-US" dirty="0">
                <a:latin typeface="Arial Narrow" panose="020B0606020202030204" pitchFamily="34" charset="0"/>
              </a:rPr>
              <a:t>3</a:t>
            </a:r>
            <a:r>
              <a:rPr lang="en-US" altLang="en-US" baseline="30000" dirty="0">
                <a:latin typeface="Arial Narrow" panose="020B0606020202030204" pitchFamily="34" charset="0"/>
              </a:rPr>
              <a:t>rd</a:t>
            </a:r>
            <a:r>
              <a:rPr lang="en-US" altLang="en-US" dirty="0">
                <a:latin typeface="Arial Narrow" panose="020B0606020202030204" pitchFamily="34" charset="0"/>
              </a:rPr>
              <a:t>  slide Literature Review</a:t>
            </a:r>
          </a:p>
          <a:p>
            <a:pPr>
              <a:lnSpc>
                <a:spcPct val="80000"/>
              </a:lnSpc>
              <a:spcBef>
                <a:spcPct val="0"/>
              </a:spcBef>
            </a:pPr>
            <a:endParaRPr lang="en-US" altLang="en-US" dirty="0">
              <a:latin typeface="Arial Narrow" panose="020B0606020202030204" pitchFamily="34" charset="0"/>
            </a:endParaRPr>
          </a:p>
          <a:p>
            <a:pPr>
              <a:lnSpc>
                <a:spcPct val="80000"/>
              </a:lnSpc>
              <a:spcBef>
                <a:spcPct val="0"/>
              </a:spcBef>
            </a:pPr>
            <a:r>
              <a:rPr lang="en-US" altLang="en-US" dirty="0">
                <a:latin typeface="Arial Narrow" panose="020B0606020202030204" pitchFamily="34" charset="0"/>
              </a:rPr>
              <a:t>4</a:t>
            </a:r>
            <a:r>
              <a:rPr lang="en-US" altLang="en-US" baseline="30000" dirty="0">
                <a:latin typeface="Arial Narrow" panose="020B0606020202030204" pitchFamily="34" charset="0"/>
              </a:rPr>
              <a:t>th</a:t>
            </a:r>
            <a:r>
              <a:rPr lang="en-US" altLang="en-US" dirty="0">
                <a:latin typeface="Arial Narrow" panose="020B0606020202030204" pitchFamily="34" charset="0"/>
              </a:rPr>
              <a:t> slide the general flow of the project</a:t>
            </a:r>
          </a:p>
          <a:p>
            <a:pPr>
              <a:lnSpc>
                <a:spcPct val="80000"/>
              </a:lnSpc>
              <a:spcBef>
                <a:spcPct val="0"/>
              </a:spcBef>
            </a:pPr>
            <a:endParaRPr lang="en-US" altLang="en-US" dirty="0">
              <a:latin typeface="Arial Narrow" panose="020B0606020202030204" pitchFamily="34" charset="0"/>
            </a:endParaRPr>
          </a:p>
          <a:p>
            <a:pPr>
              <a:lnSpc>
                <a:spcPct val="80000"/>
              </a:lnSpc>
              <a:spcBef>
                <a:spcPct val="0"/>
              </a:spcBef>
            </a:pPr>
            <a:r>
              <a:rPr lang="en-US" altLang="en-US" dirty="0">
                <a:latin typeface="Arial Narrow" panose="020B0606020202030204" pitchFamily="34" charset="0"/>
              </a:rPr>
              <a:t>4</a:t>
            </a:r>
            <a:r>
              <a:rPr lang="en-US" altLang="en-US" baseline="30000" dirty="0">
                <a:latin typeface="Arial Narrow" panose="020B0606020202030204" pitchFamily="34" charset="0"/>
              </a:rPr>
              <a:t>th</a:t>
            </a:r>
            <a:r>
              <a:rPr lang="en-US" altLang="en-US" dirty="0">
                <a:latin typeface="Arial Narrow" panose="020B0606020202030204" pitchFamily="34" charset="0"/>
              </a:rPr>
              <a:t> slide Dataset - Preprocessing</a:t>
            </a:r>
          </a:p>
          <a:p>
            <a:pPr>
              <a:lnSpc>
                <a:spcPct val="80000"/>
              </a:lnSpc>
              <a:spcBef>
                <a:spcPct val="0"/>
              </a:spcBef>
            </a:pPr>
            <a:endParaRPr lang="en-US" altLang="en-US" dirty="0">
              <a:latin typeface="Arial Narrow" panose="020B0606020202030204" pitchFamily="34" charset="0"/>
            </a:endParaRPr>
          </a:p>
          <a:p>
            <a:pPr>
              <a:lnSpc>
                <a:spcPct val="80000"/>
              </a:lnSpc>
              <a:spcBef>
                <a:spcPct val="0"/>
              </a:spcBef>
            </a:pPr>
            <a:r>
              <a:rPr lang="en-US" altLang="en-US" dirty="0">
                <a:latin typeface="Arial Narrow" panose="020B0606020202030204" pitchFamily="34" charset="0"/>
              </a:rPr>
              <a:t>5</a:t>
            </a:r>
            <a:r>
              <a:rPr lang="en-US" altLang="en-US" baseline="30000" dirty="0">
                <a:latin typeface="Arial Narrow" panose="020B0606020202030204" pitchFamily="34" charset="0"/>
              </a:rPr>
              <a:t>th</a:t>
            </a:r>
            <a:r>
              <a:rPr lang="en-US" altLang="en-US" dirty="0">
                <a:latin typeface="Arial Narrow" panose="020B0606020202030204" pitchFamily="34" charset="0"/>
              </a:rPr>
              <a:t> slide Dataset Cleaning</a:t>
            </a:r>
          </a:p>
          <a:p>
            <a:pPr>
              <a:lnSpc>
                <a:spcPct val="80000"/>
              </a:lnSpc>
              <a:spcBef>
                <a:spcPct val="0"/>
              </a:spcBef>
            </a:pPr>
            <a:endParaRPr lang="en-US" altLang="en-US" dirty="0">
              <a:latin typeface="Arial Narrow" panose="020B0606020202030204" pitchFamily="34" charset="0"/>
            </a:endParaRPr>
          </a:p>
          <a:p>
            <a:pPr>
              <a:lnSpc>
                <a:spcPct val="80000"/>
              </a:lnSpc>
              <a:spcBef>
                <a:spcPct val="0"/>
              </a:spcBef>
            </a:pPr>
            <a:r>
              <a:rPr lang="en-US" altLang="en-US" dirty="0">
                <a:latin typeface="Arial Narrow" panose="020B0606020202030204" pitchFamily="34" charset="0"/>
              </a:rPr>
              <a:t>6</a:t>
            </a:r>
            <a:r>
              <a:rPr lang="en-US" altLang="en-US" baseline="30000" dirty="0">
                <a:latin typeface="Arial Narrow" panose="020B0606020202030204" pitchFamily="34" charset="0"/>
              </a:rPr>
              <a:t>th</a:t>
            </a:r>
            <a:r>
              <a:rPr lang="en-US" altLang="en-US" dirty="0">
                <a:latin typeface="Arial Narrow" panose="020B0606020202030204" pitchFamily="34" charset="0"/>
              </a:rPr>
              <a:t> slide Statistical Analysis</a:t>
            </a:r>
          </a:p>
          <a:p>
            <a:pPr>
              <a:lnSpc>
                <a:spcPct val="80000"/>
              </a:lnSpc>
              <a:spcBef>
                <a:spcPct val="0"/>
              </a:spcBef>
            </a:pPr>
            <a:endParaRPr lang="en-US" altLang="en-US" dirty="0">
              <a:latin typeface="Arial Narrow" panose="020B0606020202030204" pitchFamily="34" charset="0"/>
            </a:endParaRPr>
          </a:p>
          <a:p>
            <a:pPr>
              <a:lnSpc>
                <a:spcPct val="80000"/>
              </a:lnSpc>
              <a:spcBef>
                <a:spcPct val="0"/>
              </a:spcBef>
            </a:pPr>
            <a:r>
              <a:rPr lang="en-US" altLang="en-US" dirty="0">
                <a:latin typeface="Arial Narrow" panose="020B0606020202030204" pitchFamily="34" charset="0"/>
              </a:rPr>
              <a:t>7</a:t>
            </a:r>
            <a:r>
              <a:rPr lang="en-US" altLang="en-US" baseline="30000" dirty="0">
                <a:latin typeface="Arial Narrow" panose="020B0606020202030204" pitchFamily="34" charset="0"/>
              </a:rPr>
              <a:t>th</a:t>
            </a:r>
            <a:r>
              <a:rPr lang="en-US" altLang="en-US" dirty="0">
                <a:latin typeface="Arial Narrow" panose="020B0606020202030204" pitchFamily="34" charset="0"/>
              </a:rPr>
              <a:t> slide Modelling</a:t>
            </a:r>
          </a:p>
          <a:p>
            <a:pPr>
              <a:lnSpc>
                <a:spcPct val="80000"/>
              </a:lnSpc>
              <a:spcBef>
                <a:spcPct val="0"/>
              </a:spcBef>
            </a:pPr>
            <a:endParaRPr lang="en-US" altLang="en-US" dirty="0">
              <a:latin typeface="Arial Narrow" panose="020B0606020202030204" pitchFamily="34" charset="0"/>
            </a:endParaRPr>
          </a:p>
          <a:p>
            <a:pPr>
              <a:lnSpc>
                <a:spcPct val="80000"/>
              </a:lnSpc>
              <a:spcBef>
                <a:spcPct val="0"/>
              </a:spcBef>
            </a:pPr>
            <a:r>
              <a:rPr lang="en-US" altLang="en-US" dirty="0">
                <a:latin typeface="Arial Narrow" panose="020B0606020202030204" pitchFamily="34" charset="0"/>
              </a:rPr>
              <a:t>8</a:t>
            </a:r>
            <a:r>
              <a:rPr lang="en-US" altLang="en-US" baseline="30000" dirty="0">
                <a:latin typeface="Arial Narrow" panose="020B0606020202030204" pitchFamily="34" charset="0"/>
              </a:rPr>
              <a:t>th</a:t>
            </a:r>
            <a:r>
              <a:rPr lang="en-US" altLang="en-US" dirty="0">
                <a:latin typeface="Arial Narrow" panose="020B0606020202030204" pitchFamily="34" charset="0"/>
              </a:rPr>
              <a:t> slide Federated Averaging methods</a:t>
            </a:r>
          </a:p>
          <a:p>
            <a:pPr>
              <a:lnSpc>
                <a:spcPct val="80000"/>
              </a:lnSpc>
              <a:spcBef>
                <a:spcPct val="0"/>
              </a:spcBef>
            </a:pPr>
            <a:endParaRPr lang="en-US" altLang="en-US" dirty="0">
              <a:latin typeface="Arial Narrow" panose="020B0606020202030204" pitchFamily="34" charset="0"/>
            </a:endParaRPr>
          </a:p>
          <a:p>
            <a:pPr>
              <a:lnSpc>
                <a:spcPct val="80000"/>
              </a:lnSpc>
              <a:spcBef>
                <a:spcPct val="0"/>
              </a:spcBef>
            </a:pPr>
            <a:r>
              <a:rPr lang="en-US" altLang="en-US" dirty="0">
                <a:latin typeface="Arial Narrow" panose="020B0606020202030204" pitchFamily="34" charset="0"/>
              </a:rPr>
              <a:t> 9</a:t>
            </a:r>
            <a:r>
              <a:rPr lang="en-US" altLang="en-US" baseline="30000" dirty="0">
                <a:latin typeface="Arial Narrow" panose="020B0606020202030204" pitchFamily="34" charset="0"/>
              </a:rPr>
              <a:t>th</a:t>
            </a:r>
            <a:r>
              <a:rPr lang="en-US" altLang="en-US" dirty="0">
                <a:latin typeface="Arial Narrow" panose="020B0606020202030204" pitchFamily="34" charset="0"/>
              </a:rPr>
              <a:t> slide Measurement and Scale</a:t>
            </a:r>
          </a:p>
          <a:p>
            <a:pPr>
              <a:lnSpc>
                <a:spcPct val="80000"/>
              </a:lnSpc>
              <a:spcBef>
                <a:spcPct val="0"/>
              </a:spcBef>
            </a:pPr>
            <a:endParaRPr lang="en-US" altLang="en-US" dirty="0">
              <a:latin typeface="Arial Narrow" panose="020B0606020202030204" pitchFamily="34" charset="0"/>
            </a:endParaRPr>
          </a:p>
          <a:p>
            <a:pPr>
              <a:lnSpc>
                <a:spcPct val="80000"/>
              </a:lnSpc>
              <a:spcBef>
                <a:spcPct val="0"/>
              </a:spcBef>
            </a:pPr>
            <a:r>
              <a:rPr lang="en-US" altLang="en-US" dirty="0">
                <a:latin typeface="Arial Narrow" panose="020B0606020202030204" pitchFamily="34" charset="0"/>
              </a:rPr>
              <a:t>10</a:t>
            </a:r>
            <a:r>
              <a:rPr lang="en-US" altLang="en-US" baseline="30000" dirty="0">
                <a:latin typeface="Arial Narrow" panose="020B0606020202030204" pitchFamily="34" charset="0"/>
              </a:rPr>
              <a:t>th</a:t>
            </a:r>
            <a:r>
              <a:rPr lang="en-US" altLang="en-US" dirty="0">
                <a:latin typeface="Arial Narrow" panose="020B0606020202030204" pitchFamily="34" charset="0"/>
              </a:rPr>
              <a:t> slide </a:t>
            </a:r>
            <a:r>
              <a:rPr lang="en-US" altLang="en-US" dirty="0" err="1">
                <a:latin typeface="Arial Narrow" panose="020B0606020202030204" pitchFamily="34" charset="0"/>
              </a:rPr>
              <a:t>Conculsuion</a:t>
            </a:r>
            <a:r>
              <a:rPr lang="en-US" altLang="en-US" dirty="0">
                <a:latin typeface="Arial Narrow" panose="020B0606020202030204" pitchFamily="34" charset="0"/>
              </a:rPr>
              <a:t> and future scope</a:t>
            </a:r>
          </a:p>
          <a:p>
            <a:pPr>
              <a:lnSpc>
                <a:spcPct val="80000"/>
              </a:lnSpc>
              <a:spcBef>
                <a:spcPct val="0"/>
              </a:spcBef>
            </a:pPr>
            <a:endParaRPr lang="en-US" altLang="en-US" dirty="0">
              <a:latin typeface="Arial Narrow" panose="020B0606020202030204" pitchFamily="34" charset="0"/>
            </a:endParaRPr>
          </a:p>
          <a:p>
            <a:pPr>
              <a:lnSpc>
                <a:spcPct val="80000"/>
              </a:lnSpc>
              <a:spcBef>
                <a:spcPct val="0"/>
              </a:spcBef>
            </a:pPr>
            <a:r>
              <a:rPr lang="en-US" altLang="en-US" dirty="0">
                <a:latin typeface="Arial Narrow" panose="020B0606020202030204" pitchFamily="34" charset="0"/>
              </a:rPr>
              <a:t>11</a:t>
            </a:r>
            <a:r>
              <a:rPr lang="en-US" altLang="en-US" baseline="30000" dirty="0">
                <a:latin typeface="Arial Narrow" panose="020B0606020202030204" pitchFamily="34" charset="0"/>
              </a:rPr>
              <a:t>th</a:t>
            </a:r>
            <a:r>
              <a:rPr lang="en-US" altLang="en-US" dirty="0">
                <a:latin typeface="Arial Narrow" panose="020B0606020202030204" pitchFamily="34" charset="0"/>
              </a:rPr>
              <a:t> slide Thank you</a:t>
            </a:r>
          </a:p>
          <a:p>
            <a:endParaRPr lang="en-US" dirty="0"/>
          </a:p>
          <a:p>
            <a:endParaRPr lang="en-US" dirty="0"/>
          </a:p>
        </p:txBody>
      </p:sp>
    </p:spTree>
    <p:extLst>
      <p:ext uri="{BB962C8B-B14F-4D97-AF65-F5344CB8AC3E}">
        <p14:creationId xmlns:p14="http://schemas.microsoft.com/office/powerpoint/2010/main" val="1326428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60C02EF-5A0E-47B4-A4B8-BC9108B8D6FA}"/>
              </a:ext>
            </a:extLst>
          </p:cNvPr>
          <p:cNvSpPr>
            <a:spLocks noGrp="1"/>
          </p:cNvSpPr>
          <p:nvPr>
            <p:ph type="subTitle" idx="1"/>
          </p:nvPr>
        </p:nvSpPr>
        <p:spPr>
          <a:xfrm>
            <a:off x="789709" y="575953"/>
            <a:ext cx="9878291" cy="4681847"/>
          </a:xfrm>
        </p:spPr>
        <p:txBody>
          <a:bodyPr>
            <a:normAutofit/>
          </a:bodyPr>
          <a:lstStyle/>
          <a:p>
            <a:r>
              <a:rPr lang="en-US" altLang="en-US" dirty="0"/>
              <a:t>Reflect on the </a:t>
            </a:r>
            <a:r>
              <a:rPr lang="en-US" altLang="en-US" dirty="0" err="1"/>
              <a:t>Heilmeier</a:t>
            </a:r>
            <a:r>
              <a:rPr lang="en-US" altLang="en-US" dirty="0"/>
              <a:t> Catechism</a:t>
            </a:r>
          </a:p>
          <a:p>
            <a:r>
              <a:rPr lang="en-US" altLang="en-US" dirty="0"/>
              <a:t>Consider these characteristics:</a:t>
            </a:r>
          </a:p>
          <a:p>
            <a:pPr lvl="1"/>
            <a:r>
              <a:rPr lang="en-US" altLang="en-US" i="1" dirty="0"/>
              <a:t>Is it doable?</a:t>
            </a:r>
            <a:r>
              <a:rPr lang="en-US" altLang="en-US" dirty="0"/>
              <a:t> Inventing a Warp Drive is not doable (insofar as we know currently)</a:t>
            </a:r>
          </a:p>
          <a:p>
            <a:pPr lvl="1"/>
            <a:r>
              <a:rPr lang="en-US" altLang="en-US" i="1" dirty="0"/>
              <a:t>Is it revolutionary?</a:t>
            </a:r>
            <a:r>
              <a:rPr lang="en-US" altLang="en-US" dirty="0"/>
              <a:t> For you: if everything works, who will be most excited or impressed?  </a:t>
            </a:r>
            <a:endParaRPr lang="en-US" altLang="en-US" dirty="0">
              <a:solidFill>
                <a:srgbClr val="FF0000"/>
              </a:solidFill>
            </a:endParaRPr>
          </a:p>
          <a:p>
            <a:pPr lvl="1"/>
            <a:r>
              <a:rPr lang="en-US" altLang="en-US" i="1" dirty="0"/>
              <a:t>Is it feasible?</a:t>
            </a:r>
            <a:r>
              <a:rPr lang="en-US" altLang="en-US" dirty="0"/>
              <a:t> Within resource constraints – time, knowledge, tools, software, hardware, data availability.</a:t>
            </a:r>
          </a:p>
          <a:p>
            <a:pPr lvl="1"/>
            <a:r>
              <a:rPr lang="en-US" altLang="en-US" i="1" dirty="0"/>
              <a:t>Is it interesting?</a:t>
            </a:r>
            <a:r>
              <a:rPr lang="en-US" altLang="en-US" dirty="0"/>
              <a:t> Are you willing to invest the better part of a year in coming up with a solution that works?</a:t>
            </a:r>
          </a:p>
          <a:p>
            <a:pPr lvl="1"/>
            <a:r>
              <a:rPr lang="en-US" altLang="en-US" i="1" dirty="0"/>
              <a:t>Is it an Area You Want to Learn About?</a:t>
            </a:r>
            <a:r>
              <a:rPr lang="en-US" altLang="en-US" dirty="0"/>
              <a:t> Are you willing to be passionate about it?</a:t>
            </a:r>
          </a:p>
          <a:p>
            <a:endParaRPr lang="en-US" dirty="0"/>
          </a:p>
        </p:txBody>
      </p:sp>
      <p:sp>
        <p:nvSpPr>
          <p:cNvPr id="4" name="Rectangle 3">
            <a:extLst>
              <a:ext uri="{FF2B5EF4-FFF2-40B4-BE49-F238E27FC236}">
                <a16:creationId xmlns:a16="http://schemas.microsoft.com/office/drawing/2014/main" id="{3F12A92E-E318-468C-BBAD-F4C1FF8E36CA}"/>
              </a:ext>
            </a:extLst>
          </p:cNvPr>
          <p:cNvSpPr/>
          <p:nvPr/>
        </p:nvSpPr>
        <p:spPr>
          <a:xfrm>
            <a:off x="1324266" y="391287"/>
            <a:ext cx="399468" cy="369332"/>
          </a:xfrm>
          <a:prstGeom prst="rect">
            <a:avLst/>
          </a:prstGeom>
        </p:spPr>
        <p:txBody>
          <a:bodyPr wrap="none">
            <a:spAutoFit/>
          </a:bodyPr>
          <a:lstStyle/>
          <a:p>
            <a:r>
              <a:rPr lang="en-US" dirty="0"/>
              <a:t>L1</a:t>
            </a:r>
          </a:p>
        </p:txBody>
      </p:sp>
    </p:spTree>
    <p:extLst>
      <p:ext uri="{BB962C8B-B14F-4D97-AF65-F5344CB8AC3E}">
        <p14:creationId xmlns:p14="http://schemas.microsoft.com/office/powerpoint/2010/main" val="1038396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B889-5F3F-472A-90B5-1A29D1752017}"/>
              </a:ext>
            </a:extLst>
          </p:cNvPr>
          <p:cNvSpPr>
            <a:spLocks noGrp="1"/>
          </p:cNvSpPr>
          <p:nvPr>
            <p:ph type="title"/>
          </p:nvPr>
        </p:nvSpPr>
        <p:spPr/>
        <p:txBody>
          <a:bodyPr/>
          <a:lstStyle/>
          <a:p>
            <a:r>
              <a:rPr lang="en-US" dirty="0"/>
              <a:t>L1</a:t>
            </a:r>
          </a:p>
        </p:txBody>
      </p:sp>
      <p:sp>
        <p:nvSpPr>
          <p:cNvPr id="3" name="Content Placeholder 2">
            <a:extLst>
              <a:ext uri="{FF2B5EF4-FFF2-40B4-BE49-F238E27FC236}">
                <a16:creationId xmlns:a16="http://schemas.microsoft.com/office/drawing/2014/main" id="{2C10DF38-F9A4-4AC2-9EB5-70152D71716D}"/>
              </a:ext>
            </a:extLst>
          </p:cNvPr>
          <p:cNvSpPr>
            <a:spLocks noGrp="1"/>
          </p:cNvSpPr>
          <p:nvPr>
            <p:ph idx="1"/>
          </p:nvPr>
        </p:nvSpPr>
        <p:spPr/>
        <p:txBody>
          <a:bodyPr>
            <a:normAutofit fontScale="62500" lnSpcReduction="20000"/>
          </a:bodyPr>
          <a:lstStyle/>
          <a:p>
            <a:r>
              <a:rPr lang="en-US" altLang="en-US" sz="2000" dirty="0"/>
              <a:t>What?  Be qualitative and quantitative</a:t>
            </a:r>
          </a:p>
          <a:p>
            <a:r>
              <a:rPr lang="en-US" altLang="en-US" sz="2000" dirty="0"/>
              <a:t>When? What milestones</a:t>
            </a:r>
          </a:p>
          <a:p>
            <a:r>
              <a:rPr lang="en-US" altLang="en-US" sz="2000" dirty="0"/>
              <a:t>Where? GWU (Washington, DC), ADA University (Baku, Azerbaijan)</a:t>
            </a:r>
          </a:p>
          <a:p>
            <a:r>
              <a:rPr lang="en-US" altLang="en-US" sz="2000" dirty="0"/>
              <a:t>Why? It will be useful to whom because …</a:t>
            </a:r>
          </a:p>
          <a:p>
            <a:r>
              <a:rPr lang="en-US" altLang="en-US" sz="2000" dirty="0"/>
              <a:t>Who? The participants are …</a:t>
            </a:r>
          </a:p>
          <a:p>
            <a:r>
              <a:rPr lang="en-US" altLang="en-US" sz="2000" dirty="0"/>
              <a:t>How? What technologies or science will you use, tools and methods?</a:t>
            </a:r>
          </a:p>
          <a:p>
            <a:r>
              <a:rPr lang="en-US" altLang="en-US" sz="2000" dirty="0"/>
              <a:t>Performance Benchmarks:</a:t>
            </a:r>
          </a:p>
          <a:p>
            <a:pPr lvl="1"/>
            <a:r>
              <a:rPr lang="en-US" altLang="en-US" sz="1800" dirty="0"/>
              <a:t>What can be measured?</a:t>
            </a:r>
          </a:p>
          <a:p>
            <a:pPr lvl="1"/>
            <a:r>
              <a:rPr lang="en-US" altLang="en-US" sz="1800" dirty="0"/>
              <a:t>What is the expected time to produce a solution?</a:t>
            </a:r>
          </a:p>
          <a:p>
            <a:pPr lvl="1"/>
            <a:r>
              <a:rPr lang="en-US" altLang="en-US" sz="1800" dirty="0"/>
              <a:t>What metrics will you use to gauge success?</a:t>
            </a:r>
          </a:p>
          <a:p>
            <a:pPr lvl="1"/>
            <a:r>
              <a:rPr lang="en-US" altLang="en-US" sz="1800" dirty="0"/>
              <a:t>What are the units/characteristics of the metrics?</a:t>
            </a:r>
            <a:br>
              <a:rPr lang="en-US" altLang="en-US" sz="1600" dirty="0"/>
            </a:br>
            <a:endParaRPr lang="en-US" altLang="en-US" sz="1600" dirty="0"/>
          </a:p>
          <a:p>
            <a:endParaRPr lang="en-US" dirty="0"/>
          </a:p>
          <a:p>
            <a:endParaRPr lang="en-US" dirty="0"/>
          </a:p>
        </p:txBody>
      </p:sp>
    </p:spTree>
    <p:extLst>
      <p:ext uri="{BB962C8B-B14F-4D97-AF65-F5344CB8AC3E}">
        <p14:creationId xmlns:p14="http://schemas.microsoft.com/office/powerpoint/2010/main" val="1893416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A0F1-9DE1-458C-AEC3-E107DC8AA2FC}"/>
              </a:ext>
            </a:extLst>
          </p:cNvPr>
          <p:cNvSpPr>
            <a:spLocks noGrp="1"/>
          </p:cNvSpPr>
          <p:nvPr>
            <p:ph type="title"/>
          </p:nvPr>
        </p:nvSpPr>
        <p:spPr/>
        <p:txBody>
          <a:bodyPr/>
          <a:lstStyle/>
          <a:p>
            <a:r>
              <a:rPr lang="en-US" dirty="0"/>
              <a:t>L1</a:t>
            </a:r>
          </a:p>
        </p:txBody>
      </p:sp>
      <p:sp>
        <p:nvSpPr>
          <p:cNvPr id="3" name="Content Placeholder 2">
            <a:extLst>
              <a:ext uri="{FF2B5EF4-FFF2-40B4-BE49-F238E27FC236}">
                <a16:creationId xmlns:a16="http://schemas.microsoft.com/office/drawing/2014/main" id="{FA23CA8C-F65D-4E8B-A41E-A31B8795C927}"/>
              </a:ext>
            </a:extLst>
          </p:cNvPr>
          <p:cNvSpPr>
            <a:spLocks noGrp="1"/>
          </p:cNvSpPr>
          <p:nvPr>
            <p:ph idx="1"/>
          </p:nvPr>
        </p:nvSpPr>
        <p:spPr/>
        <p:txBody>
          <a:bodyPr>
            <a:normAutofit fontScale="70000" lnSpcReduction="20000"/>
          </a:bodyPr>
          <a:lstStyle/>
          <a:p>
            <a:pPr marL="0" indent="0">
              <a:buNone/>
            </a:pPr>
            <a:r>
              <a:rPr lang="en-US" sz="3200" dirty="0"/>
              <a:t>Outline of 1-2 Page Project Paper:</a:t>
            </a:r>
          </a:p>
          <a:p>
            <a:pPr marL="0" marR="0">
              <a:lnSpc>
                <a:spcPct val="107000"/>
              </a:lnSpc>
              <a:spcBef>
                <a:spcPts val="0"/>
              </a:spcBef>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Name</a:t>
            </a:r>
            <a:r>
              <a:rPr lang="en-US" dirty="0">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Project Title</a:t>
            </a:r>
            <a:r>
              <a:rPr lang="en-US" dirty="0">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Answer these in Times New Roman, 10-point, Single spacing.</a:t>
            </a:r>
          </a:p>
          <a:p>
            <a:pPr marL="0" marR="0">
              <a:lnSpc>
                <a:spcPct val="107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1. What are you going to do?</a:t>
            </a:r>
          </a:p>
          <a:p>
            <a:pPr marL="0" marR="0">
              <a:lnSpc>
                <a:spcPct val="107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2. How is it done today? Current Limitations?</a:t>
            </a:r>
          </a:p>
          <a:p>
            <a:pPr marL="0" marR="0">
              <a:lnSpc>
                <a:spcPct val="107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3. What is your idea to do something better?</a:t>
            </a:r>
          </a:p>
          <a:p>
            <a:pPr marL="0" marR="0">
              <a:lnSpc>
                <a:spcPct val="107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4. Who will benefit from your work? Why?</a:t>
            </a:r>
          </a:p>
          <a:p>
            <a:pPr marL="0" marR="0">
              <a:lnSpc>
                <a:spcPct val="107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5. What risks do you anticipate?</a:t>
            </a:r>
          </a:p>
          <a:p>
            <a:pPr marL="0" marR="0">
              <a:lnSpc>
                <a:spcPct val="107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6. Out of pocket costs? Complete within 11 weeks?</a:t>
            </a:r>
          </a:p>
          <a:p>
            <a:pPr marL="0" marR="0">
              <a:lnSpc>
                <a:spcPct val="107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7. Midterm results?</a:t>
            </a:r>
          </a:p>
          <a:p>
            <a:pPr marL="0" marR="0">
              <a:lnSpc>
                <a:spcPct val="107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8. Final Demonstration?</a:t>
            </a:r>
          </a:p>
          <a:p>
            <a:pPr marL="0" indent="0">
              <a:buNone/>
            </a:pPr>
            <a:endParaRPr lang="en-US" sz="3200" dirty="0"/>
          </a:p>
          <a:p>
            <a:endParaRPr lang="en-US" dirty="0"/>
          </a:p>
        </p:txBody>
      </p:sp>
    </p:spTree>
    <p:extLst>
      <p:ext uri="{BB962C8B-B14F-4D97-AF65-F5344CB8AC3E}">
        <p14:creationId xmlns:p14="http://schemas.microsoft.com/office/powerpoint/2010/main" val="2560646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CFE44-6860-47BB-AF25-A8A3D9FD825A}"/>
              </a:ext>
            </a:extLst>
          </p:cNvPr>
          <p:cNvSpPr>
            <a:spLocks noGrp="1"/>
          </p:cNvSpPr>
          <p:nvPr>
            <p:ph type="title"/>
          </p:nvPr>
        </p:nvSpPr>
        <p:spPr>
          <a:xfrm>
            <a:off x="753011" y="-526049"/>
            <a:ext cx="10018713" cy="1752599"/>
          </a:xfrm>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4" name="Rectangle 3">
            <a:extLst>
              <a:ext uri="{FF2B5EF4-FFF2-40B4-BE49-F238E27FC236}">
                <a16:creationId xmlns:a16="http://schemas.microsoft.com/office/drawing/2014/main" id="{2064B458-8341-425C-ACEB-7CA03FD5F004}"/>
              </a:ext>
            </a:extLst>
          </p:cNvPr>
          <p:cNvSpPr/>
          <p:nvPr/>
        </p:nvSpPr>
        <p:spPr>
          <a:xfrm>
            <a:off x="1383209" y="825290"/>
            <a:ext cx="7130597" cy="5293757"/>
          </a:xfrm>
          <a:prstGeom prst="rect">
            <a:avLst/>
          </a:prstGeom>
        </p:spPr>
        <p:txBody>
          <a:bodyPr wrap="square">
            <a:spAutoFit/>
          </a:bodyPr>
          <a:lstStyle/>
          <a:p>
            <a:pPr marL="285750" indent="-285750">
              <a:buFont typeface="Arial" panose="020B0604020202020204" pitchFamily="34" charset="0"/>
              <a:buChar char="•"/>
            </a:pPr>
            <a:r>
              <a:rPr lang="en-US" altLang="en-US" sz="1400" dirty="0">
                <a:latin typeface="Times New Roman" panose="02020603050405020304" pitchFamily="18" charset="0"/>
                <a:cs typeface="Times New Roman" panose="02020603050405020304" pitchFamily="18" charset="0"/>
              </a:rPr>
              <a:t>Standard machine learning approaches necessarily require storing training data on a single machine or in datacenter. </a:t>
            </a:r>
          </a:p>
          <a:p>
            <a:endParaRPr lang="en-US" alt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Why can’t we just centralize the data? </a:t>
            </a:r>
          </a:p>
          <a:p>
            <a:pPr marL="285750" indent="-285750">
              <a:buFont typeface="Arial" panose="020B0604020202020204" pitchFamily="34" charset="0"/>
              <a:buChar char="•"/>
            </a:pPr>
            <a:endParaRPr lang="en-US" altLang="en-US" sz="1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en-US" sz="1400" b="1" dirty="0">
                <a:latin typeface="Times New Roman" panose="02020603050405020304" pitchFamily="18" charset="0"/>
                <a:cs typeface="Times New Roman" panose="02020603050405020304" pitchFamily="18" charset="0"/>
              </a:rPr>
              <a:t>Sending the data may be too costly</a:t>
            </a:r>
          </a:p>
          <a:p>
            <a:pPr lvl="1"/>
            <a:endParaRPr lang="en-US" altLang="en-US" sz="1400" b="1" dirty="0">
              <a:latin typeface="Times New Roman" panose="02020603050405020304" pitchFamily="18" charset="0"/>
              <a:cs typeface="Times New Roman" panose="02020603050405020304" pitchFamily="18" charset="0"/>
            </a:endParaRPr>
          </a:p>
          <a:p>
            <a:pPr lvl="1"/>
            <a:r>
              <a:rPr lang="en-US" altLang="en-US" sz="1400" dirty="0">
                <a:latin typeface="Times New Roman" panose="02020603050405020304" pitchFamily="18" charset="0"/>
                <a:cs typeface="Times New Roman" panose="02020603050405020304" pitchFamily="18" charset="0"/>
              </a:rPr>
              <a:t>	Self-driving cars are expected to generate several TBs of data a day</a:t>
            </a:r>
          </a:p>
          <a:p>
            <a:pPr lvl="1"/>
            <a:endParaRPr lang="en-US" altLang="en-US" sz="1400" dirty="0">
              <a:latin typeface="Times New Roman" panose="02020603050405020304" pitchFamily="18" charset="0"/>
              <a:cs typeface="Times New Roman" panose="02020603050405020304" pitchFamily="18" charset="0"/>
            </a:endParaRPr>
          </a:p>
          <a:p>
            <a:pPr lvl="1"/>
            <a:r>
              <a:rPr lang="en-US" altLang="en-US" sz="1400" dirty="0">
                <a:latin typeface="Times New Roman" panose="02020603050405020304" pitchFamily="18" charset="0"/>
                <a:cs typeface="Times New Roman" panose="02020603050405020304" pitchFamily="18" charset="0"/>
              </a:rPr>
              <a:t>	Some wireless devices have limited bandwidth/power</a:t>
            </a:r>
          </a:p>
          <a:p>
            <a:pPr lvl="1"/>
            <a:endParaRPr lang="en-US" altLang="en-US" sz="1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en-US" sz="1400" b="1" dirty="0">
                <a:latin typeface="Times New Roman" panose="02020603050405020304" pitchFamily="18" charset="0"/>
                <a:cs typeface="Times New Roman" panose="02020603050405020304" pitchFamily="18" charset="0"/>
              </a:rPr>
              <a:t>Data may be considered too sensitive</a:t>
            </a:r>
          </a:p>
          <a:p>
            <a:endParaRPr lang="en-US" altLang="en-US" sz="1400" b="1" dirty="0">
              <a:latin typeface="Times New Roman" panose="02020603050405020304" pitchFamily="18" charset="0"/>
              <a:cs typeface="Times New Roman" panose="02020603050405020304" pitchFamily="18" charset="0"/>
            </a:endParaRPr>
          </a:p>
          <a:p>
            <a:r>
              <a:rPr lang="en-US" altLang="en-US" sz="1400" dirty="0">
                <a:latin typeface="Times New Roman" panose="02020603050405020304" pitchFamily="18" charset="0"/>
                <a:cs typeface="Times New Roman" panose="02020603050405020304" pitchFamily="18" charset="0"/>
              </a:rPr>
              <a:t>		We see a growing public awareness and regulations on data privacy</a:t>
            </a:r>
          </a:p>
          <a:p>
            <a:r>
              <a:rPr lang="en-US" altLang="en-US" sz="1400" dirty="0">
                <a:latin typeface="Times New Roman" panose="02020603050405020304" pitchFamily="18" charset="0"/>
                <a:cs typeface="Times New Roman" panose="02020603050405020304" pitchFamily="18" charset="0"/>
              </a:rPr>
              <a:t>		</a:t>
            </a:r>
          </a:p>
          <a:p>
            <a:r>
              <a:rPr lang="en-US" altLang="en-US" sz="1400" dirty="0">
                <a:latin typeface="Times New Roman" panose="02020603050405020304" pitchFamily="18" charset="0"/>
                <a:cs typeface="Times New Roman" panose="02020603050405020304" pitchFamily="18" charset="0"/>
              </a:rPr>
              <a:t>		Keeping control of data can give a competitive advantage in business and research.</a:t>
            </a:r>
          </a:p>
          <a:p>
            <a:endParaRPr lang="en-US" alt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1400" dirty="0">
                <a:latin typeface="Times New Roman" panose="02020603050405020304" pitchFamily="18" charset="0"/>
                <a:cs typeface="Times New Roman" panose="02020603050405020304" pitchFamily="18" charset="0"/>
              </a:rPr>
              <a:t>Federated Learning (FL) for models is a new concept trained from user interaction from devices.</a:t>
            </a:r>
          </a:p>
          <a:p>
            <a:pPr marL="285750" indent="-285750">
              <a:buFont typeface="Arial" panose="020B0604020202020204" pitchFamily="34" charset="0"/>
              <a:buChar char="•"/>
            </a:pPr>
            <a:r>
              <a:rPr lang="en-US" altLang="en-US" sz="1400" dirty="0">
                <a:latin typeface="Times New Roman" panose="02020603050405020304" pitchFamily="18" charset="0"/>
                <a:cs typeface="Times New Roman" panose="02020603050405020304" pitchFamily="18" charset="0"/>
              </a:rPr>
              <a:t>FL aims to collaboratively train a ML model while keeping the data decentralized.</a:t>
            </a:r>
          </a:p>
          <a:p>
            <a:pPr marL="285750" indent="-285750">
              <a:buFont typeface="Arial" panose="020B0604020202020204" pitchFamily="34" charset="0"/>
              <a:buChar char="•"/>
            </a:pPr>
            <a:r>
              <a:rPr lang="en-US" altLang="en-US" sz="1400" dirty="0">
                <a:latin typeface="Times New Roman" panose="02020603050405020304" pitchFamily="18" charset="0"/>
                <a:cs typeface="Times New Roman" panose="02020603050405020304" pitchFamily="18" charset="0"/>
              </a:rPr>
              <a:t>This goes beyond use of local models in the individual devices to make predictions by bringing model training to the individual devices as well. </a:t>
            </a:r>
          </a:p>
          <a:p>
            <a:endParaRPr lang="en-US" altLang="en-US"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9CDD36F-30A1-4B17-A688-AF99A12A7079}"/>
              </a:ext>
            </a:extLst>
          </p:cNvPr>
          <p:cNvPicPr>
            <a:picLocks noChangeAspect="1"/>
          </p:cNvPicPr>
          <p:nvPr/>
        </p:nvPicPr>
        <p:blipFill>
          <a:blip r:embed="rId2"/>
          <a:stretch>
            <a:fillRect/>
          </a:stretch>
        </p:blipFill>
        <p:spPr>
          <a:xfrm>
            <a:off x="8721250" y="730972"/>
            <a:ext cx="3345121" cy="991156"/>
          </a:xfrm>
          <a:prstGeom prst="rect">
            <a:avLst/>
          </a:prstGeom>
          <a:ln>
            <a:noFill/>
          </a:ln>
          <a:effectLst>
            <a:softEdge rad="112500"/>
          </a:effectLst>
        </p:spPr>
      </p:pic>
      <p:pic>
        <p:nvPicPr>
          <p:cNvPr id="8" name="Picture 7">
            <a:extLst>
              <a:ext uri="{FF2B5EF4-FFF2-40B4-BE49-F238E27FC236}">
                <a16:creationId xmlns:a16="http://schemas.microsoft.com/office/drawing/2014/main" id="{85740AAE-5592-45CE-B838-0856ABE73371}"/>
              </a:ext>
            </a:extLst>
          </p:cNvPr>
          <p:cNvPicPr>
            <a:picLocks noChangeAspect="1"/>
          </p:cNvPicPr>
          <p:nvPr/>
        </p:nvPicPr>
        <p:blipFill>
          <a:blip r:embed="rId3"/>
          <a:stretch>
            <a:fillRect/>
          </a:stretch>
        </p:blipFill>
        <p:spPr>
          <a:xfrm>
            <a:off x="7394134" y="2242745"/>
            <a:ext cx="272937" cy="371023"/>
          </a:xfrm>
          <a:prstGeom prst="rect">
            <a:avLst/>
          </a:prstGeom>
        </p:spPr>
      </p:pic>
      <p:pic>
        <p:nvPicPr>
          <p:cNvPr id="9" name="Picture 8">
            <a:extLst>
              <a:ext uri="{FF2B5EF4-FFF2-40B4-BE49-F238E27FC236}">
                <a16:creationId xmlns:a16="http://schemas.microsoft.com/office/drawing/2014/main" id="{707D8219-C556-48F2-A458-9DC529253485}"/>
              </a:ext>
            </a:extLst>
          </p:cNvPr>
          <p:cNvPicPr>
            <a:picLocks noChangeAspect="1"/>
          </p:cNvPicPr>
          <p:nvPr/>
        </p:nvPicPr>
        <p:blipFill>
          <a:blip r:embed="rId4"/>
          <a:stretch>
            <a:fillRect/>
          </a:stretch>
        </p:blipFill>
        <p:spPr>
          <a:xfrm>
            <a:off x="6382592" y="2737023"/>
            <a:ext cx="206727" cy="305393"/>
          </a:xfrm>
          <a:prstGeom prst="rect">
            <a:avLst/>
          </a:prstGeom>
        </p:spPr>
      </p:pic>
      <p:pic>
        <p:nvPicPr>
          <p:cNvPr id="10" name="Picture 9">
            <a:extLst>
              <a:ext uri="{FF2B5EF4-FFF2-40B4-BE49-F238E27FC236}">
                <a16:creationId xmlns:a16="http://schemas.microsoft.com/office/drawing/2014/main" id="{47C494DE-D352-40E3-A631-4557E1B952C1}"/>
              </a:ext>
            </a:extLst>
          </p:cNvPr>
          <p:cNvPicPr>
            <a:picLocks noChangeAspect="1"/>
          </p:cNvPicPr>
          <p:nvPr/>
        </p:nvPicPr>
        <p:blipFill>
          <a:blip r:embed="rId5"/>
          <a:stretch>
            <a:fillRect/>
          </a:stretch>
        </p:blipFill>
        <p:spPr>
          <a:xfrm>
            <a:off x="7357064" y="3518754"/>
            <a:ext cx="291153" cy="3816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B3070FA2-C885-4A74-BD9B-1CB52F37878C}"/>
              </a:ext>
            </a:extLst>
          </p:cNvPr>
          <p:cNvPicPr>
            <a:picLocks noChangeAspect="1"/>
          </p:cNvPicPr>
          <p:nvPr/>
        </p:nvPicPr>
        <p:blipFill>
          <a:blip r:embed="rId6"/>
          <a:stretch>
            <a:fillRect/>
          </a:stretch>
        </p:blipFill>
        <p:spPr>
          <a:xfrm>
            <a:off x="8430096" y="3980717"/>
            <a:ext cx="291154" cy="333350"/>
          </a:xfrm>
          <a:prstGeom prst="rect">
            <a:avLst/>
          </a:prstGeom>
        </p:spPr>
      </p:pic>
      <p:pic>
        <p:nvPicPr>
          <p:cNvPr id="12" name="Picture 11">
            <a:extLst>
              <a:ext uri="{FF2B5EF4-FFF2-40B4-BE49-F238E27FC236}">
                <a16:creationId xmlns:a16="http://schemas.microsoft.com/office/drawing/2014/main" id="{B74B94D7-73C0-43A5-8227-282F313357E3}"/>
              </a:ext>
            </a:extLst>
          </p:cNvPr>
          <p:cNvPicPr>
            <a:picLocks noChangeAspect="1"/>
          </p:cNvPicPr>
          <p:nvPr/>
        </p:nvPicPr>
        <p:blipFill>
          <a:blip r:embed="rId7"/>
          <a:stretch>
            <a:fillRect/>
          </a:stretch>
        </p:blipFill>
        <p:spPr>
          <a:xfrm>
            <a:off x="9031704" y="4044060"/>
            <a:ext cx="2944018" cy="1901097"/>
          </a:xfrm>
          <a:prstGeom prst="rect">
            <a:avLst/>
          </a:prstGeom>
        </p:spPr>
      </p:pic>
      <p:pic>
        <p:nvPicPr>
          <p:cNvPr id="2058" name="Picture 10" descr="Privacy Please Sign – New Signs">
            <a:extLst>
              <a:ext uri="{FF2B5EF4-FFF2-40B4-BE49-F238E27FC236}">
                <a16:creationId xmlns:a16="http://schemas.microsoft.com/office/drawing/2014/main" id="{96B6EC8B-8BC2-42B5-9310-B3E43AAAE7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29937" y="1933001"/>
            <a:ext cx="2448697" cy="1836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691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A8778-4713-4858-B313-F58A1FC81CDC}"/>
              </a:ext>
            </a:extLst>
          </p:cNvPr>
          <p:cNvSpPr>
            <a:spLocks noGrp="1"/>
          </p:cNvSpPr>
          <p:nvPr>
            <p:ph type="title"/>
          </p:nvPr>
        </p:nvSpPr>
        <p:spPr>
          <a:xfrm>
            <a:off x="1323673" y="-370703"/>
            <a:ext cx="10018713" cy="1752599"/>
          </a:xfrm>
        </p:spPr>
        <p:txBody>
          <a:bodyPr/>
          <a:lstStyle/>
          <a:p>
            <a:r>
              <a:rPr lang="en-US" b="1" dirty="0">
                <a:latin typeface="Times New Roman" panose="02020603050405020304" pitchFamily="18" charset="0"/>
                <a:cs typeface="Times New Roman" panose="02020603050405020304" pitchFamily="18" charset="0"/>
              </a:rPr>
              <a:t>Literature Review</a:t>
            </a:r>
          </a:p>
        </p:txBody>
      </p:sp>
      <p:sp>
        <p:nvSpPr>
          <p:cNvPr id="4" name="Rectangle 3">
            <a:extLst>
              <a:ext uri="{FF2B5EF4-FFF2-40B4-BE49-F238E27FC236}">
                <a16:creationId xmlns:a16="http://schemas.microsoft.com/office/drawing/2014/main" id="{2B1A8A59-C34E-499D-9DDB-B3F08AE46FD9}"/>
              </a:ext>
            </a:extLst>
          </p:cNvPr>
          <p:cNvSpPr/>
          <p:nvPr/>
        </p:nvSpPr>
        <p:spPr>
          <a:xfrm>
            <a:off x="1624163" y="1084780"/>
            <a:ext cx="8634755" cy="369332"/>
          </a:xfrm>
          <a:prstGeom prst="rect">
            <a:avLst/>
          </a:prstGeom>
        </p:spPr>
        <p:txBody>
          <a:bodyPr wrap="square">
            <a:spAutoFit/>
          </a:bodyPr>
          <a:lstStyle/>
          <a:p>
            <a:r>
              <a:rPr lang="en-US" altLang="en-US" dirty="0">
                <a:latin typeface="Times New Roman" panose="02020603050405020304" pitchFamily="18" charset="0"/>
                <a:cs typeface="Times New Roman" panose="02020603050405020304" pitchFamily="18" charset="0"/>
              </a:rPr>
              <a:t>FL is a relatively new type of learning that Google introduced in 2016</a:t>
            </a:r>
          </a:p>
        </p:txBody>
      </p:sp>
    </p:spTree>
    <p:extLst>
      <p:ext uri="{BB962C8B-B14F-4D97-AF65-F5344CB8AC3E}">
        <p14:creationId xmlns:p14="http://schemas.microsoft.com/office/powerpoint/2010/main" val="3034712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20034-335B-4DA8-8374-39DE1473AD52}"/>
              </a:ext>
            </a:extLst>
          </p:cNvPr>
          <p:cNvSpPr>
            <a:spLocks noGrp="1"/>
          </p:cNvSpPr>
          <p:nvPr>
            <p:ph type="title"/>
          </p:nvPr>
        </p:nvSpPr>
        <p:spPr>
          <a:xfrm>
            <a:off x="1391635" y="-352170"/>
            <a:ext cx="10018713" cy="1752599"/>
          </a:xfrm>
        </p:spPr>
        <p:txBody>
          <a:bodyPr/>
          <a:lstStyle/>
          <a:p>
            <a:r>
              <a:rPr lang="en-US" b="1" dirty="0">
                <a:latin typeface="Times New Roman" panose="02020603050405020304" pitchFamily="18" charset="0"/>
                <a:cs typeface="Times New Roman" panose="02020603050405020304" pitchFamily="18" charset="0"/>
              </a:rPr>
              <a:t>Solution Architecture</a:t>
            </a:r>
          </a:p>
        </p:txBody>
      </p:sp>
      <p:sp>
        <p:nvSpPr>
          <p:cNvPr id="4" name="Rectangle 3">
            <a:extLst>
              <a:ext uri="{FF2B5EF4-FFF2-40B4-BE49-F238E27FC236}">
                <a16:creationId xmlns:a16="http://schemas.microsoft.com/office/drawing/2014/main" id="{CFD84D9B-D8B4-43F4-885D-5B666AB6BD0E}"/>
              </a:ext>
            </a:extLst>
          </p:cNvPr>
          <p:cNvSpPr/>
          <p:nvPr/>
        </p:nvSpPr>
        <p:spPr>
          <a:xfrm>
            <a:off x="1624163" y="1084780"/>
            <a:ext cx="8634755" cy="369332"/>
          </a:xfrm>
          <a:prstGeom prst="rect">
            <a:avLst/>
          </a:prstGeom>
        </p:spPr>
        <p:txBody>
          <a:bodyPr wrap="square">
            <a:spAutoFit/>
          </a:bodyPr>
          <a:lstStyle/>
          <a:p>
            <a:r>
              <a:rPr lang="en-US" altLang="en-US" dirty="0">
                <a:latin typeface="Times New Roman" panose="02020603050405020304" pitchFamily="18" charset="0"/>
                <a:cs typeface="Times New Roman" panose="02020603050405020304" pitchFamily="18" charset="0"/>
              </a:rPr>
              <a:t>How does it work ?</a:t>
            </a:r>
          </a:p>
        </p:txBody>
      </p:sp>
    </p:spTree>
    <p:extLst>
      <p:ext uri="{BB962C8B-B14F-4D97-AF65-F5344CB8AC3E}">
        <p14:creationId xmlns:p14="http://schemas.microsoft.com/office/powerpoint/2010/main" val="4248947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BC17A-15EC-4502-82EA-CD2331F6F15E}"/>
              </a:ext>
            </a:extLst>
          </p:cNvPr>
          <p:cNvSpPr>
            <a:spLocks noGrp="1"/>
          </p:cNvSpPr>
          <p:nvPr>
            <p:ph type="title"/>
          </p:nvPr>
        </p:nvSpPr>
        <p:spPr>
          <a:xfrm>
            <a:off x="1368982" y="-364524"/>
            <a:ext cx="10823018" cy="1752599"/>
          </a:xfrm>
        </p:spPr>
        <p:txBody>
          <a:bodyPr/>
          <a:lstStyle/>
          <a:p>
            <a:r>
              <a:rPr lang="en-US" b="1" dirty="0">
                <a:latin typeface="Times New Roman" panose="02020603050405020304" pitchFamily="18" charset="0"/>
                <a:cs typeface="Times New Roman" panose="02020603050405020304" pitchFamily="18" charset="0"/>
              </a:rPr>
              <a:t>Dataset Properties | Ingestion | Preprocessing</a:t>
            </a:r>
          </a:p>
        </p:txBody>
      </p:sp>
      <p:sp>
        <p:nvSpPr>
          <p:cNvPr id="3" name="Content Placeholder 2">
            <a:extLst>
              <a:ext uri="{FF2B5EF4-FFF2-40B4-BE49-F238E27FC236}">
                <a16:creationId xmlns:a16="http://schemas.microsoft.com/office/drawing/2014/main" id="{0DE54AFC-87A9-4FF0-85E4-B0E5F3F258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3301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42B18-3824-471B-B760-444C51182C3F}"/>
              </a:ext>
            </a:extLst>
          </p:cNvPr>
          <p:cNvSpPr>
            <a:spLocks noGrp="1"/>
          </p:cNvSpPr>
          <p:nvPr>
            <p:ph type="title"/>
          </p:nvPr>
        </p:nvSpPr>
        <p:spPr>
          <a:xfrm>
            <a:off x="1527559" y="-386835"/>
            <a:ext cx="10018713" cy="1752599"/>
          </a:xfrm>
        </p:spPr>
        <p:txBody>
          <a:bodyPr/>
          <a:lstStyle/>
          <a:p>
            <a:r>
              <a:rPr lang="en-US" b="1" dirty="0">
                <a:latin typeface="Times New Roman" panose="02020603050405020304" pitchFamily="18" charset="0"/>
                <a:cs typeface="Times New Roman" panose="02020603050405020304" pitchFamily="18" charset="0"/>
              </a:rPr>
              <a:t>Dataset Cleaning</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2DEC8F-03A2-47BD-ADC8-10DE3911EE8A}"/>
              </a:ext>
            </a:extLst>
          </p:cNvPr>
          <p:cNvSpPr>
            <a:spLocks noGrp="1"/>
          </p:cNvSpPr>
          <p:nvPr>
            <p:ph idx="1"/>
          </p:nvPr>
        </p:nvSpPr>
        <p:spPr>
          <a:xfrm>
            <a:off x="1576986" y="1276864"/>
            <a:ext cx="10018713" cy="3124201"/>
          </a:xfrm>
        </p:spPr>
        <p:txBody>
          <a:bodyPr/>
          <a:lstStyle/>
          <a:p>
            <a:endParaRPr lang="en-US"/>
          </a:p>
        </p:txBody>
      </p:sp>
    </p:spTree>
    <p:extLst>
      <p:ext uri="{BB962C8B-B14F-4D97-AF65-F5344CB8AC3E}">
        <p14:creationId xmlns:p14="http://schemas.microsoft.com/office/powerpoint/2010/main" val="192231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BC42-6BC2-4A61-A846-F68879512D44}"/>
              </a:ext>
            </a:extLst>
          </p:cNvPr>
          <p:cNvSpPr>
            <a:spLocks noGrp="1"/>
          </p:cNvSpPr>
          <p:nvPr>
            <p:ph type="title"/>
          </p:nvPr>
        </p:nvSpPr>
        <p:spPr>
          <a:xfrm>
            <a:off x="1410170" y="-55605"/>
            <a:ext cx="10018713" cy="1752599"/>
          </a:xfrm>
        </p:spPr>
        <p:txBody>
          <a:bodyPr/>
          <a:lstStyle/>
          <a:p>
            <a:r>
              <a:rPr lang="en-US" altLang="en-US" b="1" dirty="0">
                <a:latin typeface="Times New Roman" panose="02020603050405020304" pitchFamily="18" charset="0"/>
                <a:cs typeface="Times New Roman" panose="02020603050405020304" pitchFamily="18" charset="0"/>
              </a:rPr>
              <a:t>Statistical Analysis</a:t>
            </a:r>
            <a:br>
              <a:rPr lang="en-US" alt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23B54A-BB02-4E7F-BC10-C0F1C8A1E31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54901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CFB9-A611-45AC-8DC0-CFF03B164563}"/>
              </a:ext>
            </a:extLst>
          </p:cNvPr>
          <p:cNvSpPr>
            <a:spLocks noGrp="1"/>
          </p:cNvSpPr>
          <p:nvPr>
            <p:ph type="title"/>
          </p:nvPr>
        </p:nvSpPr>
        <p:spPr>
          <a:xfrm>
            <a:off x="1138322" y="-401595"/>
            <a:ext cx="10018713" cy="1752599"/>
          </a:xfrm>
        </p:spPr>
        <p:txBody>
          <a:bodyPr/>
          <a:lstStyle/>
          <a:p>
            <a:r>
              <a:rPr lang="en-US" altLang="en-US" b="1" dirty="0">
                <a:latin typeface="Times New Roman" panose="02020603050405020304" pitchFamily="18" charset="0"/>
                <a:cs typeface="Times New Roman" panose="02020603050405020304" pitchFamily="18" charset="0"/>
              </a:rPr>
              <a:t>Modelling</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38A6B8-9F87-479F-81C4-0596E7CE59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91302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E3212-DE57-425B-80F2-1489E8E04551}"/>
              </a:ext>
            </a:extLst>
          </p:cNvPr>
          <p:cNvSpPr>
            <a:spLocks noGrp="1"/>
          </p:cNvSpPr>
          <p:nvPr>
            <p:ph type="title"/>
          </p:nvPr>
        </p:nvSpPr>
        <p:spPr>
          <a:xfrm>
            <a:off x="1484309" y="-407773"/>
            <a:ext cx="10018713" cy="1752599"/>
          </a:xfrm>
        </p:spPr>
        <p:txBody>
          <a:bodyPr/>
          <a:lstStyle/>
          <a:p>
            <a:r>
              <a:rPr lang="en-US" altLang="en-US" b="1" dirty="0">
                <a:latin typeface="Times New Roman" panose="02020603050405020304" pitchFamily="18" charset="0"/>
                <a:cs typeface="Times New Roman" panose="02020603050405020304" pitchFamily="18" charset="0"/>
              </a:rPr>
              <a:t>Federated averaging methods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10E86C-7B8D-49A2-AAD7-2B4D23E7B64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610255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302</TotalTime>
  <Words>682</Words>
  <Application>Microsoft Office PowerPoint</Application>
  <PresentationFormat>Widescreen</PresentationFormat>
  <Paragraphs>96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Narrow</vt:lpstr>
      <vt:lpstr>Corbel</vt:lpstr>
      <vt:lpstr>Times New Roman</vt:lpstr>
      <vt:lpstr>Parallax</vt:lpstr>
      <vt:lpstr>Course: Guided Research    Project Title: Federated Machine Learning Implementation on Image Classification  </vt:lpstr>
      <vt:lpstr>Introduction</vt:lpstr>
      <vt:lpstr>Literature Review</vt:lpstr>
      <vt:lpstr>Solution Architecture</vt:lpstr>
      <vt:lpstr>Dataset Properties | Ingestion | Preprocessing</vt:lpstr>
      <vt:lpstr>Dataset Cleaning</vt:lpstr>
      <vt:lpstr>Statistical Analysis </vt:lpstr>
      <vt:lpstr>Modelling</vt:lpstr>
      <vt:lpstr>Federated averaging methods</vt:lpstr>
      <vt:lpstr>Measurement and Scale</vt:lpstr>
      <vt:lpstr>Conclusion and future scope</vt:lpstr>
      <vt:lpstr>Thank You</vt:lpstr>
      <vt:lpstr>Backup</vt:lpstr>
      <vt:lpstr>Structure</vt:lpstr>
      <vt:lpstr>PowerPoint Presentation</vt:lpstr>
      <vt:lpstr>L1</vt:lpstr>
      <vt:lpstr>L1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Asgarov</dc:creator>
  <cp:lastModifiedBy>Ali Asgarov</cp:lastModifiedBy>
  <cp:revision>7</cp:revision>
  <dcterms:created xsi:type="dcterms:W3CDTF">2023-07-15T14:56:56Z</dcterms:created>
  <dcterms:modified xsi:type="dcterms:W3CDTF">2023-07-22T22:58:23Z</dcterms:modified>
</cp:coreProperties>
</file>