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dvent Pro SemiBold"/>
      <p:regular r:id="rId18"/>
      <p:bold r:id="rId19"/>
      <p:italic r:id="rId20"/>
      <p:boldItalic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italic.fntdata"/><Relationship Id="rId22" Type="http://schemas.openxmlformats.org/officeDocument/2006/relationships/font" Target="fonts/FiraSansExtraCondensedMedium-regular.fntdata"/><Relationship Id="rId21" Type="http://schemas.openxmlformats.org/officeDocument/2006/relationships/font" Target="fonts/AdventProSemiBold-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 Slide (name, project title, class # &amp;amp; name, date)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5d52e4df5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5d52e4df5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add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Conclusion (1)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d52e4df5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5d52e4df5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d52e4df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5d52e4df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Project Objective(1):</a:t>
            </a:r>
            <a:endParaRPr/>
          </a:p>
          <a:p>
            <a:pPr indent="0" lvl="0" marL="0" rtl="0" algn="l">
              <a:lnSpc>
                <a:spcPct val="115000"/>
              </a:lnSpc>
              <a:spcBef>
                <a:spcPts val="0"/>
              </a:spcBef>
              <a:spcAft>
                <a:spcPts val="0"/>
              </a:spcAft>
              <a:buClr>
                <a:schemeClr val="dk1"/>
              </a:buClr>
              <a:buSzPts val="1100"/>
              <a:buFont typeface="Arial"/>
              <a:buNone/>
            </a:pPr>
            <a:r>
              <a:rPr lang="en"/>
              <a:t>Few bullets on what you tried to do/did</a:t>
            </a:r>
            <a:endParaRPr/>
          </a:p>
          <a:p>
            <a:pPr indent="0" lvl="0" marL="0" rtl="0" algn="l">
              <a:lnSpc>
                <a:spcPct val="115000"/>
              </a:lnSpc>
              <a:spcBef>
                <a:spcPts val="0"/>
              </a:spcBef>
              <a:spcAft>
                <a:spcPts val="0"/>
              </a:spcAft>
              <a:buClr>
                <a:schemeClr val="dk1"/>
              </a:buClr>
              <a:buSzPts val="1100"/>
              <a:buFont typeface="Arial"/>
              <a:buNone/>
            </a:pPr>
            <a:r>
              <a:rPr lang="en"/>
              <a:t>Brief answers to Heilmeier Questions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3. Technical Approach (4) Key steps in research: what did you do</a:t>
            </a:r>
            <a:endParaRPr/>
          </a:p>
          <a:p>
            <a:pPr indent="0" lvl="0" marL="0" rtl="0" algn="l">
              <a:lnSpc>
                <a:spcPct val="115000"/>
              </a:lnSpc>
              <a:spcBef>
                <a:spcPts val="0"/>
              </a:spcBef>
              <a:spcAft>
                <a:spcPts val="0"/>
              </a:spcAft>
              <a:buClr>
                <a:schemeClr val="dk1"/>
              </a:buClr>
              <a:buSzPts val="1100"/>
              <a:buFont typeface="Arial"/>
              <a:buNone/>
            </a:pPr>
            <a:r>
              <a:rPr lang="en"/>
              <a:t>What is innovative about your research (2)</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Architecture diagram – key items labeled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5d2a1615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5d2a1615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5d52e4df5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5d52e4df5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4. Results (1)</a:t>
            </a:r>
            <a:endParaRPr/>
          </a:p>
          <a:p>
            <a:pPr indent="0" lvl="0" marL="0" rtl="0" algn="l">
              <a:lnSpc>
                <a:spcPct val="115000"/>
              </a:lnSpc>
              <a:spcBef>
                <a:spcPts val="0"/>
              </a:spcBef>
              <a:spcAft>
                <a:spcPts val="0"/>
              </a:spcAft>
              <a:buClr>
                <a:schemeClr val="dk1"/>
              </a:buClr>
              <a:buSzPts val="1100"/>
              <a:buFont typeface="Arial"/>
              <a:buNone/>
            </a:pPr>
            <a:r>
              <a:rPr lang="en"/>
              <a:t>Show and explain results – how do they show what</a:t>
            </a:r>
            <a:endParaRPr/>
          </a:p>
          <a:p>
            <a:pPr indent="0" lvl="0" marL="0" rtl="0" algn="l">
              <a:lnSpc>
                <a:spcPct val="115000"/>
              </a:lnSpc>
              <a:spcBef>
                <a:spcPts val="0"/>
              </a:spcBef>
              <a:spcAft>
                <a:spcPts val="0"/>
              </a:spcAft>
              <a:buClr>
                <a:schemeClr val="dk1"/>
              </a:buClr>
              <a:buSzPts val="1100"/>
              <a:buFont typeface="Arial"/>
              <a:buNone/>
            </a:pPr>
            <a:r>
              <a:rPr lang="en"/>
              <a:t>you accomplished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5d52e4df5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5d52e4df5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5d52e4df5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5d52e4df5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5d52e4df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5d52e4df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 Kilic</a:t>
            </a:r>
            <a:endParaRPr/>
          </a:p>
          <a:p>
            <a:pPr indent="0" lvl="0" marL="0" rtl="0" algn="ctr">
              <a:spcBef>
                <a:spcPts val="0"/>
              </a:spcBef>
              <a:spcAft>
                <a:spcPts val="0"/>
              </a:spcAft>
              <a:buNone/>
            </a:pPr>
            <a:r>
              <a:rPr lang="en"/>
              <a:t>CSCI 6917</a:t>
            </a:r>
            <a:endParaRPr/>
          </a:p>
          <a:p>
            <a:pPr indent="0" lvl="0" marL="0" rtl="0" algn="ctr">
              <a:spcBef>
                <a:spcPts val="0"/>
              </a:spcBef>
              <a:spcAft>
                <a:spcPts val="0"/>
              </a:spcAft>
              <a:buNone/>
            </a:pPr>
            <a:r>
              <a:rPr lang="en"/>
              <a:t>Guided Research</a:t>
            </a:r>
            <a:endParaRPr/>
          </a:p>
          <a:p>
            <a:pPr indent="0" lvl="0" marL="0" rtl="0" algn="ctr">
              <a:spcBef>
                <a:spcPts val="0"/>
              </a:spcBef>
              <a:spcAft>
                <a:spcPts val="0"/>
              </a:spcAft>
              <a:buNone/>
            </a:pPr>
            <a:r>
              <a:rPr lang="en"/>
              <a:t>July 2023</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FOMC </a:t>
            </a:r>
            <a:r>
              <a:rPr lang="en">
                <a:solidFill>
                  <a:schemeClr val="accent2"/>
                </a:solidFill>
              </a:rPr>
              <a:t>SENTIMENT</a:t>
            </a:r>
            <a:r>
              <a:rPr lang="en"/>
              <a:t> INDEX</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2"/>
          <p:cNvSpPr txBox="1"/>
          <p:nvPr>
            <p:ph type="ctrTitle"/>
          </p:nvPr>
        </p:nvSpPr>
        <p:spPr>
          <a:xfrm>
            <a:off x="555550" y="183250"/>
            <a:ext cx="8471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Results - I</a:t>
            </a:r>
            <a:r>
              <a:rPr lang="en" sz="2400"/>
              <a:t>ndex Over Time Linked to Major Economic Events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3"/>
          <p:cNvSpPr txBox="1"/>
          <p:nvPr>
            <p:ph idx="4" type="ctrTitle"/>
          </p:nvPr>
        </p:nvSpPr>
        <p:spPr>
          <a:xfrm>
            <a:off x="1495200" y="448225"/>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Conclusion </a:t>
            </a:r>
            <a:endParaRPr sz="3100"/>
          </a:p>
        </p:txBody>
      </p:sp>
      <p:sp>
        <p:nvSpPr>
          <p:cNvPr id="560" name="Google Shape;560;p33"/>
          <p:cNvSpPr txBox="1"/>
          <p:nvPr>
            <p:ph type="ctrTitle"/>
          </p:nvPr>
        </p:nvSpPr>
        <p:spPr>
          <a:xfrm>
            <a:off x="931234" y="1196026"/>
            <a:ext cx="982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61" name="Google Shape;561;p33"/>
          <p:cNvSpPr txBox="1"/>
          <p:nvPr>
            <p:ph idx="1" type="subTitle"/>
          </p:nvPr>
        </p:nvSpPr>
        <p:spPr>
          <a:xfrm>
            <a:off x="1167975" y="1684025"/>
            <a:ext cx="7019700" cy="19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I develop a notebook that can be used to implement FinBERT in my data in order to calculate FOMC-SI for each FOMC meeting date. I implemented FinBERT in my data and constructed the FOMC-SI and explored the index over time to link it to some major economic events such as COVID-19 induced recession in 2020 and the Great Financial Crisis during 2007-2008. I used the FOMC-SI to link it to some key economic variables such as economic activity including GDP growth and stock market performance measures via regressions. </a:t>
            </a:r>
            <a:endParaRPr sz="1200"/>
          </a:p>
          <a:p>
            <a:pPr indent="0" lvl="0" marL="0" rtl="0" algn="l">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62" name="Google Shape;562;p33"/>
          <p:cNvSpPr txBox="1"/>
          <p:nvPr>
            <p:ph idx="2" type="ctrTitle"/>
          </p:nvPr>
        </p:nvSpPr>
        <p:spPr>
          <a:xfrm>
            <a:off x="7050379" y="1196025"/>
            <a:ext cx="1137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 </a:t>
            </a:r>
            <a:endParaRPr/>
          </a:p>
        </p:txBody>
      </p:sp>
      <p:cxnSp>
        <p:nvCxnSpPr>
          <p:cNvPr id="563" name="Google Shape;563;p33"/>
          <p:cNvCxnSpPr>
            <a:stCxn id="560" idx="1"/>
          </p:cNvCxnSpPr>
          <p:nvPr/>
        </p:nvCxnSpPr>
        <p:spPr>
          <a:xfrm>
            <a:off x="931234" y="1484926"/>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564" name="Google Shape;564;p33"/>
          <p:cNvCxnSpPr>
            <a:stCxn id="562" idx="3"/>
          </p:cNvCxnSpPr>
          <p:nvPr/>
        </p:nvCxnSpPr>
        <p:spPr>
          <a:xfrm flipH="1">
            <a:off x="7041079" y="1484925"/>
            <a:ext cx="1146600" cy="2563800"/>
          </a:xfrm>
          <a:prstGeom prst="bentConnector4">
            <a:avLst>
              <a:gd fmla="val -20768" name="adj1"/>
              <a:gd fmla="val 100745" name="adj2"/>
            </a:avLst>
          </a:prstGeom>
          <a:noFill/>
          <a:ln cap="flat" cmpd="sng" w="9525">
            <a:solidFill>
              <a:schemeClr val="accent3"/>
            </a:solidFill>
            <a:prstDash val="solid"/>
            <a:round/>
            <a:headEnd len="med" w="med" type="none"/>
            <a:tailEnd len="med" w="med" type="none"/>
          </a:ln>
        </p:spPr>
      </p:cxnSp>
      <p:sp>
        <p:nvSpPr>
          <p:cNvPr id="565" name="Google Shape;565;p33"/>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4"/>
          <p:cNvSpPr txBox="1"/>
          <p:nvPr>
            <p:ph type="ctrTitle"/>
          </p:nvPr>
        </p:nvSpPr>
        <p:spPr>
          <a:xfrm>
            <a:off x="2332950" y="1767975"/>
            <a:ext cx="4632900" cy="214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Font typeface="Maven Pro"/>
              <a:buChar char="●"/>
            </a:pPr>
            <a:r>
              <a:rPr lang="en" sz="1300">
                <a:solidFill>
                  <a:schemeClr val="lt2"/>
                </a:solidFill>
                <a:latin typeface="Maven Pro"/>
                <a:ea typeface="Maven Pro"/>
                <a:cs typeface="Maven Pro"/>
                <a:sym typeface="Maven Pro"/>
              </a:rPr>
              <a:t>Create a sentiment analysis model trained on more relevant financial text.</a:t>
            </a:r>
            <a:endParaRPr sz="1300">
              <a:solidFill>
                <a:schemeClr val="lt2"/>
              </a:solidFill>
              <a:latin typeface="Maven Pro"/>
              <a:ea typeface="Maven Pro"/>
              <a:cs typeface="Maven Pro"/>
              <a:sym typeface="Maven Pro"/>
            </a:endParaRPr>
          </a:p>
          <a:p>
            <a:pPr indent="0" lvl="0" marL="457200" rtl="0" algn="l">
              <a:spcBef>
                <a:spcPts val="0"/>
              </a:spcBef>
              <a:spcAft>
                <a:spcPts val="0"/>
              </a:spcAft>
              <a:buNone/>
            </a:pPr>
            <a:r>
              <a:t/>
            </a:r>
            <a:endParaRPr sz="1300">
              <a:solidFill>
                <a:schemeClr val="lt2"/>
              </a:solidFill>
              <a:latin typeface="Maven Pro"/>
              <a:ea typeface="Maven Pro"/>
              <a:cs typeface="Maven Pro"/>
              <a:sym typeface="Maven Pro"/>
            </a:endParaRPr>
          </a:p>
          <a:p>
            <a:pPr indent="-304800" lvl="0" marL="457200" rtl="0" algn="l">
              <a:spcBef>
                <a:spcPts val="0"/>
              </a:spcBef>
              <a:spcAft>
                <a:spcPts val="0"/>
              </a:spcAft>
              <a:buClr>
                <a:schemeClr val="lt2"/>
              </a:buClr>
              <a:buSzPts val="1200"/>
              <a:buFont typeface="Maven Pro"/>
              <a:buChar char="●"/>
            </a:pPr>
            <a:r>
              <a:rPr lang="en" sz="1200">
                <a:solidFill>
                  <a:schemeClr val="lt2"/>
                </a:solidFill>
                <a:latin typeface="Maven Pro"/>
                <a:ea typeface="Maven Pro"/>
                <a:cs typeface="Maven Pro"/>
                <a:sym typeface="Maven Pro"/>
              </a:rPr>
              <a:t>Training a domain-specific sentiment analysis model using financial data can potentially lead to more accurate and contextually relevant sentiment predictions for financial documents like FOMC speeches, economic reports, company earnings calls, news articles, and social media posts related to the financial market.</a:t>
            </a:r>
            <a:endParaRPr sz="1200">
              <a:solidFill>
                <a:schemeClr val="lt2"/>
              </a:solidFill>
              <a:latin typeface="Maven Pro"/>
              <a:ea typeface="Maven Pro"/>
              <a:cs typeface="Maven Pro"/>
              <a:sym typeface="Maven Pro"/>
            </a:endParaRPr>
          </a:p>
          <a:p>
            <a:pPr indent="0" lvl="0" marL="457200" rtl="0" algn="l">
              <a:spcBef>
                <a:spcPts val="0"/>
              </a:spcBef>
              <a:spcAft>
                <a:spcPts val="0"/>
              </a:spcAft>
              <a:buNone/>
            </a:pPr>
            <a:r>
              <a:t/>
            </a:r>
            <a:endParaRPr sz="1200">
              <a:solidFill>
                <a:schemeClr val="lt2"/>
              </a:solidFill>
              <a:latin typeface="Maven Pro"/>
              <a:ea typeface="Maven Pro"/>
              <a:cs typeface="Maven Pro"/>
              <a:sym typeface="Maven Pro"/>
            </a:endParaRPr>
          </a:p>
          <a:p>
            <a:pPr indent="-304800" lvl="0" marL="457200" rtl="0" algn="l">
              <a:spcBef>
                <a:spcPts val="0"/>
              </a:spcBef>
              <a:spcAft>
                <a:spcPts val="0"/>
              </a:spcAft>
              <a:buClr>
                <a:schemeClr val="lt2"/>
              </a:buClr>
              <a:buSzPts val="1200"/>
              <a:buFont typeface="Maven Pro"/>
              <a:buChar char="●"/>
            </a:pPr>
            <a:r>
              <a:rPr lang="en" sz="1200">
                <a:solidFill>
                  <a:schemeClr val="lt2"/>
                </a:solidFill>
                <a:latin typeface="Maven Pro"/>
                <a:ea typeface="Maven Pro"/>
                <a:cs typeface="Maven Pro"/>
                <a:sym typeface="Maven Pro"/>
              </a:rPr>
              <a:t>This will allow for a more accurate and contextually meaningful sentiment analysis tool for financial applications.</a:t>
            </a:r>
            <a:endParaRPr sz="1200">
              <a:solidFill>
                <a:schemeClr val="lt2"/>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200">
              <a:solidFill>
                <a:schemeClr val="lt2"/>
              </a:solidFill>
              <a:latin typeface="Maven Pro"/>
              <a:ea typeface="Maven Pro"/>
              <a:cs typeface="Maven Pro"/>
              <a:sym typeface="Maven Pro"/>
            </a:endParaRPr>
          </a:p>
        </p:txBody>
      </p:sp>
      <p:sp>
        <p:nvSpPr>
          <p:cNvPr id="572" name="Google Shape;572;p34"/>
          <p:cNvSpPr txBox="1"/>
          <p:nvPr>
            <p:ph idx="1" type="subTitle"/>
          </p:nvPr>
        </p:nvSpPr>
        <p:spPr>
          <a:xfrm>
            <a:off x="2332950" y="876350"/>
            <a:ext cx="44781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Future Work</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5"/>
          <p:cNvSpPr txBox="1"/>
          <p:nvPr>
            <p:ph idx="1" type="subTitle"/>
          </p:nvPr>
        </p:nvSpPr>
        <p:spPr>
          <a:xfrm>
            <a:off x="2205050" y="1909425"/>
            <a:ext cx="4478100" cy="9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t>THANK YOU!</a:t>
            </a:r>
            <a:endParaRPr b="1"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Can the sentiment in the policy statements (press releases) made by the Chair of the Federal Reserve Board (FRB) after each of the he Federal Open Market Committee (FOMC)  meetings carry meaningful signal on the financial markets?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This research project aims to build an index that measures the overall sentiments in one of the most important US economic policy institutions, namely the FOMC meeting statements. The objective is that such an index can be used to learn overall sentiment by the policy makers on the economic and market conditions. </a:t>
            </a:r>
            <a:endParaRPr sz="1000"/>
          </a:p>
          <a:p>
            <a:pPr indent="0" lvl="0" marL="457200" rtl="0" algn="l">
              <a:lnSpc>
                <a:spcPct val="100000"/>
              </a:lnSpc>
              <a:spcBef>
                <a:spcPts val="0"/>
              </a:spcBef>
              <a:spcAft>
                <a:spcPts val="0"/>
              </a:spcAft>
              <a:buNone/>
            </a:pPr>
            <a:r>
              <a:t/>
            </a:r>
            <a:endParaRPr sz="1000"/>
          </a:p>
          <a:p>
            <a:pPr indent="-292100" lvl="0" marL="457200" rtl="0" algn="l">
              <a:lnSpc>
                <a:spcPct val="115000"/>
              </a:lnSpc>
              <a:spcBef>
                <a:spcPts val="1600"/>
              </a:spcBef>
              <a:spcAft>
                <a:spcPts val="0"/>
              </a:spcAft>
              <a:buSzPts val="1000"/>
              <a:buChar char="●"/>
            </a:pPr>
            <a:r>
              <a:rPr lang="en" sz="1000"/>
              <a:t>Currently, sentiment analysis on FOMC speeches is a novel approach, with no existing research projects in this domain.</a:t>
            </a:r>
            <a:endParaRPr sz="1000"/>
          </a:p>
          <a:p>
            <a:pPr indent="-292100" lvl="0" marL="457200" rtl="0" algn="l">
              <a:lnSpc>
                <a:spcPct val="115000"/>
              </a:lnSpc>
              <a:spcBef>
                <a:spcPts val="0"/>
              </a:spcBef>
              <a:spcAft>
                <a:spcPts val="0"/>
              </a:spcAft>
              <a:buSzPts val="1000"/>
              <a:buChar char="●"/>
            </a:pPr>
            <a:r>
              <a:rPr lang="en" sz="1000"/>
              <a:t>The availability of speeches from the year 2000 ensures that there are no immediate limitations in terms of data access.</a:t>
            </a:r>
            <a:endParaRPr sz="1000"/>
          </a:p>
          <a:p>
            <a:pPr indent="-292100" lvl="0" marL="457200" rtl="0" algn="l">
              <a:lnSpc>
                <a:spcPct val="115000"/>
              </a:lnSpc>
              <a:spcBef>
                <a:spcPts val="0"/>
              </a:spcBef>
              <a:spcAft>
                <a:spcPts val="0"/>
              </a:spcAft>
              <a:buSzPts val="1000"/>
              <a:buChar char="●"/>
            </a:pPr>
            <a:r>
              <a:rPr lang="en" sz="1000"/>
              <a:t>The proposed sentiment analysis will be beneficial for investigating the relationship between FOMC sentiment and financial market conditions through regressions and other analyses.</a:t>
            </a:r>
            <a:endParaRPr sz="1000"/>
          </a:p>
          <a:p>
            <a:pPr indent="-292100" lvl="0" marL="457200" rtl="0" algn="l">
              <a:lnSpc>
                <a:spcPct val="115000"/>
              </a:lnSpc>
              <a:spcBef>
                <a:spcPts val="0"/>
              </a:spcBef>
              <a:spcAft>
                <a:spcPts val="0"/>
              </a:spcAft>
              <a:buSzPts val="1000"/>
              <a:buChar char="●"/>
            </a:pPr>
            <a:r>
              <a:rPr lang="en" sz="1000"/>
              <a:t>The work will benefit anyone seeking insights into financial market conditions and their correlation with FOMC sentiments.</a:t>
            </a:r>
            <a:endParaRPr sz="1000"/>
          </a:p>
          <a:p>
            <a:pPr indent="-292100" lvl="0" marL="457200" rtl="0" algn="l">
              <a:lnSpc>
                <a:spcPct val="115000"/>
              </a:lnSpc>
              <a:spcBef>
                <a:spcPts val="0"/>
              </a:spcBef>
              <a:spcAft>
                <a:spcPts val="0"/>
              </a:spcAft>
              <a:buSzPts val="1000"/>
              <a:buChar char="●"/>
            </a:pPr>
            <a:r>
              <a:rPr lang="en" sz="1000"/>
              <a:t>Anticipated risks are minimal, with the main challenge being data cleaning, which may require some time and effort.</a:t>
            </a:r>
            <a:endParaRPr sz="1000"/>
          </a:p>
          <a:p>
            <a:pPr indent="-292100" lvl="0" marL="457200" rtl="0" algn="l">
              <a:lnSpc>
                <a:spcPct val="115000"/>
              </a:lnSpc>
              <a:spcBef>
                <a:spcPts val="0"/>
              </a:spcBef>
              <a:spcAft>
                <a:spcPts val="0"/>
              </a:spcAft>
              <a:buSzPts val="1000"/>
              <a:buChar char="●"/>
            </a:pPr>
            <a:r>
              <a:rPr lang="en" sz="1000"/>
              <a:t>The project is feasible within the 11-week timeframe, as sentiment analysis was chosen over topic modeling for quicker completion.</a:t>
            </a:r>
            <a:endParaRPr sz="1000"/>
          </a:p>
          <a:p>
            <a:pPr indent="-292100" lvl="0" marL="457200" rtl="0" algn="l">
              <a:lnSpc>
                <a:spcPct val="115000"/>
              </a:lnSpc>
              <a:spcBef>
                <a:spcPts val="0"/>
              </a:spcBef>
              <a:spcAft>
                <a:spcPts val="0"/>
              </a:spcAft>
              <a:buSzPts val="1000"/>
              <a:buChar char="●"/>
            </a:pPr>
            <a:r>
              <a:rPr lang="en" sz="1000"/>
              <a:t>By the midterm, data cleaning and preprocessing will be completed, and preliminary sentiment values may be available.</a:t>
            </a:r>
            <a:endParaRPr sz="1000"/>
          </a:p>
          <a:p>
            <a:pPr indent="-292100" lvl="0" marL="457200" rtl="0" algn="l">
              <a:lnSpc>
                <a:spcPct val="115000"/>
              </a:lnSpc>
              <a:spcBef>
                <a:spcPts val="0"/>
              </a:spcBef>
              <a:spcAft>
                <a:spcPts val="0"/>
              </a:spcAft>
              <a:buSzPts val="1000"/>
              <a:buChar char="●"/>
            </a:pPr>
            <a:r>
              <a:rPr lang="en" sz="1000"/>
              <a:t>During the final demonstration, all research results will be presented. An FOMC sentiment index is constructed by averaging sentiment values of each sentence in policy statements.</a:t>
            </a:r>
            <a:endParaRPr sz="1000"/>
          </a:p>
          <a:p>
            <a:pPr indent="0" lvl="0" marL="0" rtl="0" algn="l">
              <a:lnSpc>
                <a:spcPct val="100000"/>
              </a:lnSpc>
              <a:spcBef>
                <a:spcPts val="0"/>
              </a:spcBef>
              <a:spcAft>
                <a:spcPts val="1600"/>
              </a:spcAft>
              <a:buNone/>
            </a:pPr>
            <a:r>
              <a:t/>
            </a:r>
            <a:endParaRPr sz="1000"/>
          </a:p>
        </p:txBody>
      </p:sp>
      <p:sp>
        <p:nvSpPr>
          <p:cNvPr id="462" name="Google Shape;462;p24"/>
          <p:cNvSpPr txBox="1"/>
          <p:nvPr>
            <p:ph type="ctrTitle"/>
          </p:nvPr>
        </p:nvSpPr>
        <p:spPr>
          <a:xfrm>
            <a:off x="2077400" y="350125"/>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Objective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5"/>
          <p:cNvSpPr txBox="1"/>
          <p:nvPr>
            <p:ph type="ctrTitle"/>
          </p:nvPr>
        </p:nvSpPr>
        <p:spPr>
          <a:xfrm>
            <a:off x="64008" y="1562381"/>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DATA COLLECTION</a:t>
            </a:r>
            <a:endParaRPr sz="1200"/>
          </a:p>
        </p:txBody>
      </p:sp>
      <p:sp>
        <p:nvSpPr>
          <p:cNvPr id="468" name="Google Shape;468;p25"/>
          <p:cNvSpPr txBox="1"/>
          <p:nvPr>
            <p:ph idx="2" type="subTitle"/>
          </p:nvPr>
        </p:nvSpPr>
        <p:spPr>
          <a:xfrm>
            <a:off x="94725" y="1979186"/>
            <a:ext cx="1273200" cy="21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The sample of statements for this project covers all the available statements made by the FOMC since 2000.</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a:t>
            </a:r>
            <a:r>
              <a:rPr lang="en" sz="900"/>
              <a:t>The data collected has 202 statements corresponding to the period between January 2000 and June 2023. </a:t>
            </a:r>
            <a:endParaRPr sz="900"/>
          </a:p>
        </p:txBody>
      </p:sp>
      <p:sp>
        <p:nvSpPr>
          <p:cNvPr id="469" name="Google Shape;469;p25"/>
          <p:cNvSpPr txBox="1"/>
          <p:nvPr>
            <p:ph idx="3" type="title"/>
          </p:nvPr>
        </p:nvSpPr>
        <p:spPr>
          <a:xfrm>
            <a:off x="403658" y="1352706"/>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470" name="Google Shape;470;p25"/>
          <p:cNvSpPr txBox="1"/>
          <p:nvPr>
            <p:ph idx="7" type="ctrTitle"/>
          </p:nvPr>
        </p:nvSpPr>
        <p:spPr>
          <a:xfrm>
            <a:off x="1981883" y="194556"/>
            <a:ext cx="4576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Technical A</a:t>
            </a:r>
            <a:r>
              <a:rPr lang="en"/>
              <a:t>pproach</a:t>
            </a:r>
            <a:r>
              <a:rPr lang="en"/>
              <a:t> </a:t>
            </a:r>
            <a:endParaRPr/>
          </a:p>
        </p:txBody>
      </p:sp>
      <p:sp>
        <p:nvSpPr>
          <p:cNvPr id="471" name="Google Shape;471;p25"/>
          <p:cNvSpPr/>
          <p:nvPr/>
        </p:nvSpPr>
        <p:spPr>
          <a:xfrm>
            <a:off x="403658" y="849756"/>
            <a:ext cx="441300" cy="41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25"/>
          <p:cNvCxnSpPr>
            <a:stCxn id="471" idx="1"/>
            <a:endCxn id="469" idx="1"/>
          </p:cNvCxnSpPr>
          <p:nvPr/>
        </p:nvCxnSpPr>
        <p:spPr>
          <a:xfrm>
            <a:off x="403658" y="1055856"/>
            <a:ext cx="600" cy="5031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3" name="Google Shape;473;p25"/>
          <p:cNvSpPr/>
          <p:nvPr/>
        </p:nvSpPr>
        <p:spPr>
          <a:xfrm>
            <a:off x="7382975" y="2198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txBox="1"/>
          <p:nvPr>
            <p:ph type="ctrTitle"/>
          </p:nvPr>
        </p:nvSpPr>
        <p:spPr>
          <a:xfrm>
            <a:off x="1358393" y="1550335"/>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 </a:t>
            </a:r>
            <a:r>
              <a:rPr lang="en" sz="1200"/>
              <a:t>PREPROCESSING</a:t>
            </a:r>
            <a:r>
              <a:rPr lang="en" sz="1500"/>
              <a:t> </a:t>
            </a:r>
            <a:endParaRPr sz="1500"/>
          </a:p>
        </p:txBody>
      </p:sp>
      <p:sp>
        <p:nvSpPr>
          <p:cNvPr id="475" name="Google Shape;475;p25"/>
          <p:cNvSpPr txBox="1"/>
          <p:nvPr>
            <p:ph idx="2" type="subTitle"/>
          </p:nvPr>
        </p:nvSpPr>
        <p:spPr>
          <a:xfrm>
            <a:off x="1400625" y="2034625"/>
            <a:ext cx="1242600" cy="25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Cleaning and preprocessing text data is an important step before performing</a:t>
            </a:r>
            <a:endParaRPr sz="900"/>
          </a:p>
          <a:p>
            <a:pPr indent="0" lvl="0" marL="0" rtl="0" algn="l">
              <a:lnSpc>
                <a:spcPct val="115000"/>
              </a:lnSpc>
              <a:spcBef>
                <a:spcPts val="0"/>
              </a:spcBef>
              <a:spcAft>
                <a:spcPts val="0"/>
              </a:spcAft>
              <a:buNone/>
            </a:pPr>
            <a:r>
              <a:rPr lang="en" sz="900"/>
              <a:t>sentiment analysis.</a:t>
            </a:r>
            <a:endParaRPr sz="900"/>
          </a:p>
          <a:p>
            <a:pPr indent="0" lvl="0" marL="0" rtl="0" algn="l">
              <a:lnSpc>
                <a:spcPct val="115000"/>
              </a:lnSpc>
              <a:spcBef>
                <a:spcPts val="0"/>
              </a:spcBef>
              <a:spcAft>
                <a:spcPts val="0"/>
              </a:spcAft>
              <a:buNone/>
            </a:pPr>
            <a:r>
              <a:rPr lang="en" sz="900"/>
              <a:t> </a:t>
            </a:r>
            <a:endParaRPr sz="900"/>
          </a:p>
          <a:p>
            <a:pPr indent="0" lvl="0" marL="0" rtl="0" algn="l">
              <a:lnSpc>
                <a:spcPct val="115000"/>
              </a:lnSpc>
              <a:spcBef>
                <a:spcPts val="0"/>
              </a:spcBef>
              <a:spcAft>
                <a:spcPts val="0"/>
              </a:spcAft>
              <a:buNone/>
            </a:pPr>
            <a:r>
              <a:rPr lang="en" sz="900"/>
              <a:t>- Tokenization:This process breaks the text into individual words or tokens.</a:t>
            </a:r>
            <a:endParaRPr sz="900"/>
          </a:p>
        </p:txBody>
      </p:sp>
      <p:sp>
        <p:nvSpPr>
          <p:cNvPr id="476" name="Google Shape;476;p25"/>
          <p:cNvSpPr txBox="1"/>
          <p:nvPr>
            <p:ph idx="3" type="title"/>
          </p:nvPr>
        </p:nvSpPr>
        <p:spPr>
          <a:xfrm>
            <a:off x="1698043" y="1340660"/>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2</a:t>
            </a:r>
            <a:endParaRPr b="1" sz="1800">
              <a:solidFill>
                <a:schemeClr val="lt2"/>
              </a:solidFill>
            </a:endParaRPr>
          </a:p>
        </p:txBody>
      </p:sp>
      <p:sp>
        <p:nvSpPr>
          <p:cNvPr id="477" name="Google Shape;477;p25"/>
          <p:cNvSpPr/>
          <p:nvPr/>
        </p:nvSpPr>
        <p:spPr>
          <a:xfrm>
            <a:off x="1698043" y="850392"/>
            <a:ext cx="441300" cy="41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25"/>
          <p:cNvCxnSpPr>
            <a:stCxn id="477" idx="1"/>
            <a:endCxn id="476" idx="1"/>
          </p:cNvCxnSpPr>
          <p:nvPr/>
        </p:nvCxnSpPr>
        <p:spPr>
          <a:xfrm>
            <a:off x="1698043" y="1056492"/>
            <a:ext cx="600" cy="490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9" name="Google Shape;479;p25"/>
          <p:cNvSpPr txBox="1"/>
          <p:nvPr>
            <p:ph type="ctrTitle"/>
          </p:nvPr>
        </p:nvSpPr>
        <p:spPr>
          <a:xfrm>
            <a:off x="2706514" y="1769725"/>
            <a:ext cx="1431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QUALITATIVE &amp; QUANTITATIVE REVIEW</a:t>
            </a:r>
            <a:endParaRPr sz="1200"/>
          </a:p>
        </p:txBody>
      </p:sp>
      <p:sp>
        <p:nvSpPr>
          <p:cNvPr id="480" name="Google Shape;480;p25"/>
          <p:cNvSpPr txBox="1"/>
          <p:nvPr>
            <p:ph idx="2" type="subTitle"/>
          </p:nvPr>
        </p:nvSpPr>
        <p:spPr>
          <a:xfrm>
            <a:off x="2675924" y="2201800"/>
            <a:ext cx="1431900" cy="21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Read papers that explains and discusses BERT and FinBERT and reviewed a subset of the statements for understanding the context.</a:t>
            </a:r>
            <a:endParaRPr sz="900"/>
          </a:p>
          <a:p>
            <a:pPr indent="0" lvl="0" marL="0" rtl="0" algn="l">
              <a:lnSpc>
                <a:spcPct val="115000"/>
              </a:lnSpc>
              <a:spcBef>
                <a:spcPts val="0"/>
              </a:spcBef>
              <a:spcAft>
                <a:spcPts val="0"/>
              </a:spcAft>
              <a:buNone/>
            </a:pPr>
            <a:r>
              <a:rPr lang="en" sz="900"/>
              <a:t>- FinBERT is designed to conduct sentiment analysis of Financial text based on pre-trained language models. Results are a numerical score representing the sentiment conveyed in the text.</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
        <p:nvSpPr>
          <p:cNvPr id="481" name="Google Shape;481;p25"/>
          <p:cNvSpPr txBox="1"/>
          <p:nvPr>
            <p:ph idx="3" type="title"/>
          </p:nvPr>
        </p:nvSpPr>
        <p:spPr>
          <a:xfrm>
            <a:off x="3123443" y="1328614"/>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3</a:t>
            </a:r>
            <a:endParaRPr b="1" sz="1800">
              <a:solidFill>
                <a:schemeClr val="accent3"/>
              </a:solidFill>
            </a:endParaRPr>
          </a:p>
        </p:txBody>
      </p:sp>
      <p:sp>
        <p:nvSpPr>
          <p:cNvPr id="482" name="Google Shape;482;p25"/>
          <p:cNvSpPr/>
          <p:nvPr/>
        </p:nvSpPr>
        <p:spPr>
          <a:xfrm>
            <a:off x="3123443" y="850392"/>
            <a:ext cx="441300" cy="4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cxnSp>
        <p:nvCxnSpPr>
          <p:cNvPr id="483" name="Google Shape;483;p25"/>
          <p:cNvCxnSpPr>
            <a:stCxn id="482" idx="1"/>
            <a:endCxn id="481" idx="1"/>
          </p:cNvCxnSpPr>
          <p:nvPr/>
        </p:nvCxnSpPr>
        <p:spPr>
          <a:xfrm>
            <a:off x="3123443" y="1056492"/>
            <a:ext cx="600" cy="478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84" name="Google Shape;484;p25"/>
          <p:cNvSpPr txBox="1"/>
          <p:nvPr>
            <p:ph type="ctrTitle"/>
          </p:nvPr>
        </p:nvSpPr>
        <p:spPr>
          <a:xfrm>
            <a:off x="4160171" y="1683281"/>
            <a:ext cx="1369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SENTIMENT ANALYSIS &amp; AVERAGING </a:t>
            </a:r>
            <a:endParaRPr sz="1200"/>
          </a:p>
        </p:txBody>
      </p:sp>
      <p:sp>
        <p:nvSpPr>
          <p:cNvPr id="485" name="Google Shape;485;p25"/>
          <p:cNvSpPr txBox="1"/>
          <p:nvPr>
            <p:ph idx="2" type="subTitle"/>
          </p:nvPr>
        </p:nvSpPr>
        <p:spPr>
          <a:xfrm>
            <a:off x="4094475" y="2121325"/>
            <a:ext cx="1538400" cy="242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FinBERT produces five sentiment values. Three values represent the probabilities that the text is either positive, negative, or neutral.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a:t>
            </a:r>
            <a:r>
              <a:rPr lang="en" sz="900"/>
              <a:t>FinBERT also calculates a compound score as the positive probability minus the negative probability.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 FinBERT provides trinary sentiment prediction which is based on the highest of the three probabilities.</a:t>
            </a:r>
            <a:endParaRPr sz="900"/>
          </a:p>
          <a:p>
            <a:pPr indent="0" lvl="0" marL="0" rtl="0" algn="l">
              <a:lnSpc>
                <a:spcPct val="115000"/>
              </a:lnSpc>
              <a:spcBef>
                <a:spcPts val="0"/>
              </a:spcBef>
              <a:spcAft>
                <a:spcPts val="0"/>
              </a:spcAft>
              <a:buNone/>
            </a:pPr>
            <a:r>
              <a:t/>
            </a:r>
            <a:endParaRPr sz="900"/>
          </a:p>
          <a:p>
            <a:pPr indent="0" lvl="0" marL="0" rtl="0" algn="l">
              <a:spcBef>
                <a:spcPts val="0"/>
              </a:spcBef>
              <a:spcAft>
                <a:spcPts val="0"/>
              </a:spcAft>
              <a:buNone/>
            </a:pPr>
            <a:r>
              <a:t/>
            </a:r>
            <a:endParaRPr sz="900"/>
          </a:p>
        </p:txBody>
      </p:sp>
      <p:sp>
        <p:nvSpPr>
          <p:cNvPr id="486" name="Google Shape;486;p25"/>
          <p:cNvSpPr txBox="1"/>
          <p:nvPr>
            <p:ph idx="3" type="title"/>
          </p:nvPr>
        </p:nvSpPr>
        <p:spPr>
          <a:xfrm>
            <a:off x="4515210" y="1334840"/>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4</a:t>
            </a:r>
            <a:endParaRPr b="1" sz="1800">
              <a:solidFill>
                <a:schemeClr val="accent1"/>
              </a:solidFill>
            </a:endParaRPr>
          </a:p>
        </p:txBody>
      </p:sp>
      <p:sp>
        <p:nvSpPr>
          <p:cNvPr id="487" name="Google Shape;487;p25"/>
          <p:cNvSpPr/>
          <p:nvPr/>
        </p:nvSpPr>
        <p:spPr>
          <a:xfrm>
            <a:off x="4515210" y="850392"/>
            <a:ext cx="441300" cy="41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8" name="Google Shape;488;p25"/>
          <p:cNvCxnSpPr>
            <a:stCxn id="487" idx="1"/>
            <a:endCxn id="486" idx="1"/>
          </p:cNvCxnSpPr>
          <p:nvPr/>
        </p:nvCxnSpPr>
        <p:spPr>
          <a:xfrm>
            <a:off x="4515210" y="1056492"/>
            <a:ext cx="600" cy="4845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89" name="Google Shape;489;p25"/>
          <p:cNvSpPr txBox="1"/>
          <p:nvPr>
            <p:ph type="ctrTitle"/>
          </p:nvPr>
        </p:nvSpPr>
        <p:spPr>
          <a:xfrm>
            <a:off x="5582304" y="1535206"/>
            <a:ext cx="1431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FOMC INDEX CONSTRUCTION </a:t>
            </a:r>
            <a:endParaRPr sz="1100"/>
          </a:p>
        </p:txBody>
      </p:sp>
      <p:sp>
        <p:nvSpPr>
          <p:cNvPr id="490" name="Google Shape;490;p25"/>
          <p:cNvSpPr txBox="1"/>
          <p:nvPr>
            <p:ph idx="2" type="subTitle"/>
          </p:nvPr>
        </p:nvSpPr>
        <p:spPr>
          <a:xfrm>
            <a:off x="5624515" y="2116496"/>
            <a:ext cx="1273200" cy="21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900"/>
              <a:t> I used FinBERT’s compound score to assign a numeric value of sentiment for each sentence in a FOMC statement.</a:t>
            </a:r>
            <a:endParaRPr sz="900"/>
          </a:p>
          <a:p>
            <a:pPr indent="0" lvl="0" marL="0" rtl="0" algn="l">
              <a:spcBef>
                <a:spcPts val="0"/>
              </a:spcBef>
              <a:spcAft>
                <a:spcPts val="0"/>
              </a:spcAft>
              <a:buNone/>
            </a:pPr>
            <a:r>
              <a:rPr lang="en" sz="900"/>
              <a:t> </a:t>
            </a:r>
            <a:endParaRPr sz="900"/>
          </a:p>
          <a:p>
            <a:pPr indent="0" lvl="0" marL="0" rtl="0" algn="l">
              <a:lnSpc>
                <a:spcPct val="115000"/>
              </a:lnSpc>
              <a:spcBef>
                <a:spcPts val="0"/>
              </a:spcBef>
              <a:spcAft>
                <a:spcPts val="0"/>
              </a:spcAft>
              <a:buNone/>
            </a:pPr>
            <a:r>
              <a:rPr lang="en" sz="900"/>
              <a:t>- FinBERT provides us with a sentiment score between -1 and +1 for each sentence in our sample of FOMC statements for a given statement date. </a:t>
            </a:r>
            <a:endParaRPr sz="900"/>
          </a:p>
          <a:p>
            <a:pPr indent="0" lvl="0" marL="0" rtl="0" algn="l">
              <a:lnSpc>
                <a:spcPct val="115000"/>
              </a:lnSpc>
              <a:spcBef>
                <a:spcPts val="0"/>
              </a:spcBef>
              <a:spcAft>
                <a:spcPts val="0"/>
              </a:spcAft>
              <a:buNone/>
            </a:pPr>
            <a:r>
              <a:t/>
            </a:r>
            <a:endParaRPr sz="900"/>
          </a:p>
          <a:p>
            <a:pPr indent="0" lvl="0" marL="0" rtl="0" algn="l">
              <a:spcBef>
                <a:spcPts val="0"/>
              </a:spcBef>
              <a:spcAft>
                <a:spcPts val="0"/>
              </a:spcAft>
              <a:buNone/>
            </a:pPr>
            <a:r>
              <a:t/>
            </a:r>
            <a:endParaRPr sz="900"/>
          </a:p>
        </p:txBody>
      </p:sp>
      <p:sp>
        <p:nvSpPr>
          <p:cNvPr id="491" name="Google Shape;491;p25"/>
          <p:cNvSpPr txBox="1"/>
          <p:nvPr>
            <p:ph idx="3" type="title"/>
          </p:nvPr>
        </p:nvSpPr>
        <p:spPr>
          <a:xfrm>
            <a:off x="5921948" y="1325541"/>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6"/>
                </a:solidFill>
              </a:rPr>
              <a:t>5</a:t>
            </a:r>
            <a:endParaRPr b="1" sz="1800">
              <a:solidFill>
                <a:schemeClr val="accent6"/>
              </a:solidFill>
            </a:endParaRPr>
          </a:p>
        </p:txBody>
      </p:sp>
      <p:sp>
        <p:nvSpPr>
          <p:cNvPr id="492" name="Google Shape;492;p25"/>
          <p:cNvSpPr/>
          <p:nvPr/>
        </p:nvSpPr>
        <p:spPr>
          <a:xfrm>
            <a:off x="5921948" y="850392"/>
            <a:ext cx="441300" cy="412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3" name="Google Shape;493;p25"/>
          <p:cNvCxnSpPr>
            <a:stCxn id="492" idx="1"/>
            <a:endCxn id="491" idx="1"/>
          </p:cNvCxnSpPr>
          <p:nvPr/>
        </p:nvCxnSpPr>
        <p:spPr>
          <a:xfrm>
            <a:off x="5921948" y="1056492"/>
            <a:ext cx="600" cy="475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94" name="Google Shape;494;p25"/>
          <p:cNvSpPr txBox="1"/>
          <p:nvPr>
            <p:ph type="ctrTitle"/>
          </p:nvPr>
        </p:nvSpPr>
        <p:spPr>
          <a:xfrm>
            <a:off x="7084150" y="1683275"/>
            <a:ext cx="1681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ANALYSIS &amp; INTERPRETATION OF RESULTS </a:t>
            </a:r>
            <a:endParaRPr sz="1200"/>
          </a:p>
        </p:txBody>
      </p:sp>
      <p:sp>
        <p:nvSpPr>
          <p:cNvPr id="495" name="Google Shape;495;p25"/>
          <p:cNvSpPr txBox="1"/>
          <p:nvPr>
            <p:ph idx="2" type="subTitle"/>
          </p:nvPr>
        </p:nvSpPr>
        <p:spPr>
          <a:xfrm>
            <a:off x="7151935" y="2130321"/>
            <a:ext cx="1273200" cy="21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900"/>
              <a:t>Results are discussed in future slides.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I used Consumer Price Index for All Urban Consumers: All Items in U.S. City Average for comparison of my results </a:t>
            </a:r>
            <a:endParaRPr sz="900"/>
          </a:p>
        </p:txBody>
      </p:sp>
      <p:sp>
        <p:nvSpPr>
          <p:cNvPr id="496" name="Google Shape;496;p25"/>
          <p:cNvSpPr txBox="1"/>
          <p:nvPr>
            <p:ph idx="3" type="title"/>
          </p:nvPr>
        </p:nvSpPr>
        <p:spPr>
          <a:xfrm>
            <a:off x="7567868" y="1325541"/>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4"/>
                </a:solidFill>
              </a:rPr>
              <a:t>6</a:t>
            </a:r>
            <a:endParaRPr b="1" sz="1800">
              <a:solidFill>
                <a:schemeClr val="accent4"/>
              </a:solidFill>
            </a:endParaRPr>
          </a:p>
        </p:txBody>
      </p:sp>
      <p:sp>
        <p:nvSpPr>
          <p:cNvPr id="497" name="Google Shape;497;p25"/>
          <p:cNvSpPr/>
          <p:nvPr/>
        </p:nvSpPr>
        <p:spPr>
          <a:xfrm>
            <a:off x="7567868" y="850392"/>
            <a:ext cx="441300" cy="412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25"/>
          <p:cNvCxnSpPr>
            <a:stCxn id="497" idx="1"/>
            <a:endCxn id="496" idx="1"/>
          </p:cNvCxnSpPr>
          <p:nvPr/>
        </p:nvCxnSpPr>
        <p:spPr>
          <a:xfrm>
            <a:off x="7567868" y="1056492"/>
            <a:ext cx="600" cy="475200"/>
          </a:xfrm>
          <a:prstGeom prst="bentConnector3">
            <a:avLst>
              <a:gd fmla="val -39687500" name="adj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idx="1" type="body"/>
          </p:nvPr>
        </p:nvSpPr>
        <p:spPr>
          <a:xfrm>
            <a:off x="369000" y="1263550"/>
            <a:ext cx="7953900" cy="36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Conducting sentiment analysis specifically on FOMC speeches as there is no existing research project in this domain.  </a:t>
            </a:r>
            <a:endParaRPr sz="1400"/>
          </a:p>
          <a:p>
            <a:pPr indent="-317500" lvl="0" marL="457200" rtl="0" algn="l">
              <a:spcBef>
                <a:spcPts val="0"/>
              </a:spcBef>
              <a:spcAft>
                <a:spcPts val="0"/>
              </a:spcAft>
              <a:buSzPts val="1400"/>
              <a:buFont typeface="Maven Pro"/>
              <a:buChar char="-"/>
            </a:pPr>
            <a:r>
              <a:rPr lang="en" sz="1400"/>
              <a:t>Creating a historical index of FOMC sentiment based on aggregated sentiment scores</a:t>
            </a:r>
            <a:endParaRPr sz="1400"/>
          </a:p>
          <a:p>
            <a:pPr indent="-317500" lvl="0" marL="457200" rtl="0" algn="l">
              <a:spcBef>
                <a:spcPts val="0"/>
              </a:spcBef>
              <a:spcAft>
                <a:spcPts val="0"/>
              </a:spcAft>
              <a:buSzPts val="1400"/>
              <a:buFont typeface="Maven Pro"/>
              <a:buChar char="-"/>
            </a:pPr>
            <a:r>
              <a:rPr lang="en" sz="1400"/>
              <a:t>The FOMC index can serve as a tool for assessing the overall sentiment of FOMC members and provide a comprehensive view of sentiment trends over time. This can allow for potentially revealing patterns related to economic conditions and policy decisions.</a:t>
            </a:r>
            <a:endParaRPr sz="1400"/>
          </a:p>
          <a:p>
            <a:pPr indent="-317500" lvl="0" marL="457200" rtl="0" algn="l">
              <a:spcBef>
                <a:spcPts val="0"/>
              </a:spcBef>
              <a:spcAft>
                <a:spcPts val="0"/>
              </a:spcAft>
              <a:buSzPts val="1400"/>
              <a:buFont typeface="Roboto"/>
              <a:buChar char="-"/>
            </a:pPr>
            <a:r>
              <a:rPr lang="en" sz="1400"/>
              <a:t>Investigating the relationship between the FOMC-SI and key economic variables, such as GDP growth and stock market performance, through regression analysis . </a:t>
            </a:r>
            <a:endParaRPr sz="1400"/>
          </a:p>
          <a:p>
            <a:pPr indent="-317500" lvl="0" marL="457200" rtl="0" algn="l">
              <a:spcBef>
                <a:spcPts val="0"/>
              </a:spcBef>
              <a:spcAft>
                <a:spcPts val="0"/>
              </a:spcAft>
              <a:buSzPts val="1400"/>
              <a:buFont typeface="Maven Pro"/>
              <a:buChar char="-"/>
            </a:pPr>
            <a:r>
              <a:rPr lang="en" sz="1400"/>
              <a:t>Applying sentiment analysis to study the link between FOMC sentiment and financial market conditions. </a:t>
            </a:r>
            <a:endParaRPr sz="1400"/>
          </a:p>
          <a:p>
            <a:pPr indent="0" lvl="0" marL="914400" rtl="0" algn="l">
              <a:spcBef>
                <a:spcPts val="1600"/>
              </a:spcBef>
              <a:spcAft>
                <a:spcPts val="1600"/>
              </a:spcAft>
              <a:buNone/>
            </a:pPr>
            <a:r>
              <a:t/>
            </a:r>
            <a:endParaRPr sz="1400"/>
          </a:p>
        </p:txBody>
      </p:sp>
      <p:sp>
        <p:nvSpPr>
          <p:cNvPr id="504" name="Google Shape;504;p26"/>
          <p:cNvSpPr txBox="1"/>
          <p:nvPr>
            <p:ph type="ctrTitle"/>
          </p:nvPr>
        </p:nvSpPr>
        <p:spPr>
          <a:xfrm>
            <a:off x="2360625" y="4299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Research &amp; Innovation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7"/>
          <p:cNvSpPr txBox="1"/>
          <p:nvPr>
            <p:ph type="ctrTitle"/>
          </p:nvPr>
        </p:nvSpPr>
        <p:spPr>
          <a:xfrm>
            <a:off x="3222575" y="1377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r>
              <a:rPr lang="en"/>
              <a:t> </a:t>
            </a:r>
            <a:endParaRPr/>
          </a:p>
        </p:txBody>
      </p:sp>
      <p:pic>
        <p:nvPicPr>
          <p:cNvPr id="510" name="Google Shape;510;p27"/>
          <p:cNvPicPr preferRelativeResize="0"/>
          <p:nvPr/>
        </p:nvPicPr>
        <p:blipFill>
          <a:blip r:embed="rId3">
            <a:alphaModFix/>
          </a:blip>
          <a:stretch>
            <a:fillRect/>
          </a:stretch>
        </p:blipFill>
        <p:spPr>
          <a:xfrm>
            <a:off x="379625" y="1278900"/>
            <a:ext cx="3910201" cy="1790751"/>
          </a:xfrm>
          <a:prstGeom prst="rect">
            <a:avLst/>
          </a:prstGeom>
          <a:noFill/>
          <a:ln>
            <a:noFill/>
          </a:ln>
        </p:spPr>
      </p:pic>
      <p:sp>
        <p:nvSpPr>
          <p:cNvPr id="511" name="Google Shape;511;p27"/>
          <p:cNvSpPr txBox="1"/>
          <p:nvPr/>
        </p:nvSpPr>
        <p:spPr>
          <a:xfrm>
            <a:off x="379625" y="864750"/>
            <a:ext cx="3910200" cy="264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aven Pro"/>
                <a:ea typeface="Maven Pro"/>
                <a:cs typeface="Maven Pro"/>
                <a:sym typeface="Maven Pro"/>
              </a:rPr>
              <a:t>Statements</a:t>
            </a:r>
            <a:r>
              <a:rPr lang="en" sz="1300">
                <a:solidFill>
                  <a:schemeClr val="dk2"/>
                </a:solidFill>
                <a:latin typeface="Maven Pro"/>
                <a:ea typeface="Maven Pro"/>
                <a:cs typeface="Maven Pro"/>
                <a:sym typeface="Maven Pro"/>
              </a:rPr>
              <a:t> to Sentences </a:t>
            </a:r>
            <a:endParaRPr sz="1300">
              <a:solidFill>
                <a:schemeClr val="dk2"/>
              </a:solidFill>
              <a:latin typeface="Maven Pro"/>
              <a:ea typeface="Maven Pro"/>
              <a:cs typeface="Maven Pro"/>
              <a:sym typeface="Maven Pro"/>
            </a:endParaRPr>
          </a:p>
        </p:txBody>
      </p:sp>
      <p:pic>
        <p:nvPicPr>
          <p:cNvPr id="512" name="Google Shape;512;p27"/>
          <p:cNvPicPr preferRelativeResize="0"/>
          <p:nvPr/>
        </p:nvPicPr>
        <p:blipFill>
          <a:blip r:embed="rId4">
            <a:alphaModFix/>
          </a:blip>
          <a:stretch>
            <a:fillRect/>
          </a:stretch>
        </p:blipFill>
        <p:spPr>
          <a:xfrm>
            <a:off x="4442225" y="1278900"/>
            <a:ext cx="4549373" cy="1790750"/>
          </a:xfrm>
          <a:prstGeom prst="rect">
            <a:avLst/>
          </a:prstGeom>
          <a:noFill/>
          <a:ln>
            <a:noFill/>
          </a:ln>
        </p:spPr>
      </p:pic>
      <p:sp>
        <p:nvSpPr>
          <p:cNvPr id="513" name="Google Shape;513;p27"/>
          <p:cNvSpPr txBox="1"/>
          <p:nvPr/>
        </p:nvSpPr>
        <p:spPr>
          <a:xfrm>
            <a:off x="4487752" y="864750"/>
            <a:ext cx="4503900" cy="264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aven Pro"/>
                <a:ea typeface="Maven Pro"/>
                <a:cs typeface="Maven Pro"/>
                <a:sym typeface="Maven Pro"/>
              </a:rPr>
              <a:t>Statements to Sentences with FOMC Sentiment Index </a:t>
            </a:r>
            <a:endParaRPr sz="1300">
              <a:solidFill>
                <a:schemeClr val="dk2"/>
              </a:solidFill>
              <a:latin typeface="Maven Pro"/>
              <a:ea typeface="Maven Pro"/>
              <a:cs typeface="Maven Pro"/>
              <a:sym typeface="Maven Pro"/>
            </a:endParaRPr>
          </a:p>
        </p:txBody>
      </p:sp>
      <p:sp>
        <p:nvSpPr>
          <p:cNvPr id="514" name="Google Shape;514;p27"/>
          <p:cNvSpPr txBox="1"/>
          <p:nvPr/>
        </p:nvSpPr>
        <p:spPr>
          <a:xfrm>
            <a:off x="2905200" y="3800525"/>
            <a:ext cx="30000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2"/>
                </a:solidFill>
                <a:latin typeface="Maven Pro"/>
                <a:ea typeface="Maven Pro"/>
                <a:cs typeface="Maven Pro"/>
                <a:sym typeface="Maven Pro"/>
              </a:rPr>
              <a:t>mean      -0.002320</a:t>
            </a:r>
            <a:endParaRPr sz="1600">
              <a:solidFill>
                <a:schemeClr val="dk2"/>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8"/>
          <p:cNvSpPr txBox="1"/>
          <p:nvPr>
            <p:ph type="ctrTitle"/>
          </p:nvPr>
        </p:nvSpPr>
        <p:spPr>
          <a:xfrm>
            <a:off x="883800" y="0"/>
            <a:ext cx="6753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 - FOMC Sentiment Index</a:t>
            </a:r>
            <a:endParaRPr sz="2800"/>
          </a:p>
        </p:txBody>
      </p:sp>
      <p:grpSp>
        <p:nvGrpSpPr>
          <p:cNvPr id="520" name="Google Shape;520;p28"/>
          <p:cNvGrpSpPr/>
          <p:nvPr/>
        </p:nvGrpSpPr>
        <p:grpSpPr>
          <a:xfrm>
            <a:off x="7728954" y="-905650"/>
            <a:ext cx="2291257" cy="2922300"/>
            <a:chOff x="4882900" y="-64350"/>
            <a:chExt cx="2493750" cy="2922300"/>
          </a:xfrm>
        </p:grpSpPr>
        <p:sp>
          <p:nvSpPr>
            <p:cNvPr id="521" name="Google Shape;521;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6" name="Google Shape;526;p28"/>
          <p:cNvPicPr preferRelativeResize="0"/>
          <p:nvPr/>
        </p:nvPicPr>
        <p:blipFill rotWithShape="1">
          <a:blip r:embed="rId3">
            <a:alphaModFix/>
          </a:blip>
          <a:srcRect b="1923" l="0" r="0" t="1923"/>
          <a:stretch/>
        </p:blipFill>
        <p:spPr>
          <a:xfrm>
            <a:off x="936025" y="593325"/>
            <a:ext cx="6792924" cy="3252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9"/>
          <p:cNvSpPr txBox="1"/>
          <p:nvPr>
            <p:ph type="ctrTitle"/>
          </p:nvPr>
        </p:nvSpPr>
        <p:spPr>
          <a:xfrm>
            <a:off x="0" y="64500"/>
            <a:ext cx="972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Results - A Comparison to </a:t>
            </a:r>
            <a:r>
              <a:rPr b="1" lang="en" sz="1600"/>
              <a:t>Consumer Price Index for All Urban Consumers: All Items in U.S. City Average </a:t>
            </a:r>
            <a:endParaRPr sz="1600"/>
          </a:p>
        </p:txBody>
      </p:sp>
      <p:pic>
        <p:nvPicPr>
          <p:cNvPr id="532" name="Google Shape;532;p29"/>
          <p:cNvPicPr preferRelativeResize="0"/>
          <p:nvPr/>
        </p:nvPicPr>
        <p:blipFill>
          <a:blip r:embed="rId3">
            <a:alphaModFix/>
          </a:blip>
          <a:stretch>
            <a:fillRect/>
          </a:stretch>
        </p:blipFill>
        <p:spPr>
          <a:xfrm>
            <a:off x="4433725" y="718300"/>
            <a:ext cx="4482898" cy="3502474"/>
          </a:xfrm>
          <a:prstGeom prst="rect">
            <a:avLst/>
          </a:prstGeom>
          <a:noFill/>
          <a:ln>
            <a:noFill/>
          </a:ln>
        </p:spPr>
      </p:pic>
      <p:pic>
        <p:nvPicPr>
          <p:cNvPr id="533" name="Google Shape;533;p29"/>
          <p:cNvPicPr preferRelativeResize="0"/>
          <p:nvPr/>
        </p:nvPicPr>
        <p:blipFill rotWithShape="1">
          <a:blip r:embed="rId4">
            <a:alphaModFix/>
          </a:blip>
          <a:srcRect b="1923" l="0" r="0" t="1923"/>
          <a:stretch/>
        </p:blipFill>
        <p:spPr>
          <a:xfrm>
            <a:off x="133325" y="659275"/>
            <a:ext cx="4114848" cy="3561501"/>
          </a:xfrm>
          <a:prstGeom prst="rect">
            <a:avLst/>
          </a:prstGeom>
          <a:noFill/>
          <a:ln>
            <a:noFill/>
          </a:ln>
        </p:spPr>
      </p:pic>
      <p:sp>
        <p:nvSpPr>
          <p:cNvPr id="534" name="Google Shape;534;p29"/>
          <p:cNvSpPr txBox="1"/>
          <p:nvPr/>
        </p:nvSpPr>
        <p:spPr>
          <a:xfrm>
            <a:off x="438525" y="3499025"/>
            <a:ext cx="703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4"/>
                </a:solidFill>
                <a:latin typeface="Maven Pro"/>
                <a:ea typeface="Maven Pro"/>
                <a:cs typeface="Maven Pro"/>
                <a:sym typeface="Maven Pro"/>
              </a:rPr>
              <a:t>2001</a:t>
            </a:r>
            <a:endParaRPr b="1" sz="1100">
              <a:solidFill>
                <a:schemeClr val="accent4"/>
              </a:solidFill>
              <a:latin typeface="Maven Pro"/>
              <a:ea typeface="Maven Pro"/>
              <a:cs typeface="Maven Pro"/>
              <a:sym typeface="Maven Pro"/>
            </a:endParaRPr>
          </a:p>
        </p:txBody>
      </p:sp>
      <p:sp>
        <p:nvSpPr>
          <p:cNvPr id="535" name="Google Shape;535;p29"/>
          <p:cNvSpPr txBox="1"/>
          <p:nvPr/>
        </p:nvSpPr>
        <p:spPr>
          <a:xfrm>
            <a:off x="1559350" y="782750"/>
            <a:ext cx="703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4"/>
                </a:solidFill>
                <a:latin typeface="Maven Pro"/>
                <a:ea typeface="Maven Pro"/>
                <a:cs typeface="Maven Pro"/>
                <a:sym typeface="Maven Pro"/>
              </a:rPr>
              <a:t>2008</a:t>
            </a:r>
            <a:endParaRPr b="1" sz="1100">
              <a:solidFill>
                <a:schemeClr val="accent4"/>
              </a:solidFill>
              <a:latin typeface="Maven Pro"/>
              <a:ea typeface="Maven Pro"/>
              <a:cs typeface="Maven Pro"/>
              <a:sym typeface="Maven Pro"/>
            </a:endParaRPr>
          </a:p>
        </p:txBody>
      </p:sp>
      <p:sp>
        <p:nvSpPr>
          <p:cNvPr id="536" name="Google Shape;536;p29"/>
          <p:cNvSpPr txBox="1"/>
          <p:nvPr/>
        </p:nvSpPr>
        <p:spPr>
          <a:xfrm>
            <a:off x="3136900" y="1602075"/>
            <a:ext cx="703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4"/>
                </a:solidFill>
                <a:latin typeface="Maven Pro"/>
                <a:ea typeface="Maven Pro"/>
                <a:cs typeface="Maven Pro"/>
                <a:sym typeface="Maven Pro"/>
              </a:rPr>
              <a:t>2020</a:t>
            </a:r>
            <a:endParaRPr b="1" sz="1100">
              <a:solidFill>
                <a:schemeClr val="accent4"/>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30"/>
          <p:cNvPicPr preferRelativeResize="0"/>
          <p:nvPr/>
        </p:nvPicPr>
        <p:blipFill>
          <a:blip r:embed="rId3">
            <a:alphaModFix/>
          </a:blip>
          <a:stretch>
            <a:fillRect/>
          </a:stretch>
        </p:blipFill>
        <p:spPr>
          <a:xfrm>
            <a:off x="1173175" y="1492125"/>
            <a:ext cx="6153801" cy="2281600"/>
          </a:xfrm>
          <a:prstGeom prst="rect">
            <a:avLst/>
          </a:prstGeom>
          <a:noFill/>
          <a:ln>
            <a:noFill/>
          </a:ln>
        </p:spPr>
      </p:pic>
      <p:sp>
        <p:nvSpPr>
          <p:cNvPr id="542" name="Google Shape;542;p30"/>
          <p:cNvSpPr txBox="1"/>
          <p:nvPr>
            <p:ph type="ctrTitle"/>
          </p:nvPr>
        </p:nvSpPr>
        <p:spPr>
          <a:xfrm>
            <a:off x="966025" y="374600"/>
            <a:ext cx="6753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 - Description of FOMC Sentiment Index</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1"/>
          <p:cNvSpPr txBox="1"/>
          <p:nvPr>
            <p:ph idx="1" type="body"/>
          </p:nvPr>
        </p:nvSpPr>
        <p:spPr>
          <a:xfrm>
            <a:off x="920275" y="1003125"/>
            <a:ext cx="2971500" cy="28431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 sz="1200"/>
              <a:t>Scale Description: </a:t>
            </a:r>
            <a:endParaRPr sz="1200"/>
          </a:p>
          <a:p>
            <a:pPr indent="-304800" lvl="0" marL="457200" rtl="0" algn="l">
              <a:lnSpc>
                <a:spcPct val="115000"/>
              </a:lnSpc>
              <a:spcBef>
                <a:spcPts val="1500"/>
              </a:spcBef>
              <a:spcAft>
                <a:spcPts val="0"/>
              </a:spcAft>
              <a:buSzPts val="1200"/>
              <a:buChar char="●"/>
            </a:pPr>
            <a:r>
              <a:rPr lang="en" sz="1200"/>
              <a:t>A sentiment index of -1: Extremely positive sentiment.</a:t>
            </a:r>
            <a:endParaRPr sz="1200"/>
          </a:p>
          <a:p>
            <a:pPr indent="-304800" lvl="0" marL="457200" rtl="0" algn="l">
              <a:lnSpc>
                <a:spcPct val="115000"/>
              </a:lnSpc>
              <a:spcBef>
                <a:spcPts val="0"/>
              </a:spcBef>
              <a:spcAft>
                <a:spcPts val="0"/>
              </a:spcAft>
              <a:buSzPts val="1200"/>
              <a:buChar char="●"/>
            </a:pPr>
            <a:r>
              <a:rPr lang="en" sz="1200"/>
              <a:t>A sentiment index close to -1: Very positive sentiment.</a:t>
            </a:r>
            <a:endParaRPr sz="1200"/>
          </a:p>
          <a:p>
            <a:pPr indent="-304800" lvl="0" marL="457200" rtl="0" algn="l">
              <a:lnSpc>
                <a:spcPct val="115000"/>
              </a:lnSpc>
              <a:spcBef>
                <a:spcPts val="0"/>
              </a:spcBef>
              <a:spcAft>
                <a:spcPts val="0"/>
              </a:spcAft>
              <a:buSzPts val="1200"/>
              <a:buChar char="●"/>
            </a:pPr>
            <a:r>
              <a:rPr lang="en" sz="1200"/>
              <a:t>A sentiment index close to 0: Neutral sentiment.</a:t>
            </a:r>
            <a:endParaRPr sz="1200"/>
          </a:p>
          <a:p>
            <a:pPr indent="-304800" lvl="0" marL="457200" rtl="0" algn="l">
              <a:lnSpc>
                <a:spcPct val="115000"/>
              </a:lnSpc>
              <a:spcBef>
                <a:spcPts val="0"/>
              </a:spcBef>
              <a:spcAft>
                <a:spcPts val="0"/>
              </a:spcAft>
              <a:buSzPts val="1200"/>
              <a:buChar char="●"/>
            </a:pPr>
            <a:r>
              <a:rPr lang="en" sz="1200"/>
              <a:t>A sentiment index close to 1: Very negative sentiment.</a:t>
            </a:r>
            <a:endParaRPr sz="1200"/>
          </a:p>
          <a:p>
            <a:pPr indent="-304800" lvl="0" marL="457200" rtl="0" algn="l">
              <a:lnSpc>
                <a:spcPct val="115000"/>
              </a:lnSpc>
              <a:spcBef>
                <a:spcPts val="0"/>
              </a:spcBef>
              <a:spcAft>
                <a:spcPts val="0"/>
              </a:spcAft>
              <a:buSzPts val="1200"/>
              <a:buChar char="●"/>
            </a:pPr>
            <a:r>
              <a:rPr lang="en" sz="1200"/>
              <a:t>A sentiment index of 1: Extremely negative sentiment.</a:t>
            </a:r>
            <a:endParaRPr sz="1200"/>
          </a:p>
          <a:p>
            <a:pPr indent="0" lvl="0" marL="457200" rtl="0" algn="l">
              <a:spcBef>
                <a:spcPts val="1500"/>
              </a:spcBef>
              <a:spcAft>
                <a:spcPts val="0"/>
              </a:spcAft>
              <a:buNone/>
            </a:pPr>
            <a:r>
              <a:t/>
            </a:r>
            <a:endParaRPr sz="1200"/>
          </a:p>
        </p:txBody>
      </p:sp>
      <p:sp>
        <p:nvSpPr>
          <p:cNvPr id="548" name="Google Shape;548;p31"/>
          <p:cNvSpPr txBox="1"/>
          <p:nvPr>
            <p:ph type="ctrTitle"/>
          </p:nvPr>
        </p:nvSpPr>
        <p:spPr>
          <a:xfrm>
            <a:off x="1230925" y="228975"/>
            <a:ext cx="7530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 and </a:t>
            </a:r>
            <a:r>
              <a:rPr lang="en"/>
              <a:t>Analysis</a:t>
            </a:r>
            <a:r>
              <a:rPr lang="en"/>
              <a:t> of Results </a:t>
            </a:r>
            <a:endParaRPr/>
          </a:p>
        </p:txBody>
      </p:sp>
      <p:sp>
        <p:nvSpPr>
          <p:cNvPr id="549" name="Google Shape;549;p31"/>
          <p:cNvSpPr txBox="1"/>
          <p:nvPr/>
        </p:nvSpPr>
        <p:spPr>
          <a:xfrm>
            <a:off x="4695825" y="1335000"/>
            <a:ext cx="3000000" cy="2473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0"/>
              </a:spcAft>
              <a:buNone/>
            </a:pPr>
            <a:r>
              <a:rPr lang="en" sz="1200">
                <a:solidFill>
                  <a:schemeClr val="lt2"/>
                </a:solidFill>
                <a:latin typeface="Maven Pro"/>
                <a:ea typeface="Maven Pro"/>
                <a:cs typeface="Maven Pro"/>
                <a:sym typeface="Maven Pro"/>
              </a:rPr>
              <a:t>FOMC index is -0.002320, it falls very close to neutral sentiment, indicating a nearly balanced or indifferent sentiment in the FOMC speeches. </a:t>
            </a:r>
            <a:endParaRPr sz="1200">
              <a:solidFill>
                <a:schemeClr val="lt2"/>
              </a:solidFill>
              <a:latin typeface="Maven Pro"/>
              <a:ea typeface="Maven Pro"/>
              <a:cs typeface="Maven Pro"/>
              <a:sym typeface="Maven Pro"/>
            </a:endParaRPr>
          </a:p>
          <a:p>
            <a:pPr indent="0" lvl="0" marL="457200" rtl="0" algn="l">
              <a:lnSpc>
                <a:spcPct val="115000"/>
              </a:lnSpc>
              <a:spcBef>
                <a:spcPts val="1500"/>
              </a:spcBef>
              <a:spcAft>
                <a:spcPts val="1500"/>
              </a:spcAft>
              <a:buNone/>
            </a:pPr>
            <a:r>
              <a:rPr lang="en" sz="1200">
                <a:solidFill>
                  <a:schemeClr val="lt2"/>
                </a:solidFill>
                <a:latin typeface="Maven Pro"/>
                <a:ea typeface="Maven Pro"/>
                <a:cs typeface="Maven Pro"/>
                <a:sym typeface="Maven Pro"/>
              </a:rPr>
              <a:t>The sentiment expressed in the speeches is neither overly positive nor negative, but rather neutral with a slightly positive bias.</a:t>
            </a:r>
            <a:endParaRPr sz="1200">
              <a:solidFill>
                <a:schemeClr val="lt2"/>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