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dvent Pro SemiBold"/>
      <p:regular r:id="rId20"/>
      <p:bold r:id="rId21"/>
      <p:italic r:id="rId22"/>
      <p:boldItalic r:id="rId23"/>
    </p:embeddedFont>
    <p:embeddedFont>
      <p:font typeface="Fira Sans Extra Condensed Medium"/>
      <p:regular r:id="rId24"/>
      <p:bold r:id="rId25"/>
      <p:italic r:id="rId26"/>
      <p:boldItalic r:id="rId27"/>
    </p:embeddedFont>
    <p:embeddedFont>
      <p:font typeface="Fira Sans Condensed Medium"/>
      <p:regular r:id="rId28"/>
      <p:bold r:id="rId29"/>
      <p:italic r:id="rId30"/>
      <p:boldItalic r:id="rId31"/>
    </p:embeddedFont>
    <p:embeddedFont>
      <p:font typeface="Maven Pro"/>
      <p:regular r:id="rId32"/>
      <p:bold r:id="rId33"/>
    </p:embeddedFont>
    <p:embeddedFont>
      <p:font typeface="Share Tech"/>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regular.fntdata"/><Relationship Id="rId22" Type="http://schemas.openxmlformats.org/officeDocument/2006/relationships/font" Target="fonts/AdventProSemiBold-italic.fntdata"/><Relationship Id="rId21" Type="http://schemas.openxmlformats.org/officeDocument/2006/relationships/font" Target="fonts/AdventProSemiBold-bold.fntdata"/><Relationship Id="rId24" Type="http://schemas.openxmlformats.org/officeDocument/2006/relationships/font" Target="fonts/FiraSansExtraCondensedMedium-regular.fntdata"/><Relationship Id="rId23" Type="http://schemas.openxmlformats.org/officeDocument/2006/relationships/font" Target="fonts/AdventPro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FiraSansCondensedMedium-regular.fntdata"/><Relationship Id="rId27"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boldItalic.fntdata"/><Relationship Id="rId30" Type="http://schemas.openxmlformats.org/officeDocument/2006/relationships/font" Target="fonts/FiraSansCondensedMedium-italic.fntdata"/><Relationship Id="rId11" Type="http://schemas.openxmlformats.org/officeDocument/2006/relationships/slide" Target="slides/slide7.xml"/><Relationship Id="rId33" Type="http://schemas.openxmlformats.org/officeDocument/2006/relationships/font" Target="fonts/MavenPro-bold.fntdata"/><Relationship Id="rId10" Type="http://schemas.openxmlformats.org/officeDocument/2006/relationships/slide" Target="slides/slide6.xml"/><Relationship Id="rId32"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hareTech-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 Slide (name, project title, class # &amp;amp; name, date)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5d52e4df5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5d52e4df5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5f2d52ce3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5f2d52ce3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f2d52ce3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f2d52ce3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Conclusion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5d52e4df5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5d52e4df5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d52e4df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5d52e4df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5f2d52ce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5f2d52ce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fomc ? </a:t>
            </a:r>
            <a:endParaRPr/>
          </a:p>
          <a:p>
            <a:pPr indent="0" lvl="0" marL="0" rtl="0" algn="l">
              <a:spcBef>
                <a:spcPts val="0"/>
              </a:spcBef>
              <a:spcAft>
                <a:spcPts val="0"/>
              </a:spcAft>
              <a:buNone/>
            </a:pPr>
            <a:r>
              <a:rPr lang="en"/>
              <a:t>Slide not counted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Project Objective(1):</a:t>
            </a:r>
            <a:endParaRPr/>
          </a:p>
          <a:p>
            <a:pPr indent="0" lvl="0" marL="0" rtl="0" algn="l">
              <a:lnSpc>
                <a:spcPct val="115000"/>
              </a:lnSpc>
              <a:spcBef>
                <a:spcPts val="0"/>
              </a:spcBef>
              <a:spcAft>
                <a:spcPts val="0"/>
              </a:spcAft>
              <a:buClr>
                <a:schemeClr val="dk1"/>
              </a:buClr>
              <a:buSzPts val="1100"/>
              <a:buFont typeface="Arial"/>
              <a:buNone/>
            </a:pPr>
            <a:r>
              <a:rPr lang="en"/>
              <a:t>Few bullets on what you tried to do/did</a:t>
            </a:r>
            <a:endParaRPr/>
          </a:p>
          <a:p>
            <a:pPr indent="0" lvl="0" marL="0" rtl="0" algn="l">
              <a:lnSpc>
                <a:spcPct val="115000"/>
              </a:lnSpc>
              <a:spcBef>
                <a:spcPts val="0"/>
              </a:spcBef>
              <a:spcAft>
                <a:spcPts val="0"/>
              </a:spcAft>
              <a:buClr>
                <a:schemeClr val="dk1"/>
              </a:buClr>
              <a:buSzPts val="1100"/>
              <a:buFont typeface="Arial"/>
              <a:buNone/>
            </a:pPr>
            <a:r>
              <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Brief answers to Heilmeier Questions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These Last Heilmeir Questions are answered in this slide</a:t>
            </a:r>
            <a:endParaRPr>
              <a:solidFill>
                <a:schemeClr val="dk1"/>
              </a:solidFill>
            </a:endParaRPr>
          </a:p>
          <a:p>
            <a:pPr indent="0" lvl="0" marL="0" rtl="0" algn="l">
              <a:lnSpc>
                <a:spcPct val="115000"/>
              </a:lnSpc>
              <a:spcBef>
                <a:spcPts val="500"/>
              </a:spcBef>
              <a:spcAft>
                <a:spcPts val="0"/>
              </a:spcAft>
              <a:buClr>
                <a:schemeClr val="dk1"/>
              </a:buClr>
              <a:buSzPts val="1100"/>
              <a:buFont typeface="Arial"/>
              <a:buNone/>
            </a:pPr>
            <a:r>
              <a:rPr lang="en">
                <a:solidFill>
                  <a:schemeClr val="dk1"/>
                </a:solidFill>
              </a:rPr>
              <a:t>Midterm results?</a:t>
            </a:r>
            <a:endParaRPr>
              <a:solidFill>
                <a:schemeClr val="dk1"/>
              </a:solidFill>
            </a:endParaRPr>
          </a:p>
          <a:p>
            <a:pPr indent="0" lvl="0" marL="0" rtl="0" algn="l">
              <a:lnSpc>
                <a:spcPct val="115000"/>
              </a:lnSpc>
              <a:spcBef>
                <a:spcPts val="500"/>
              </a:spcBef>
              <a:spcAft>
                <a:spcPts val="0"/>
              </a:spcAft>
              <a:buClr>
                <a:schemeClr val="dk1"/>
              </a:buClr>
              <a:buSzPts val="1100"/>
              <a:buFont typeface="Arial"/>
              <a:buNone/>
            </a:pPr>
            <a:r>
              <a:rPr lang="en">
                <a:solidFill>
                  <a:schemeClr val="dk1"/>
                </a:solidFill>
              </a:rPr>
              <a:t>By midterm I will be done with data cleaning and data preprocessing. I could also potentially have should have sentiment values. </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a:solidFill>
                  <a:schemeClr val="dk1"/>
                </a:solidFill>
              </a:rPr>
              <a:t>Final Demonstration?</a:t>
            </a:r>
            <a:endParaRPr>
              <a:solidFill>
                <a:schemeClr val="dk1"/>
              </a:solidFill>
            </a:endParaRPr>
          </a:p>
          <a:p>
            <a:pPr indent="0" lvl="0" marL="0" rtl="0" algn="l">
              <a:lnSpc>
                <a:spcPct val="115000"/>
              </a:lnSpc>
              <a:spcBef>
                <a:spcPts val="500"/>
              </a:spcBef>
              <a:spcAft>
                <a:spcPts val="0"/>
              </a:spcAft>
              <a:buClr>
                <a:schemeClr val="dk1"/>
              </a:buClr>
              <a:buSzPts val="1100"/>
              <a:buFont typeface="Arial"/>
              <a:buNone/>
            </a:pPr>
            <a:r>
              <a:rPr lang="en">
                <a:solidFill>
                  <a:schemeClr val="dk1"/>
                </a:solidFill>
              </a:rPr>
              <a:t>By the final demonstration I will be able to display all my results from my research. I plan to average sentiment values of each sentence in each of the policy statements and hence, construct a historical index of FOMC sentiment index.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3. Technical Appr</a:t>
            </a:r>
            <a:r>
              <a:rPr lang="en" sz="1000">
                <a:solidFill>
                  <a:schemeClr val="dk1"/>
                </a:solidFill>
                <a:latin typeface="Maven Pro"/>
                <a:ea typeface="Maven Pro"/>
                <a:cs typeface="Maven Pro"/>
                <a:sym typeface="Maven Pro"/>
              </a:rPr>
              <a:t>oach (4) Key steps in research: what did you do</a:t>
            </a:r>
            <a:endParaRPr sz="10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Maven Pro"/>
                <a:ea typeface="Maven Pro"/>
                <a:cs typeface="Maven Pro"/>
                <a:sym typeface="Maven Pro"/>
              </a:rPr>
              <a:t>What is innovative about your research (2)</a:t>
            </a:r>
            <a:endParaRPr sz="1000">
              <a:solidFill>
                <a:schemeClr val="dk1"/>
              </a:solidFill>
              <a:latin typeface="Maven Pro"/>
              <a:ea typeface="Maven Pro"/>
              <a:cs typeface="Maven Pro"/>
              <a:sym typeface="Maven Pro"/>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Maven Pro"/>
                <a:ea typeface="Maven Pro"/>
                <a:cs typeface="Maven Pro"/>
                <a:sym typeface="Maven Pro"/>
              </a:rPr>
              <a:t>Architecture diagram – key items labeled</a:t>
            </a:r>
            <a:endParaRPr sz="1000">
              <a:solidFill>
                <a:schemeClr val="dk1"/>
              </a:solidFill>
              <a:latin typeface="Maven Pro"/>
              <a:ea typeface="Maven Pro"/>
              <a:cs typeface="Maven Pro"/>
              <a:sym typeface="Maven Pr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5d52e4df5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5d52e4df5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5d2a1615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5d2a1615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5d52e4df5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5d52e4df5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4. Results (1)</a:t>
            </a:r>
            <a:endParaRPr/>
          </a:p>
          <a:p>
            <a:pPr indent="0" lvl="0" marL="0" rtl="0" algn="l">
              <a:lnSpc>
                <a:spcPct val="115000"/>
              </a:lnSpc>
              <a:spcBef>
                <a:spcPts val="0"/>
              </a:spcBef>
              <a:spcAft>
                <a:spcPts val="0"/>
              </a:spcAft>
              <a:buClr>
                <a:schemeClr val="dk1"/>
              </a:buClr>
              <a:buSzPts val="1100"/>
              <a:buFont typeface="Arial"/>
              <a:buNone/>
            </a:pPr>
            <a:r>
              <a:rPr lang="en"/>
              <a:t>Show and explain results – how do they show what</a:t>
            </a:r>
            <a:endParaRPr/>
          </a:p>
          <a:p>
            <a:pPr indent="0" lvl="0" marL="0" rtl="0" algn="l">
              <a:lnSpc>
                <a:spcPct val="115000"/>
              </a:lnSpc>
              <a:spcBef>
                <a:spcPts val="0"/>
              </a:spcBef>
              <a:spcAft>
                <a:spcPts val="0"/>
              </a:spcAft>
              <a:buClr>
                <a:schemeClr val="dk1"/>
              </a:buClr>
              <a:buSzPts val="1100"/>
              <a:buFont typeface="Arial"/>
              <a:buNone/>
            </a:pPr>
            <a:r>
              <a:rPr lang="en"/>
              <a:t>you accomplished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5d52e4df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5d52e4df5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8263682" y="-434366"/>
            <a:ext cx="188886" cy="1181531"/>
            <a:chOff x="2877432" y="975334"/>
            <a:chExt cx="188886" cy="1181531"/>
          </a:xfrm>
        </p:grpSpPr>
        <p:sp>
          <p:nvSpPr>
            <p:cNvPr id="19" name="Google Shape;19;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3090746" y="-533657"/>
            <a:ext cx="98059" cy="1147596"/>
            <a:chOff x="3347921" y="16006"/>
            <a:chExt cx="98059" cy="1147596"/>
          </a:xfrm>
        </p:grpSpPr>
        <p:sp>
          <p:nvSpPr>
            <p:cNvPr id="24" name="Google Shape;24;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4892771" y="-340112"/>
            <a:ext cx="121172" cy="760495"/>
            <a:chOff x="5245196" y="3136513"/>
            <a:chExt cx="121172" cy="760495"/>
          </a:xfrm>
        </p:grpSpPr>
        <p:sp>
          <p:nvSpPr>
            <p:cNvPr id="27" name="Google Shape;27;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250617" y="2402301"/>
            <a:ext cx="188650" cy="2468354"/>
            <a:chOff x="250617" y="2402301"/>
            <a:chExt cx="188650" cy="2468354"/>
          </a:xfrm>
        </p:grpSpPr>
        <p:sp>
          <p:nvSpPr>
            <p:cNvPr id="30" name="Google Shape;30;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2038689" y="173907"/>
            <a:ext cx="57599" cy="831799"/>
            <a:chOff x="2038689" y="173907"/>
            <a:chExt cx="57599" cy="831799"/>
          </a:xfrm>
        </p:grpSpPr>
        <p:sp>
          <p:nvSpPr>
            <p:cNvPr id="37" name="Google Shape;37;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85" name="Shape 185"/>
        <p:cNvGrpSpPr/>
        <p:nvPr/>
      </p:nvGrpSpPr>
      <p:grpSpPr>
        <a:xfrm>
          <a:off x="0" y="0"/>
          <a:ext cx="0" cy="0"/>
          <a:chOff x="0" y="0"/>
          <a:chExt cx="0" cy="0"/>
        </a:xfrm>
      </p:grpSpPr>
      <p:sp>
        <p:nvSpPr>
          <p:cNvPr id="186" name="Google Shape;18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7" name="Google Shape;18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11"/>
          <p:cNvGrpSpPr/>
          <p:nvPr/>
        </p:nvGrpSpPr>
        <p:grpSpPr>
          <a:xfrm>
            <a:off x="8217007" y="3576772"/>
            <a:ext cx="188886" cy="1181531"/>
            <a:chOff x="2877432" y="975334"/>
            <a:chExt cx="188886" cy="1181531"/>
          </a:xfrm>
        </p:grpSpPr>
        <p:sp>
          <p:nvSpPr>
            <p:cNvPr id="194" name="Google Shape;19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1"/>
          <p:cNvGrpSpPr/>
          <p:nvPr/>
        </p:nvGrpSpPr>
        <p:grpSpPr>
          <a:xfrm>
            <a:off x="7519346" y="3243318"/>
            <a:ext cx="98059" cy="1147596"/>
            <a:chOff x="3347921" y="16006"/>
            <a:chExt cx="98059" cy="1147596"/>
          </a:xfrm>
        </p:grpSpPr>
        <p:sp>
          <p:nvSpPr>
            <p:cNvPr id="199" name="Google Shape;19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1"/>
          <p:cNvGrpSpPr/>
          <p:nvPr/>
        </p:nvGrpSpPr>
        <p:grpSpPr>
          <a:xfrm>
            <a:off x="805821" y="2953663"/>
            <a:ext cx="121172" cy="760495"/>
            <a:chOff x="5245196" y="3136513"/>
            <a:chExt cx="121172" cy="760495"/>
          </a:xfrm>
        </p:grpSpPr>
        <p:sp>
          <p:nvSpPr>
            <p:cNvPr id="202" name="Google Shape;20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250617" y="2402301"/>
            <a:ext cx="188650" cy="2468354"/>
            <a:chOff x="250617" y="2402301"/>
            <a:chExt cx="188650" cy="2468354"/>
          </a:xfrm>
        </p:grpSpPr>
        <p:sp>
          <p:nvSpPr>
            <p:cNvPr id="205" name="Google Shape;20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2038689" y="173907"/>
            <a:ext cx="57599" cy="831799"/>
            <a:chOff x="2038689" y="173907"/>
            <a:chExt cx="57599" cy="831799"/>
          </a:xfrm>
        </p:grpSpPr>
        <p:sp>
          <p:nvSpPr>
            <p:cNvPr id="212" name="Google Shape;21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1"/>
          <p:cNvGrpSpPr/>
          <p:nvPr/>
        </p:nvGrpSpPr>
        <p:grpSpPr>
          <a:xfrm>
            <a:off x="4920170" y="-496491"/>
            <a:ext cx="188886" cy="1181531"/>
            <a:chOff x="2877432" y="975334"/>
            <a:chExt cx="188886" cy="1181531"/>
          </a:xfrm>
        </p:grpSpPr>
        <p:sp>
          <p:nvSpPr>
            <p:cNvPr id="216" name="Google Shape;21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a:off x="3030471" y="-223849"/>
            <a:ext cx="121172" cy="760495"/>
            <a:chOff x="5245196" y="3136513"/>
            <a:chExt cx="121172" cy="760495"/>
          </a:xfrm>
        </p:grpSpPr>
        <p:sp>
          <p:nvSpPr>
            <p:cNvPr id="221" name="Google Shape;22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2306292" y="2569221"/>
            <a:ext cx="199237" cy="2828935"/>
            <a:chOff x="1608717" y="1280046"/>
            <a:chExt cx="199237" cy="2828935"/>
          </a:xfrm>
        </p:grpSpPr>
        <p:sp>
          <p:nvSpPr>
            <p:cNvPr id="224" name="Google Shape;22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8" name="Shape 228"/>
        <p:cNvGrpSpPr/>
        <p:nvPr/>
      </p:nvGrpSpPr>
      <p:grpSpPr>
        <a:xfrm>
          <a:off x="0" y="0"/>
          <a:ext cx="0" cy="0"/>
          <a:chOff x="0" y="0"/>
          <a:chExt cx="0" cy="0"/>
        </a:xfrm>
      </p:grpSpPr>
      <p:sp>
        <p:nvSpPr>
          <p:cNvPr id="229" name="Google Shape;22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0" name="Google Shape;23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31" name="Google Shape;231;p12"/>
          <p:cNvGrpSpPr/>
          <p:nvPr/>
        </p:nvGrpSpPr>
        <p:grpSpPr>
          <a:xfrm>
            <a:off x="722446" y="3412541"/>
            <a:ext cx="7699120" cy="1883463"/>
            <a:chOff x="4558950" y="838825"/>
            <a:chExt cx="2813800" cy="688350"/>
          </a:xfrm>
        </p:grpSpPr>
        <p:sp>
          <p:nvSpPr>
            <p:cNvPr id="232" name="Google Shape;23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8" name="Shape 268"/>
        <p:cNvGrpSpPr/>
        <p:nvPr/>
      </p:nvGrpSpPr>
      <p:grpSpPr>
        <a:xfrm>
          <a:off x="0" y="0"/>
          <a:ext cx="0" cy="0"/>
          <a:chOff x="0" y="0"/>
          <a:chExt cx="0" cy="0"/>
        </a:xfrm>
      </p:grpSpPr>
      <p:sp>
        <p:nvSpPr>
          <p:cNvPr id="269" name="Google Shape;269;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1" name="Google Shape;281;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3" name="Google Shape;283;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4" name="Google Shape;284;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85" name="Google Shape;285;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87" name="Google Shape;287;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8" name="Google Shape;288;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9" name="Google Shape;289;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90" name="Google Shape;29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91" name="Shape 291"/>
        <p:cNvGrpSpPr/>
        <p:nvPr/>
      </p:nvGrpSpPr>
      <p:grpSpPr>
        <a:xfrm>
          <a:off x="0" y="0"/>
          <a:ext cx="0" cy="0"/>
          <a:chOff x="0" y="0"/>
          <a:chExt cx="0" cy="0"/>
        </a:xfrm>
      </p:grpSpPr>
      <p:sp>
        <p:nvSpPr>
          <p:cNvPr id="292" name="Google Shape;292;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3" name="Google Shape;293;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4" name="Google Shape;294;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14"/>
          <p:cNvGrpSpPr/>
          <p:nvPr/>
        </p:nvGrpSpPr>
        <p:grpSpPr>
          <a:xfrm>
            <a:off x="6626134" y="-164562"/>
            <a:ext cx="121172" cy="760495"/>
            <a:chOff x="5245196" y="3136513"/>
            <a:chExt cx="121172" cy="760495"/>
          </a:xfrm>
        </p:grpSpPr>
        <p:sp>
          <p:nvSpPr>
            <p:cNvPr id="301" name="Google Shape;301;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06" name="Google Shape;30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07" name="Shape 307"/>
        <p:cNvGrpSpPr/>
        <p:nvPr/>
      </p:nvGrpSpPr>
      <p:grpSpPr>
        <a:xfrm>
          <a:off x="0" y="0"/>
          <a:ext cx="0" cy="0"/>
          <a:chOff x="0" y="0"/>
          <a:chExt cx="0" cy="0"/>
        </a:xfrm>
      </p:grpSpPr>
      <p:sp>
        <p:nvSpPr>
          <p:cNvPr id="308" name="Google Shape;308;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15"/>
          <p:cNvGrpSpPr/>
          <p:nvPr/>
        </p:nvGrpSpPr>
        <p:grpSpPr>
          <a:xfrm>
            <a:off x="6626134" y="-164562"/>
            <a:ext cx="121172" cy="760495"/>
            <a:chOff x="5245196" y="3136513"/>
            <a:chExt cx="121172" cy="760495"/>
          </a:xfrm>
        </p:grpSpPr>
        <p:sp>
          <p:nvSpPr>
            <p:cNvPr id="313" name="Google Shape;313;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8" name="Google Shape;318;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9" name="Google Shape;319;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4" name="Google Shape;32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25" name="Shape 325"/>
        <p:cNvGrpSpPr/>
        <p:nvPr/>
      </p:nvGrpSpPr>
      <p:grpSpPr>
        <a:xfrm>
          <a:off x="0" y="0"/>
          <a:ext cx="0" cy="0"/>
          <a:chOff x="0" y="0"/>
          <a:chExt cx="0" cy="0"/>
        </a:xfrm>
      </p:grpSpPr>
      <p:sp>
        <p:nvSpPr>
          <p:cNvPr id="326" name="Google Shape;326;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7" name="Google Shape;327;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8" name="Google Shape;328;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9" name="Google Shape;329;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0" name="Google Shape;330;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1" name="Google Shape;331;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2" name="Google Shape;332;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33" name="Google Shape;333;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4" name="Google Shape;334;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5" name="Google Shape;335;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49" name="Shape 349"/>
        <p:cNvGrpSpPr/>
        <p:nvPr/>
      </p:nvGrpSpPr>
      <p:grpSpPr>
        <a:xfrm>
          <a:off x="0" y="0"/>
          <a:ext cx="0" cy="0"/>
          <a:chOff x="0" y="0"/>
          <a:chExt cx="0" cy="0"/>
        </a:xfrm>
      </p:grpSpPr>
      <p:sp>
        <p:nvSpPr>
          <p:cNvPr id="350" name="Google Shape;350;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1" name="Google Shape;351;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2" name="Google Shape;352;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3" name="Google Shape;353;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4" name="Google Shape;354;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5" name="Google Shape;355;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57" name="Google Shape;357;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59" name="Google Shape;359;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70" name="Shape 370"/>
        <p:cNvGrpSpPr/>
        <p:nvPr/>
      </p:nvGrpSpPr>
      <p:grpSpPr>
        <a:xfrm>
          <a:off x="0" y="0"/>
          <a:ext cx="0" cy="0"/>
          <a:chOff x="0" y="0"/>
          <a:chExt cx="0" cy="0"/>
        </a:xfrm>
      </p:grpSpPr>
      <p:sp>
        <p:nvSpPr>
          <p:cNvPr id="371" name="Google Shape;371;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72" name="Google Shape;372;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3" name="Google Shape;373;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74" name="Google Shape;374;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5" name="Google Shape;375;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76" name="Google Shape;376;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78" name="Google Shape;378;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9" name="Google Shape;379;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80" name="Google Shape;380;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91" name="Shape 391"/>
        <p:cNvGrpSpPr/>
        <p:nvPr/>
      </p:nvGrpSpPr>
      <p:grpSpPr>
        <a:xfrm>
          <a:off x="0" y="0"/>
          <a:ext cx="0" cy="0"/>
          <a:chOff x="0" y="0"/>
          <a:chExt cx="0" cy="0"/>
        </a:xfrm>
      </p:grpSpPr>
      <p:sp>
        <p:nvSpPr>
          <p:cNvPr id="392" name="Google Shape;392;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3" name="Google Shape;393;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4" name="Google Shape;394;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95" name="Google Shape;395;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9"/>
          <p:cNvGrpSpPr/>
          <p:nvPr/>
        </p:nvGrpSpPr>
        <p:grpSpPr>
          <a:xfrm>
            <a:off x="6669747" y="-389684"/>
            <a:ext cx="143766" cy="2106420"/>
            <a:chOff x="6780548" y="337714"/>
            <a:chExt cx="133252" cy="1952377"/>
          </a:xfrm>
        </p:grpSpPr>
        <p:sp>
          <p:nvSpPr>
            <p:cNvPr id="404" name="Google Shape;404;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19"/>
          <p:cNvGrpSpPr/>
          <p:nvPr/>
        </p:nvGrpSpPr>
        <p:grpSpPr>
          <a:xfrm>
            <a:off x="1510029" y="507749"/>
            <a:ext cx="203534" cy="2663107"/>
            <a:chOff x="250617" y="2402301"/>
            <a:chExt cx="188650" cy="2468354"/>
          </a:xfrm>
        </p:grpSpPr>
        <p:sp>
          <p:nvSpPr>
            <p:cNvPr id="407" name="Google Shape;407;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9"/>
          <p:cNvGrpSpPr/>
          <p:nvPr/>
        </p:nvGrpSpPr>
        <p:grpSpPr>
          <a:xfrm>
            <a:off x="385355" y="1380671"/>
            <a:ext cx="199237" cy="2828935"/>
            <a:chOff x="1608717" y="1280046"/>
            <a:chExt cx="199237" cy="2828935"/>
          </a:xfrm>
        </p:grpSpPr>
        <p:sp>
          <p:nvSpPr>
            <p:cNvPr id="412" name="Google Shape;412;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19"/>
          <p:cNvGrpSpPr/>
          <p:nvPr/>
        </p:nvGrpSpPr>
        <p:grpSpPr>
          <a:xfrm>
            <a:off x="989005" y="-389666"/>
            <a:ext cx="62143" cy="897428"/>
            <a:chOff x="2038689" y="173907"/>
            <a:chExt cx="57599" cy="831799"/>
          </a:xfrm>
        </p:grpSpPr>
        <p:sp>
          <p:nvSpPr>
            <p:cNvPr id="418" name="Google Shape;418;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19"/>
          <p:cNvGrpSpPr/>
          <p:nvPr/>
        </p:nvGrpSpPr>
        <p:grpSpPr>
          <a:xfrm>
            <a:off x="8568723" y="2184809"/>
            <a:ext cx="214702" cy="2308597"/>
            <a:chOff x="8008096" y="2108910"/>
            <a:chExt cx="199001" cy="2139769"/>
          </a:xfrm>
        </p:grpSpPr>
        <p:sp>
          <p:nvSpPr>
            <p:cNvPr id="421" name="Google Shape;421;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19"/>
          <p:cNvGrpSpPr/>
          <p:nvPr/>
        </p:nvGrpSpPr>
        <p:grpSpPr>
          <a:xfrm>
            <a:off x="8221223" y="9"/>
            <a:ext cx="214702" cy="2308597"/>
            <a:chOff x="8008096" y="2108910"/>
            <a:chExt cx="199001" cy="2139769"/>
          </a:xfrm>
        </p:grpSpPr>
        <p:sp>
          <p:nvSpPr>
            <p:cNvPr id="425" name="Google Shape;425;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28" name="Shape 428"/>
        <p:cNvGrpSpPr/>
        <p:nvPr/>
      </p:nvGrpSpPr>
      <p:grpSpPr>
        <a:xfrm>
          <a:off x="0" y="0"/>
          <a:ext cx="0" cy="0"/>
          <a:chOff x="0" y="0"/>
          <a:chExt cx="0" cy="0"/>
        </a:xfrm>
      </p:grpSpPr>
      <p:sp>
        <p:nvSpPr>
          <p:cNvPr id="429" name="Google Shape;429;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30" name="Google Shape;430;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31" name="Google Shape;431;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32" name="Google Shape;432;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3"/>
          <p:cNvGrpSpPr/>
          <p:nvPr/>
        </p:nvGrpSpPr>
        <p:grpSpPr>
          <a:xfrm>
            <a:off x="8263682" y="-434366"/>
            <a:ext cx="188886" cy="1181531"/>
            <a:chOff x="2877432" y="975334"/>
            <a:chExt cx="188886" cy="1181531"/>
          </a:xfrm>
        </p:grpSpPr>
        <p:sp>
          <p:nvSpPr>
            <p:cNvPr id="44" name="Google Shape;44;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3"/>
          <p:cNvGrpSpPr/>
          <p:nvPr/>
        </p:nvGrpSpPr>
        <p:grpSpPr>
          <a:xfrm>
            <a:off x="3643898" y="-436198"/>
            <a:ext cx="133252" cy="1952377"/>
            <a:chOff x="6780548" y="337714"/>
            <a:chExt cx="133252" cy="1952377"/>
          </a:xfrm>
        </p:grpSpPr>
        <p:sp>
          <p:nvSpPr>
            <p:cNvPr id="49" name="Google Shape;49;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3"/>
          <p:cNvGrpSpPr/>
          <p:nvPr/>
        </p:nvGrpSpPr>
        <p:grpSpPr>
          <a:xfrm>
            <a:off x="8008096" y="2108910"/>
            <a:ext cx="199001" cy="2139769"/>
            <a:chOff x="8008096" y="2108910"/>
            <a:chExt cx="199001" cy="2139769"/>
          </a:xfrm>
        </p:grpSpPr>
        <p:sp>
          <p:nvSpPr>
            <p:cNvPr id="53" name="Google Shape;53;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a:off x="520996" y="1091548"/>
            <a:ext cx="199001" cy="2139769"/>
            <a:chOff x="8008096" y="2108910"/>
            <a:chExt cx="199001" cy="2139769"/>
          </a:xfrm>
        </p:grpSpPr>
        <p:sp>
          <p:nvSpPr>
            <p:cNvPr id="56" name="Google Shape;56;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9" name="Google Shape;59;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0" name="Google Shape;60;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44" name="Shape 444"/>
        <p:cNvGrpSpPr/>
        <p:nvPr/>
      </p:nvGrpSpPr>
      <p:grpSpPr>
        <a:xfrm>
          <a:off x="0" y="0"/>
          <a:ext cx="0" cy="0"/>
          <a:chOff x="0" y="0"/>
          <a:chExt cx="0" cy="0"/>
        </a:xfrm>
      </p:grpSpPr>
      <p:sp>
        <p:nvSpPr>
          <p:cNvPr id="445" name="Google Shape;44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46" name="Shape 446"/>
        <p:cNvGrpSpPr/>
        <p:nvPr/>
      </p:nvGrpSpPr>
      <p:grpSpPr>
        <a:xfrm>
          <a:off x="0" y="0"/>
          <a:ext cx="0" cy="0"/>
          <a:chOff x="0" y="0"/>
          <a:chExt cx="0" cy="0"/>
        </a:xfrm>
      </p:grpSpPr>
      <p:sp>
        <p:nvSpPr>
          <p:cNvPr id="447" name="Google Shape;44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4" name="Google Shape;64;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5" name="Google Shape;65;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4"/>
          <p:cNvGrpSpPr/>
          <p:nvPr/>
        </p:nvGrpSpPr>
        <p:grpSpPr>
          <a:xfrm>
            <a:off x="8148521" y="3004593"/>
            <a:ext cx="98059" cy="1147596"/>
            <a:chOff x="3347921" y="16006"/>
            <a:chExt cx="98059" cy="1147596"/>
          </a:xfrm>
        </p:grpSpPr>
        <p:sp>
          <p:nvSpPr>
            <p:cNvPr id="71" name="Google Shape;71;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281421" y="3769263"/>
            <a:ext cx="121172" cy="760495"/>
            <a:chOff x="5245196" y="3136513"/>
            <a:chExt cx="121172" cy="760495"/>
          </a:xfrm>
        </p:grpSpPr>
        <p:sp>
          <p:nvSpPr>
            <p:cNvPr id="74" name="Google Shape;74;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4"/>
          <p:cNvGrpSpPr/>
          <p:nvPr/>
        </p:nvGrpSpPr>
        <p:grpSpPr>
          <a:xfrm>
            <a:off x="8534739" y="4069632"/>
            <a:ext cx="57599" cy="831799"/>
            <a:chOff x="2038689" y="173907"/>
            <a:chExt cx="57599" cy="831799"/>
          </a:xfrm>
        </p:grpSpPr>
        <p:sp>
          <p:nvSpPr>
            <p:cNvPr id="77" name="Google Shape;77;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4" name="Google Shape;84;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5" name="Google Shape;85;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6" name="Google Shape;86;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7" name="Google Shape;87;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8" name="Google Shape;88;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5"/>
          <p:cNvGrpSpPr/>
          <p:nvPr/>
        </p:nvGrpSpPr>
        <p:grpSpPr>
          <a:xfrm>
            <a:off x="6626134" y="-164562"/>
            <a:ext cx="121172" cy="760495"/>
            <a:chOff x="5245196" y="3136513"/>
            <a:chExt cx="121172" cy="760495"/>
          </a:xfrm>
        </p:grpSpPr>
        <p:sp>
          <p:nvSpPr>
            <p:cNvPr id="93" name="Google Shape;93;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0" name="Google Shape;100;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13" name="Google Shape;113;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14" name="Google Shape;114;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7"/>
          <p:cNvGrpSpPr/>
          <p:nvPr/>
        </p:nvGrpSpPr>
        <p:grpSpPr>
          <a:xfrm>
            <a:off x="6626134" y="-164562"/>
            <a:ext cx="121172" cy="760495"/>
            <a:chOff x="5245196" y="3136513"/>
            <a:chExt cx="121172" cy="760495"/>
          </a:xfrm>
        </p:grpSpPr>
        <p:sp>
          <p:nvSpPr>
            <p:cNvPr id="119" name="Google Shape;119;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6" name="Google Shape;126;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8263682" y="-434366"/>
            <a:ext cx="188886" cy="1181531"/>
            <a:chOff x="2877432" y="975334"/>
            <a:chExt cx="188886" cy="1181531"/>
          </a:xfrm>
        </p:grpSpPr>
        <p:sp>
          <p:nvSpPr>
            <p:cNvPr id="133" name="Google Shape;133;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8"/>
          <p:cNvGrpSpPr/>
          <p:nvPr/>
        </p:nvGrpSpPr>
        <p:grpSpPr>
          <a:xfrm>
            <a:off x="3090746" y="-533657"/>
            <a:ext cx="98059" cy="1147596"/>
            <a:chOff x="3347921" y="16006"/>
            <a:chExt cx="98059" cy="1147596"/>
          </a:xfrm>
        </p:grpSpPr>
        <p:sp>
          <p:nvSpPr>
            <p:cNvPr id="140" name="Google Shape;140;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8"/>
          <p:cNvGrpSpPr/>
          <p:nvPr/>
        </p:nvGrpSpPr>
        <p:grpSpPr>
          <a:xfrm>
            <a:off x="4892771" y="-340112"/>
            <a:ext cx="121172" cy="760495"/>
            <a:chOff x="5245196" y="3136513"/>
            <a:chExt cx="121172" cy="760495"/>
          </a:xfrm>
        </p:grpSpPr>
        <p:sp>
          <p:nvSpPr>
            <p:cNvPr id="143" name="Google Shape;143;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8"/>
          <p:cNvGrpSpPr/>
          <p:nvPr/>
        </p:nvGrpSpPr>
        <p:grpSpPr>
          <a:xfrm>
            <a:off x="6967836" y="85439"/>
            <a:ext cx="133252" cy="1952377"/>
            <a:chOff x="6780548" y="337714"/>
            <a:chExt cx="133252" cy="1952377"/>
          </a:xfrm>
        </p:grpSpPr>
        <p:sp>
          <p:nvSpPr>
            <p:cNvPr id="146" name="Google Shape;146;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8"/>
          <p:cNvGrpSpPr/>
          <p:nvPr/>
        </p:nvGrpSpPr>
        <p:grpSpPr>
          <a:xfrm>
            <a:off x="250617" y="2402301"/>
            <a:ext cx="188650" cy="2468354"/>
            <a:chOff x="250617" y="2402301"/>
            <a:chExt cx="188650" cy="2468354"/>
          </a:xfrm>
        </p:grpSpPr>
        <p:sp>
          <p:nvSpPr>
            <p:cNvPr id="149" name="Google Shape;149;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a:off x="982417" y="1695096"/>
            <a:ext cx="199237" cy="2828935"/>
            <a:chOff x="1608717" y="1280046"/>
            <a:chExt cx="199237" cy="2828935"/>
          </a:xfrm>
        </p:grpSpPr>
        <p:sp>
          <p:nvSpPr>
            <p:cNvPr id="154" name="Google Shape;154;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2038689" y="173907"/>
            <a:ext cx="57599" cy="831799"/>
            <a:chOff x="2038689" y="173907"/>
            <a:chExt cx="57599" cy="831799"/>
          </a:xfrm>
        </p:grpSpPr>
        <p:sp>
          <p:nvSpPr>
            <p:cNvPr id="159" name="Google Shape;159;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8008096" y="2108910"/>
            <a:ext cx="199001" cy="2139769"/>
            <a:chOff x="8008096" y="2108910"/>
            <a:chExt cx="199001" cy="2139769"/>
          </a:xfrm>
        </p:grpSpPr>
        <p:sp>
          <p:nvSpPr>
            <p:cNvPr id="162" name="Google Shape;162;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8"/>
          <p:cNvGrpSpPr/>
          <p:nvPr/>
        </p:nvGrpSpPr>
        <p:grpSpPr>
          <a:xfrm>
            <a:off x="4095146" y="-859690"/>
            <a:ext cx="199001" cy="2139769"/>
            <a:chOff x="8008096" y="2108910"/>
            <a:chExt cx="199001" cy="2139769"/>
          </a:xfrm>
        </p:grpSpPr>
        <p:sp>
          <p:nvSpPr>
            <p:cNvPr id="166" name="Google Shape;166;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8"/>
          <p:cNvGrpSpPr/>
          <p:nvPr/>
        </p:nvGrpSpPr>
        <p:grpSpPr>
          <a:xfrm>
            <a:off x="6333286" y="3704939"/>
            <a:ext cx="133252" cy="1952377"/>
            <a:chOff x="6780548" y="337714"/>
            <a:chExt cx="133252" cy="1952377"/>
          </a:xfrm>
        </p:grpSpPr>
        <p:sp>
          <p:nvSpPr>
            <p:cNvPr id="169" name="Google Shape;16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2702021" y="3612763"/>
            <a:ext cx="121172" cy="760495"/>
            <a:chOff x="5245196" y="3136513"/>
            <a:chExt cx="121172" cy="760495"/>
          </a:xfrm>
        </p:grpSpPr>
        <p:sp>
          <p:nvSpPr>
            <p:cNvPr id="172" name="Google Shape;172;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9" name="Google Shape;17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0" name="Google Shape;18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1" name="Google Shape;18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2" name="Shape 182"/>
        <p:cNvGrpSpPr/>
        <p:nvPr/>
      </p:nvGrpSpPr>
      <p:grpSpPr>
        <a:xfrm>
          <a:off x="0" y="0"/>
          <a:ext cx="0" cy="0"/>
          <a:chOff x="0" y="0"/>
          <a:chExt cx="0" cy="0"/>
        </a:xfrm>
      </p:grpSpPr>
      <p:sp>
        <p:nvSpPr>
          <p:cNvPr id="183" name="Google Shape;183;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4" name="Google Shape;18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Maven Pro"/>
                <a:ea typeface="Maven Pro"/>
                <a:cs typeface="Maven Pro"/>
                <a:sym typeface="Maven Pro"/>
              </a:defRPr>
            </a:lvl1pPr>
            <a:lvl2pPr lvl="1" algn="r">
              <a:buNone/>
              <a:defRPr sz="1300">
                <a:solidFill>
                  <a:schemeClr val="lt1"/>
                </a:solidFill>
                <a:latin typeface="Maven Pro"/>
                <a:ea typeface="Maven Pro"/>
                <a:cs typeface="Maven Pro"/>
                <a:sym typeface="Maven Pro"/>
              </a:defRPr>
            </a:lvl2pPr>
            <a:lvl3pPr lvl="2" algn="r">
              <a:buNone/>
              <a:defRPr sz="1300">
                <a:solidFill>
                  <a:schemeClr val="lt1"/>
                </a:solidFill>
                <a:latin typeface="Maven Pro"/>
                <a:ea typeface="Maven Pro"/>
                <a:cs typeface="Maven Pro"/>
                <a:sym typeface="Maven Pro"/>
              </a:defRPr>
            </a:lvl3pPr>
            <a:lvl4pPr lvl="3" algn="r">
              <a:buNone/>
              <a:defRPr sz="1300">
                <a:solidFill>
                  <a:schemeClr val="lt1"/>
                </a:solidFill>
                <a:latin typeface="Maven Pro"/>
                <a:ea typeface="Maven Pro"/>
                <a:cs typeface="Maven Pro"/>
                <a:sym typeface="Maven Pro"/>
              </a:defRPr>
            </a:lvl4pPr>
            <a:lvl5pPr lvl="4" algn="r">
              <a:buNone/>
              <a:defRPr sz="1300">
                <a:solidFill>
                  <a:schemeClr val="lt1"/>
                </a:solidFill>
                <a:latin typeface="Maven Pro"/>
                <a:ea typeface="Maven Pro"/>
                <a:cs typeface="Maven Pro"/>
                <a:sym typeface="Maven Pro"/>
              </a:defRPr>
            </a:lvl5pPr>
            <a:lvl6pPr lvl="5" algn="r">
              <a:buNone/>
              <a:defRPr sz="1300">
                <a:solidFill>
                  <a:schemeClr val="lt1"/>
                </a:solidFill>
                <a:latin typeface="Maven Pro"/>
                <a:ea typeface="Maven Pro"/>
                <a:cs typeface="Maven Pro"/>
                <a:sym typeface="Maven Pro"/>
              </a:defRPr>
            </a:lvl6pPr>
            <a:lvl7pPr lvl="6" algn="r">
              <a:buNone/>
              <a:defRPr sz="1300">
                <a:solidFill>
                  <a:schemeClr val="lt1"/>
                </a:solidFill>
                <a:latin typeface="Maven Pro"/>
                <a:ea typeface="Maven Pro"/>
                <a:cs typeface="Maven Pro"/>
                <a:sym typeface="Maven Pro"/>
              </a:defRPr>
            </a:lvl7pPr>
            <a:lvl8pPr lvl="7" algn="r">
              <a:buNone/>
              <a:defRPr sz="1300">
                <a:solidFill>
                  <a:schemeClr val="lt1"/>
                </a:solidFill>
                <a:latin typeface="Maven Pro"/>
                <a:ea typeface="Maven Pro"/>
                <a:cs typeface="Maven Pro"/>
                <a:sym typeface="Maven Pro"/>
              </a:defRPr>
            </a:lvl8pPr>
            <a:lvl9pPr lvl="8" algn="r">
              <a:buNone/>
              <a:defRPr sz="1300">
                <a:solidFill>
                  <a:schemeClr val="lt1"/>
                </a:solidFill>
                <a:latin typeface="Maven Pro"/>
                <a:ea typeface="Maven Pro"/>
                <a:cs typeface="Maven Pro"/>
                <a:sym typeface="Maven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 Kilic</a:t>
            </a:r>
            <a:endParaRPr/>
          </a:p>
          <a:p>
            <a:pPr indent="0" lvl="0" marL="0" rtl="0" algn="ctr">
              <a:spcBef>
                <a:spcPts val="0"/>
              </a:spcBef>
              <a:spcAft>
                <a:spcPts val="0"/>
              </a:spcAft>
              <a:buNone/>
            </a:pPr>
            <a:r>
              <a:rPr lang="en"/>
              <a:t>CSCI 6917</a:t>
            </a:r>
            <a:endParaRPr/>
          </a:p>
          <a:p>
            <a:pPr indent="0" lvl="0" marL="0" rtl="0" algn="ctr">
              <a:spcBef>
                <a:spcPts val="0"/>
              </a:spcBef>
              <a:spcAft>
                <a:spcPts val="0"/>
              </a:spcAft>
              <a:buNone/>
            </a:pPr>
            <a:r>
              <a:rPr lang="en"/>
              <a:t>Guided Research</a:t>
            </a:r>
            <a:endParaRPr/>
          </a:p>
          <a:p>
            <a:pPr indent="0" lvl="0" marL="0" rtl="0" algn="ctr">
              <a:spcBef>
                <a:spcPts val="0"/>
              </a:spcBef>
              <a:spcAft>
                <a:spcPts val="0"/>
              </a:spcAft>
              <a:buNone/>
            </a:pPr>
            <a:r>
              <a:rPr lang="en"/>
              <a:t>August 8, 2023</a:t>
            </a:r>
            <a:endParaRPr/>
          </a:p>
        </p:txBody>
      </p:sp>
      <p:sp>
        <p:nvSpPr>
          <p:cNvPr id="453" name="Google Shape;453;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FOMC </a:t>
            </a:r>
            <a:r>
              <a:rPr lang="en">
                <a:solidFill>
                  <a:schemeClr val="accent2"/>
                </a:solidFill>
              </a:rPr>
              <a:t>SENTIMENT</a:t>
            </a:r>
            <a:r>
              <a:rPr lang="en"/>
              <a:t> INDEX</a:t>
            </a:r>
            <a:endParaRPr/>
          </a:p>
        </p:txBody>
      </p:sp>
      <p:sp>
        <p:nvSpPr>
          <p:cNvPr id="454" name="Google Shape;454;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3"/>
          <p:cNvGrpSpPr/>
          <p:nvPr/>
        </p:nvGrpSpPr>
        <p:grpSpPr>
          <a:xfrm>
            <a:off x="6232314" y="3696331"/>
            <a:ext cx="121434" cy="1073147"/>
            <a:chOff x="6232314" y="3696331"/>
            <a:chExt cx="121434" cy="1073147"/>
          </a:xfrm>
        </p:grpSpPr>
        <p:sp>
          <p:nvSpPr>
            <p:cNvPr id="461" name="Google Shape;461;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3"/>
          <p:cNvGrpSpPr/>
          <p:nvPr/>
        </p:nvGrpSpPr>
        <p:grpSpPr>
          <a:xfrm>
            <a:off x="6780548" y="337714"/>
            <a:ext cx="133252" cy="1952377"/>
            <a:chOff x="6780548" y="337714"/>
            <a:chExt cx="133252" cy="1952377"/>
          </a:xfrm>
        </p:grpSpPr>
        <p:sp>
          <p:nvSpPr>
            <p:cNvPr id="464" name="Google Shape;464;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1608717" y="1280046"/>
            <a:ext cx="199237" cy="2828935"/>
            <a:chOff x="1608717" y="1280046"/>
            <a:chExt cx="199237" cy="2828935"/>
          </a:xfrm>
        </p:grpSpPr>
        <p:sp>
          <p:nvSpPr>
            <p:cNvPr id="467" name="Google Shape;467;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23"/>
          <p:cNvGrpSpPr/>
          <p:nvPr/>
        </p:nvGrpSpPr>
        <p:grpSpPr>
          <a:xfrm>
            <a:off x="8008096" y="2108910"/>
            <a:ext cx="199001" cy="2139769"/>
            <a:chOff x="8008096" y="2108910"/>
            <a:chExt cx="199001" cy="2139769"/>
          </a:xfrm>
        </p:grpSpPr>
        <p:sp>
          <p:nvSpPr>
            <p:cNvPr id="473" name="Google Shape;473;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3"/>
          <p:cNvGrpSpPr/>
          <p:nvPr/>
        </p:nvGrpSpPr>
        <p:grpSpPr>
          <a:xfrm>
            <a:off x="4472500" y="4108980"/>
            <a:ext cx="199001" cy="867198"/>
            <a:chOff x="4475150" y="4052605"/>
            <a:chExt cx="199001" cy="867198"/>
          </a:xfrm>
        </p:grpSpPr>
        <p:sp>
          <p:nvSpPr>
            <p:cNvPr id="476" name="Google Shape;476;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2"/>
          <p:cNvSpPr txBox="1"/>
          <p:nvPr>
            <p:ph type="ctrTitle"/>
          </p:nvPr>
        </p:nvSpPr>
        <p:spPr>
          <a:xfrm>
            <a:off x="500525" y="197175"/>
            <a:ext cx="8782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Application </a:t>
            </a:r>
            <a:r>
              <a:rPr lang="en" sz="2600"/>
              <a:t>Results: </a:t>
            </a:r>
            <a:r>
              <a:rPr lang="en" sz="2600"/>
              <a:t>FOMC Sentiment Index - VIX-Fear Index</a:t>
            </a:r>
            <a:endParaRPr sz="2600"/>
          </a:p>
        </p:txBody>
      </p:sp>
      <p:pic>
        <p:nvPicPr>
          <p:cNvPr id="589" name="Google Shape;589;p32"/>
          <p:cNvPicPr preferRelativeResize="0"/>
          <p:nvPr/>
        </p:nvPicPr>
        <p:blipFill>
          <a:blip r:embed="rId3">
            <a:alphaModFix/>
          </a:blip>
          <a:stretch>
            <a:fillRect/>
          </a:stretch>
        </p:blipFill>
        <p:spPr>
          <a:xfrm>
            <a:off x="1345538" y="2573675"/>
            <a:ext cx="6611076" cy="2364424"/>
          </a:xfrm>
          <a:prstGeom prst="rect">
            <a:avLst/>
          </a:prstGeom>
          <a:noFill/>
          <a:ln>
            <a:noFill/>
          </a:ln>
        </p:spPr>
      </p:pic>
      <p:sp>
        <p:nvSpPr>
          <p:cNvPr id="590" name="Google Shape;59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1" name="Google Shape;591;p32"/>
          <p:cNvSpPr txBox="1"/>
          <p:nvPr/>
        </p:nvSpPr>
        <p:spPr>
          <a:xfrm>
            <a:off x="317588" y="726575"/>
            <a:ext cx="86670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Collected daily VIX index from Bloomberg and calculated average VIX </a:t>
            </a:r>
            <a:r>
              <a:rPr lang="en" sz="1200">
                <a:solidFill>
                  <a:schemeClr val="lt1"/>
                </a:solidFill>
                <a:latin typeface="Maven Pro"/>
                <a:ea typeface="Maven Pro"/>
                <a:cs typeface="Maven Pro"/>
                <a:sym typeface="Maven Pro"/>
              </a:rPr>
              <a:t>in between</a:t>
            </a:r>
            <a:r>
              <a:rPr lang="en" sz="1200">
                <a:solidFill>
                  <a:schemeClr val="lt1"/>
                </a:solidFill>
                <a:latin typeface="Maven Pro"/>
                <a:ea typeface="Maven Pro"/>
                <a:cs typeface="Maven Pro"/>
                <a:sym typeface="Maven Pro"/>
              </a:rPr>
              <a:t> the FOMC statement dates for this analysis.</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figure displays FOMC-SI together with the average VIX for the FOMC statement periods.</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Inspection of the plots reveals: </a:t>
            </a:r>
            <a:endParaRPr sz="1200">
              <a:solidFill>
                <a:schemeClr val="lt1"/>
              </a:solidFill>
              <a:latin typeface="Maven Pro"/>
              <a:ea typeface="Maven Pro"/>
              <a:cs typeface="Maven Pro"/>
              <a:sym typeface="Maven Pro"/>
            </a:endParaRPr>
          </a:p>
          <a:p>
            <a:pPr indent="-304800" lvl="1" marL="9144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FOMC-SI generally high (sentiment in FOMC statements are more</a:t>
            </a:r>
            <a:r>
              <a:rPr lang="en" sz="1200">
                <a:solidFill>
                  <a:schemeClr val="lt1"/>
                </a:solidFill>
                <a:latin typeface="Maven Pro"/>
                <a:ea typeface="Maven Pro"/>
                <a:cs typeface="Maven Pro"/>
                <a:sym typeface="Maven Pro"/>
              </a:rPr>
              <a:t> negative</a:t>
            </a:r>
            <a:r>
              <a:rPr lang="en" sz="1200">
                <a:solidFill>
                  <a:schemeClr val="lt1"/>
                </a:solidFill>
                <a:latin typeface="Maven Pro"/>
                <a:ea typeface="Maven Pro"/>
                <a:cs typeface="Maven Pro"/>
                <a:sym typeface="Maven Pro"/>
              </a:rPr>
              <a:t>) during periods when VIX is low.</a:t>
            </a:r>
            <a:endParaRPr sz="1200">
              <a:solidFill>
                <a:schemeClr val="lt1"/>
              </a:solidFill>
              <a:latin typeface="Maven Pro"/>
              <a:ea typeface="Maven Pro"/>
              <a:cs typeface="Maven Pro"/>
              <a:sym typeface="Maven Pro"/>
            </a:endParaRPr>
          </a:p>
          <a:p>
            <a:pPr indent="-304800" lvl="1" marL="9144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This seemingly </a:t>
            </a:r>
            <a:r>
              <a:rPr lang="en" sz="1200">
                <a:solidFill>
                  <a:schemeClr val="lt1"/>
                </a:solidFill>
                <a:latin typeface="Maven Pro"/>
                <a:ea typeface="Maven Pro"/>
                <a:cs typeface="Maven Pro"/>
                <a:sym typeface="Maven Pro"/>
              </a:rPr>
              <a:t>counterintuitive observation in fact may not be that counterintuitive. </a:t>
            </a:r>
            <a:endParaRPr sz="1200">
              <a:solidFill>
                <a:schemeClr val="lt1"/>
              </a:solidFill>
              <a:latin typeface="Maven Pro"/>
              <a:ea typeface="Maven Pro"/>
              <a:cs typeface="Maven Pro"/>
              <a:sym typeface="Maven Pro"/>
            </a:endParaRPr>
          </a:p>
          <a:p>
            <a:pPr indent="-304800" lvl="1" marL="9144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Because, during episodes of low VIX, the markets are calm and risks tend to accumulate gradually and hence, FOMC member having considerable information about the markets and economic conditions are more cautious and possibly has more negative sentiments reflected in the statements. </a:t>
            </a:r>
            <a:endParaRPr sz="12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3"/>
          <p:cNvSpPr txBox="1"/>
          <p:nvPr>
            <p:ph idx="1" type="body"/>
          </p:nvPr>
        </p:nvSpPr>
        <p:spPr>
          <a:xfrm>
            <a:off x="380500" y="2790975"/>
            <a:ext cx="3686100" cy="2218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txBox="1"/>
          <p:nvPr>
            <p:ph type="ctrTitle"/>
          </p:nvPr>
        </p:nvSpPr>
        <p:spPr>
          <a:xfrm>
            <a:off x="722700" y="67500"/>
            <a:ext cx="7698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Regression </a:t>
            </a:r>
            <a:r>
              <a:rPr lang="en"/>
              <a:t>Analysis</a:t>
            </a:r>
            <a:r>
              <a:rPr lang="en"/>
              <a:t> with FOMC-SI</a:t>
            </a:r>
            <a:endParaRPr/>
          </a:p>
        </p:txBody>
      </p:sp>
      <p:sp>
        <p:nvSpPr>
          <p:cNvPr id="598" name="Google Shape;59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9" name="Google Shape;599;p33"/>
          <p:cNvPicPr preferRelativeResize="0"/>
          <p:nvPr/>
        </p:nvPicPr>
        <p:blipFill>
          <a:blip r:embed="rId3">
            <a:alphaModFix/>
          </a:blip>
          <a:stretch>
            <a:fillRect/>
          </a:stretch>
        </p:blipFill>
        <p:spPr>
          <a:xfrm>
            <a:off x="434200" y="2790975"/>
            <a:ext cx="3632200" cy="2215100"/>
          </a:xfrm>
          <a:prstGeom prst="rect">
            <a:avLst/>
          </a:prstGeom>
          <a:noFill/>
          <a:ln>
            <a:noFill/>
          </a:ln>
        </p:spPr>
      </p:pic>
      <p:pic>
        <p:nvPicPr>
          <p:cNvPr id="600" name="Google Shape;600;p33"/>
          <p:cNvPicPr preferRelativeResize="0"/>
          <p:nvPr/>
        </p:nvPicPr>
        <p:blipFill>
          <a:blip r:embed="rId4">
            <a:alphaModFix/>
          </a:blip>
          <a:stretch>
            <a:fillRect/>
          </a:stretch>
        </p:blipFill>
        <p:spPr>
          <a:xfrm>
            <a:off x="380450" y="1170850"/>
            <a:ext cx="3685975" cy="1554150"/>
          </a:xfrm>
          <a:prstGeom prst="rect">
            <a:avLst/>
          </a:prstGeom>
          <a:noFill/>
          <a:ln>
            <a:noFill/>
          </a:ln>
        </p:spPr>
      </p:pic>
      <p:pic>
        <p:nvPicPr>
          <p:cNvPr id="601" name="Google Shape;601;p33"/>
          <p:cNvPicPr preferRelativeResize="0"/>
          <p:nvPr/>
        </p:nvPicPr>
        <p:blipFill rotWithShape="1">
          <a:blip r:embed="rId5">
            <a:alphaModFix/>
          </a:blip>
          <a:srcRect b="52111" l="0" r="0" t="0"/>
          <a:stretch/>
        </p:blipFill>
        <p:spPr>
          <a:xfrm>
            <a:off x="380450" y="711275"/>
            <a:ext cx="3685975" cy="393600"/>
          </a:xfrm>
          <a:prstGeom prst="rect">
            <a:avLst/>
          </a:prstGeom>
          <a:noFill/>
          <a:ln>
            <a:noFill/>
          </a:ln>
        </p:spPr>
      </p:pic>
      <p:sp>
        <p:nvSpPr>
          <p:cNvPr id="602" name="Google Shape;602;p33"/>
          <p:cNvSpPr txBox="1"/>
          <p:nvPr/>
        </p:nvSpPr>
        <p:spPr>
          <a:xfrm>
            <a:off x="4285300" y="902475"/>
            <a:ext cx="3930600" cy="404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Run two regressions.</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(1) </a:t>
            </a:r>
            <a:r>
              <a:rPr lang="en" sz="1300">
                <a:solidFill>
                  <a:schemeClr val="lt1"/>
                </a:solidFill>
                <a:latin typeface="Maven Pro"/>
                <a:ea typeface="Maven Pro"/>
                <a:cs typeface="Maven Pro"/>
                <a:sym typeface="Maven Pro"/>
              </a:rPr>
              <a:t>First</a:t>
            </a:r>
            <a:r>
              <a:rPr lang="en" sz="1300">
                <a:solidFill>
                  <a:schemeClr val="lt1"/>
                </a:solidFill>
                <a:latin typeface="Maven Pro"/>
                <a:ea typeface="Maven Pro"/>
                <a:cs typeface="Maven Pro"/>
                <a:sym typeface="Maven Pro"/>
              </a:rPr>
              <a:t> model regresses VIX on statement date </a:t>
            </a:r>
            <a:r>
              <a:rPr i="1" lang="en" sz="1300">
                <a:solidFill>
                  <a:schemeClr val="lt1"/>
                </a:solidFill>
                <a:latin typeface="Maven Pro"/>
                <a:ea typeface="Maven Pro"/>
                <a:cs typeface="Maven Pro"/>
                <a:sym typeface="Maven Pro"/>
              </a:rPr>
              <a:t>t</a:t>
            </a:r>
            <a:r>
              <a:rPr lang="en" sz="1300">
                <a:solidFill>
                  <a:schemeClr val="lt1"/>
                </a:solidFill>
                <a:latin typeface="Maven Pro"/>
                <a:ea typeface="Maven Pro"/>
                <a:cs typeface="Maven Pro"/>
                <a:sym typeface="Maven Pro"/>
              </a:rPr>
              <a:t> on a constant and FOMC-SI on the previous statement date (i.e., at date </a:t>
            </a:r>
            <a:r>
              <a:rPr i="1" lang="en" sz="1300">
                <a:solidFill>
                  <a:schemeClr val="lt1"/>
                </a:solidFill>
                <a:latin typeface="Maven Pro"/>
                <a:ea typeface="Maven Pro"/>
                <a:cs typeface="Maven Pro"/>
                <a:sym typeface="Maven Pro"/>
              </a:rPr>
              <a:t>t-1</a:t>
            </a:r>
            <a:r>
              <a:rPr lang="en" sz="1300">
                <a:solidFill>
                  <a:schemeClr val="lt1"/>
                </a:solidFill>
                <a:latin typeface="Maven Pro"/>
                <a:ea typeface="Maven Pro"/>
                <a:cs typeface="Maven Pro"/>
                <a:sym typeface="Maven Pro"/>
              </a:rPr>
              <a:t>).</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Results are reported in the Table.</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This models indicates a statistically significant coefficient for FOMC-SI (-8.531) with a p-value of 0.021 less than 0.05.</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This shows that the FOMC-SI is statistically significant and negative and hence, statistically predicts the future average value of VIX! </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As the displayed scatter plot with the fitted regression line show, higher average VIX tends to </a:t>
            </a:r>
            <a:r>
              <a:rPr lang="en" sz="1300">
                <a:solidFill>
                  <a:schemeClr val="lt1"/>
                </a:solidFill>
                <a:latin typeface="Maven Pro"/>
                <a:ea typeface="Maven Pro"/>
                <a:cs typeface="Maven Pro"/>
                <a:sym typeface="Maven Pro"/>
              </a:rPr>
              <a:t>associate</a:t>
            </a:r>
            <a:r>
              <a:rPr lang="en" sz="1300">
                <a:solidFill>
                  <a:schemeClr val="lt1"/>
                </a:solidFill>
                <a:latin typeface="Maven Pro"/>
                <a:ea typeface="Maven Pro"/>
                <a:cs typeface="Maven Pro"/>
                <a:sym typeface="Maven Pro"/>
              </a:rPr>
              <a:t> with lower FOMC-SI (i.e., positive sentiment in the statements).</a:t>
            </a:r>
            <a:endParaRPr sz="1300">
              <a:solidFill>
                <a:schemeClr val="lt1"/>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4"/>
          <p:cNvSpPr txBox="1"/>
          <p:nvPr>
            <p:ph type="ctrTitle"/>
          </p:nvPr>
        </p:nvSpPr>
        <p:spPr>
          <a:xfrm>
            <a:off x="722700" y="67500"/>
            <a:ext cx="7698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Regression Analysis with FOMC-SI</a:t>
            </a:r>
            <a:endParaRPr/>
          </a:p>
        </p:txBody>
      </p:sp>
      <p:sp>
        <p:nvSpPr>
          <p:cNvPr id="608" name="Google Shape;60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9" name="Google Shape;609;p34"/>
          <p:cNvPicPr preferRelativeResize="0"/>
          <p:nvPr/>
        </p:nvPicPr>
        <p:blipFill>
          <a:blip r:embed="rId3">
            <a:alphaModFix/>
          </a:blip>
          <a:stretch>
            <a:fillRect/>
          </a:stretch>
        </p:blipFill>
        <p:spPr>
          <a:xfrm>
            <a:off x="316600" y="1854275"/>
            <a:ext cx="3856727" cy="1951475"/>
          </a:xfrm>
          <a:prstGeom prst="rect">
            <a:avLst/>
          </a:prstGeom>
          <a:noFill/>
          <a:ln>
            <a:noFill/>
          </a:ln>
        </p:spPr>
      </p:pic>
      <p:pic>
        <p:nvPicPr>
          <p:cNvPr id="610" name="Google Shape;610;p34"/>
          <p:cNvPicPr preferRelativeResize="0"/>
          <p:nvPr/>
        </p:nvPicPr>
        <p:blipFill>
          <a:blip r:embed="rId4">
            <a:alphaModFix/>
          </a:blip>
          <a:stretch>
            <a:fillRect/>
          </a:stretch>
        </p:blipFill>
        <p:spPr>
          <a:xfrm>
            <a:off x="316600" y="1332400"/>
            <a:ext cx="3856725" cy="393600"/>
          </a:xfrm>
          <a:prstGeom prst="rect">
            <a:avLst/>
          </a:prstGeom>
          <a:noFill/>
          <a:ln>
            <a:noFill/>
          </a:ln>
        </p:spPr>
      </p:pic>
      <p:sp>
        <p:nvSpPr>
          <p:cNvPr id="611" name="Google Shape;611;p34"/>
          <p:cNvSpPr txBox="1"/>
          <p:nvPr/>
        </p:nvSpPr>
        <p:spPr>
          <a:xfrm>
            <a:off x="4173325" y="931625"/>
            <a:ext cx="4749300" cy="3996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(2) The second model augments the </a:t>
            </a:r>
            <a:r>
              <a:rPr lang="en" sz="1300">
                <a:solidFill>
                  <a:schemeClr val="lt1"/>
                </a:solidFill>
                <a:latin typeface="Maven Pro"/>
                <a:ea typeface="Maven Pro"/>
                <a:cs typeface="Maven Pro"/>
                <a:sym typeface="Maven Pro"/>
              </a:rPr>
              <a:t>first regression by also including the lagged VIX to control for the inertia  high VIX periods usually followed by a period of high VIX or low VIX periods usually followed by a period of low VIX as can be observed from the figure on slide 11.</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Like the </a:t>
            </a:r>
            <a:r>
              <a:rPr lang="en" sz="1300">
                <a:solidFill>
                  <a:schemeClr val="lt1"/>
                </a:solidFill>
                <a:latin typeface="Maven Pro"/>
                <a:ea typeface="Maven Pro"/>
                <a:cs typeface="Maven Pro"/>
                <a:sym typeface="Maven Pro"/>
              </a:rPr>
              <a:t>first</a:t>
            </a:r>
            <a:r>
              <a:rPr lang="en" sz="1300">
                <a:solidFill>
                  <a:schemeClr val="lt1"/>
                </a:solidFill>
                <a:latin typeface="Maven Pro"/>
                <a:ea typeface="Maven Pro"/>
                <a:cs typeface="Maven Pro"/>
                <a:sym typeface="Maven Pro"/>
              </a:rPr>
              <a:t> model, this second model also indicates a statistically significant coefficient for FOMC-SI (-3.800) with a p-value of 0.002 and hence, the statistical significance of FOMC-SI in predicting the future average value of VIX!</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Results for this model suggests that even after controlling for the persistence in VIX, FOMC-SI is statistically significantly negative and predicts next statement period’s average VIX.   </a:t>
            </a:r>
            <a:endParaRPr sz="13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lang="en" sz="1300">
                <a:solidFill>
                  <a:schemeClr val="lt1"/>
                </a:solidFill>
                <a:latin typeface="Maven Pro"/>
                <a:ea typeface="Maven Pro"/>
                <a:cs typeface="Maven Pro"/>
                <a:sym typeface="Maven Pro"/>
              </a:rPr>
              <a:t>Results from both models are </a:t>
            </a:r>
            <a:r>
              <a:rPr lang="en" sz="1300">
                <a:solidFill>
                  <a:schemeClr val="lt1"/>
                </a:solidFill>
                <a:latin typeface="Maven Pro"/>
                <a:ea typeface="Maven Pro"/>
                <a:cs typeface="Maven Pro"/>
                <a:sym typeface="Maven Pro"/>
              </a:rPr>
              <a:t>promising</a:t>
            </a:r>
            <a:r>
              <a:rPr lang="en" sz="1300">
                <a:solidFill>
                  <a:schemeClr val="lt1"/>
                </a:solidFill>
                <a:latin typeface="Maven Pro"/>
                <a:ea typeface="Maven Pro"/>
                <a:cs typeface="Maven Pro"/>
                <a:sym typeface="Maven Pro"/>
              </a:rPr>
              <a:t> and shows that additional work with different economic and financial market variables such as unemployment rate, GDP growth, or inflation may be useful.</a:t>
            </a:r>
            <a:endParaRPr sz="1300">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5"/>
          <p:cNvSpPr txBox="1"/>
          <p:nvPr>
            <p:ph idx="4" type="ctrTitle"/>
          </p:nvPr>
        </p:nvSpPr>
        <p:spPr>
          <a:xfrm>
            <a:off x="1495200" y="562950"/>
            <a:ext cx="6153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Conclusion </a:t>
            </a:r>
            <a:endParaRPr sz="3100"/>
          </a:p>
        </p:txBody>
      </p:sp>
      <p:sp>
        <p:nvSpPr>
          <p:cNvPr id="617" name="Google Shape;617;p35"/>
          <p:cNvSpPr txBox="1"/>
          <p:nvPr>
            <p:ph type="ctrTitle"/>
          </p:nvPr>
        </p:nvSpPr>
        <p:spPr>
          <a:xfrm>
            <a:off x="931234" y="1196026"/>
            <a:ext cx="982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8" name="Google Shape;618;p35"/>
          <p:cNvSpPr txBox="1"/>
          <p:nvPr>
            <p:ph idx="1" type="subTitle"/>
          </p:nvPr>
        </p:nvSpPr>
        <p:spPr>
          <a:xfrm>
            <a:off x="1167975" y="1684025"/>
            <a:ext cx="7019700" cy="1953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Char char="●"/>
            </a:pPr>
            <a:r>
              <a:rPr lang="en" sz="1200"/>
              <a:t>Developed a sentiment index to gauge the overall sentiment in one of the major policy statements in the US.</a:t>
            </a:r>
            <a:endParaRPr sz="1200"/>
          </a:p>
          <a:p>
            <a:pPr indent="-304800" lvl="0" marL="457200" rtl="0" algn="l">
              <a:lnSpc>
                <a:spcPct val="115000"/>
              </a:lnSpc>
              <a:spcBef>
                <a:spcPts val="0"/>
              </a:spcBef>
              <a:spcAft>
                <a:spcPts val="0"/>
              </a:spcAft>
              <a:buClr>
                <a:schemeClr val="lt1"/>
              </a:buClr>
              <a:buSzPts val="1200"/>
              <a:buChar char="●"/>
            </a:pPr>
            <a:r>
              <a:rPr lang="en" sz="1200"/>
              <a:t>Developed a jupyter notebook that can be used to implement FinBERT in a given text data and implemented it to calculate FOMC-SI for each FOMC meeting date.</a:t>
            </a:r>
            <a:endParaRPr sz="1200"/>
          </a:p>
          <a:p>
            <a:pPr indent="-304800" lvl="0" marL="457200" rtl="0" algn="l">
              <a:lnSpc>
                <a:spcPct val="115000"/>
              </a:lnSpc>
              <a:spcBef>
                <a:spcPts val="0"/>
              </a:spcBef>
              <a:spcAft>
                <a:spcPts val="0"/>
              </a:spcAft>
              <a:buClr>
                <a:schemeClr val="lt1"/>
              </a:buClr>
              <a:buSzPts val="1200"/>
              <a:buChar char="●"/>
            </a:pPr>
            <a:r>
              <a:rPr lang="en" sz="1200"/>
              <a:t>FOMC-SI is calculated with all the publicly available FOMC statements and hence, historical evolution of the sentiment can be analyzed.</a:t>
            </a:r>
            <a:endParaRPr sz="1200"/>
          </a:p>
          <a:p>
            <a:pPr indent="-304800" lvl="0" marL="457200" rtl="0" algn="l">
              <a:lnSpc>
                <a:spcPct val="115000"/>
              </a:lnSpc>
              <a:spcBef>
                <a:spcPts val="0"/>
              </a:spcBef>
              <a:spcAft>
                <a:spcPts val="0"/>
              </a:spcAft>
              <a:buClr>
                <a:schemeClr val="lt1"/>
              </a:buClr>
              <a:buSzPts val="1200"/>
              <a:buChar char="●"/>
            </a:pPr>
            <a:r>
              <a:rPr lang="en" sz="1200"/>
              <a:t>Applied FOMC-SI to an important market fear gauge, namely VIX and showed that the FOMC-SI can predict future value of VIX! </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19" name="Google Shape;619;p35"/>
          <p:cNvSpPr txBox="1"/>
          <p:nvPr>
            <p:ph idx="2" type="ctrTitle"/>
          </p:nvPr>
        </p:nvSpPr>
        <p:spPr>
          <a:xfrm>
            <a:off x="7050379" y="1196025"/>
            <a:ext cx="1137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 </a:t>
            </a:r>
            <a:endParaRPr/>
          </a:p>
        </p:txBody>
      </p:sp>
      <p:cxnSp>
        <p:nvCxnSpPr>
          <p:cNvPr id="620" name="Google Shape;620;p35"/>
          <p:cNvCxnSpPr>
            <a:stCxn id="617" idx="1"/>
          </p:cNvCxnSpPr>
          <p:nvPr/>
        </p:nvCxnSpPr>
        <p:spPr>
          <a:xfrm>
            <a:off x="931234" y="1484926"/>
            <a:ext cx="2543700" cy="2202000"/>
          </a:xfrm>
          <a:prstGeom prst="bentConnector3">
            <a:avLst>
              <a:gd fmla="val -9361" name="adj1"/>
            </a:avLst>
          </a:prstGeom>
          <a:noFill/>
          <a:ln cap="flat" cmpd="sng" w="9525">
            <a:solidFill>
              <a:schemeClr val="accent2"/>
            </a:solidFill>
            <a:prstDash val="solid"/>
            <a:round/>
            <a:headEnd len="med" w="med" type="none"/>
            <a:tailEnd len="med" w="med" type="none"/>
          </a:ln>
        </p:spPr>
      </p:cxnSp>
      <p:cxnSp>
        <p:nvCxnSpPr>
          <p:cNvPr id="621" name="Google Shape;621;p35"/>
          <p:cNvCxnSpPr>
            <a:stCxn id="619" idx="3"/>
          </p:cNvCxnSpPr>
          <p:nvPr/>
        </p:nvCxnSpPr>
        <p:spPr>
          <a:xfrm flipH="1">
            <a:off x="7041079" y="1484925"/>
            <a:ext cx="1146600" cy="2563800"/>
          </a:xfrm>
          <a:prstGeom prst="bentConnector4">
            <a:avLst>
              <a:gd fmla="val -20768" name="adj1"/>
              <a:gd fmla="val 100745" name="adj2"/>
            </a:avLst>
          </a:prstGeom>
          <a:noFill/>
          <a:ln cap="flat" cmpd="sng" w="9525">
            <a:solidFill>
              <a:schemeClr val="accent3"/>
            </a:solidFill>
            <a:prstDash val="solid"/>
            <a:round/>
            <a:headEnd len="med" w="med" type="none"/>
            <a:tailEnd len="med" w="med" type="none"/>
          </a:ln>
        </p:spPr>
      </p:cxnSp>
      <p:sp>
        <p:nvSpPr>
          <p:cNvPr id="622" name="Google Shape;622;p3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35"/>
          <p:cNvPicPr preferRelativeResize="0"/>
          <p:nvPr/>
        </p:nvPicPr>
        <p:blipFill>
          <a:blip r:embed="rId3">
            <a:alphaModFix/>
          </a:blip>
          <a:stretch>
            <a:fillRect/>
          </a:stretch>
        </p:blipFill>
        <p:spPr>
          <a:xfrm>
            <a:off x="3245650" y="4137725"/>
            <a:ext cx="2652701" cy="77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6"/>
          <p:cNvSpPr txBox="1"/>
          <p:nvPr>
            <p:ph type="ctrTitle"/>
          </p:nvPr>
        </p:nvSpPr>
        <p:spPr>
          <a:xfrm>
            <a:off x="2332950" y="1248300"/>
            <a:ext cx="4632900" cy="2142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Font typeface="Maven Pro"/>
              <a:buChar char="●"/>
            </a:pPr>
            <a:r>
              <a:rPr lang="en" sz="1300">
                <a:solidFill>
                  <a:schemeClr val="lt2"/>
                </a:solidFill>
                <a:latin typeface="Maven Pro"/>
                <a:ea typeface="Maven Pro"/>
                <a:cs typeface="Maven Pro"/>
                <a:sym typeface="Maven Pro"/>
              </a:rPr>
              <a:t>Create a sentiment analysis model trained on more relevant financial text.</a:t>
            </a:r>
            <a:endParaRPr sz="1300">
              <a:solidFill>
                <a:schemeClr val="lt2"/>
              </a:solidFill>
              <a:latin typeface="Maven Pro"/>
              <a:ea typeface="Maven Pro"/>
              <a:cs typeface="Maven Pro"/>
              <a:sym typeface="Maven Pro"/>
            </a:endParaRPr>
          </a:p>
          <a:p>
            <a:pPr indent="0" lvl="0" marL="457200" rtl="0" algn="l">
              <a:spcBef>
                <a:spcPts val="0"/>
              </a:spcBef>
              <a:spcAft>
                <a:spcPts val="0"/>
              </a:spcAft>
              <a:buNone/>
            </a:pPr>
            <a:r>
              <a:t/>
            </a:r>
            <a:endParaRPr sz="1300">
              <a:solidFill>
                <a:schemeClr val="lt2"/>
              </a:solidFill>
              <a:latin typeface="Maven Pro"/>
              <a:ea typeface="Maven Pro"/>
              <a:cs typeface="Maven Pro"/>
              <a:sym typeface="Maven Pro"/>
            </a:endParaRPr>
          </a:p>
          <a:p>
            <a:pPr indent="-304800" lvl="0" marL="457200" rtl="0" algn="l">
              <a:spcBef>
                <a:spcPts val="0"/>
              </a:spcBef>
              <a:spcAft>
                <a:spcPts val="0"/>
              </a:spcAft>
              <a:buClr>
                <a:schemeClr val="lt2"/>
              </a:buClr>
              <a:buSzPts val="1200"/>
              <a:buFont typeface="Maven Pro"/>
              <a:buChar char="●"/>
            </a:pPr>
            <a:r>
              <a:rPr lang="en" sz="1200">
                <a:solidFill>
                  <a:schemeClr val="lt2"/>
                </a:solidFill>
                <a:latin typeface="Maven Pro"/>
                <a:ea typeface="Maven Pro"/>
                <a:cs typeface="Maven Pro"/>
                <a:sym typeface="Maven Pro"/>
              </a:rPr>
              <a:t>Training a domain-specific sentiment analysis model using financial data can potentially lead to more accurate and contextually relevant sentiment predictions for financial documents like FOMC speeches, economic reports, company earnings calls, news articles, and social media posts related to the financial market.</a:t>
            </a:r>
            <a:endParaRPr sz="1200">
              <a:solidFill>
                <a:schemeClr val="lt2"/>
              </a:solidFill>
              <a:latin typeface="Maven Pro"/>
              <a:ea typeface="Maven Pro"/>
              <a:cs typeface="Maven Pro"/>
              <a:sym typeface="Maven Pro"/>
            </a:endParaRPr>
          </a:p>
          <a:p>
            <a:pPr indent="0" lvl="0" marL="457200" rtl="0" algn="l">
              <a:spcBef>
                <a:spcPts val="0"/>
              </a:spcBef>
              <a:spcAft>
                <a:spcPts val="0"/>
              </a:spcAft>
              <a:buNone/>
            </a:pPr>
            <a:r>
              <a:t/>
            </a:r>
            <a:endParaRPr sz="1200">
              <a:solidFill>
                <a:schemeClr val="lt2"/>
              </a:solidFill>
              <a:latin typeface="Maven Pro"/>
              <a:ea typeface="Maven Pro"/>
              <a:cs typeface="Maven Pro"/>
              <a:sym typeface="Maven Pro"/>
            </a:endParaRPr>
          </a:p>
          <a:p>
            <a:pPr indent="-304800" lvl="0" marL="457200" rtl="0" algn="l">
              <a:spcBef>
                <a:spcPts val="0"/>
              </a:spcBef>
              <a:spcAft>
                <a:spcPts val="0"/>
              </a:spcAft>
              <a:buClr>
                <a:schemeClr val="lt2"/>
              </a:buClr>
              <a:buSzPts val="1200"/>
              <a:buFont typeface="Maven Pro"/>
              <a:buChar char="●"/>
            </a:pPr>
            <a:r>
              <a:rPr lang="en" sz="1200">
                <a:solidFill>
                  <a:schemeClr val="lt2"/>
                </a:solidFill>
                <a:latin typeface="Maven Pro"/>
                <a:ea typeface="Maven Pro"/>
                <a:cs typeface="Maven Pro"/>
                <a:sym typeface="Maven Pro"/>
              </a:rPr>
              <a:t>This will allow for a more accurate and contextually meaningful sentiment analysis tool for financial applications.</a:t>
            </a:r>
            <a:endParaRPr sz="1200">
              <a:solidFill>
                <a:schemeClr val="lt2"/>
              </a:solidFill>
              <a:latin typeface="Maven Pro"/>
              <a:ea typeface="Maven Pro"/>
              <a:cs typeface="Maven Pro"/>
              <a:sym typeface="Maven Pro"/>
            </a:endParaRPr>
          </a:p>
          <a:p>
            <a:pPr indent="0" lvl="0" marL="457200" rtl="0" algn="l">
              <a:spcBef>
                <a:spcPts val="0"/>
              </a:spcBef>
              <a:spcAft>
                <a:spcPts val="0"/>
              </a:spcAft>
              <a:buNone/>
            </a:pPr>
            <a:r>
              <a:t/>
            </a:r>
            <a:endParaRPr sz="1200">
              <a:solidFill>
                <a:schemeClr val="lt2"/>
              </a:solidFill>
              <a:latin typeface="Maven Pro"/>
              <a:ea typeface="Maven Pro"/>
              <a:cs typeface="Maven Pro"/>
              <a:sym typeface="Maven Pro"/>
            </a:endParaRPr>
          </a:p>
          <a:p>
            <a:pPr indent="-304800" lvl="0" marL="457200" rtl="0" algn="l">
              <a:spcBef>
                <a:spcPts val="0"/>
              </a:spcBef>
              <a:spcAft>
                <a:spcPts val="0"/>
              </a:spcAft>
              <a:buClr>
                <a:schemeClr val="lt2"/>
              </a:buClr>
              <a:buSzPts val="1200"/>
              <a:buFont typeface="Maven Pro"/>
              <a:buChar char="●"/>
            </a:pPr>
            <a:r>
              <a:rPr lang="en" sz="1200">
                <a:solidFill>
                  <a:schemeClr val="lt2"/>
                </a:solidFill>
                <a:latin typeface="Maven Pro"/>
                <a:ea typeface="Maven Pro"/>
                <a:cs typeface="Maven Pro"/>
                <a:sym typeface="Maven Pro"/>
              </a:rPr>
              <a:t>Suggest a project that develops Federal Reserve’s own LLM training as the text data in policy institutions can be different from the text data BERT and FinBERT as well as other LLMs are trained on.</a:t>
            </a:r>
            <a:endParaRPr sz="1200">
              <a:solidFill>
                <a:schemeClr val="lt2"/>
              </a:solidFill>
              <a:latin typeface="Maven Pro"/>
              <a:ea typeface="Maven Pro"/>
              <a:cs typeface="Maven Pro"/>
              <a:sym typeface="Maven Pro"/>
            </a:endParaRPr>
          </a:p>
          <a:p>
            <a:pPr indent="0" lvl="0" marL="457200" rtl="0" algn="l">
              <a:lnSpc>
                <a:spcPct val="115000"/>
              </a:lnSpc>
              <a:spcBef>
                <a:spcPts val="0"/>
              </a:spcBef>
              <a:spcAft>
                <a:spcPts val="0"/>
              </a:spcAft>
              <a:buNone/>
            </a:pPr>
            <a:r>
              <a:t/>
            </a:r>
            <a:endParaRPr sz="1200">
              <a:solidFill>
                <a:schemeClr val="lt2"/>
              </a:solidFill>
              <a:latin typeface="Maven Pro"/>
              <a:ea typeface="Maven Pro"/>
              <a:cs typeface="Maven Pro"/>
              <a:sym typeface="Maven Pro"/>
            </a:endParaRPr>
          </a:p>
        </p:txBody>
      </p:sp>
      <p:sp>
        <p:nvSpPr>
          <p:cNvPr id="631" name="Google Shape;631;p36"/>
          <p:cNvSpPr txBox="1"/>
          <p:nvPr>
            <p:ph idx="1" type="subTitle"/>
          </p:nvPr>
        </p:nvSpPr>
        <p:spPr>
          <a:xfrm>
            <a:off x="2487750" y="493950"/>
            <a:ext cx="44781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Future Work</a:t>
            </a:r>
            <a:endParaRPr sz="3100"/>
          </a:p>
        </p:txBody>
      </p:sp>
      <p:sp>
        <p:nvSpPr>
          <p:cNvPr id="632" name="Google Shape;63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7"/>
          <p:cNvSpPr txBox="1"/>
          <p:nvPr>
            <p:ph idx="1" type="subTitle"/>
          </p:nvPr>
        </p:nvSpPr>
        <p:spPr>
          <a:xfrm>
            <a:off x="2205050" y="1909425"/>
            <a:ext cx="4478100" cy="9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800"/>
              <a:t>THANK YOU!</a:t>
            </a:r>
            <a:endParaRPr b="1" sz="3800"/>
          </a:p>
        </p:txBody>
      </p:sp>
      <p:sp>
        <p:nvSpPr>
          <p:cNvPr id="638" name="Google Shape;63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24"/>
          <p:cNvPicPr preferRelativeResize="0"/>
          <p:nvPr/>
        </p:nvPicPr>
        <p:blipFill>
          <a:blip r:embed="rId3">
            <a:alphaModFix/>
          </a:blip>
          <a:stretch>
            <a:fillRect/>
          </a:stretch>
        </p:blipFill>
        <p:spPr>
          <a:xfrm>
            <a:off x="536950" y="821700"/>
            <a:ext cx="4111250" cy="3703699"/>
          </a:xfrm>
          <a:prstGeom prst="rect">
            <a:avLst/>
          </a:prstGeom>
          <a:noFill/>
          <a:ln>
            <a:noFill/>
          </a:ln>
        </p:spPr>
      </p:pic>
      <p:pic>
        <p:nvPicPr>
          <p:cNvPr id="485" name="Google Shape;485;p24"/>
          <p:cNvPicPr preferRelativeResize="0"/>
          <p:nvPr/>
        </p:nvPicPr>
        <p:blipFill>
          <a:blip r:embed="rId4">
            <a:alphaModFix/>
          </a:blip>
          <a:stretch>
            <a:fillRect/>
          </a:stretch>
        </p:blipFill>
        <p:spPr>
          <a:xfrm>
            <a:off x="5057425" y="821700"/>
            <a:ext cx="3530134" cy="1985701"/>
          </a:xfrm>
          <a:prstGeom prst="rect">
            <a:avLst/>
          </a:prstGeom>
          <a:noFill/>
          <a:ln>
            <a:noFill/>
          </a:ln>
        </p:spPr>
      </p:pic>
      <p:sp>
        <p:nvSpPr>
          <p:cNvPr id="486" name="Google Shape;48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7" name="Google Shape;487;p24"/>
          <p:cNvPicPr preferRelativeResize="0"/>
          <p:nvPr/>
        </p:nvPicPr>
        <p:blipFill>
          <a:blip r:embed="rId5">
            <a:alphaModFix/>
          </a:blip>
          <a:stretch>
            <a:fillRect/>
          </a:stretch>
        </p:blipFill>
        <p:spPr>
          <a:xfrm>
            <a:off x="5057425" y="2943125"/>
            <a:ext cx="3530124" cy="158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5"/>
          <p:cNvSpPr txBox="1"/>
          <p:nvPr>
            <p:ph idx="1" type="body"/>
          </p:nvPr>
        </p:nvSpPr>
        <p:spPr>
          <a:xfrm>
            <a:off x="133800" y="647400"/>
            <a:ext cx="9010200" cy="425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900"/>
              <a:t>This project aims first, to develop a sentiment index for the statements made by the chair of the Federal Reserve Board of Governors after the </a:t>
            </a:r>
            <a:r>
              <a:rPr b="1" i="1" lang="en" sz="900"/>
              <a:t>Federal Open Market Committee (FOMC)</a:t>
            </a:r>
            <a:r>
              <a:rPr b="1" i="1" lang="en" sz="900"/>
              <a:t> meetings; and second, to explore if such a sentiment index can</a:t>
            </a:r>
            <a:r>
              <a:rPr b="1" i="1" lang="en" sz="900"/>
              <a:t> be useful in predicting financial market conditions. </a:t>
            </a:r>
            <a:endParaRPr b="1" i="1"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b="1" lang="en" sz="900">
                <a:solidFill>
                  <a:schemeClr val="accent1"/>
                </a:solidFill>
              </a:rPr>
              <a:t>What are you going to do?</a:t>
            </a:r>
            <a:endParaRPr sz="900">
              <a:solidFill>
                <a:schemeClr val="accent1"/>
              </a:solidFill>
            </a:endParaRPr>
          </a:p>
          <a:p>
            <a:pPr indent="0" lvl="0" marL="0" rtl="0" algn="l">
              <a:lnSpc>
                <a:spcPct val="115000"/>
              </a:lnSpc>
              <a:spcBef>
                <a:spcPts val="500"/>
              </a:spcBef>
              <a:spcAft>
                <a:spcPts val="0"/>
              </a:spcAft>
              <a:buNone/>
            </a:pPr>
            <a:r>
              <a:rPr lang="en" sz="900"/>
              <a:t>This research project builds an index that measures the overall sentiments in one of the most important US economic policy institutions, namely the FOMC meeting statements by implementing a state-of-the art Large Language Model (LLM), namely FinBERT. This  index is named the FOMC Sentiment Index (FOMC-SI).  FOMC-SI will be used to investigate if the overall sentiment in the FOMC meeting statements can predict economic or market conditions.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b="1" lang="en" sz="900">
                <a:solidFill>
                  <a:schemeClr val="accent1"/>
                </a:solidFill>
              </a:rPr>
              <a:t>How is it done today? Current Limitations?</a:t>
            </a:r>
            <a:endParaRPr b="1" sz="900">
              <a:solidFill>
                <a:schemeClr val="accent1"/>
              </a:solidFill>
            </a:endParaRPr>
          </a:p>
          <a:p>
            <a:pPr indent="0" lvl="0" marL="0" rtl="0" algn="l">
              <a:lnSpc>
                <a:spcPct val="115000"/>
              </a:lnSpc>
              <a:spcBef>
                <a:spcPts val="500"/>
              </a:spcBef>
              <a:spcAft>
                <a:spcPts val="0"/>
              </a:spcAft>
              <a:buNone/>
            </a:pPr>
            <a:r>
              <a:rPr lang="en" sz="900"/>
              <a:t>Currently, there are many studies that use sentiment analysis in various contexts.  However, there is not any sentiment analysis designed on FOMC statements. </a:t>
            </a:r>
            <a:endParaRPr sz="900"/>
          </a:p>
          <a:p>
            <a:pPr indent="0" lvl="0" marL="0" rtl="0" algn="l">
              <a:lnSpc>
                <a:spcPct val="115000"/>
              </a:lnSpc>
              <a:spcBef>
                <a:spcPts val="800"/>
              </a:spcBef>
              <a:spcAft>
                <a:spcPts val="0"/>
              </a:spcAft>
              <a:buNone/>
            </a:pPr>
            <a:r>
              <a:rPr b="1" lang="en" sz="900">
                <a:solidFill>
                  <a:srgbClr val="E898AC"/>
                </a:solidFill>
              </a:rPr>
              <a:t>What is your idea to do something better?</a:t>
            </a:r>
            <a:endParaRPr b="1" sz="900">
              <a:solidFill>
                <a:srgbClr val="E898AC"/>
              </a:solidFill>
            </a:endParaRPr>
          </a:p>
          <a:p>
            <a:pPr indent="0" lvl="0" marL="0" rtl="0" algn="l">
              <a:lnSpc>
                <a:spcPct val="115000"/>
              </a:lnSpc>
              <a:spcBef>
                <a:spcPts val="500"/>
              </a:spcBef>
              <a:spcAft>
                <a:spcPts val="0"/>
              </a:spcAft>
              <a:buNone/>
            </a:pPr>
            <a:r>
              <a:rPr lang="en" sz="900"/>
              <a:t>This is the first sentiment index designed for the FOMC statements. Therefore, it will be the only index that can be used to assess the overall sentiment in these policy statements. Designing an FOMC sentiment index will allow users to (i) to assess the overall sentiment among the key monetary policy makers in the US over time; (ii) the index can be </a:t>
            </a:r>
            <a:r>
              <a:rPr lang="en" sz="900"/>
              <a:t>used</a:t>
            </a:r>
            <a:r>
              <a:rPr lang="en" sz="900"/>
              <a:t> to analyze link between the policy makers’ sentiment and a number of economic and market variables via regressions. </a:t>
            </a:r>
            <a:endParaRPr sz="900"/>
          </a:p>
          <a:p>
            <a:pPr indent="0" lvl="0" marL="0" rtl="0" algn="l">
              <a:lnSpc>
                <a:spcPct val="115000"/>
              </a:lnSpc>
              <a:spcBef>
                <a:spcPts val="500"/>
              </a:spcBef>
              <a:spcAft>
                <a:spcPts val="0"/>
              </a:spcAft>
              <a:buNone/>
            </a:pPr>
            <a:r>
              <a:rPr b="1" lang="en" sz="900">
                <a:solidFill>
                  <a:schemeClr val="accent1"/>
                </a:solidFill>
              </a:rPr>
              <a:t>Who will benefit from your work? Why?</a:t>
            </a:r>
            <a:endParaRPr b="1" sz="900">
              <a:solidFill>
                <a:schemeClr val="accent1"/>
              </a:solidFill>
            </a:endParaRPr>
          </a:p>
          <a:p>
            <a:pPr indent="0" lvl="0" marL="0" rtl="0" algn="l">
              <a:lnSpc>
                <a:spcPct val="115000"/>
              </a:lnSpc>
              <a:spcBef>
                <a:spcPts val="500"/>
              </a:spcBef>
              <a:spcAft>
                <a:spcPts val="0"/>
              </a:spcAft>
              <a:buNone/>
            </a:pPr>
            <a:r>
              <a:rPr lang="en" sz="900"/>
              <a:t>Policy makers, central banks, market participants (investment companies, banks, hedge funds, etc.), and researchers in economics and finance… </a:t>
            </a:r>
            <a:endParaRPr sz="900"/>
          </a:p>
          <a:p>
            <a:pPr indent="0" lvl="0" marL="0" rtl="0" algn="l">
              <a:lnSpc>
                <a:spcPct val="115000"/>
              </a:lnSpc>
              <a:spcBef>
                <a:spcPts val="800"/>
              </a:spcBef>
              <a:spcAft>
                <a:spcPts val="0"/>
              </a:spcAft>
              <a:buNone/>
            </a:pPr>
            <a:r>
              <a:rPr b="1" lang="en" sz="900">
                <a:solidFill>
                  <a:srgbClr val="E898AC"/>
                </a:solidFill>
              </a:rPr>
              <a:t>What risks do you anticipate?</a:t>
            </a:r>
            <a:endParaRPr b="1" sz="900">
              <a:solidFill>
                <a:srgbClr val="E898AC"/>
              </a:solidFill>
            </a:endParaRPr>
          </a:p>
          <a:p>
            <a:pPr indent="0" lvl="0" marL="0" rtl="0" algn="l">
              <a:lnSpc>
                <a:spcPct val="115000"/>
              </a:lnSpc>
              <a:spcBef>
                <a:spcPts val="500"/>
              </a:spcBef>
              <a:spcAft>
                <a:spcPts val="0"/>
              </a:spcAft>
              <a:buNone/>
            </a:pPr>
            <a:r>
              <a:rPr lang="en" sz="900"/>
              <a:t>Although FinBERT is trained on a large </a:t>
            </a:r>
            <a:r>
              <a:rPr lang="en" sz="900"/>
              <a:t>textual data on economics and finance, the training data may not truly reflect/capture the textual data in FOMC policy statements as these policy statements generally contain specific jargons and hence, the context may not be clearly understood by the model. </a:t>
            </a:r>
            <a:endParaRPr sz="900"/>
          </a:p>
          <a:p>
            <a:pPr indent="0" lvl="0" marL="0" rtl="0" algn="l">
              <a:lnSpc>
                <a:spcPct val="115000"/>
              </a:lnSpc>
              <a:spcBef>
                <a:spcPts val="500"/>
              </a:spcBef>
              <a:spcAft>
                <a:spcPts val="0"/>
              </a:spcAft>
              <a:buNone/>
            </a:pPr>
            <a:r>
              <a:rPr b="1" lang="en" sz="900">
                <a:solidFill>
                  <a:schemeClr val="accent1"/>
                </a:solidFill>
              </a:rPr>
              <a:t>Out of pocket costs? Complete within 11 weeks?</a:t>
            </a:r>
            <a:endParaRPr b="1" sz="900">
              <a:solidFill>
                <a:schemeClr val="accent1"/>
              </a:solidFill>
            </a:endParaRPr>
          </a:p>
          <a:p>
            <a:pPr indent="0" lvl="0" marL="0" rtl="0" algn="l">
              <a:lnSpc>
                <a:spcPct val="115000"/>
              </a:lnSpc>
              <a:spcBef>
                <a:spcPts val="500"/>
              </a:spcBef>
              <a:spcAft>
                <a:spcPts val="0"/>
              </a:spcAft>
              <a:buNone/>
            </a:pPr>
            <a:r>
              <a:rPr lang="en" sz="900"/>
              <a:t>This project is feasible within the given time-frame. I decided to do sentiment analysis instead of topic modeling in order to finish within 11 weeks and also decided not to re-train the model. </a:t>
            </a:r>
            <a:endParaRPr sz="900"/>
          </a:p>
          <a:p>
            <a:pPr indent="0" lvl="0" marL="0" rtl="0" algn="l">
              <a:lnSpc>
                <a:spcPct val="100000"/>
              </a:lnSpc>
              <a:spcBef>
                <a:spcPts val="800"/>
              </a:spcBef>
              <a:spcAft>
                <a:spcPts val="1600"/>
              </a:spcAft>
              <a:buNone/>
            </a:pPr>
            <a:r>
              <a:t/>
            </a:r>
            <a:endParaRPr sz="800"/>
          </a:p>
        </p:txBody>
      </p:sp>
      <p:sp>
        <p:nvSpPr>
          <p:cNvPr id="493" name="Google Shape;493;p25"/>
          <p:cNvSpPr txBox="1"/>
          <p:nvPr>
            <p:ph type="ctrTitle"/>
          </p:nvPr>
        </p:nvSpPr>
        <p:spPr>
          <a:xfrm>
            <a:off x="2067825" y="120675"/>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Objective </a:t>
            </a:r>
            <a:endParaRPr/>
          </a:p>
        </p:txBody>
      </p:sp>
      <p:sp>
        <p:nvSpPr>
          <p:cNvPr id="494" name="Google Shape;49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6"/>
          <p:cNvSpPr txBox="1"/>
          <p:nvPr>
            <p:ph type="ctrTitle"/>
          </p:nvPr>
        </p:nvSpPr>
        <p:spPr>
          <a:xfrm>
            <a:off x="64008" y="1562381"/>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DATA COLLECTION</a:t>
            </a:r>
            <a:endParaRPr sz="1200"/>
          </a:p>
        </p:txBody>
      </p:sp>
      <p:sp>
        <p:nvSpPr>
          <p:cNvPr id="500" name="Google Shape;500;p26"/>
          <p:cNvSpPr txBox="1"/>
          <p:nvPr>
            <p:ph idx="2" type="subTitle"/>
          </p:nvPr>
        </p:nvSpPr>
        <p:spPr>
          <a:xfrm>
            <a:off x="94725" y="2034636"/>
            <a:ext cx="1273200" cy="21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For the FOMC-SI:</a:t>
            </a:r>
            <a:r>
              <a:rPr lang="en" sz="900"/>
              <a:t> </a:t>
            </a:r>
            <a:endParaRPr sz="900"/>
          </a:p>
          <a:p>
            <a:pPr indent="0" lvl="0" marL="0" rtl="0" algn="l">
              <a:lnSpc>
                <a:spcPct val="115000"/>
              </a:lnSpc>
              <a:spcBef>
                <a:spcPts val="0"/>
              </a:spcBef>
              <a:spcAft>
                <a:spcPts val="0"/>
              </a:spcAft>
              <a:buNone/>
            </a:pPr>
            <a:r>
              <a:rPr lang="en" sz="900"/>
              <a:t>- </a:t>
            </a:r>
            <a:r>
              <a:rPr lang="en" sz="900"/>
              <a:t>The textual sample data for statements for this project covers all the available statements  text made by the FOMC since 2000.</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a:t>
            </a:r>
            <a:r>
              <a:rPr lang="en" sz="900"/>
              <a:t>The data collected has 202 statements corresponding to the period between January 2000 and June 2023. </a:t>
            </a:r>
            <a:endParaRPr sz="900"/>
          </a:p>
        </p:txBody>
      </p:sp>
      <p:sp>
        <p:nvSpPr>
          <p:cNvPr id="501" name="Google Shape;501;p26"/>
          <p:cNvSpPr txBox="1"/>
          <p:nvPr>
            <p:ph idx="3" type="title"/>
          </p:nvPr>
        </p:nvSpPr>
        <p:spPr>
          <a:xfrm>
            <a:off x="403658" y="1352706"/>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t>1</a:t>
            </a:r>
            <a:endParaRPr b="1" sz="1800"/>
          </a:p>
        </p:txBody>
      </p:sp>
      <p:sp>
        <p:nvSpPr>
          <p:cNvPr id="502" name="Google Shape;502;p26"/>
          <p:cNvSpPr txBox="1"/>
          <p:nvPr>
            <p:ph idx="7" type="ctrTitle"/>
          </p:nvPr>
        </p:nvSpPr>
        <p:spPr>
          <a:xfrm>
            <a:off x="1174734" y="194550"/>
            <a:ext cx="6443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Technical A</a:t>
            </a:r>
            <a:r>
              <a:rPr lang="en"/>
              <a:t>pproach: Key Steps</a:t>
            </a:r>
            <a:r>
              <a:rPr lang="en"/>
              <a:t> </a:t>
            </a:r>
            <a:endParaRPr/>
          </a:p>
        </p:txBody>
      </p:sp>
      <p:sp>
        <p:nvSpPr>
          <p:cNvPr id="503" name="Google Shape;503;p26"/>
          <p:cNvSpPr/>
          <p:nvPr/>
        </p:nvSpPr>
        <p:spPr>
          <a:xfrm>
            <a:off x="403658" y="849756"/>
            <a:ext cx="441300" cy="41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4" name="Google Shape;504;p26"/>
          <p:cNvCxnSpPr>
            <a:stCxn id="503" idx="1"/>
            <a:endCxn id="501" idx="1"/>
          </p:cNvCxnSpPr>
          <p:nvPr/>
        </p:nvCxnSpPr>
        <p:spPr>
          <a:xfrm>
            <a:off x="403658" y="1055856"/>
            <a:ext cx="600" cy="5031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05" name="Google Shape;505;p26"/>
          <p:cNvSpPr/>
          <p:nvPr/>
        </p:nvSpPr>
        <p:spPr>
          <a:xfrm>
            <a:off x="7382975" y="21983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txBox="1"/>
          <p:nvPr>
            <p:ph type="ctrTitle"/>
          </p:nvPr>
        </p:nvSpPr>
        <p:spPr>
          <a:xfrm>
            <a:off x="1358393" y="1550335"/>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 </a:t>
            </a:r>
            <a:r>
              <a:rPr lang="en" sz="1200"/>
              <a:t>PREPROCESSING</a:t>
            </a:r>
            <a:r>
              <a:rPr lang="en" sz="1500"/>
              <a:t> </a:t>
            </a:r>
            <a:endParaRPr sz="1500"/>
          </a:p>
        </p:txBody>
      </p:sp>
      <p:sp>
        <p:nvSpPr>
          <p:cNvPr id="507" name="Google Shape;507;p26"/>
          <p:cNvSpPr txBox="1"/>
          <p:nvPr>
            <p:ph idx="2" type="subTitle"/>
          </p:nvPr>
        </p:nvSpPr>
        <p:spPr>
          <a:xfrm>
            <a:off x="1400625" y="2034625"/>
            <a:ext cx="1305900" cy="294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Cleaning and preprocessing text data is an important step before performing</a:t>
            </a:r>
            <a:endParaRPr sz="900"/>
          </a:p>
          <a:p>
            <a:pPr indent="0" lvl="0" marL="0" rtl="0" algn="l">
              <a:lnSpc>
                <a:spcPct val="115000"/>
              </a:lnSpc>
              <a:spcBef>
                <a:spcPts val="0"/>
              </a:spcBef>
              <a:spcAft>
                <a:spcPts val="0"/>
              </a:spcAft>
              <a:buNone/>
            </a:pPr>
            <a:r>
              <a:rPr lang="en" sz="900"/>
              <a:t>sentiment analysis.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Splitting sentences for a given statement text.</a:t>
            </a:r>
            <a:endParaRPr sz="900"/>
          </a:p>
          <a:p>
            <a:pPr indent="0" lvl="0" marL="0" rtl="0" algn="l">
              <a:lnSpc>
                <a:spcPct val="115000"/>
              </a:lnSpc>
              <a:spcBef>
                <a:spcPts val="0"/>
              </a:spcBef>
              <a:spcAft>
                <a:spcPts val="0"/>
              </a:spcAft>
              <a:buNone/>
            </a:pPr>
            <a:r>
              <a:rPr lang="en" sz="900"/>
              <a:t> </a:t>
            </a:r>
            <a:endParaRPr sz="900"/>
          </a:p>
          <a:p>
            <a:pPr indent="0" lvl="0" marL="0" rtl="0" algn="l">
              <a:lnSpc>
                <a:spcPct val="115000"/>
              </a:lnSpc>
              <a:spcBef>
                <a:spcPts val="0"/>
              </a:spcBef>
              <a:spcAft>
                <a:spcPts val="0"/>
              </a:spcAft>
              <a:buNone/>
            </a:pPr>
            <a:r>
              <a:rPr lang="en" sz="900"/>
              <a:t>- Tokenization: This process breaks the text into individual words or tokens.</a:t>
            </a:r>
            <a:endParaRPr sz="900"/>
          </a:p>
          <a:p>
            <a:pPr indent="0" lvl="0" marL="0" rtl="0" algn="l">
              <a:lnSpc>
                <a:spcPct val="115000"/>
              </a:lnSpc>
              <a:spcBef>
                <a:spcPts val="0"/>
              </a:spcBef>
              <a:spcAft>
                <a:spcPts val="0"/>
              </a:spcAft>
              <a:buNone/>
            </a:pPr>
            <a:r>
              <a:t/>
            </a:r>
            <a:endParaRPr sz="900"/>
          </a:p>
        </p:txBody>
      </p:sp>
      <p:sp>
        <p:nvSpPr>
          <p:cNvPr id="508" name="Google Shape;508;p26"/>
          <p:cNvSpPr txBox="1"/>
          <p:nvPr>
            <p:ph idx="3" type="title"/>
          </p:nvPr>
        </p:nvSpPr>
        <p:spPr>
          <a:xfrm>
            <a:off x="1698043" y="1340660"/>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2"/>
                </a:solidFill>
              </a:rPr>
              <a:t>2</a:t>
            </a:r>
            <a:endParaRPr b="1" sz="1800">
              <a:solidFill>
                <a:schemeClr val="lt2"/>
              </a:solidFill>
            </a:endParaRPr>
          </a:p>
        </p:txBody>
      </p:sp>
      <p:sp>
        <p:nvSpPr>
          <p:cNvPr id="509" name="Google Shape;509;p26"/>
          <p:cNvSpPr/>
          <p:nvPr/>
        </p:nvSpPr>
        <p:spPr>
          <a:xfrm>
            <a:off x="1698043" y="850392"/>
            <a:ext cx="441300" cy="412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26"/>
          <p:cNvCxnSpPr>
            <a:stCxn id="509" idx="1"/>
            <a:endCxn id="508" idx="1"/>
          </p:cNvCxnSpPr>
          <p:nvPr/>
        </p:nvCxnSpPr>
        <p:spPr>
          <a:xfrm>
            <a:off x="1698043" y="1056492"/>
            <a:ext cx="600" cy="490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11" name="Google Shape;511;p26"/>
          <p:cNvSpPr txBox="1"/>
          <p:nvPr>
            <p:ph type="ctrTitle"/>
          </p:nvPr>
        </p:nvSpPr>
        <p:spPr>
          <a:xfrm>
            <a:off x="2706514" y="1769725"/>
            <a:ext cx="1431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QUALITATIVE &amp; QUANTITATIVE REVIEW</a:t>
            </a:r>
            <a:endParaRPr sz="1200"/>
          </a:p>
        </p:txBody>
      </p:sp>
      <p:sp>
        <p:nvSpPr>
          <p:cNvPr id="512" name="Google Shape;512;p26"/>
          <p:cNvSpPr txBox="1"/>
          <p:nvPr>
            <p:ph idx="2" type="subTitle"/>
          </p:nvPr>
        </p:nvSpPr>
        <p:spPr>
          <a:xfrm>
            <a:off x="2675924" y="2201800"/>
            <a:ext cx="1431900" cy="21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Read papers that explains and discusses BERT and FinBERT and reviewed a subset of the statements for understanding the context.</a:t>
            </a:r>
            <a:endParaRPr sz="900"/>
          </a:p>
          <a:p>
            <a:pPr indent="0" lvl="0" marL="0" rtl="0" algn="l">
              <a:lnSpc>
                <a:spcPct val="115000"/>
              </a:lnSpc>
              <a:spcBef>
                <a:spcPts val="0"/>
              </a:spcBef>
              <a:spcAft>
                <a:spcPts val="0"/>
              </a:spcAft>
              <a:buNone/>
            </a:pPr>
            <a:r>
              <a:rPr lang="en" sz="900"/>
              <a:t>- FinBERT is designed to conduct sentiment analysis of Financial text based on pre-trained language models. Results are a numerical score representing the sentiment conveyed in the text.</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p:txBody>
      </p:sp>
      <p:sp>
        <p:nvSpPr>
          <p:cNvPr id="513" name="Google Shape;513;p26"/>
          <p:cNvSpPr txBox="1"/>
          <p:nvPr>
            <p:ph idx="3" type="title"/>
          </p:nvPr>
        </p:nvSpPr>
        <p:spPr>
          <a:xfrm>
            <a:off x="3123443" y="1328614"/>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3</a:t>
            </a:r>
            <a:endParaRPr b="1" sz="1800">
              <a:solidFill>
                <a:schemeClr val="accent3"/>
              </a:solidFill>
            </a:endParaRPr>
          </a:p>
        </p:txBody>
      </p:sp>
      <p:sp>
        <p:nvSpPr>
          <p:cNvPr id="514" name="Google Shape;514;p26"/>
          <p:cNvSpPr/>
          <p:nvPr/>
        </p:nvSpPr>
        <p:spPr>
          <a:xfrm>
            <a:off x="3123443" y="850392"/>
            <a:ext cx="441300" cy="41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highlight>
                <a:schemeClr val="accent3"/>
              </a:highlight>
            </a:endParaRPr>
          </a:p>
        </p:txBody>
      </p:sp>
      <p:cxnSp>
        <p:nvCxnSpPr>
          <p:cNvPr id="515" name="Google Shape;515;p26"/>
          <p:cNvCxnSpPr>
            <a:stCxn id="514" idx="1"/>
            <a:endCxn id="513" idx="1"/>
          </p:cNvCxnSpPr>
          <p:nvPr/>
        </p:nvCxnSpPr>
        <p:spPr>
          <a:xfrm>
            <a:off x="3123443" y="1056492"/>
            <a:ext cx="600" cy="478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16" name="Google Shape;516;p26"/>
          <p:cNvSpPr txBox="1"/>
          <p:nvPr>
            <p:ph type="ctrTitle"/>
          </p:nvPr>
        </p:nvSpPr>
        <p:spPr>
          <a:xfrm>
            <a:off x="4160171" y="1683281"/>
            <a:ext cx="1369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SENTIMENT ANALYSIS &amp; AVERAGING </a:t>
            </a:r>
            <a:endParaRPr sz="1200"/>
          </a:p>
        </p:txBody>
      </p:sp>
      <p:sp>
        <p:nvSpPr>
          <p:cNvPr id="517" name="Google Shape;517;p26"/>
          <p:cNvSpPr txBox="1"/>
          <p:nvPr>
            <p:ph idx="2" type="subTitle"/>
          </p:nvPr>
        </p:nvSpPr>
        <p:spPr>
          <a:xfrm>
            <a:off x="4094475" y="2121325"/>
            <a:ext cx="1538400" cy="242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 </a:t>
            </a:r>
            <a:r>
              <a:rPr lang="en" sz="900"/>
              <a:t>FinBERT produces five sentiment values. Three values represent the probabilities that the text is either positive, negative, or neutral.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a:t>
            </a:r>
            <a:r>
              <a:rPr lang="en" sz="900"/>
              <a:t>FinBERT also calculates a compound score as the positive probability minus the negative probability.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 FinBERT provides trinary sentiment prediction which is based on the highest of the three probabilities.</a:t>
            </a:r>
            <a:endParaRPr sz="900"/>
          </a:p>
          <a:p>
            <a:pPr indent="0" lvl="0" marL="0" rtl="0" algn="l">
              <a:lnSpc>
                <a:spcPct val="115000"/>
              </a:lnSpc>
              <a:spcBef>
                <a:spcPts val="0"/>
              </a:spcBef>
              <a:spcAft>
                <a:spcPts val="0"/>
              </a:spcAft>
              <a:buNone/>
            </a:pPr>
            <a:r>
              <a:t/>
            </a:r>
            <a:endParaRPr sz="900"/>
          </a:p>
          <a:p>
            <a:pPr indent="0" lvl="0" marL="0" rtl="0" algn="l">
              <a:spcBef>
                <a:spcPts val="0"/>
              </a:spcBef>
              <a:spcAft>
                <a:spcPts val="0"/>
              </a:spcAft>
              <a:buNone/>
            </a:pPr>
            <a:r>
              <a:t/>
            </a:r>
            <a:endParaRPr sz="900"/>
          </a:p>
        </p:txBody>
      </p:sp>
      <p:sp>
        <p:nvSpPr>
          <p:cNvPr id="518" name="Google Shape;518;p26"/>
          <p:cNvSpPr txBox="1"/>
          <p:nvPr>
            <p:ph idx="3" type="title"/>
          </p:nvPr>
        </p:nvSpPr>
        <p:spPr>
          <a:xfrm>
            <a:off x="4515210" y="1334840"/>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4</a:t>
            </a:r>
            <a:endParaRPr b="1" sz="1800">
              <a:solidFill>
                <a:schemeClr val="accent1"/>
              </a:solidFill>
            </a:endParaRPr>
          </a:p>
        </p:txBody>
      </p:sp>
      <p:sp>
        <p:nvSpPr>
          <p:cNvPr id="519" name="Google Shape;519;p26"/>
          <p:cNvSpPr/>
          <p:nvPr/>
        </p:nvSpPr>
        <p:spPr>
          <a:xfrm>
            <a:off x="4515210" y="850392"/>
            <a:ext cx="441300" cy="41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26"/>
          <p:cNvCxnSpPr>
            <a:stCxn id="519" idx="1"/>
            <a:endCxn id="518" idx="1"/>
          </p:cNvCxnSpPr>
          <p:nvPr/>
        </p:nvCxnSpPr>
        <p:spPr>
          <a:xfrm>
            <a:off x="4515210" y="1056492"/>
            <a:ext cx="600" cy="4845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21" name="Google Shape;521;p26"/>
          <p:cNvSpPr txBox="1"/>
          <p:nvPr>
            <p:ph type="ctrTitle"/>
          </p:nvPr>
        </p:nvSpPr>
        <p:spPr>
          <a:xfrm>
            <a:off x="5582304" y="1535206"/>
            <a:ext cx="1431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100"/>
              <a:t>FOMC INDEX CONSTRUCTION </a:t>
            </a:r>
            <a:endParaRPr sz="1100"/>
          </a:p>
        </p:txBody>
      </p:sp>
      <p:sp>
        <p:nvSpPr>
          <p:cNvPr id="522" name="Google Shape;522;p26"/>
          <p:cNvSpPr txBox="1"/>
          <p:nvPr>
            <p:ph idx="2" type="subTitle"/>
          </p:nvPr>
        </p:nvSpPr>
        <p:spPr>
          <a:xfrm>
            <a:off x="5551728" y="1979177"/>
            <a:ext cx="1600200" cy="30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a:t>
            </a:r>
            <a:r>
              <a:rPr lang="en" sz="900"/>
              <a:t> Use  FinBERT’s sentiment outcomes with their corresponding probabilities and construct a compound score to assign a numeric value of sentiment for each sentence in a FOMC statement.</a:t>
            </a:r>
            <a:endParaRPr sz="900"/>
          </a:p>
          <a:p>
            <a:pPr indent="0" lvl="0" marL="0" rtl="0" algn="l">
              <a:spcBef>
                <a:spcPts val="0"/>
              </a:spcBef>
              <a:spcAft>
                <a:spcPts val="0"/>
              </a:spcAft>
              <a:buNone/>
            </a:pPr>
            <a:r>
              <a:rPr lang="en" sz="900"/>
              <a:t> - Assign 0 weight to “neutral” outcome, and -1 and 1 to negative and positive outcomes, respectively. </a:t>
            </a:r>
            <a:endParaRPr sz="900"/>
          </a:p>
          <a:p>
            <a:pPr indent="0" lvl="0" marL="0" rtl="0" algn="l">
              <a:spcBef>
                <a:spcPts val="0"/>
              </a:spcBef>
              <a:spcAft>
                <a:spcPts val="0"/>
              </a:spcAft>
              <a:buNone/>
            </a:pPr>
            <a:r>
              <a:rPr lang="en" sz="900"/>
              <a:t>- FOMC-SI for a given meeting statement date is the negative of the sum of </a:t>
            </a:r>
            <a:r>
              <a:rPr lang="en" sz="900"/>
              <a:t>positive</a:t>
            </a:r>
            <a:r>
              <a:rPr lang="en" sz="900"/>
              <a:t> and </a:t>
            </a:r>
            <a:r>
              <a:rPr lang="en" sz="900"/>
              <a:t>negative probabilities divided by the number of sentences </a:t>
            </a:r>
            <a:r>
              <a:rPr lang="en" sz="900"/>
              <a:t>for a given statement date. </a:t>
            </a:r>
            <a:endParaRPr sz="900"/>
          </a:p>
          <a:p>
            <a:pPr indent="0" lvl="0" marL="0" rtl="0" algn="l">
              <a:spcBef>
                <a:spcPts val="0"/>
              </a:spcBef>
              <a:spcAft>
                <a:spcPts val="0"/>
              </a:spcAft>
              <a:buNone/>
            </a:pPr>
            <a:r>
              <a:rPr lang="en" sz="900"/>
              <a:t>- FOMC-SI will be between -1 and +1 </a:t>
            </a:r>
            <a:endParaRPr sz="900"/>
          </a:p>
          <a:p>
            <a:pPr indent="0" lvl="0" marL="0" rtl="0" algn="l">
              <a:spcBef>
                <a:spcPts val="0"/>
              </a:spcBef>
              <a:spcAft>
                <a:spcPts val="0"/>
              </a:spcAft>
              <a:buNone/>
            </a:pPr>
            <a:r>
              <a:t/>
            </a:r>
            <a:endParaRPr sz="900"/>
          </a:p>
        </p:txBody>
      </p:sp>
      <p:sp>
        <p:nvSpPr>
          <p:cNvPr id="523" name="Google Shape;523;p26"/>
          <p:cNvSpPr txBox="1"/>
          <p:nvPr>
            <p:ph idx="3" type="title"/>
          </p:nvPr>
        </p:nvSpPr>
        <p:spPr>
          <a:xfrm>
            <a:off x="5921948" y="1325541"/>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6"/>
                </a:solidFill>
              </a:rPr>
              <a:t>5</a:t>
            </a:r>
            <a:endParaRPr b="1" sz="1800">
              <a:solidFill>
                <a:schemeClr val="accent6"/>
              </a:solidFill>
            </a:endParaRPr>
          </a:p>
        </p:txBody>
      </p:sp>
      <p:sp>
        <p:nvSpPr>
          <p:cNvPr id="524" name="Google Shape;524;p26"/>
          <p:cNvSpPr/>
          <p:nvPr/>
        </p:nvSpPr>
        <p:spPr>
          <a:xfrm>
            <a:off x="5921948" y="850392"/>
            <a:ext cx="441300" cy="412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5" name="Google Shape;525;p26"/>
          <p:cNvCxnSpPr>
            <a:stCxn id="524" idx="1"/>
            <a:endCxn id="523" idx="1"/>
          </p:cNvCxnSpPr>
          <p:nvPr/>
        </p:nvCxnSpPr>
        <p:spPr>
          <a:xfrm>
            <a:off x="5921948" y="1056492"/>
            <a:ext cx="600" cy="475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26" name="Google Shape;526;p26"/>
          <p:cNvSpPr txBox="1"/>
          <p:nvPr>
            <p:ph type="ctrTitle"/>
          </p:nvPr>
        </p:nvSpPr>
        <p:spPr>
          <a:xfrm>
            <a:off x="7084150" y="1683275"/>
            <a:ext cx="1681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ANALYSIS &amp; INTERPRETATION OF RESULTS </a:t>
            </a:r>
            <a:endParaRPr sz="1200"/>
          </a:p>
        </p:txBody>
      </p:sp>
      <p:sp>
        <p:nvSpPr>
          <p:cNvPr id="527" name="Google Shape;527;p26"/>
          <p:cNvSpPr txBox="1"/>
          <p:nvPr>
            <p:ph idx="2" type="subTitle"/>
          </p:nvPr>
        </p:nvSpPr>
        <p:spPr>
          <a:xfrm>
            <a:off x="7151935" y="2130321"/>
            <a:ext cx="1273200" cy="21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900"/>
              <a:t>Results are discussed in future slides.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The index is interpreted and linked to economic recessions and inflationary periods.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en" sz="900"/>
              <a:t>- The index is used to predict future market risk or fear in an application. </a:t>
            </a:r>
            <a:endParaRPr sz="900"/>
          </a:p>
        </p:txBody>
      </p:sp>
      <p:sp>
        <p:nvSpPr>
          <p:cNvPr id="528" name="Google Shape;528;p26"/>
          <p:cNvSpPr txBox="1"/>
          <p:nvPr>
            <p:ph idx="3" type="title"/>
          </p:nvPr>
        </p:nvSpPr>
        <p:spPr>
          <a:xfrm>
            <a:off x="7567868" y="1325541"/>
            <a:ext cx="722700" cy="41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4"/>
                </a:solidFill>
              </a:rPr>
              <a:t>6</a:t>
            </a:r>
            <a:endParaRPr b="1" sz="1800">
              <a:solidFill>
                <a:schemeClr val="accent4"/>
              </a:solidFill>
            </a:endParaRPr>
          </a:p>
        </p:txBody>
      </p:sp>
      <p:sp>
        <p:nvSpPr>
          <p:cNvPr id="529" name="Google Shape;529;p26"/>
          <p:cNvSpPr/>
          <p:nvPr/>
        </p:nvSpPr>
        <p:spPr>
          <a:xfrm>
            <a:off x="7567868" y="850392"/>
            <a:ext cx="441300" cy="412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0" name="Google Shape;530;p26"/>
          <p:cNvCxnSpPr>
            <a:stCxn id="529" idx="1"/>
            <a:endCxn id="528" idx="1"/>
          </p:cNvCxnSpPr>
          <p:nvPr/>
        </p:nvCxnSpPr>
        <p:spPr>
          <a:xfrm>
            <a:off x="7567868" y="1056492"/>
            <a:ext cx="600" cy="4752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531" name="Google Shape;53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7"/>
          <p:cNvSpPr txBox="1"/>
          <p:nvPr>
            <p:ph type="ctrTitle"/>
          </p:nvPr>
        </p:nvSpPr>
        <p:spPr>
          <a:xfrm>
            <a:off x="1565550" y="89900"/>
            <a:ext cx="6012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Approach: </a:t>
            </a:r>
            <a:r>
              <a:rPr lang="en"/>
              <a:t>Architecture</a:t>
            </a:r>
            <a:r>
              <a:rPr lang="en"/>
              <a:t> </a:t>
            </a:r>
            <a:endParaRPr/>
          </a:p>
        </p:txBody>
      </p:sp>
      <p:pic>
        <p:nvPicPr>
          <p:cNvPr id="537" name="Google Shape;537;p27"/>
          <p:cNvPicPr preferRelativeResize="0"/>
          <p:nvPr/>
        </p:nvPicPr>
        <p:blipFill>
          <a:blip r:embed="rId3">
            <a:alphaModFix/>
          </a:blip>
          <a:stretch>
            <a:fillRect/>
          </a:stretch>
        </p:blipFill>
        <p:spPr>
          <a:xfrm>
            <a:off x="4798075" y="3303200"/>
            <a:ext cx="3872652" cy="1790750"/>
          </a:xfrm>
          <a:prstGeom prst="rect">
            <a:avLst/>
          </a:prstGeom>
          <a:noFill/>
          <a:ln>
            <a:noFill/>
          </a:ln>
        </p:spPr>
      </p:pic>
      <p:sp>
        <p:nvSpPr>
          <p:cNvPr id="538" name="Google Shape;538;p27"/>
          <p:cNvSpPr txBox="1"/>
          <p:nvPr/>
        </p:nvSpPr>
        <p:spPr>
          <a:xfrm>
            <a:off x="314775" y="3303200"/>
            <a:ext cx="3872700" cy="264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aven Pro"/>
                <a:ea typeface="Maven Pro"/>
                <a:cs typeface="Maven Pro"/>
                <a:sym typeface="Maven Pro"/>
              </a:rPr>
              <a:t>3) </a:t>
            </a:r>
            <a:r>
              <a:rPr lang="en" sz="1300">
                <a:solidFill>
                  <a:schemeClr val="dk2"/>
                </a:solidFill>
                <a:latin typeface="Maven Pro"/>
                <a:ea typeface="Maven Pro"/>
                <a:cs typeface="Maven Pro"/>
                <a:sym typeface="Maven Pro"/>
              </a:rPr>
              <a:t>FinBERT Outputs </a:t>
            </a:r>
            <a:endParaRPr sz="1300">
              <a:solidFill>
                <a:schemeClr val="dk2"/>
              </a:solidFill>
              <a:latin typeface="Maven Pro"/>
              <a:ea typeface="Maven Pro"/>
              <a:cs typeface="Maven Pro"/>
              <a:sym typeface="Maven Pro"/>
            </a:endParaRPr>
          </a:p>
        </p:txBody>
      </p:sp>
      <p:sp>
        <p:nvSpPr>
          <p:cNvPr id="539" name="Google Shape;53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0" name="Google Shape;540;p27"/>
          <p:cNvPicPr preferRelativeResize="0"/>
          <p:nvPr/>
        </p:nvPicPr>
        <p:blipFill>
          <a:blip r:embed="rId4">
            <a:alphaModFix/>
          </a:blip>
          <a:stretch>
            <a:fillRect/>
          </a:stretch>
        </p:blipFill>
        <p:spPr>
          <a:xfrm>
            <a:off x="314825" y="926400"/>
            <a:ext cx="3872650" cy="2118099"/>
          </a:xfrm>
          <a:prstGeom prst="rect">
            <a:avLst/>
          </a:prstGeom>
          <a:noFill/>
          <a:ln>
            <a:noFill/>
          </a:ln>
        </p:spPr>
      </p:pic>
      <p:sp>
        <p:nvSpPr>
          <p:cNvPr id="541" name="Google Shape;541;p27"/>
          <p:cNvSpPr txBox="1"/>
          <p:nvPr/>
        </p:nvSpPr>
        <p:spPr>
          <a:xfrm>
            <a:off x="314800" y="599850"/>
            <a:ext cx="3872700" cy="264900"/>
          </a:xfrm>
          <a:prstGeom prst="rect">
            <a:avLst/>
          </a:prstGeom>
          <a:solidFill>
            <a:schemeClr val="lt2"/>
          </a:solidFill>
          <a:ln>
            <a:noFill/>
          </a:ln>
        </p:spPr>
        <p:txBody>
          <a:bodyPr anchorCtr="0" anchor="t" bIns="91425" lIns="91425" spcFirstLastPara="1" rIns="91425" wrap="square" tIns="91425">
            <a:noAutofit/>
          </a:bodyPr>
          <a:lstStyle/>
          <a:p>
            <a:pPr indent="-311150" lvl="0" marL="457200" rtl="0" algn="ctr">
              <a:spcBef>
                <a:spcPts val="0"/>
              </a:spcBef>
              <a:spcAft>
                <a:spcPts val="0"/>
              </a:spcAft>
              <a:buClr>
                <a:schemeClr val="dk2"/>
              </a:buClr>
              <a:buSzPts val="1300"/>
              <a:buFont typeface="Maven Pro"/>
              <a:buAutoNum type="arabicParenR"/>
            </a:pPr>
            <a:r>
              <a:rPr lang="en" sz="1300">
                <a:solidFill>
                  <a:schemeClr val="dk2"/>
                </a:solidFill>
                <a:latin typeface="Maven Pro"/>
                <a:ea typeface="Maven Pro"/>
                <a:cs typeface="Maven Pro"/>
                <a:sym typeface="Maven Pro"/>
              </a:rPr>
              <a:t>Function that Implements FinBERT</a:t>
            </a:r>
            <a:endParaRPr sz="1300">
              <a:solidFill>
                <a:schemeClr val="dk2"/>
              </a:solidFill>
              <a:latin typeface="Maven Pro"/>
              <a:ea typeface="Maven Pro"/>
              <a:cs typeface="Maven Pro"/>
              <a:sym typeface="Maven Pro"/>
            </a:endParaRPr>
          </a:p>
        </p:txBody>
      </p:sp>
      <p:sp>
        <p:nvSpPr>
          <p:cNvPr id="542" name="Google Shape;542;p27"/>
          <p:cNvSpPr txBox="1"/>
          <p:nvPr/>
        </p:nvSpPr>
        <p:spPr>
          <a:xfrm>
            <a:off x="4798050" y="599850"/>
            <a:ext cx="3872700" cy="264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aven Pro"/>
                <a:ea typeface="Maven Pro"/>
                <a:cs typeface="Maven Pro"/>
                <a:sym typeface="Maven Pro"/>
              </a:rPr>
              <a:t>2) </a:t>
            </a:r>
            <a:r>
              <a:rPr lang="en" sz="1300">
                <a:solidFill>
                  <a:schemeClr val="dk2"/>
                </a:solidFill>
                <a:latin typeface="Maven Pro"/>
                <a:ea typeface="Maven Pro"/>
                <a:cs typeface="Maven Pro"/>
                <a:sym typeface="Maven Pro"/>
              </a:rPr>
              <a:t>Function that Calculates the Index</a:t>
            </a:r>
            <a:endParaRPr sz="1300">
              <a:solidFill>
                <a:schemeClr val="dk2"/>
              </a:solidFill>
              <a:latin typeface="Maven Pro"/>
              <a:ea typeface="Maven Pro"/>
              <a:cs typeface="Maven Pro"/>
              <a:sym typeface="Maven Pro"/>
            </a:endParaRPr>
          </a:p>
        </p:txBody>
      </p:sp>
      <p:sp>
        <p:nvSpPr>
          <p:cNvPr id="543" name="Google Shape;543;p27"/>
          <p:cNvSpPr txBox="1"/>
          <p:nvPr/>
        </p:nvSpPr>
        <p:spPr>
          <a:xfrm>
            <a:off x="4798050" y="926400"/>
            <a:ext cx="3872700" cy="1957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latin typeface="Maven Pro"/>
                <a:ea typeface="Maven Pro"/>
                <a:cs typeface="Maven Pro"/>
                <a:sym typeface="Maven Pro"/>
              </a:rPr>
              <a:t>if __name__ == "__main__":</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fomc_si = []</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for value in text_data:</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text_i = value </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#print(text_i)</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predicted_sentiments = predict_sentiment(text_i)</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predicted_sentiments['fomc_indx_num'] = np.where(predicted_sentiments['Predicted Sentiment']== 'neutral', 0, -1*predicted_sentiments['negative_prob'] + 1*predicted_sentiments['positive_prob'])</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sz="800">
                <a:latin typeface="Maven Pro"/>
                <a:ea typeface="Maven Pro"/>
                <a:cs typeface="Maven Pro"/>
                <a:sym typeface="Maven Pro"/>
              </a:rPr>
              <a:t>        fomc_si.append( -predicted_sentiments['fomc_indx_num'].mean())</a:t>
            </a:r>
            <a:endParaRPr sz="800">
              <a:latin typeface="Maven Pro"/>
              <a:ea typeface="Maven Pro"/>
              <a:cs typeface="Maven Pro"/>
              <a:sym typeface="Maven Pro"/>
            </a:endParaRPr>
          </a:p>
          <a:p>
            <a:pPr indent="0" lvl="0" marL="0" rtl="0" algn="l">
              <a:lnSpc>
                <a:spcPct val="115000"/>
              </a:lnSpc>
              <a:spcBef>
                <a:spcPts val="0"/>
              </a:spcBef>
              <a:spcAft>
                <a:spcPts val="0"/>
              </a:spcAft>
              <a:buNone/>
            </a:pPr>
            <a:r>
              <a:rPr lang="en"/>
              <a:t>    </a:t>
            </a:r>
            <a:endParaRPr/>
          </a:p>
        </p:txBody>
      </p:sp>
      <p:sp>
        <p:nvSpPr>
          <p:cNvPr id="544" name="Google Shape;544;p27"/>
          <p:cNvSpPr txBox="1"/>
          <p:nvPr/>
        </p:nvSpPr>
        <p:spPr>
          <a:xfrm>
            <a:off x="4798050" y="2961250"/>
            <a:ext cx="3872700" cy="264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Maven Pro"/>
                <a:ea typeface="Maven Pro"/>
                <a:cs typeface="Maven Pro"/>
                <a:sym typeface="Maven Pro"/>
              </a:rPr>
              <a:t>4</a:t>
            </a:r>
            <a:r>
              <a:rPr lang="en" sz="1300">
                <a:solidFill>
                  <a:schemeClr val="dk2"/>
                </a:solidFill>
                <a:latin typeface="Maven Pro"/>
                <a:ea typeface="Maven Pro"/>
                <a:cs typeface="Maven Pro"/>
                <a:sym typeface="Maven Pro"/>
              </a:rPr>
              <a:t>) </a:t>
            </a:r>
            <a:r>
              <a:rPr lang="en" sz="1300">
                <a:solidFill>
                  <a:schemeClr val="dk2"/>
                </a:solidFill>
                <a:latin typeface="Maven Pro"/>
                <a:ea typeface="Maven Pro"/>
                <a:cs typeface="Maven Pro"/>
                <a:sym typeface="Maven Pro"/>
              </a:rPr>
              <a:t>FOMC Sentiment Index</a:t>
            </a:r>
            <a:endParaRPr sz="13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2"/>
              </a:solidFill>
              <a:latin typeface="Maven Pro"/>
              <a:ea typeface="Maven Pro"/>
              <a:cs typeface="Maven Pro"/>
              <a:sym typeface="Maven Pro"/>
            </a:endParaRPr>
          </a:p>
        </p:txBody>
      </p:sp>
      <p:pic>
        <p:nvPicPr>
          <p:cNvPr id="545" name="Google Shape;545;p27"/>
          <p:cNvPicPr preferRelativeResize="0"/>
          <p:nvPr/>
        </p:nvPicPr>
        <p:blipFill>
          <a:blip r:embed="rId5">
            <a:alphaModFix/>
          </a:blip>
          <a:stretch>
            <a:fillRect/>
          </a:stretch>
        </p:blipFill>
        <p:spPr>
          <a:xfrm>
            <a:off x="314825" y="3648625"/>
            <a:ext cx="3872652" cy="109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8"/>
          <p:cNvSpPr txBox="1"/>
          <p:nvPr>
            <p:ph idx="1" type="body"/>
          </p:nvPr>
        </p:nvSpPr>
        <p:spPr>
          <a:xfrm>
            <a:off x="392100" y="1139275"/>
            <a:ext cx="8359800" cy="3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rPr>
              <a:t>This project is novel in a </a:t>
            </a:r>
            <a:r>
              <a:rPr lang="en" sz="1300">
                <a:solidFill>
                  <a:schemeClr val="accent1"/>
                </a:solidFill>
              </a:rPr>
              <a:t>number</a:t>
            </a:r>
            <a:r>
              <a:rPr lang="en" sz="1300">
                <a:solidFill>
                  <a:schemeClr val="accent1"/>
                </a:solidFill>
              </a:rPr>
              <a:t> of fronts:</a:t>
            </a:r>
            <a:endParaRPr sz="1300">
              <a:solidFill>
                <a:schemeClr val="accent1"/>
              </a:solidFill>
            </a:endParaRPr>
          </a:p>
          <a:p>
            <a:pPr indent="-298450" lvl="0" marL="457200" rtl="0" algn="l">
              <a:spcBef>
                <a:spcPts val="1600"/>
              </a:spcBef>
              <a:spcAft>
                <a:spcPts val="0"/>
              </a:spcAft>
              <a:buSzPts val="1100"/>
              <a:buChar char="●"/>
            </a:pPr>
            <a:r>
              <a:rPr lang="en" sz="1300"/>
              <a:t>This is the first project that designs a sentiment index for one of the major policy statements in the US.</a:t>
            </a:r>
            <a:endParaRPr sz="1300"/>
          </a:p>
          <a:p>
            <a:pPr indent="-298450" lvl="0" marL="457200" rtl="0" algn="l">
              <a:spcBef>
                <a:spcPts val="0"/>
              </a:spcBef>
              <a:spcAft>
                <a:spcPts val="0"/>
              </a:spcAft>
              <a:buSzPts val="1100"/>
              <a:buChar char="●"/>
            </a:pPr>
            <a:r>
              <a:rPr lang="en" sz="1300"/>
              <a:t>It implements FinBERT that is based on BERT, a LLM on a textual data that is very specific in nature and drafted to reflect policy decisions and associated analysis of economic and financial conditions with specific jargons and language.</a:t>
            </a:r>
            <a:endParaRPr sz="1300"/>
          </a:p>
          <a:p>
            <a:pPr indent="-298450" lvl="0" marL="457200" rtl="0" algn="l">
              <a:spcBef>
                <a:spcPts val="0"/>
              </a:spcBef>
              <a:spcAft>
                <a:spcPts val="0"/>
              </a:spcAft>
              <a:buSzPts val="1100"/>
              <a:buChar char="●"/>
            </a:pPr>
            <a:r>
              <a:rPr lang="en" sz="1300"/>
              <a:t>It is a precursor to potentially a much larger </a:t>
            </a:r>
            <a:r>
              <a:rPr lang="en" sz="1300"/>
              <a:t>project</a:t>
            </a:r>
            <a:r>
              <a:rPr lang="en" sz="1300"/>
              <a:t> as it can lead to the development of Federal Reserve Board’s and similar policy institutions development of their own LLMs. </a:t>
            </a:r>
            <a:endParaRPr sz="1300"/>
          </a:p>
          <a:p>
            <a:pPr indent="-298450" lvl="0" marL="457200" rtl="0" algn="l">
              <a:spcBef>
                <a:spcPts val="0"/>
              </a:spcBef>
              <a:spcAft>
                <a:spcPts val="0"/>
              </a:spcAft>
              <a:buSzPts val="1100"/>
              <a:buChar char="●"/>
            </a:pPr>
            <a:r>
              <a:rPr lang="en" sz="1300"/>
              <a:t>Provides an index that can be used as a tool for assessing the overall sentiment of FOMC members and provides a comprehensive view of sentiment trends over time. This can allow for potentially revealing patterns related to economic conditions and policy decisions.</a:t>
            </a:r>
            <a:endParaRPr sz="1300"/>
          </a:p>
          <a:p>
            <a:pPr indent="-298450" lvl="0" marL="457200" rtl="0" algn="l">
              <a:spcBef>
                <a:spcPts val="0"/>
              </a:spcBef>
              <a:spcAft>
                <a:spcPts val="0"/>
              </a:spcAft>
              <a:buSzPts val="1100"/>
              <a:buChar char="●"/>
            </a:pPr>
            <a:r>
              <a:rPr lang="en" sz="1300"/>
              <a:t>The Index can be used to build predictive models that can link it to economic and market conditions and variables. </a:t>
            </a:r>
            <a:endParaRPr sz="1300"/>
          </a:p>
          <a:p>
            <a:pPr indent="0" lvl="0" marL="914400" rtl="0" algn="l">
              <a:spcBef>
                <a:spcPts val="1600"/>
              </a:spcBef>
              <a:spcAft>
                <a:spcPts val="1600"/>
              </a:spcAft>
              <a:buNone/>
            </a:pPr>
            <a:r>
              <a:t/>
            </a:r>
            <a:endParaRPr sz="1400"/>
          </a:p>
        </p:txBody>
      </p:sp>
      <p:sp>
        <p:nvSpPr>
          <p:cNvPr id="551" name="Google Shape;551;p28"/>
          <p:cNvSpPr txBox="1"/>
          <p:nvPr>
            <p:ph type="ctrTitle"/>
          </p:nvPr>
        </p:nvSpPr>
        <p:spPr>
          <a:xfrm>
            <a:off x="2905650" y="3917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&amp; Innovation</a:t>
            </a:r>
            <a:r>
              <a:rPr lang="en" sz="2500"/>
              <a:t> </a:t>
            </a:r>
            <a:endParaRPr sz="2500"/>
          </a:p>
        </p:txBody>
      </p:sp>
      <p:sp>
        <p:nvSpPr>
          <p:cNvPr id="552" name="Google Shape;55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28"/>
          <p:cNvPicPr preferRelativeResize="0"/>
          <p:nvPr/>
        </p:nvPicPr>
        <p:blipFill>
          <a:blip r:embed="rId3">
            <a:alphaModFix/>
          </a:blip>
          <a:stretch>
            <a:fillRect/>
          </a:stretch>
        </p:blipFill>
        <p:spPr>
          <a:xfrm>
            <a:off x="3325975" y="3852850"/>
            <a:ext cx="2492049" cy="110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9"/>
          <p:cNvSpPr txBox="1"/>
          <p:nvPr>
            <p:ph type="ctrTitle"/>
          </p:nvPr>
        </p:nvSpPr>
        <p:spPr>
          <a:xfrm>
            <a:off x="966025" y="374600"/>
            <a:ext cx="6753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Results: Description of FOMC Sentiment Index</a:t>
            </a:r>
            <a:endParaRPr sz="2800"/>
          </a:p>
        </p:txBody>
      </p:sp>
      <p:pic>
        <p:nvPicPr>
          <p:cNvPr id="559" name="Google Shape;559;p29"/>
          <p:cNvPicPr preferRelativeResize="0"/>
          <p:nvPr/>
        </p:nvPicPr>
        <p:blipFill>
          <a:blip r:embed="rId3">
            <a:alphaModFix/>
          </a:blip>
          <a:stretch>
            <a:fillRect/>
          </a:stretch>
        </p:blipFill>
        <p:spPr>
          <a:xfrm>
            <a:off x="707450" y="1307925"/>
            <a:ext cx="3680776" cy="2830575"/>
          </a:xfrm>
          <a:prstGeom prst="rect">
            <a:avLst/>
          </a:prstGeom>
          <a:noFill/>
          <a:ln>
            <a:noFill/>
          </a:ln>
        </p:spPr>
      </p:pic>
      <p:sp>
        <p:nvSpPr>
          <p:cNvPr id="560" name="Google Shape;56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29"/>
          <p:cNvSpPr txBox="1"/>
          <p:nvPr>
            <p:ph idx="1" type="body"/>
          </p:nvPr>
        </p:nvSpPr>
        <p:spPr>
          <a:xfrm>
            <a:off x="4451850" y="1134850"/>
            <a:ext cx="3849300" cy="36150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chemeClr val="accent6"/>
                </a:solidFill>
              </a:rPr>
              <a:t>FOMC-SI Summary Statistics: </a:t>
            </a:r>
            <a:endParaRPr sz="1200">
              <a:solidFill>
                <a:schemeClr val="accent6"/>
              </a:solidFill>
            </a:endParaRPr>
          </a:p>
          <a:p>
            <a:pPr indent="-304800" lvl="0" marL="457200" rtl="0" algn="l">
              <a:lnSpc>
                <a:spcPct val="115000"/>
              </a:lnSpc>
              <a:spcBef>
                <a:spcPts val="1500"/>
              </a:spcBef>
              <a:spcAft>
                <a:spcPts val="0"/>
              </a:spcAft>
              <a:buSzPts val="1200"/>
              <a:buChar char="●"/>
            </a:pPr>
            <a:r>
              <a:rPr lang="en" sz="1200"/>
              <a:t>By construction, the index is between [-1, 1]</a:t>
            </a:r>
            <a:endParaRPr sz="1200"/>
          </a:p>
          <a:p>
            <a:pPr indent="-304800" lvl="0" marL="457200" rtl="0" algn="l">
              <a:lnSpc>
                <a:spcPct val="115000"/>
              </a:lnSpc>
              <a:spcBef>
                <a:spcPts val="0"/>
              </a:spcBef>
              <a:spcAft>
                <a:spcPts val="0"/>
              </a:spcAft>
              <a:buSzPts val="1200"/>
              <a:buChar char="●"/>
            </a:pPr>
            <a:r>
              <a:rPr lang="en" sz="1200"/>
              <a:t>A sentiment index of -1 means an extremely positive sentiment.</a:t>
            </a:r>
            <a:endParaRPr sz="1200"/>
          </a:p>
          <a:p>
            <a:pPr indent="-304800" lvl="0" marL="457200" rtl="0" algn="l">
              <a:lnSpc>
                <a:spcPct val="115000"/>
              </a:lnSpc>
              <a:spcBef>
                <a:spcPts val="0"/>
              </a:spcBef>
              <a:spcAft>
                <a:spcPts val="0"/>
              </a:spcAft>
              <a:buSzPts val="1200"/>
              <a:buChar char="●"/>
            </a:pPr>
            <a:r>
              <a:rPr lang="en" sz="1200"/>
              <a:t>A sentiment index close to +1 means a very negative sentiment.</a:t>
            </a:r>
            <a:endParaRPr sz="1200"/>
          </a:p>
          <a:p>
            <a:pPr indent="-304800" lvl="0" marL="457200" rtl="0" algn="l">
              <a:lnSpc>
                <a:spcPct val="115000"/>
              </a:lnSpc>
              <a:spcBef>
                <a:spcPts val="0"/>
              </a:spcBef>
              <a:spcAft>
                <a:spcPts val="0"/>
              </a:spcAft>
              <a:buSzPts val="1200"/>
              <a:buChar char="●"/>
            </a:pPr>
            <a:r>
              <a:rPr lang="en" sz="1200"/>
              <a:t>A sentiment index close to 0 means a neutral sentiment.</a:t>
            </a:r>
            <a:endParaRPr sz="1200"/>
          </a:p>
          <a:p>
            <a:pPr indent="-304800" lvl="0" marL="457200" rtl="0" algn="l">
              <a:lnSpc>
                <a:spcPct val="115000"/>
              </a:lnSpc>
              <a:spcBef>
                <a:spcPts val="0"/>
              </a:spcBef>
              <a:spcAft>
                <a:spcPts val="0"/>
              </a:spcAft>
              <a:buSzPts val="1200"/>
              <a:buChar char="●"/>
            </a:pPr>
            <a:r>
              <a:rPr lang="en" sz="1200"/>
              <a:t>The index range is between -0.52 and +0.46.</a:t>
            </a:r>
            <a:endParaRPr sz="1200"/>
          </a:p>
          <a:p>
            <a:pPr indent="-304800" lvl="0" marL="457200" rtl="0" algn="l">
              <a:lnSpc>
                <a:spcPct val="115000"/>
              </a:lnSpc>
              <a:spcBef>
                <a:spcPts val="0"/>
              </a:spcBef>
              <a:spcAft>
                <a:spcPts val="0"/>
              </a:spcAft>
              <a:buSzPts val="1200"/>
              <a:buChar char="●"/>
            </a:pPr>
            <a:r>
              <a:rPr lang="en" sz="1200"/>
              <a:t>Average for the entire history of statements is -0.002 which is close the a “neutral” sentiment!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0"/>
          <p:cNvSpPr txBox="1"/>
          <p:nvPr>
            <p:ph type="ctrTitle"/>
          </p:nvPr>
        </p:nvSpPr>
        <p:spPr>
          <a:xfrm>
            <a:off x="883800" y="0"/>
            <a:ext cx="67539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Results: FOMC Sentiment Index Over Time</a:t>
            </a:r>
            <a:endParaRPr sz="2800"/>
          </a:p>
        </p:txBody>
      </p:sp>
      <p:grpSp>
        <p:nvGrpSpPr>
          <p:cNvPr id="567" name="Google Shape;567;p30"/>
          <p:cNvGrpSpPr/>
          <p:nvPr/>
        </p:nvGrpSpPr>
        <p:grpSpPr>
          <a:xfrm>
            <a:off x="7738504" y="-991700"/>
            <a:ext cx="2291257" cy="2922300"/>
            <a:chOff x="4882900" y="-64350"/>
            <a:chExt cx="2493750" cy="2922300"/>
          </a:xfrm>
        </p:grpSpPr>
        <p:sp>
          <p:nvSpPr>
            <p:cNvPr id="568" name="Google Shape;568;p30"/>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3" name="Google Shape;573;p30"/>
          <p:cNvPicPr preferRelativeResize="0"/>
          <p:nvPr/>
        </p:nvPicPr>
        <p:blipFill>
          <a:blip r:embed="rId3">
            <a:alphaModFix/>
          </a:blip>
          <a:stretch>
            <a:fillRect/>
          </a:stretch>
        </p:blipFill>
        <p:spPr>
          <a:xfrm>
            <a:off x="829350" y="577800"/>
            <a:ext cx="7485300" cy="3007350"/>
          </a:xfrm>
          <a:prstGeom prst="rect">
            <a:avLst/>
          </a:prstGeom>
          <a:noFill/>
          <a:ln>
            <a:noFill/>
          </a:ln>
        </p:spPr>
      </p:pic>
      <p:sp>
        <p:nvSpPr>
          <p:cNvPr id="574" name="Google Shape;57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30"/>
          <p:cNvSpPr txBox="1"/>
          <p:nvPr/>
        </p:nvSpPr>
        <p:spPr>
          <a:xfrm>
            <a:off x="3279225" y="3804975"/>
            <a:ext cx="2925600" cy="1109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Maven Pro"/>
                <a:ea typeface="Maven Pro"/>
                <a:cs typeface="Maven Pro"/>
                <a:sym typeface="Maven Pro"/>
              </a:rPr>
              <a:t>KEY:</a:t>
            </a:r>
            <a:endParaRPr b="1" sz="1000">
              <a:solidFill>
                <a:schemeClr val="dk2"/>
              </a:solidFill>
              <a:latin typeface="Maven Pro"/>
              <a:ea typeface="Maven Pro"/>
              <a:cs typeface="Maven Pro"/>
              <a:sym typeface="Maven Pro"/>
            </a:endParaRPr>
          </a:p>
          <a:p>
            <a:pPr indent="0" lvl="0" marL="0" rtl="0" algn="l">
              <a:spcBef>
                <a:spcPts val="0"/>
              </a:spcBef>
              <a:spcAft>
                <a:spcPts val="0"/>
              </a:spcAft>
              <a:buNone/>
            </a:pPr>
            <a:r>
              <a:rPr b="1" lang="en" sz="1000">
                <a:latin typeface="Maven Pro"/>
                <a:ea typeface="Maven Pro"/>
                <a:cs typeface="Maven Pro"/>
                <a:sym typeface="Maven Pro"/>
              </a:rPr>
              <a:t>FOMC Index: Positive -&gt; Negative Sentiment; </a:t>
            </a:r>
            <a:endParaRPr b="1" sz="1000">
              <a:latin typeface="Maven Pro"/>
              <a:ea typeface="Maven Pro"/>
              <a:cs typeface="Maven Pro"/>
              <a:sym typeface="Maven Pro"/>
            </a:endParaRPr>
          </a:p>
          <a:p>
            <a:pPr indent="0" lvl="0" marL="457200" rtl="0" algn="l">
              <a:spcBef>
                <a:spcPts val="0"/>
              </a:spcBef>
              <a:spcAft>
                <a:spcPts val="0"/>
              </a:spcAft>
              <a:buNone/>
            </a:pPr>
            <a:r>
              <a:rPr b="1" lang="en" sz="1000">
                <a:latin typeface="Maven Pro"/>
                <a:ea typeface="Maven Pro"/>
                <a:cs typeface="Maven Pro"/>
                <a:sym typeface="Maven Pro"/>
              </a:rPr>
              <a:t>          Negative</a:t>
            </a:r>
            <a:r>
              <a:rPr b="1" lang="en" sz="1000">
                <a:latin typeface="Maven Pro"/>
                <a:ea typeface="Maven Pro"/>
                <a:cs typeface="Maven Pro"/>
                <a:sym typeface="Maven Pro"/>
              </a:rPr>
              <a:t> -&gt; Positive Sentiment</a:t>
            </a:r>
            <a:endParaRPr b="1" sz="1000">
              <a:latin typeface="Maven Pro"/>
              <a:ea typeface="Maven Pro"/>
              <a:cs typeface="Maven Pro"/>
              <a:sym typeface="Maven Pro"/>
            </a:endParaRPr>
          </a:p>
          <a:p>
            <a:pPr indent="0" lvl="0" marL="0" rtl="0" algn="l">
              <a:spcBef>
                <a:spcPts val="0"/>
              </a:spcBef>
              <a:spcAft>
                <a:spcPts val="0"/>
              </a:spcAft>
              <a:buNone/>
            </a:pPr>
            <a:r>
              <a:rPr b="1" lang="en" sz="1000">
                <a:solidFill>
                  <a:srgbClr val="999999"/>
                </a:solidFill>
                <a:latin typeface="Maven Pro"/>
                <a:ea typeface="Maven Pro"/>
                <a:cs typeface="Maven Pro"/>
                <a:sym typeface="Maven Pro"/>
              </a:rPr>
              <a:t>US Recessions </a:t>
            </a:r>
            <a:endParaRPr b="1" sz="1000">
              <a:solidFill>
                <a:srgbClr val="999999"/>
              </a:solidFill>
              <a:latin typeface="Maven Pro"/>
              <a:ea typeface="Maven Pro"/>
              <a:cs typeface="Maven Pro"/>
              <a:sym typeface="Maven Pro"/>
            </a:endParaRPr>
          </a:p>
          <a:p>
            <a:pPr indent="0" lvl="0" marL="0" rtl="0" algn="l">
              <a:spcBef>
                <a:spcPts val="0"/>
              </a:spcBef>
              <a:spcAft>
                <a:spcPts val="0"/>
              </a:spcAft>
              <a:buNone/>
            </a:pPr>
            <a:r>
              <a:rPr b="1" lang="en" sz="1000">
                <a:solidFill>
                  <a:schemeClr val="accent5"/>
                </a:solidFill>
                <a:latin typeface="Maven Pro"/>
                <a:ea typeface="Maven Pro"/>
                <a:cs typeface="Maven Pro"/>
                <a:sym typeface="Maven Pro"/>
              </a:rPr>
              <a:t>European </a:t>
            </a:r>
            <a:r>
              <a:rPr b="1" lang="en" sz="1000">
                <a:solidFill>
                  <a:schemeClr val="accent5"/>
                </a:solidFill>
                <a:latin typeface="Maven Pro"/>
                <a:ea typeface="Maven Pro"/>
                <a:cs typeface="Maven Pro"/>
                <a:sym typeface="Maven Pro"/>
              </a:rPr>
              <a:t>Debt</a:t>
            </a:r>
            <a:r>
              <a:rPr b="1" lang="en" sz="1000">
                <a:solidFill>
                  <a:schemeClr val="accent5"/>
                </a:solidFill>
                <a:latin typeface="Maven Pro"/>
                <a:ea typeface="Maven Pro"/>
                <a:cs typeface="Maven Pro"/>
                <a:sym typeface="Maven Pro"/>
              </a:rPr>
              <a:t> Crisis</a:t>
            </a:r>
            <a:endParaRPr b="1" sz="1000">
              <a:solidFill>
                <a:schemeClr val="accent5"/>
              </a:solidFill>
              <a:latin typeface="Maven Pro"/>
              <a:ea typeface="Maven Pro"/>
              <a:cs typeface="Maven Pro"/>
              <a:sym typeface="Maven Pro"/>
            </a:endParaRPr>
          </a:p>
          <a:p>
            <a:pPr indent="0" lvl="0" marL="0" rtl="0" algn="l">
              <a:spcBef>
                <a:spcPts val="0"/>
              </a:spcBef>
              <a:spcAft>
                <a:spcPts val="0"/>
              </a:spcAft>
              <a:buNone/>
            </a:pPr>
            <a:r>
              <a:rPr b="1" lang="en" sz="1000">
                <a:solidFill>
                  <a:srgbClr val="FCE5CD"/>
                </a:solidFill>
                <a:latin typeface="Maven Pro"/>
                <a:ea typeface="Maven Pro"/>
                <a:cs typeface="Maven Pro"/>
                <a:sym typeface="Maven Pro"/>
              </a:rPr>
              <a:t>Post Covid </a:t>
            </a:r>
            <a:r>
              <a:rPr b="1" lang="en" sz="1000">
                <a:solidFill>
                  <a:srgbClr val="FCE5CD"/>
                </a:solidFill>
                <a:latin typeface="Maven Pro"/>
                <a:ea typeface="Maven Pro"/>
                <a:cs typeface="Maven Pro"/>
                <a:sym typeface="Maven Pro"/>
              </a:rPr>
              <a:t>Inflationary</a:t>
            </a:r>
            <a:r>
              <a:rPr b="1" lang="en" sz="1000">
                <a:solidFill>
                  <a:srgbClr val="FCE5CD"/>
                </a:solidFill>
                <a:latin typeface="Maven Pro"/>
                <a:ea typeface="Maven Pro"/>
                <a:cs typeface="Maven Pro"/>
                <a:sym typeface="Maven Pro"/>
              </a:rPr>
              <a:t> Period</a:t>
            </a:r>
            <a:endParaRPr b="1" sz="1000">
              <a:solidFill>
                <a:srgbClr val="FCE5CD"/>
              </a:solidFill>
              <a:latin typeface="Maven Pro"/>
              <a:ea typeface="Maven Pro"/>
              <a:cs typeface="Maven Pro"/>
              <a:sym typeface="Maven Pro"/>
            </a:endParaRPr>
          </a:p>
          <a:p>
            <a:pPr indent="0" lvl="0" marL="0" rtl="0" algn="l">
              <a:spcBef>
                <a:spcPts val="0"/>
              </a:spcBef>
              <a:spcAft>
                <a:spcPts val="0"/>
              </a:spcAft>
              <a:buNone/>
            </a:pPr>
            <a:r>
              <a:t/>
            </a:r>
            <a:endParaRPr b="1" sz="1000">
              <a:solidFill>
                <a:srgbClr val="FCE5CD"/>
              </a:solidFill>
              <a:latin typeface="Maven Pro"/>
              <a:ea typeface="Maven Pro"/>
              <a:cs typeface="Maven Pro"/>
              <a:sym typeface="Maven Pro"/>
            </a:endParaRPr>
          </a:p>
          <a:p>
            <a:pPr indent="0" lvl="0" marL="0" rtl="0" algn="l">
              <a:spcBef>
                <a:spcPts val="0"/>
              </a:spcBef>
              <a:spcAft>
                <a:spcPts val="0"/>
              </a:spcAft>
              <a:buNone/>
            </a:pPr>
            <a:r>
              <a:t/>
            </a:r>
            <a:endParaRPr b="1" sz="1000">
              <a:solidFill>
                <a:srgbClr val="FCE5CD"/>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1"/>
          <p:cNvSpPr txBox="1"/>
          <p:nvPr>
            <p:ph type="ctrTitle"/>
          </p:nvPr>
        </p:nvSpPr>
        <p:spPr>
          <a:xfrm>
            <a:off x="768050" y="86025"/>
            <a:ext cx="7530300" cy="80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Can FOMC-SI Predict VIX?   </a:t>
            </a:r>
            <a:endParaRPr/>
          </a:p>
        </p:txBody>
      </p:sp>
      <p:sp>
        <p:nvSpPr>
          <p:cNvPr id="581" name="Google Shape;5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31"/>
          <p:cNvSpPr txBox="1"/>
          <p:nvPr/>
        </p:nvSpPr>
        <p:spPr>
          <a:xfrm>
            <a:off x="430225" y="841325"/>
            <a:ext cx="8231400" cy="1979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This application explores if the FOMC-SI can be useful in predicting economic and financial conditions.</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To this end, the index is used to assess if it can predict future values of VIX.</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VIX Index, often referred to as the "fear gauge," is a measure of expected price fluctuations in the S&amp;P 500 Index options over the next 30 days. </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Chicago Board Options Exchange (CBOE) introduced the VIX Index in 1993, and it has since become one of the most recognized measures of market volatility.</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VIX also reflects how much risk is accumulated in the markets and used often by market </a:t>
            </a:r>
            <a:r>
              <a:rPr lang="en" sz="1200">
                <a:solidFill>
                  <a:schemeClr val="lt1"/>
                </a:solidFill>
                <a:latin typeface="Maven Pro"/>
                <a:ea typeface="Maven Pro"/>
                <a:cs typeface="Maven Pro"/>
                <a:sym typeface="Maven Pro"/>
              </a:rPr>
              <a:t>participants</a:t>
            </a:r>
            <a:r>
              <a:rPr lang="en" sz="1200">
                <a:solidFill>
                  <a:schemeClr val="lt1"/>
                </a:solidFill>
                <a:latin typeface="Maven Pro"/>
                <a:ea typeface="Maven Pro"/>
                <a:cs typeface="Maven Pro"/>
                <a:sym typeface="Maven Pro"/>
              </a:rPr>
              <a:t> and economic </a:t>
            </a:r>
            <a:r>
              <a:rPr lang="en" sz="1200">
                <a:solidFill>
                  <a:schemeClr val="lt1"/>
                </a:solidFill>
                <a:latin typeface="Maven Pro"/>
                <a:ea typeface="Maven Pro"/>
                <a:cs typeface="Maven Pro"/>
                <a:sym typeface="Maven Pro"/>
              </a:rPr>
              <a:t>policy</a:t>
            </a:r>
            <a:r>
              <a:rPr lang="en" sz="1200">
                <a:solidFill>
                  <a:schemeClr val="lt1"/>
                </a:solidFill>
                <a:latin typeface="Maven Pro"/>
                <a:ea typeface="Maven Pro"/>
                <a:cs typeface="Maven Pro"/>
                <a:sym typeface="Maven Pro"/>
              </a:rPr>
              <a:t> makers to get a sense of overall market sentiment and risk.</a:t>
            </a:r>
            <a:endParaRPr sz="1200">
              <a:solidFill>
                <a:schemeClr val="lt1"/>
              </a:solidFill>
              <a:latin typeface="Maven Pro"/>
              <a:ea typeface="Maven Pro"/>
              <a:cs typeface="Maven Pro"/>
              <a:sym typeface="Maven Pro"/>
            </a:endParaRPr>
          </a:p>
          <a:p>
            <a:pPr indent="-304800" lvl="0" marL="457200" rtl="0" algn="l">
              <a:spcBef>
                <a:spcPts val="0"/>
              </a:spcBef>
              <a:spcAft>
                <a:spcPts val="0"/>
              </a:spcAft>
              <a:buClr>
                <a:schemeClr val="lt1"/>
              </a:buClr>
              <a:buSzPts val="1200"/>
              <a:buFont typeface="Maven Pro"/>
              <a:buChar char="●"/>
            </a:pPr>
            <a:r>
              <a:rPr lang="en" sz="1200">
                <a:solidFill>
                  <a:schemeClr val="lt1"/>
                </a:solidFill>
                <a:latin typeface="Maven Pro"/>
                <a:ea typeface="Maven Pro"/>
                <a:cs typeface="Maven Pro"/>
                <a:sym typeface="Maven Pro"/>
              </a:rPr>
              <a:t>The VIX index generally increases during recessions and bad economic periods as can be seen in the figure. </a:t>
            </a:r>
            <a:endParaRPr sz="1200">
              <a:solidFill>
                <a:schemeClr val="lt1"/>
              </a:solidFill>
              <a:latin typeface="Maven Pro"/>
              <a:ea typeface="Maven Pro"/>
              <a:cs typeface="Maven Pro"/>
              <a:sym typeface="Maven Pro"/>
            </a:endParaRPr>
          </a:p>
        </p:txBody>
      </p:sp>
      <p:pic>
        <p:nvPicPr>
          <p:cNvPr id="583" name="Google Shape;583;p31"/>
          <p:cNvPicPr preferRelativeResize="0"/>
          <p:nvPr/>
        </p:nvPicPr>
        <p:blipFill>
          <a:blip r:embed="rId3">
            <a:alphaModFix/>
          </a:blip>
          <a:stretch>
            <a:fillRect/>
          </a:stretch>
        </p:blipFill>
        <p:spPr>
          <a:xfrm>
            <a:off x="1493100" y="2658650"/>
            <a:ext cx="6157801" cy="224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