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78" r:id="rId3"/>
    <p:sldId id="261" r:id="rId4"/>
    <p:sldId id="260" r:id="rId5"/>
    <p:sldId id="274" r:id="rId6"/>
    <p:sldId id="272" r:id="rId7"/>
    <p:sldId id="277" r:id="rId8"/>
    <p:sldId id="270" r:id="rId9"/>
    <p:sldId id="266" r:id="rId10"/>
    <p:sldId id="273" r:id="rId11"/>
    <p:sldId id="265" r:id="rId12"/>
    <p:sldId id="268" r:id="rId13"/>
    <p:sldId id="26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FA3F4-0DAF-E90B-9F82-77C569BF2774}" v="807" dt="2023-08-02T17:46:35.666"/>
    <p1510:client id="{52206853-2B35-4569-9386-27B81F8E4AE6}" v="436" dt="2023-07-29T21:37:47.990"/>
    <p1510:client id="{6FC50465-7499-EE74-2242-2F70B87E1EDD}" v="2779" dt="2023-07-31T20:00:24.221"/>
    <p1510:client id="{A82D2757-BC01-2F17-30AC-BAF2D63DF66F}" v="845" dt="2023-08-02T22:06:45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211C0-233A-44EC-B577-913FE85C0F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18EFE8-4AB2-44B0-AA8C-A40B27CCEF73}">
      <dgm:prSet/>
      <dgm:spPr/>
      <dgm:t>
        <a:bodyPr/>
        <a:lstStyle/>
        <a:p>
          <a:r>
            <a:rPr lang="en-US"/>
            <a:t>Comparison Across Architectures</a:t>
          </a:r>
          <a:endParaRPr lang="en-US" dirty="0"/>
        </a:p>
      </dgm:t>
    </dgm:pt>
    <dgm:pt modelId="{D7FF1306-4B7E-4287-839A-8B7F20CB62BA}" type="parTrans" cxnId="{070320C3-0E0B-4245-8D11-D293969F460B}">
      <dgm:prSet/>
      <dgm:spPr/>
      <dgm:t>
        <a:bodyPr/>
        <a:lstStyle/>
        <a:p>
          <a:endParaRPr lang="en-US"/>
        </a:p>
      </dgm:t>
    </dgm:pt>
    <dgm:pt modelId="{7ECB977B-CCD6-4F7E-8064-CCCC0F8F545F}" type="sibTrans" cxnId="{070320C3-0E0B-4245-8D11-D293969F460B}">
      <dgm:prSet/>
      <dgm:spPr/>
      <dgm:t>
        <a:bodyPr/>
        <a:lstStyle/>
        <a:p>
          <a:endParaRPr lang="en-US"/>
        </a:p>
      </dgm:t>
    </dgm:pt>
    <dgm:pt modelId="{373DCDBB-A70D-43DF-A934-7BF9A6066A20}">
      <dgm:prSet/>
      <dgm:spPr/>
      <dgm:t>
        <a:bodyPr/>
        <a:lstStyle/>
        <a:p>
          <a:r>
            <a:rPr lang="en-US"/>
            <a:t>Model Adaptation</a:t>
          </a:r>
        </a:p>
      </dgm:t>
    </dgm:pt>
    <dgm:pt modelId="{4FDB05FA-32B2-400B-B47D-758C93E843C6}" type="parTrans" cxnId="{0A3A501E-A685-41F7-8CBC-B436E76D4396}">
      <dgm:prSet/>
      <dgm:spPr/>
      <dgm:t>
        <a:bodyPr/>
        <a:lstStyle/>
        <a:p>
          <a:endParaRPr lang="en-US"/>
        </a:p>
      </dgm:t>
    </dgm:pt>
    <dgm:pt modelId="{E2BB3119-D3A9-42A2-8E51-A416160A2A1E}" type="sibTrans" cxnId="{0A3A501E-A685-41F7-8CBC-B436E76D4396}">
      <dgm:prSet/>
      <dgm:spPr/>
      <dgm:t>
        <a:bodyPr/>
        <a:lstStyle/>
        <a:p>
          <a:endParaRPr lang="en-US"/>
        </a:p>
      </dgm:t>
    </dgm:pt>
    <dgm:pt modelId="{3A837B30-F1AD-40FA-8F02-973D6C94A829}">
      <dgm:prSet/>
      <dgm:spPr/>
      <dgm:t>
        <a:bodyPr/>
        <a:lstStyle/>
        <a:p>
          <a:r>
            <a:rPr lang="en-US"/>
            <a:t>Versatile Tool</a:t>
          </a:r>
        </a:p>
      </dgm:t>
    </dgm:pt>
    <dgm:pt modelId="{64821D09-DE20-4E31-BFCC-0F406FEA9FE2}" type="parTrans" cxnId="{380A0D1F-F3C0-4884-83E6-E4F7F802F886}">
      <dgm:prSet/>
      <dgm:spPr/>
      <dgm:t>
        <a:bodyPr/>
        <a:lstStyle/>
        <a:p>
          <a:endParaRPr lang="en-US"/>
        </a:p>
      </dgm:t>
    </dgm:pt>
    <dgm:pt modelId="{50D372B9-72A8-40BC-B5CC-31ED9DF0CD71}" type="sibTrans" cxnId="{380A0D1F-F3C0-4884-83E6-E4F7F802F886}">
      <dgm:prSet/>
      <dgm:spPr/>
      <dgm:t>
        <a:bodyPr/>
        <a:lstStyle/>
        <a:p>
          <a:endParaRPr lang="en-US"/>
        </a:p>
      </dgm:t>
    </dgm:pt>
    <dgm:pt modelId="{97F14380-4A48-47AB-B9BB-88A46BD45E1A}">
      <dgm:prSet/>
      <dgm:spPr/>
      <dgm:t>
        <a:bodyPr/>
        <a:lstStyle/>
        <a:p>
          <a:r>
            <a:rPr lang="en-US"/>
            <a:t>User-friendly Interface</a:t>
          </a:r>
        </a:p>
      </dgm:t>
    </dgm:pt>
    <dgm:pt modelId="{3A8303F7-4884-4EA9-822F-DA80E0C126A4}" type="parTrans" cxnId="{986D82A5-1EA7-4AFA-BE3B-DF3C5A4D9753}">
      <dgm:prSet/>
      <dgm:spPr/>
      <dgm:t>
        <a:bodyPr/>
        <a:lstStyle/>
        <a:p>
          <a:endParaRPr lang="en-US"/>
        </a:p>
      </dgm:t>
    </dgm:pt>
    <dgm:pt modelId="{C7CF2EDB-A279-4214-B1C5-B47070A0C082}" type="sibTrans" cxnId="{986D82A5-1EA7-4AFA-BE3B-DF3C5A4D9753}">
      <dgm:prSet/>
      <dgm:spPr/>
      <dgm:t>
        <a:bodyPr/>
        <a:lstStyle/>
        <a:p>
          <a:endParaRPr lang="en-US"/>
        </a:p>
      </dgm:t>
    </dgm:pt>
    <dgm:pt modelId="{14DBE559-C20E-4434-821D-F1AF2B292E62}">
      <dgm:prSet/>
      <dgm:spPr/>
      <dgm:t>
        <a:bodyPr/>
        <a:lstStyle/>
        <a:p>
          <a:r>
            <a:rPr lang="en-US"/>
            <a:t>Flexible and Scalable Design</a:t>
          </a:r>
        </a:p>
      </dgm:t>
    </dgm:pt>
    <dgm:pt modelId="{AF546B13-0864-4BBD-B3FE-711E62E4C497}" type="parTrans" cxnId="{C81FACD4-724F-4CCA-9558-C782EB8FEEF2}">
      <dgm:prSet/>
      <dgm:spPr/>
      <dgm:t>
        <a:bodyPr/>
        <a:lstStyle/>
        <a:p>
          <a:endParaRPr lang="en-US"/>
        </a:p>
      </dgm:t>
    </dgm:pt>
    <dgm:pt modelId="{E7638A98-40FA-4254-B31D-8532C1932431}" type="sibTrans" cxnId="{C81FACD4-724F-4CCA-9558-C782EB8FEEF2}">
      <dgm:prSet/>
      <dgm:spPr/>
      <dgm:t>
        <a:bodyPr/>
        <a:lstStyle/>
        <a:p>
          <a:endParaRPr lang="en-US"/>
        </a:p>
      </dgm:t>
    </dgm:pt>
    <dgm:pt modelId="{D9115C3A-0B97-4A93-8182-F9543A4F3C63}" type="pres">
      <dgm:prSet presAssocID="{1E7211C0-233A-44EC-B577-913FE85C0F9F}" presName="diagram" presStyleCnt="0">
        <dgm:presLayoutVars>
          <dgm:dir/>
          <dgm:resizeHandles val="exact"/>
        </dgm:presLayoutVars>
      </dgm:prSet>
      <dgm:spPr/>
    </dgm:pt>
    <dgm:pt modelId="{8C19BAFD-B2BD-48CD-B093-8E26D45E7FBB}" type="pres">
      <dgm:prSet presAssocID="{3918EFE8-4AB2-44B0-AA8C-A40B27CCEF73}" presName="node" presStyleLbl="node1" presStyleIdx="0" presStyleCnt="5">
        <dgm:presLayoutVars>
          <dgm:bulletEnabled val="1"/>
        </dgm:presLayoutVars>
      </dgm:prSet>
      <dgm:spPr/>
    </dgm:pt>
    <dgm:pt modelId="{B699823F-CCD2-46F5-B1D9-461A8A13AA03}" type="pres">
      <dgm:prSet presAssocID="{7ECB977B-CCD6-4F7E-8064-CCCC0F8F545F}" presName="sibTrans" presStyleCnt="0"/>
      <dgm:spPr/>
    </dgm:pt>
    <dgm:pt modelId="{93C5A90C-AA53-4DE9-8B0E-C54E7A809041}" type="pres">
      <dgm:prSet presAssocID="{373DCDBB-A70D-43DF-A934-7BF9A6066A20}" presName="node" presStyleLbl="node1" presStyleIdx="1" presStyleCnt="5">
        <dgm:presLayoutVars>
          <dgm:bulletEnabled val="1"/>
        </dgm:presLayoutVars>
      </dgm:prSet>
      <dgm:spPr/>
    </dgm:pt>
    <dgm:pt modelId="{7D0ADBE8-D23D-4C3A-80D6-302F4C1CEC78}" type="pres">
      <dgm:prSet presAssocID="{E2BB3119-D3A9-42A2-8E51-A416160A2A1E}" presName="sibTrans" presStyleCnt="0"/>
      <dgm:spPr/>
    </dgm:pt>
    <dgm:pt modelId="{F1BF94E5-7A3C-4EE6-B9BC-B8065297026D}" type="pres">
      <dgm:prSet presAssocID="{3A837B30-F1AD-40FA-8F02-973D6C94A829}" presName="node" presStyleLbl="node1" presStyleIdx="2" presStyleCnt="5">
        <dgm:presLayoutVars>
          <dgm:bulletEnabled val="1"/>
        </dgm:presLayoutVars>
      </dgm:prSet>
      <dgm:spPr/>
    </dgm:pt>
    <dgm:pt modelId="{064604E1-3983-41D6-8F5A-3888F1DF57FC}" type="pres">
      <dgm:prSet presAssocID="{50D372B9-72A8-40BC-B5CC-31ED9DF0CD71}" presName="sibTrans" presStyleCnt="0"/>
      <dgm:spPr/>
    </dgm:pt>
    <dgm:pt modelId="{64155AA4-FDAB-4274-9E66-4A37942668BF}" type="pres">
      <dgm:prSet presAssocID="{97F14380-4A48-47AB-B9BB-88A46BD45E1A}" presName="node" presStyleLbl="node1" presStyleIdx="3" presStyleCnt="5">
        <dgm:presLayoutVars>
          <dgm:bulletEnabled val="1"/>
        </dgm:presLayoutVars>
      </dgm:prSet>
      <dgm:spPr/>
    </dgm:pt>
    <dgm:pt modelId="{CCBE7781-9B66-4079-B22E-AD33865D6446}" type="pres">
      <dgm:prSet presAssocID="{C7CF2EDB-A279-4214-B1C5-B47070A0C082}" presName="sibTrans" presStyleCnt="0"/>
      <dgm:spPr/>
    </dgm:pt>
    <dgm:pt modelId="{006E1459-7CF6-423A-81F4-B16886E69248}" type="pres">
      <dgm:prSet presAssocID="{14DBE559-C20E-4434-821D-F1AF2B292E62}" presName="node" presStyleLbl="node1" presStyleIdx="4" presStyleCnt="5">
        <dgm:presLayoutVars>
          <dgm:bulletEnabled val="1"/>
        </dgm:presLayoutVars>
      </dgm:prSet>
      <dgm:spPr/>
    </dgm:pt>
  </dgm:ptLst>
  <dgm:cxnLst>
    <dgm:cxn modelId="{072FC30C-9315-4A6B-A2B6-D3EC8657B5AC}" type="presOf" srcId="{1E7211C0-233A-44EC-B577-913FE85C0F9F}" destId="{D9115C3A-0B97-4A93-8182-F9543A4F3C63}" srcOrd="0" destOrd="0" presId="urn:microsoft.com/office/officeart/2005/8/layout/default"/>
    <dgm:cxn modelId="{0A3A501E-A685-41F7-8CBC-B436E76D4396}" srcId="{1E7211C0-233A-44EC-B577-913FE85C0F9F}" destId="{373DCDBB-A70D-43DF-A934-7BF9A6066A20}" srcOrd="1" destOrd="0" parTransId="{4FDB05FA-32B2-400B-B47D-758C93E843C6}" sibTransId="{E2BB3119-D3A9-42A2-8E51-A416160A2A1E}"/>
    <dgm:cxn modelId="{380A0D1F-F3C0-4884-83E6-E4F7F802F886}" srcId="{1E7211C0-233A-44EC-B577-913FE85C0F9F}" destId="{3A837B30-F1AD-40FA-8F02-973D6C94A829}" srcOrd="2" destOrd="0" parTransId="{64821D09-DE20-4E31-BFCC-0F406FEA9FE2}" sibTransId="{50D372B9-72A8-40BC-B5CC-31ED9DF0CD71}"/>
    <dgm:cxn modelId="{22A3EF3A-E58F-4252-A47A-EA1BAFD7B5F1}" type="presOf" srcId="{97F14380-4A48-47AB-B9BB-88A46BD45E1A}" destId="{64155AA4-FDAB-4274-9E66-4A37942668BF}" srcOrd="0" destOrd="0" presId="urn:microsoft.com/office/officeart/2005/8/layout/default"/>
    <dgm:cxn modelId="{B0E51E7E-0FF2-4697-B8CC-05051EE4AB98}" type="presOf" srcId="{14DBE559-C20E-4434-821D-F1AF2B292E62}" destId="{006E1459-7CF6-423A-81F4-B16886E69248}" srcOrd="0" destOrd="0" presId="urn:microsoft.com/office/officeart/2005/8/layout/default"/>
    <dgm:cxn modelId="{C7336CA4-E0D5-4887-AF84-F748A4F51EDA}" type="presOf" srcId="{3918EFE8-4AB2-44B0-AA8C-A40B27CCEF73}" destId="{8C19BAFD-B2BD-48CD-B093-8E26D45E7FBB}" srcOrd="0" destOrd="0" presId="urn:microsoft.com/office/officeart/2005/8/layout/default"/>
    <dgm:cxn modelId="{986D82A5-1EA7-4AFA-BE3B-DF3C5A4D9753}" srcId="{1E7211C0-233A-44EC-B577-913FE85C0F9F}" destId="{97F14380-4A48-47AB-B9BB-88A46BD45E1A}" srcOrd="3" destOrd="0" parTransId="{3A8303F7-4884-4EA9-822F-DA80E0C126A4}" sibTransId="{C7CF2EDB-A279-4214-B1C5-B47070A0C082}"/>
    <dgm:cxn modelId="{5DA031BE-1787-4044-8B52-CA214DA5CB3E}" type="presOf" srcId="{373DCDBB-A70D-43DF-A934-7BF9A6066A20}" destId="{93C5A90C-AA53-4DE9-8B0E-C54E7A809041}" srcOrd="0" destOrd="0" presId="urn:microsoft.com/office/officeart/2005/8/layout/default"/>
    <dgm:cxn modelId="{070320C3-0E0B-4245-8D11-D293969F460B}" srcId="{1E7211C0-233A-44EC-B577-913FE85C0F9F}" destId="{3918EFE8-4AB2-44B0-AA8C-A40B27CCEF73}" srcOrd="0" destOrd="0" parTransId="{D7FF1306-4B7E-4287-839A-8B7F20CB62BA}" sibTransId="{7ECB977B-CCD6-4F7E-8064-CCCC0F8F545F}"/>
    <dgm:cxn modelId="{C81FACD4-724F-4CCA-9558-C782EB8FEEF2}" srcId="{1E7211C0-233A-44EC-B577-913FE85C0F9F}" destId="{14DBE559-C20E-4434-821D-F1AF2B292E62}" srcOrd="4" destOrd="0" parTransId="{AF546B13-0864-4BBD-B3FE-711E62E4C497}" sibTransId="{E7638A98-40FA-4254-B31D-8532C1932431}"/>
    <dgm:cxn modelId="{31E7BBFB-54AD-424B-948D-A7C0C8B2A475}" type="presOf" srcId="{3A837B30-F1AD-40FA-8F02-973D6C94A829}" destId="{F1BF94E5-7A3C-4EE6-B9BC-B8065297026D}" srcOrd="0" destOrd="0" presId="urn:microsoft.com/office/officeart/2005/8/layout/default"/>
    <dgm:cxn modelId="{34DCEB77-0B26-4437-95BD-A7B6E36BD3A6}" type="presParOf" srcId="{D9115C3A-0B97-4A93-8182-F9543A4F3C63}" destId="{8C19BAFD-B2BD-48CD-B093-8E26D45E7FBB}" srcOrd="0" destOrd="0" presId="urn:microsoft.com/office/officeart/2005/8/layout/default"/>
    <dgm:cxn modelId="{82C6729C-3276-4BD4-A8C6-7E4B07A289C0}" type="presParOf" srcId="{D9115C3A-0B97-4A93-8182-F9543A4F3C63}" destId="{B699823F-CCD2-46F5-B1D9-461A8A13AA03}" srcOrd="1" destOrd="0" presId="urn:microsoft.com/office/officeart/2005/8/layout/default"/>
    <dgm:cxn modelId="{1AA63BCC-A80F-4F32-82DB-F47774CACD2F}" type="presParOf" srcId="{D9115C3A-0B97-4A93-8182-F9543A4F3C63}" destId="{93C5A90C-AA53-4DE9-8B0E-C54E7A809041}" srcOrd="2" destOrd="0" presId="urn:microsoft.com/office/officeart/2005/8/layout/default"/>
    <dgm:cxn modelId="{1F9D2715-FA1B-43F0-9023-788188A30616}" type="presParOf" srcId="{D9115C3A-0B97-4A93-8182-F9543A4F3C63}" destId="{7D0ADBE8-D23D-4C3A-80D6-302F4C1CEC78}" srcOrd="3" destOrd="0" presId="urn:microsoft.com/office/officeart/2005/8/layout/default"/>
    <dgm:cxn modelId="{240A0F6E-DB85-4628-A4EB-EFB32BB50E12}" type="presParOf" srcId="{D9115C3A-0B97-4A93-8182-F9543A4F3C63}" destId="{F1BF94E5-7A3C-4EE6-B9BC-B8065297026D}" srcOrd="4" destOrd="0" presId="urn:microsoft.com/office/officeart/2005/8/layout/default"/>
    <dgm:cxn modelId="{091866EB-A41A-4417-AB06-5A0221537DC9}" type="presParOf" srcId="{D9115C3A-0B97-4A93-8182-F9543A4F3C63}" destId="{064604E1-3983-41D6-8F5A-3888F1DF57FC}" srcOrd="5" destOrd="0" presId="urn:microsoft.com/office/officeart/2005/8/layout/default"/>
    <dgm:cxn modelId="{4F527E12-12DB-4426-AAFA-743756BEB578}" type="presParOf" srcId="{D9115C3A-0B97-4A93-8182-F9543A4F3C63}" destId="{64155AA4-FDAB-4274-9E66-4A37942668BF}" srcOrd="6" destOrd="0" presId="urn:microsoft.com/office/officeart/2005/8/layout/default"/>
    <dgm:cxn modelId="{B9E0BEBF-A4AC-497F-B873-1290D7C5C31F}" type="presParOf" srcId="{D9115C3A-0B97-4A93-8182-F9543A4F3C63}" destId="{CCBE7781-9B66-4079-B22E-AD33865D6446}" srcOrd="7" destOrd="0" presId="urn:microsoft.com/office/officeart/2005/8/layout/default"/>
    <dgm:cxn modelId="{8347CE1D-86C6-4331-9943-3F294F903EF8}" type="presParOf" srcId="{D9115C3A-0B97-4A93-8182-F9543A4F3C63}" destId="{006E1459-7CF6-423A-81F4-B16886E6924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69FCA-88A7-48A9-8043-C9BD12EA7AC7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54DF4F-F395-47CC-B76C-35F870CBE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recent or complex language models</a:t>
          </a:r>
        </a:p>
      </dgm:t>
    </dgm:pt>
    <dgm:pt modelId="{884ACD28-5A1B-4424-85CE-E581B5284A36}" type="parTrans" cxnId="{1B08A94B-F654-49AB-8BC4-5AB903CF83EA}">
      <dgm:prSet/>
      <dgm:spPr/>
      <dgm:t>
        <a:bodyPr/>
        <a:lstStyle/>
        <a:p>
          <a:endParaRPr lang="en-US"/>
        </a:p>
      </dgm:t>
    </dgm:pt>
    <dgm:pt modelId="{ACAF83AC-0069-4966-8AC2-A1C5C5926BB4}" type="sibTrans" cxnId="{1B08A94B-F654-49AB-8BC4-5AB903CF83EA}">
      <dgm:prSet/>
      <dgm:spPr/>
      <dgm:t>
        <a:bodyPr/>
        <a:lstStyle/>
        <a:p>
          <a:endParaRPr lang="en-US"/>
        </a:p>
      </dgm:t>
    </dgm:pt>
    <dgm:pt modelId="{5C5A7BE2-626D-498F-9B48-76E622CFC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Fine-tune existing models </a:t>
          </a:r>
        </a:p>
      </dgm:t>
    </dgm:pt>
    <dgm:pt modelId="{FE1702ED-7CC4-4EC2-A204-1181B717120E}" type="parTrans" cxnId="{3125E98F-DB46-4588-A478-C0D81A0A7D94}">
      <dgm:prSet/>
      <dgm:spPr/>
      <dgm:t>
        <a:bodyPr/>
        <a:lstStyle/>
        <a:p>
          <a:endParaRPr lang="en-US"/>
        </a:p>
      </dgm:t>
    </dgm:pt>
    <dgm:pt modelId="{D277D352-A1F4-47E1-B1D8-ECA76B983B2E}" type="sibTrans" cxnId="{3125E98F-DB46-4588-A478-C0D81A0A7D94}">
      <dgm:prSet/>
      <dgm:spPr/>
      <dgm:t>
        <a:bodyPr/>
        <a:lstStyle/>
        <a:p>
          <a:endParaRPr lang="en-US"/>
        </a:p>
      </dgm:t>
    </dgm:pt>
    <dgm:pt modelId="{58859FC8-FCBC-4E4C-99EE-FC4EE71DD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Dataset Diversity</a:t>
          </a:r>
        </a:p>
      </dgm:t>
    </dgm:pt>
    <dgm:pt modelId="{161E140B-2875-4FAF-88AD-E24BB4C7DB7D}" type="parTrans" cxnId="{6FC67E20-9AD0-4638-84AD-989AD9381ADA}">
      <dgm:prSet/>
      <dgm:spPr/>
      <dgm:t>
        <a:bodyPr/>
        <a:lstStyle/>
        <a:p>
          <a:endParaRPr lang="en-US"/>
        </a:p>
      </dgm:t>
    </dgm:pt>
    <dgm:pt modelId="{F66F9DD5-2AC9-483D-B922-8A2067FECA05}" type="sibTrans" cxnId="{6FC67E20-9AD0-4638-84AD-989AD9381ADA}">
      <dgm:prSet/>
      <dgm:spPr/>
      <dgm:t>
        <a:bodyPr/>
        <a:lstStyle/>
        <a:p>
          <a:endParaRPr lang="en-US"/>
        </a:p>
      </dgm:t>
    </dgm:pt>
    <dgm:pt modelId="{511753A1-2581-45ED-8AAF-86EBDF2AA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 Improvement</a:t>
          </a:r>
        </a:p>
      </dgm:t>
    </dgm:pt>
    <dgm:pt modelId="{28435820-BE5C-4456-ABC9-6707FAD98F70}" type="parTrans" cxnId="{A39996EA-44AE-4446-8DCA-E4BD5AFBE019}">
      <dgm:prSet/>
      <dgm:spPr/>
      <dgm:t>
        <a:bodyPr/>
        <a:lstStyle/>
        <a:p>
          <a:endParaRPr lang="en-US"/>
        </a:p>
      </dgm:t>
    </dgm:pt>
    <dgm:pt modelId="{4BAFBF06-6639-497A-AFD3-C25F4EC2E30D}" type="sibTrans" cxnId="{A39996EA-44AE-4446-8DCA-E4BD5AFBE019}">
      <dgm:prSet/>
      <dgm:spPr/>
      <dgm:t>
        <a:bodyPr/>
        <a:lstStyle/>
        <a:p>
          <a:endParaRPr lang="en-US"/>
        </a:p>
      </dgm:t>
    </dgm:pt>
    <dgm:pt modelId="{A8847836-CF49-4133-9EC6-F037A10E4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 and Scalability</a:t>
          </a:r>
        </a:p>
      </dgm:t>
    </dgm:pt>
    <dgm:pt modelId="{A1B08DD6-E01A-4EBF-8C25-738724F6D4FE}" type="parTrans" cxnId="{1B1FE1D3-BBD9-496D-A993-A34B6991A1E4}">
      <dgm:prSet/>
      <dgm:spPr/>
      <dgm:t>
        <a:bodyPr/>
        <a:lstStyle/>
        <a:p>
          <a:endParaRPr lang="en-US"/>
        </a:p>
      </dgm:t>
    </dgm:pt>
    <dgm:pt modelId="{7CEB0DA3-401D-408F-B1E8-8AB2050E5E4E}" type="sibTrans" cxnId="{1B1FE1D3-BBD9-496D-A993-A34B6991A1E4}">
      <dgm:prSet/>
      <dgm:spPr/>
      <dgm:t>
        <a:bodyPr/>
        <a:lstStyle/>
        <a:p>
          <a:endParaRPr lang="en-US"/>
        </a:p>
      </dgm:t>
    </dgm:pt>
    <dgm:pt modelId="{D0F6D77C-A35A-478B-8475-104B85E1DA9A}" type="pres">
      <dgm:prSet presAssocID="{BAE69FCA-88A7-48A9-8043-C9BD12EA7AC7}" presName="root" presStyleCnt="0">
        <dgm:presLayoutVars>
          <dgm:dir/>
          <dgm:resizeHandles val="exact"/>
        </dgm:presLayoutVars>
      </dgm:prSet>
      <dgm:spPr/>
    </dgm:pt>
    <dgm:pt modelId="{8A551951-75CE-4BF0-89D3-3E82FDFFDEC4}" type="pres">
      <dgm:prSet presAssocID="{8B54DF4F-F395-47CC-B76C-35F870CBE2C7}" presName="compNode" presStyleCnt="0"/>
      <dgm:spPr/>
    </dgm:pt>
    <dgm:pt modelId="{5F66D55E-55CA-45B4-9402-822E30D6B289}" type="pres">
      <dgm:prSet presAssocID="{8B54DF4F-F395-47CC-B76C-35F870CBE2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1DBEB8-A1FF-44F5-BCAC-54C082364E4E}" type="pres">
      <dgm:prSet presAssocID="{8B54DF4F-F395-47CC-B76C-35F870CBE2C7}" presName="spaceRect" presStyleCnt="0"/>
      <dgm:spPr/>
    </dgm:pt>
    <dgm:pt modelId="{73F8C828-5C87-4973-AD09-C43B7D6E642F}" type="pres">
      <dgm:prSet presAssocID="{8B54DF4F-F395-47CC-B76C-35F870CBE2C7}" presName="textRect" presStyleLbl="revTx" presStyleIdx="0" presStyleCnt="5">
        <dgm:presLayoutVars>
          <dgm:chMax val="1"/>
          <dgm:chPref val="1"/>
        </dgm:presLayoutVars>
      </dgm:prSet>
      <dgm:spPr/>
    </dgm:pt>
    <dgm:pt modelId="{95D391D8-9D61-401B-B0D5-65B7ADD13593}" type="pres">
      <dgm:prSet presAssocID="{ACAF83AC-0069-4966-8AC2-A1C5C5926BB4}" presName="sibTrans" presStyleCnt="0"/>
      <dgm:spPr/>
    </dgm:pt>
    <dgm:pt modelId="{8538864D-7F16-4FF9-91A4-AB5F11F7F70B}" type="pres">
      <dgm:prSet presAssocID="{5C5A7BE2-626D-498F-9B48-76E622CFC7B6}" presName="compNode" presStyleCnt="0"/>
      <dgm:spPr/>
    </dgm:pt>
    <dgm:pt modelId="{01EBCD54-F9C7-4FF0-ACAF-3927D4C8ADD8}" type="pres">
      <dgm:prSet presAssocID="{5C5A7BE2-626D-498F-9B48-76E622CFC7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D72621-FE30-4A16-9C68-CE3A88C5AC63}" type="pres">
      <dgm:prSet presAssocID="{5C5A7BE2-626D-498F-9B48-76E622CFC7B6}" presName="spaceRect" presStyleCnt="0"/>
      <dgm:spPr/>
    </dgm:pt>
    <dgm:pt modelId="{D873D594-05B1-4D48-BC6D-666A43ED1468}" type="pres">
      <dgm:prSet presAssocID="{5C5A7BE2-626D-498F-9B48-76E622CFC7B6}" presName="textRect" presStyleLbl="revTx" presStyleIdx="1" presStyleCnt="5">
        <dgm:presLayoutVars>
          <dgm:chMax val="1"/>
          <dgm:chPref val="1"/>
        </dgm:presLayoutVars>
      </dgm:prSet>
      <dgm:spPr/>
    </dgm:pt>
    <dgm:pt modelId="{57499334-DC05-44D1-88F5-9208B470808D}" type="pres">
      <dgm:prSet presAssocID="{D277D352-A1F4-47E1-B1D8-ECA76B983B2E}" presName="sibTrans" presStyleCnt="0"/>
      <dgm:spPr/>
    </dgm:pt>
    <dgm:pt modelId="{5169E32B-3245-41CC-A866-9491A42C58DA}" type="pres">
      <dgm:prSet presAssocID="{58859FC8-FCBC-4E4C-99EE-FC4EE71DD544}" presName="compNode" presStyleCnt="0"/>
      <dgm:spPr/>
    </dgm:pt>
    <dgm:pt modelId="{1D1CB987-7DB1-4370-989A-ED356C316BA4}" type="pres">
      <dgm:prSet presAssocID="{58859FC8-FCBC-4E4C-99EE-FC4EE71DD5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E40190D-859B-4428-835F-DC7CFAFD82E1}" type="pres">
      <dgm:prSet presAssocID="{58859FC8-FCBC-4E4C-99EE-FC4EE71DD544}" presName="spaceRect" presStyleCnt="0"/>
      <dgm:spPr/>
    </dgm:pt>
    <dgm:pt modelId="{29E1D92D-01FF-410E-869C-C8D150B268B7}" type="pres">
      <dgm:prSet presAssocID="{58859FC8-FCBC-4E4C-99EE-FC4EE71DD544}" presName="textRect" presStyleLbl="revTx" presStyleIdx="2" presStyleCnt="5">
        <dgm:presLayoutVars>
          <dgm:chMax val="1"/>
          <dgm:chPref val="1"/>
        </dgm:presLayoutVars>
      </dgm:prSet>
      <dgm:spPr/>
    </dgm:pt>
    <dgm:pt modelId="{4E934BCD-E4C0-4E20-A5DB-5B90545191EE}" type="pres">
      <dgm:prSet presAssocID="{F66F9DD5-2AC9-483D-B922-8A2067FECA05}" presName="sibTrans" presStyleCnt="0"/>
      <dgm:spPr/>
    </dgm:pt>
    <dgm:pt modelId="{7705718D-EA85-4884-B71E-1DE1D69C3422}" type="pres">
      <dgm:prSet presAssocID="{511753A1-2581-45ED-8AAF-86EBDF2AA115}" presName="compNode" presStyleCnt="0"/>
      <dgm:spPr/>
    </dgm:pt>
    <dgm:pt modelId="{616A8E58-3CAA-425F-8B4A-FB5D1CD13E17}" type="pres">
      <dgm:prSet presAssocID="{511753A1-2581-45ED-8AAF-86EBDF2AA1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C6F7534-CDFC-44B0-83EA-95701BA18D47}" type="pres">
      <dgm:prSet presAssocID="{511753A1-2581-45ED-8AAF-86EBDF2AA115}" presName="spaceRect" presStyleCnt="0"/>
      <dgm:spPr/>
    </dgm:pt>
    <dgm:pt modelId="{C758C263-DA33-40D6-A805-A03DC8CAC3AF}" type="pres">
      <dgm:prSet presAssocID="{511753A1-2581-45ED-8AAF-86EBDF2AA115}" presName="textRect" presStyleLbl="revTx" presStyleIdx="3" presStyleCnt="5">
        <dgm:presLayoutVars>
          <dgm:chMax val="1"/>
          <dgm:chPref val="1"/>
        </dgm:presLayoutVars>
      </dgm:prSet>
      <dgm:spPr/>
    </dgm:pt>
    <dgm:pt modelId="{CF765B44-C921-4EFF-B0F1-087C66F09D00}" type="pres">
      <dgm:prSet presAssocID="{4BAFBF06-6639-497A-AFD3-C25F4EC2E30D}" presName="sibTrans" presStyleCnt="0"/>
      <dgm:spPr/>
    </dgm:pt>
    <dgm:pt modelId="{767876F9-13D4-4915-9017-A515AF204F37}" type="pres">
      <dgm:prSet presAssocID="{A8847836-CF49-4133-9EC6-F037A10E4AF8}" presName="compNode" presStyleCnt="0"/>
      <dgm:spPr/>
    </dgm:pt>
    <dgm:pt modelId="{AEB2037D-F8F6-4090-9D15-BB6711CE0E24}" type="pres">
      <dgm:prSet presAssocID="{A8847836-CF49-4133-9EC6-F037A10E4A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8CC22AA-79FE-4D2E-B68E-507A134DA167}" type="pres">
      <dgm:prSet presAssocID="{A8847836-CF49-4133-9EC6-F037A10E4AF8}" presName="spaceRect" presStyleCnt="0"/>
      <dgm:spPr/>
    </dgm:pt>
    <dgm:pt modelId="{5A73782F-9F64-4CFA-8397-E6962A3725BB}" type="pres">
      <dgm:prSet presAssocID="{A8847836-CF49-4133-9EC6-F037A10E4AF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C67E20-9AD0-4638-84AD-989AD9381ADA}" srcId="{BAE69FCA-88A7-48A9-8043-C9BD12EA7AC7}" destId="{58859FC8-FCBC-4E4C-99EE-FC4EE71DD544}" srcOrd="2" destOrd="0" parTransId="{161E140B-2875-4FAF-88AD-E24BB4C7DB7D}" sibTransId="{F66F9DD5-2AC9-483D-B922-8A2067FECA05}"/>
    <dgm:cxn modelId="{120B9D5F-7FE4-41B2-B9C9-4D5EBE92FB7F}" type="presOf" srcId="{A8847836-CF49-4133-9EC6-F037A10E4AF8}" destId="{5A73782F-9F64-4CFA-8397-E6962A3725BB}" srcOrd="0" destOrd="0" presId="urn:microsoft.com/office/officeart/2018/2/layout/IconLabelList"/>
    <dgm:cxn modelId="{51FD5D46-8153-4BFB-BFE5-2D71DB2E7156}" type="presOf" srcId="{BAE69FCA-88A7-48A9-8043-C9BD12EA7AC7}" destId="{D0F6D77C-A35A-478B-8475-104B85E1DA9A}" srcOrd="0" destOrd="0" presId="urn:microsoft.com/office/officeart/2018/2/layout/IconLabelList"/>
    <dgm:cxn modelId="{1B08A94B-F654-49AB-8BC4-5AB903CF83EA}" srcId="{BAE69FCA-88A7-48A9-8043-C9BD12EA7AC7}" destId="{8B54DF4F-F395-47CC-B76C-35F870CBE2C7}" srcOrd="0" destOrd="0" parTransId="{884ACD28-5A1B-4424-85CE-E581B5284A36}" sibTransId="{ACAF83AC-0069-4966-8AC2-A1C5C5926BB4}"/>
    <dgm:cxn modelId="{C5C4FE73-B9A2-4F41-A6D6-ABD03DD1A78A}" type="presOf" srcId="{8B54DF4F-F395-47CC-B76C-35F870CBE2C7}" destId="{73F8C828-5C87-4973-AD09-C43B7D6E642F}" srcOrd="0" destOrd="0" presId="urn:microsoft.com/office/officeart/2018/2/layout/IconLabelList"/>
    <dgm:cxn modelId="{3125E98F-DB46-4588-A478-C0D81A0A7D94}" srcId="{BAE69FCA-88A7-48A9-8043-C9BD12EA7AC7}" destId="{5C5A7BE2-626D-498F-9B48-76E622CFC7B6}" srcOrd="1" destOrd="0" parTransId="{FE1702ED-7CC4-4EC2-A204-1181B717120E}" sibTransId="{D277D352-A1F4-47E1-B1D8-ECA76B983B2E}"/>
    <dgm:cxn modelId="{5BB16AAC-3114-474C-80B1-12687F02F33C}" type="presOf" srcId="{58859FC8-FCBC-4E4C-99EE-FC4EE71DD544}" destId="{29E1D92D-01FF-410E-869C-C8D150B268B7}" srcOrd="0" destOrd="0" presId="urn:microsoft.com/office/officeart/2018/2/layout/IconLabelList"/>
    <dgm:cxn modelId="{92B89ED0-4758-4711-B171-536295372519}" type="presOf" srcId="{511753A1-2581-45ED-8AAF-86EBDF2AA115}" destId="{C758C263-DA33-40D6-A805-A03DC8CAC3AF}" srcOrd="0" destOrd="0" presId="urn:microsoft.com/office/officeart/2018/2/layout/IconLabelList"/>
    <dgm:cxn modelId="{1B1FE1D3-BBD9-496D-A993-A34B6991A1E4}" srcId="{BAE69FCA-88A7-48A9-8043-C9BD12EA7AC7}" destId="{A8847836-CF49-4133-9EC6-F037A10E4AF8}" srcOrd="4" destOrd="0" parTransId="{A1B08DD6-E01A-4EBF-8C25-738724F6D4FE}" sibTransId="{7CEB0DA3-401D-408F-B1E8-8AB2050E5E4E}"/>
    <dgm:cxn modelId="{F9AFCAD7-3677-449E-94D8-DD2BD48B25D0}" type="presOf" srcId="{5C5A7BE2-626D-498F-9B48-76E622CFC7B6}" destId="{D873D594-05B1-4D48-BC6D-666A43ED1468}" srcOrd="0" destOrd="0" presId="urn:microsoft.com/office/officeart/2018/2/layout/IconLabelList"/>
    <dgm:cxn modelId="{A39996EA-44AE-4446-8DCA-E4BD5AFBE019}" srcId="{BAE69FCA-88A7-48A9-8043-C9BD12EA7AC7}" destId="{511753A1-2581-45ED-8AAF-86EBDF2AA115}" srcOrd="3" destOrd="0" parTransId="{28435820-BE5C-4456-ABC9-6707FAD98F70}" sibTransId="{4BAFBF06-6639-497A-AFD3-C25F4EC2E30D}"/>
    <dgm:cxn modelId="{80B59D23-C8E1-4C82-8C16-A1BE89C49908}" type="presParOf" srcId="{D0F6D77C-A35A-478B-8475-104B85E1DA9A}" destId="{8A551951-75CE-4BF0-89D3-3E82FDFFDEC4}" srcOrd="0" destOrd="0" presId="urn:microsoft.com/office/officeart/2018/2/layout/IconLabelList"/>
    <dgm:cxn modelId="{DC4240FA-676A-4BA1-B5C7-5D59A193D856}" type="presParOf" srcId="{8A551951-75CE-4BF0-89D3-3E82FDFFDEC4}" destId="{5F66D55E-55CA-45B4-9402-822E30D6B289}" srcOrd="0" destOrd="0" presId="urn:microsoft.com/office/officeart/2018/2/layout/IconLabelList"/>
    <dgm:cxn modelId="{523EA9EB-94EF-43AA-829A-140D48EDB68E}" type="presParOf" srcId="{8A551951-75CE-4BF0-89D3-3E82FDFFDEC4}" destId="{CE1DBEB8-A1FF-44F5-BCAC-54C082364E4E}" srcOrd="1" destOrd="0" presId="urn:microsoft.com/office/officeart/2018/2/layout/IconLabelList"/>
    <dgm:cxn modelId="{5EE2D938-AD0D-4361-B583-0F7A9A5266EA}" type="presParOf" srcId="{8A551951-75CE-4BF0-89D3-3E82FDFFDEC4}" destId="{73F8C828-5C87-4973-AD09-C43B7D6E642F}" srcOrd="2" destOrd="0" presId="urn:microsoft.com/office/officeart/2018/2/layout/IconLabelList"/>
    <dgm:cxn modelId="{89599F33-96F5-46CB-9EB8-414A8839A3DF}" type="presParOf" srcId="{D0F6D77C-A35A-478B-8475-104B85E1DA9A}" destId="{95D391D8-9D61-401B-B0D5-65B7ADD13593}" srcOrd="1" destOrd="0" presId="urn:microsoft.com/office/officeart/2018/2/layout/IconLabelList"/>
    <dgm:cxn modelId="{80AF145E-0A38-4B3D-BDC1-2056C94CB3D7}" type="presParOf" srcId="{D0F6D77C-A35A-478B-8475-104B85E1DA9A}" destId="{8538864D-7F16-4FF9-91A4-AB5F11F7F70B}" srcOrd="2" destOrd="0" presId="urn:microsoft.com/office/officeart/2018/2/layout/IconLabelList"/>
    <dgm:cxn modelId="{AD16DB77-6E63-4AC5-B595-BDB301BC4E57}" type="presParOf" srcId="{8538864D-7F16-4FF9-91A4-AB5F11F7F70B}" destId="{01EBCD54-F9C7-4FF0-ACAF-3927D4C8ADD8}" srcOrd="0" destOrd="0" presId="urn:microsoft.com/office/officeart/2018/2/layout/IconLabelList"/>
    <dgm:cxn modelId="{70C15F7C-817E-48FF-BDB8-3993915F00EB}" type="presParOf" srcId="{8538864D-7F16-4FF9-91A4-AB5F11F7F70B}" destId="{17D72621-FE30-4A16-9C68-CE3A88C5AC63}" srcOrd="1" destOrd="0" presId="urn:microsoft.com/office/officeart/2018/2/layout/IconLabelList"/>
    <dgm:cxn modelId="{F636B552-EE5B-4641-96F9-66ACBF4700A6}" type="presParOf" srcId="{8538864D-7F16-4FF9-91A4-AB5F11F7F70B}" destId="{D873D594-05B1-4D48-BC6D-666A43ED1468}" srcOrd="2" destOrd="0" presId="urn:microsoft.com/office/officeart/2018/2/layout/IconLabelList"/>
    <dgm:cxn modelId="{9AC7E71C-F0FD-4A47-B95D-C8CF916B2F58}" type="presParOf" srcId="{D0F6D77C-A35A-478B-8475-104B85E1DA9A}" destId="{57499334-DC05-44D1-88F5-9208B470808D}" srcOrd="3" destOrd="0" presId="urn:microsoft.com/office/officeart/2018/2/layout/IconLabelList"/>
    <dgm:cxn modelId="{B610396E-ABEC-4B70-BE3A-C4A0216BE19F}" type="presParOf" srcId="{D0F6D77C-A35A-478B-8475-104B85E1DA9A}" destId="{5169E32B-3245-41CC-A866-9491A42C58DA}" srcOrd="4" destOrd="0" presId="urn:microsoft.com/office/officeart/2018/2/layout/IconLabelList"/>
    <dgm:cxn modelId="{7B31D823-B142-47A3-9555-ABE0F167DDC6}" type="presParOf" srcId="{5169E32B-3245-41CC-A866-9491A42C58DA}" destId="{1D1CB987-7DB1-4370-989A-ED356C316BA4}" srcOrd="0" destOrd="0" presId="urn:microsoft.com/office/officeart/2018/2/layout/IconLabelList"/>
    <dgm:cxn modelId="{F5B234C7-7B48-4853-8ACA-37EE3BF67397}" type="presParOf" srcId="{5169E32B-3245-41CC-A866-9491A42C58DA}" destId="{AE40190D-859B-4428-835F-DC7CFAFD82E1}" srcOrd="1" destOrd="0" presId="urn:microsoft.com/office/officeart/2018/2/layout/IconLabelList"/>
    <dgm:cxn modelId="{CBFF4F18-C914-4D63-ABB1-7701505917F7}" type="presParOf" srcId="{5169E32B-3245-41CC-A866-9491A42C58DA}" destId="{29E1D92D-01FF-410E-869C-C8D150B268B7}" srcOrd="2" destOrd="0" presId="urn:microsoft.com/office/officeart/2018/2/layout/IconLabelList"/>
    <dgm:cxn modelId="{0890F84D-D4F6-4028-B6E5-284BC1612078}" type="presParOf" srcId="{D0F6D77C-A35A-478B-8475-104B85E1DA9A}" destId="{4E934BCD-E4C0-4E20-A5DB-5B90545191EE}" srcOrd="5" destOrd="0" presId="urn:microsoft.com/office/officeart/2018/2/layout/IconLabelList"/>
    <dgm:cxn modelId="{62B4FB45-1C6A-4491-9E80-2D12FE567684}" type="presParOf" srcId="{D0F6D77C-A35A-478B-8475-104B85E1DA9A}" destId="{7705718D-EA85-4884-B71E-1DE1D69C3422}" srcOrd="6" destOrd="0" presId="urn:microsoft.com/office/officeart/2018/2/layout/IconLabelList"/>
    <dgm:cxn modelId="{8F535B58-C667-4E5E-A735-45A859DFFE27}" type="presParOf" srcId="{7705718D-EA85-4884-B71E-1DE1D69C3422}" destId="{616A8E58-3CAA-425F-8B4A-FB5D1CD13E17}" srcOrd="0" destOrd="0" presId="urn:microsoft.com/office/officeart/2018/2/layout/IconLabelList"/>
    <dgm:cxn modelId="{60914B46-37E6-4B11-84D7-3B5D87CE76A1}" type="presParOf" srcId="{7705718D-EA85-4884-B71E-1DE1D69C3422}" destId="{EC6F7534-CDFC-44B0-83EA-95701BA18D47}" srcOrd="1" destOrd="0" presId="urn:microsoft.com/office/officeart/2018/2/layout/IconLabelList"/>
    <dgm:cxn modelId="{F738A5ED-DAE9-4887-BFEB-6849170EE235}" type="presParOf" srcId="{7705718D-EA85-4884-B71E-1DE1D69C3422}" destId="{C758C263-DA33-40D6-A805-A03DC8CAC3AF}" srcOrd="2" destOrd="0" presId="urn:microsoft.com/office/officeart/2018/2/layout/IconLabelList"/>
    <dgm:cxn modelId="{882D1525-84DB-4675-A15B-CDEF3CF1E0DC}" type="presParOf" srcId="{D0F6D77C-A35A-478B-8475-104B85E1DA9A}" destId="{CF765B44-C921-4EFF-B0F1-087C66F09D00}" srcOrd="7" destOrd="0" presId="urn:microsoft.com/office/officeart/2018/2/layout/IconLabelList"/>
    <dgm:cxn modelId="{1F48F692-FFD0-4FF9-B042-3B9EA2EF040D}" type="presParOf" srcId="{D0F6D77C-A35A-478B-8475-104B85E1DA9A}" destId="{767876F9-13D4-4915-9017-A515AF204F37}" srcOrd="8" destOrd="0" presId="urn:microsoft.com/office/officeart/2018/2/layout/IconLabelList"/>
    <dgm:cxn modelId="{F7FA47BF-1B34-424A-BF91-BB71B0569BC5}" type="presParOf" srcId="{767876F9-13D4-4915-9017-A515AF204F37}" destId="{AEB2037D-F8F6-4090-9D15-BB6711CE0E24}" srcOrd="0" destOrd="0" presId="urn:microsoft.com/office/officeart/2018/2/layout/IconLabelList"/>
    <dgm:cxn modelId="{3427B140-EDB2-436B-8204-5261ABAA9DE6}" type="presParOf" srcId="{767876F9-13D4-4915-9017-A515AF204F37}" destId="{38CC22AA-79FE-4D2E-B68E-507A134DA167}" srcOrd="1" destOrd="0" presId="urn:microsoft.com/office/officeart/2018/2/layout/IconLabelList"/>
    <dgm:cxn modelId="{6ABC8416-B149-49BF-94A7-795D40C5B9E7}" type="presParOf" srcId="{767876F9-13D4-4915-9017-A515AF204F37}" destId="{5A73782F-9F64-4CFA-8397-E6962A3725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9BAFD-B2BD-48CD-B093-8E26D45E7FB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Comparison Across Architectures</a:t>
          </a:r>
          <a:endParaRPr lang="en-US" sz="3900" kern="1200" dirty="0"/>
        </a:p>
      </dsp:txBody>
      <dsp:txXfrm>
        <a:off x="0" y="39687"/>
        <a:ext cx="3286125" cy="1971675"/>
      </dsp:txXfrm>
    </dsp:sp>
    <dsp:sp modelId="{93C5A90C-AA53-4DE9-8B0E-C54E7A80904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Model Adaptation</a:t>
          </a:r>
        </a:p>
      </dsp:txBody>
      <dsp:txXfrm>
        <a:off x="3614737" y="39687"/>
        <a:ext cx="3286125" cy="1971675"/>
      </dsp:txXfrm>
    </dsp:sp>
    <dsp:sp modelId="{F1BF94E5-7A3C-4EE6-B9BC-B8065297026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Versatile Tool</a:t>
          </a:r>
        </a:p>
      </dsp:txBody>
      <dsp:txXfrm>
        <a:off x="7229475" y="39687"/>
        <a:ext cx="3286125" cy="1971675"/>
      </dsp:txXfrm>
    </dsp:sp>
    <dsp:sp modelId="{64155AA4-FDAB-4274-9E66-4A37942668BF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User-friendly Interface</a:t>
          </a:r>
        </a:p>
      </dsp:txBody>
      <dsp:txXfrm>
        <a:off x="1807368" y="2339975"/>
        <a:ext cx="3286125" cy="1971675"/>
      </dsp:txXfrm>
    </dsp:sp>
    <dsp:sp modelId="{006E1459-7CF6-423A-81F4-B16886E69248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Flexible and Scalable Design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6D55E-55CA-45B4-9402-822E30D6B28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8C828-5C87-4973-AD09-C43B7D6E642F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recent or complex language models</a:t>
          </a:r>
        </a:p>
      </dsp:txBody>
      <dsp:txXfrm>
        <a:off x="127800" y="2355670"/>
        <a:ext cx="1800000" cy="720000"/>
      </dsp:txXfrm>
    </dsp:sp>
    <dsp:sp modelId="{01EBCD54-F9C7-4FF0-ACAF-3927D4C8ADD8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3D594-05B1-4D48-BC6D-666A43ED1468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Fine-tune existing models </a:t>
          </a:r>
        </a:p>
      </dsp:txBody>
      <dsp:txXfrm>
        <a:off x="2242800" y="2355670"/>
        <a:ext cx="1800000" cy="720000"/>
      </dsp:txXfrm>
    </dsp:sp>
    <dsp:sp modelId="{1D1CB987-7DB1-4370-989A-ED356C316BA4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1D92D-01FF-410E-869C-C8D150B268B7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Expand Dataset Diversity</a:t>
          </a:r>
        </a:p>
      </dsp:txBody>
      <dsp:txXfrm>
        <a:off x="4357800" y="2355670"/>
        <a:ext cx="1800000" cy="720000"/>
      </dsp:txXfrm>
    </dsp:sp>
    <dsp:sp modelId="{616A8E58-3CAA-425F-8B4A-FB5D1CD13E17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8C263-DA33-40D6-A805-A03DC8CAC3A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Interface Improvement</a:t>
          </a:r>
        </a:p>
      </dsp:txBody>
      <dsp:txXfrm>
        <a:off x="6472800" y="2355670"/>
        <a:ext cx="1800000" cy="720000"/>
      </dsp:txXfrm>
    </dsp:sp>
    <dsp:sp modelId="{AEB2037D-F8F6-4090-9D15-BB6711CE0E24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782F-9F64-4CFA-8397-E6962A3725BB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Deployment and Scalability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E4E4F-21DB-45F0-8609-B8773EED4165}" type="datetimeFigureOut"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A1138-DC99-4F80-8E0E-6CBE71F14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Comprehensive Study</a:t>
            </a:r>
            <a:r>
              <a:rPr lang="en-US" dirty="0"/>
              <a:t>: Conducted a thorough investigation of various types of language models, spanning from traditional models like Bigrams to state-of-the-art architectures like Transformers. </a:t>
            </a:r>
          </a:p>
          <a:p>
            <a:r>
              <a:rPr lang="en-US" dirty="0"/>
              <a:t>Developed a system for training and generating words using character-based language modelling.</a:t>
            </a:r>
          </a:p>
          <a:p>
            <a:r>
              <a:rPr lang="en-US" dirty="0"/>
              <a:t>Built multiple models including Bigram, MLP, </a:t>
            </a:r>
            <a:r>
              <a:rPr lang="en-US" err="1"/>
              <a:t>Wavenet</a:t>
            </a:r>
            <a:r>
              <a:rPr lang="en-US" dirty="0"/>
              <a:t>, RNN, GRU, and Transformer (GPT-2).</a:t>
            </a:r>
          </a:p>
          <a:p>
            <a:r>
              <a:rPr lang="en-US" dirty="0"/>
              <a:t>Encapsulated all the models in a Python script with a command-line interface.</a:t>
            </a:r>
          </a:p>
          <a:p>
            <a:r>
              <a:rPr lang="en-US" dirty="0"/>
              <a:t>Trained and tested these models on a dataset of company names.</a:t>
            </a:r>
          </a:p>
          <a:p>
            <a:r>
              <a:rPr lang="en-US" dirty="0"/>
              <a:t>Created a system that can be easily applied to any name collection for name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Comparison Across Architectures</a:t>
            </a:r>
            <a:r>
              <a:rPr lang="en-US"/>
              <a:t>: Provided a unique comparative study of different model architectures on the same task, providing insights into the strengths and weaknesses of each model.</a:t>
            </a:r>
          </a:p>
          <a:p>
            <a:r>
              <a:rPr lang="en-US" b="1"/>
              <a:t>Model Adaptation</a:t>
            </a:r>
            <a:r>
              <a:rPr lang="en-US"/>
              <a:t>: Adapted complex architectures such as WaveNet and Transformers, originally designed for different tasks, to the task of name generation.</a:t>
            </a:r>
          </a:p>
          <a:p>
            <a:r>
              <a:rPr lang="en-US" b="1"/>
              <a:t>Versatile Application</a:t>
            </a:r>
            <a:r>
              <a:rPr lang="en-US"/>
              <a:t>: Developed a system capable of generating names in any domain or language by training on an appropriate dataset. This opens up wide-ranging applications beyond company names.</a:t>
            </a:r>
          </a:p>
          <a:p>
            <a:r>
              <a:rPr lang="en-US" b="1"/>
              <a:t>User-friendly Interface</a:t>
            </a:r>
            <a:r>
              <a:rPr lang="en-US"/>
              <a:t>: Integrated all components into a centralized, user-friendly command-line interface, making advanced language modelling techniques accessible to non-experts.</a:t>
            </a:r>
          </a:p>
          <a:p>
            <a:r>
              <a:rPr lang="en-US" b="1"/>
              <a:t>Flexible and Scalable Design</a:t>
            </a:r>
            <a:r>
              <a:rPr lang="en-US"/>
              <a:t>: Designed the system to easily incorporate new models or algorithms, making it adaptable to future advancements in language modelling.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Here, I will compare models/architectures and mention their pros/cons and bottlenecks.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system allows users to simply input a list of names via a CSV or TXT file, and customize model training and sampling with optional arguments as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7981-8177-E564-C558-C9BABC160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Name Generation with Autoregressive Character-level Language Modeling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1B6A3-C1FA-ACC5-C70B-E98F04C3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6358"/>
            <a:ext cx="9144000" cy="2137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Eljan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Mahammadli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Stephen H. Kaisler, D.Sc. &amp; </a:t>
            </a:r>
            <a:r>
              <a:rPr lang="en-US" dirty="0" err="1">
                <a:ea typeface="+mn-lt"/>
                <a:cs typeface="+mn-lt"/>
              </a:rPr>
              <a:t>Jamaladdin</a:t>
            </a:r>
            <a:r>
              <a:rPr lang="en-US" dirty="0">
                <a:ea typeface="+mn-lt"/>
                <a:cs typeface="+mn-lt"/>
              </a:rPr>
              <a:t> Hasanov, Ph.D.</a:t>
            </a:r>
            <a:endParaRPr lang="en-US" dirty="0" err="1"/>
          </a:p>
          <a:p>
            <a:r>
              <a:rPr lang="en-US" dirty="0">
                <a:cs typeface="Calibri"/>
              </a:rPr>
              <a:t>6917</a:t>
            </a:r>
          </a:p>
          <a:p>
            <a:r>
              <a:rPr lang="en-US" dirty="0">
                <a:cs typeface="Calibri"/>
              </a:rPr>
              <a:t>03/08/2023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FD24BD4-4C62-53F8-6CB5-787FE499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483017"/>
            <a:ext cx="1219200" cy="791646"/>
          </a:xfrm>
          <a:prstGeom prst="rect">
            <a:avLst/>
          </a:prstGeom>
        </p:spPr>
      </p:pic>
      <p:pic>
        <p:nvPicPr>
          <p:cNvPr id="5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A868384-C54A-0C5F-A00A-FB4D1F60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64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F66C-44D0-F607-FD65-B4A0F009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Training on small corpus of Azerbaijani names (for fun)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FA4D-ECC7-AA47-C151-8E564EA9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9017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Dataset:</a:t>
            </a:r>
            <a:r>
              <a:rPr lang="en-US" dirty="0">
                <a:ea typeface="+mn-lt"/>
                <a:cs typeface="+mn-lt"/>
              </a:rPr>
              <a:t> Trained on a 6K words. 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Loss:</a:t>
            </a:r>
            <a:r>
              <a:rPr lang="en-US" dirty="0">
                <a:ea typeface="+mn-lt"/>
                <a:cs typeface="+mn-lt"/>
              </a:rPr>
              <a:t> train 1.5607, test 2.0848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Some example samples from the model: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Cangül</a:t>
            </a:r>
            <a:endParaRPr lang="en-US" sz="2600">
              <a:cs typeface="Calibri"/>
            </a:endParaRPr>
          </a:p>
          <a:p>
            <a:r>
              <a:rPr lang="en-US" sz="2600" err="1">
                <a:ea typeface="+mn-lt"/>
                <a:cs typeface="+mn-lt"/>
              </a:rPr>
              <a:t>Elmizə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Sərban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Rəyalə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Gəlincam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Timayət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Nuranə</a:t>
            </a:r>
            <a:endParaRPr lang="en-US" sz="2600">
              <a:ea typeface="+mn-lt"/>
              <a:cs typeface="+mn-lt"/>
            </a:endParaRPr>
          </a:p>
          <a:p>
            <a:r>
              <a:rPr lang="en-US" sz="2600" dirty="0" err="1">
                <a:ea typeface="+mn-lt"/>
                <a:cs typeface="+mn-lt"/>
              </a:rPr>
              <a:t>Firəddin</a:t>
            </a:r>
            <a:endParaRPr lang="en-US" sz="3100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93CE7-5FB6-EE1F-0298-4D61D0F9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E618-C643-40A3-3937-2604E2D2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962AE9-EF33-1777-2611-E9D4CC647FEF}"/>
              </a:ext>
            </a:extLst>
          </p:cNvPr>
          <p:cNvSpPr txBox="1">
            <a:spLocks/>
          </p:cNvSpPr>
          <p:nvPr/>
        </p:nvSpPr>
        <p:spPr>
          <a:xfrm>
            <a:off x="6093724" y="2839434"/>
            <a:ext cx="5254121" cy="33528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Suray</a:t>
            </a:r>
            <a:endParaRPr lang="en-US" b="1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Mudafər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Əlihman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Nakizə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Sərzad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Qatibə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Rafimə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Gövdül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Salibə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73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7FD8-6039-129B-8F0A-616A984B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Command-line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08CA-59A5-E6A1-FB9F-DDE19E7C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Users can easily input a name list and customize model behavior through optional arguments.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Input/output:</a:t>
            </a:r>
            <a:r>
              <a:rPr lang="en-US" dirty="0">
                <a:ea typeface="+mn-lt"/>
                <a:cs typeface="+mn-lt"/>
              </a:rPr>
              <a:t> --input-</a:t>
            </a:r>
            <a:r>
              <a:rPr lang="en-US" dirty="0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, --output-</a:t>
            </a:r>
            <a:r>
              <a:rPr lang="en-US" dirty="0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, --resume, </a:t>
            </a:r>
            <a:r>
              <a:rPr lang="en-US" sz="2600" dirty="0">
                <a:ea typeface="+mn-lt"/>
                <a:cs typeface="+mn-lt"/>
              </a:rPr>
              <a:t>--</a:t>
            </a:r>
            <a:r>
              <a:rPr lang="en-US" dirty="0">
                <a:ea typeface="+mn-lt"/>
                <a:cs typeface="+mn-lt"/>
              </a:rPr>
              <a:t>inference, etc.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Model Configurations:</a:t>
            </a:r>
            <a:r>
              <a:rPr lang="en-US" dirty="0">
                <a:ea typeface="+mn-lt"/>
                <a:cs typeface="+mn-lt"/>
              </a:rPr>
              <a:t> --model, --n-layer, --n-</a:t>
            </a:r>
            <a:r>
              <a:rPr lang="en-US" dirty="0" err="1">
                <a:ea typeface="+mn-lt"/>
                <a:cs typeface="+mn-lt"/>
              </a:rPr>
              <a:t>embd</a:t>
            </a:r>
            <a:r>
              <a:rPr lang="en-US" dirty="0">
                <a:ea typeface="+mn-lt"/>
                <a:cs typeface="+mn-lt"/>
              </a:rPr>
              <a:t>, …</a:t>
            </a:r>
          </a:p>
          <a:p>
            <a:r>
              <a:rPr lang="en-US" b="1" dirty="0">
                <a:ea typeface="+mn-lt"/>
                <a:cs typeface="+mn-lt"/>
              </a:rPr>
              <a:t>Optimizations: </a:t>
            </a:r>
            <a:r>
              <a:rPr lang="en-US" dirty="0">
                <a:ea typeface="+mn-lt"/>
                <a:cs typeface="+mn-lt"/>
              </a:rPr>
              <a:t>--learning-rate, --batch-size, --weight-decay</a:t>
            </a:r>
          </a:p>
          <a:p>
            <a:r>
              <a:rPr lang="en-US" err="1">
                <a:ea typeface="+mn-lt"/>
                <a:cs typeface="+mn-lt"/>
              </a:rPr>
              <a:t>etc</a:t>
            </a:r>
            <a:endParaRPr lang="en-US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Example commands:</a:t>
            </a:r>
          </a:p>
          <a:p>
            <a:r>
              <a:rPr lang="en-US" sz="1800" dirty="0">
                <a:latin typeface="monospace"/>
                <a:ea typeface="+mn-lt"/>
                <a:cs typeface="+mn-lt"/>
              </a:rPr>
              <a:t>$ python3 main.py -</a:t>
            </a:r>
            <a:r>
              <a:rPr lang="en-US" sz="1800" dirty="0" err="1">
                <a:latin typeface="monospace"/>
                <a:ea typeface="+mn-lt"/>
                <a:cs typeface="+mn-lt"/>
              </a:rPr>
              <a:t>i</a:t>
            </a:r>
            <a:r>
              <a:rPr lang="en-US" sz="1800" dirty="0">
                <a:latin typeface="monospace"/>
                <a:ea typeface="+mn-lt"/>
                <a:cs typeface="+mn-lt"/>
              </a:rPr>
              <a:t> dinosaurs.csv -o output -model transformer -n-head 4</a:t>
            </a:r>
            <a:endParaRPr lang="en-US" sz="1800" dirty="0">
              <a:latin typeface="monospace"/>
            </a:endParaRPr>
          </a:p>
          <a:p>
            <a:r>
              <a:rPr lang="en-US" sz="1800" dirty="0">
                <a:latin typeface="monospace"/>
                <a:ea typeface="+mn-lt"/>
                <a:cs typeface="+mn-lt"/>
              </a:rPr>
              <a:t>$ python3 main.py -</a:t>
            </a:r>
            <a:r>
              <a:rPr lang="en-US" sz="1800" err="1">
                <a:latin typeface="monospace"/>
                <a:ea typeface="+mn-lt"/>
                <a:cs typeface="+mn-lt"/>
              </a:rPr>
              <a:t>i</a:t>
            </a:r>
            <a:r>
              <a:rPr lang="en-US" sz="1800" dirty="0">
                <a:latin typeface="monospace"/>
                <a:ea typeface="+mn-lt"/>
                <a:cs typeface="+mn-lt"/>
              </a:rPr>
              <a:t> names.txt -o output --inference</a:t>
            </a:r>
            <a:endParaRPr lang="en-US" sz="1800" dirty="0">
              <a:latin typeface="monospace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BFAA-A5A4-82A8-C9A6-E80E8EFB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8B9B-A936-433B-E392-4FAABCB9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2449746-986E-9411-4016-316ED1C34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BC0AECB-5CF5-1E89-D1A0-E9CF338D6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368-0DA4-48C0-3676-ADCE51D7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F665-4FFA-8033-62E5-D2635979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Bottlenecks of each architecture.</a:t>
            </a:r>
            <a:endParaRPr lang="en-US" sz="20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Bigram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Inability to capture long-range dependencies</a:t>
            </a:r>
            <a:endParaRPr lang="en-US" sz="18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MLP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Fixed context length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err="1">
                <a:ea typeface="+mn-lt"/>
                <a:cs typeface="+mn-lt"/>
              </a:rPr>
              <a:t>Wavenet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High computation due to the stack of convolution layers.</a:t>
            </a:r>
            <a:endParaRPr lang="en-US" sz="18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RNN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Suffer from vanishing or exploding gradients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GRU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Still struggle with very long sequences.</a:t>
            </a:r>
            <a:endParaRPr lang="en-US" sz="18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Transformer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Memory requirement scales quadratically with sequence length</a:t>
            </a:r>
          </a:p>
          <a:p>
            <a:r>
              <a:rPr lang="en-US" dirty="0">
                <a:cs typeface="Calibri"/>
              </a:rPr>
              <a:t>Wide choice of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system can be used to train on various domains/languages.</a:t>
            </a:r>
          </a:p>
          <a:p>
            <a:r>
              <a:rPr lang="en-US" dirty="0">
                <a:ea typeface="+mn-lt"/>
                <a:cs typeface="+mn-lt"/>
              </a:rPr>
              <a:t>Allows non-experts to leverage the power of language modelling for creative tasks.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E72C-524D-A6C4-60E9-5C2E3988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FD770-E9FD-F7B1-184E-AF7D7C0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BA22EF-D836-02A2-F72A-4C6F97E7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1B757C7-F334-3D84-95FB-CC208D8D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8A9B-1C2C-BDF7-4538-D346F2E9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Work</a:t>
            </a:r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6FB2FAA-C3D3-6254-142B-D33B3D409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45106"/>
              </p:ext>
            </p:extLst>
          </p:nvPr>
        </p:nvGraphicFramePr>
        <p:xfrm>
          <a:off x="817880" y="13379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F049D0D2-5DAA-8777-51C9-DB7038D5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50" name="Slide Number Placeholder 149">
            <a:extLst>
              <a:ext uri="{FF2B5EF4-FFF2-40B4-BE49-F238E27FC236}">
                <a16:creationId xmlns:a16="http://schemas.microsoft.com/office/drawing/2014/main" id="{A11062B3-3DA6-7092-9E25-6412D0A8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181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182D47-A96C-77D2-D9E1-970F717EE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83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C645D798-142A-8ACB-B28A-55BD57A91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45AE-1DC3-83D0-AAE1-0200E8C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Thanks for your attention!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95EB-82EE-0B3F-C3E2-D134A7693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cs typeface="Calibri"/>
              </a:rPr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B18D7-4A53-6513-7C54-0D8E9BC0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9580-B9B2-7AB2-1DEE-3557737B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401F3F-5045-B872-6A77-AF602697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A17DD0E2-0A74-A69B-9CAF-40761940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CFA5-F2E3-60D5-E844-0A0EB54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Objective &amp; </a:t>
            </a:r>
            <a:r>
              <a:rPr lang="en-US" dirty="0" err="1">
                <a:ea typeface="+mj-lt"/>
                <a:cs typeface="+mj-lt"/>
              </a:rPr>
              <a:t>Heilmeier</a:t>
            </a:r>
            <a:r>
              <a:rPr lang="en-US" dirty="0">
                <a:ea typeface="+mj-lt"/>
                <a:cs typeface="+mj-lt"/>
              </a:rPr>
              <a:t> 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E469-BBCF-0662-DB90-A860D8EC64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What are you trying to do?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Automate name generation.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r>
              <a:rPr lang="en-US" sz="1600" b="1" dirty="0">
                <a:ea typeface="+mn-lt"/>
                <a:cs typeface="+mn-lt"/>
              </a:rPr>
              <a:t>How is it done today, and what are the limits of current practice?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Manual, random or basic rule-based systems.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What is new in your approach and why do you think it will be successful?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Encapsulating multiple deep learning models in a single, flexible system trainable on any name collection.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Who cares?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Entrepreneurs, writers, and marketers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EE7B-159A-FD3B-A2B0-533C53FD6C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What are the risks and payoffs?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Name quality and originality; the payoff is an automated, versatile, and creative name-generation tool.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How much did it cost?</a:t>
            </a:r>
            <a:endParaRPr lang="en-US" sz="16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Primarily time and deep learning expertise, minimal financial cost. Trained models on Kaggle GPU kernels.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How long did it take?</a:t>
            </a:r>
            <a:endParaRPr lang="en-US" sz="16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Two months from inception to completion.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What are the midterm and final “exams” to check for success?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Midterm</a:t>
            </a:r>
            <a:r>
              <a:rPr lang="en-US" sz="1600" dirty="0">
                <a:ea typeface="+mn-lt"/>
                <a:cs typeface="+mn-lt"/>
              </a:rPr>
              <a:t>: successful development and testing of initial models. </a:t>
            </a:r>
            <a:r>
              <a:rPr lang="en-US" sz="1600" b="1" dirty="0">
                <a:ea typeface="+mn-lt"/>
                <a:cs typeface="+mn-lt"/>
              </a:rPr>
              <a:t>Final</a:t>
            </a:r>
            <a:r>
              <a:rPr lang="en-US" sz="1600" dirty="0">
                <a:ea typeface="+mn-lt"/>
                <a:cs typeface="+mn-lt"/>
              </a:rPr>
              <a:t>: completed all targeted models and combined them in single system. Additionally, tested model on different datasets to prove its versatility.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F23-0150-0FAA-78D6-DA7AEBBF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D990-9834-13B3-FE39-B1C2C65E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FC12-FDE3-FE93-F7A1-EDE5B6B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Character-level Language Model?</a:t>
            </a:r>
            <a:endParaRPr lang="en-US" dirty="0"/>
          </a:p>
        </p:txBody>
      </p:sp>
      <p:pic>
        <p:nvPicPr>
          <p:cNvPr id="4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C41375D-8850-B4DE-44D5-794C10D8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688" y="1652905"/>
            <a:ext cx="401704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BCEB9-BBB3-75D3-C5FE-768EBAA2D5CA}"/>
              </a:ext>
            </a:extLst>
          </p:cNvPr>
          <p:cNvSpPr txBox="1"/>
          <p:nvPr/>
        </p:nvSpPr>
        <p:spPr>
          <a:xfrm>
            <a:off x="875364" y="1656080"/>
            <a:ext cx="614359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Language models can predict the next token in a sequence.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Probability is typically dependent on the preceding n tokens.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Generate novel and valid names.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P(w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,w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…,</a:t>
            </a:r>
            <a:r>
              <a:rPr lang="en-US" err="1">
                <a:ea typeface="+mn-lt"/>
                <a:cs typeface="+mn-lt"/>
              </a:rPr>
              <a:t>w</a:t>
            </a:r>
            <a:r>
              <a:rPr lang="en-US" baseline="-25000" err="1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) = ∏ P(</a:t>
            </a:r>
            <a:r>
              <a:rPr lang="en-US" err="1">
                <a:ea typeface="+mn-lt"/>
                <a:cs typeface="+mn-lt"/>
              </a:rPr>
              <a:t>w</a:t>
            </a:r>
            <a:r>
              <a:rPr lang="en-US" baseline="-25000" err="1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| w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..., w</a:t>
            </a:r>
            <a:r>
              <a:rPr lang="en-US" baseline="-25000" dirty="0">
                <a:ea typeface="+mn-lt"/>
                <a:cs typeface="+mn-lt"/>
              </a:rPr>
              <a:t>t-1</a:t>
            </a:r>
            <a:r>
              <a:rPr lang="en-US" dirty="0">
                <a:ea typeface="+mn-lt"/>
                <a:cs typeface="+mn-lt"/>
              </a:rPr>
              <a:t>) for t=1 to 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P: Joint probability of the sequence of characters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wt</a:t>
            </a:r>
            <a:r>
              <a:rPr lang="en-US" dirty="0">
                <a:ea typeface="Calibri"/>
                <a:cs typeface="Calibri"/>
              </a:rPr>
              <a:t>: target token</a:t>
            </a:r>
          </a:p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When predicting the character after "a m a z o", the model is estimating the probability P('?' | 'a', 'm', 'a', 'z', 'o').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8A7B51-B1D3-E3C3-1094-9EF83168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AD9278-513F-D085-4131-4524DC26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FF1-7D40-675F-B985-00D5BC64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System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9809-109F-BC02-D5F9-066D89AE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4403-2BBA-2260-1A4D-81EB0E1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9A2A14-0CD5-1BBA-940D-095D194E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28697DB-AB67-DE9C-FE99-34E9DCB6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  <p:pic>
        <p:nvPicPr>
          <p:cNvPr id="10" name="Picture 10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4297C0EC-47EC-DF00-BE62-DC43AD1B8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0905" y="1825625"/>
            <a:ext cx="8490190" cy="4351338"/>
          </a:xfrm>
        </p:spPr>
      </p:pic>
    </p:spTree>
    <p:extLst>
      <p:ext uri="{BB962C8B-B14F-4D97-AF65-F5344CB8AC3E}">
        <p14:creationId xmlns:p14="http://schemas.microsoft.com/office/powerpoint/2010/main" val="9244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355D-FD4E-52FC-0476-E591237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30D0-9DDA-C3B6-FB46-E89FE898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Explored, developed, and conducted analyses of pivotal models and architectures that have significantly influenced the evolution of language modelling. 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N-gram (</a:t>
            </a:r>
            <a:r>
              <a:rPr lang="en-US" sz="2000" b="1" dirty="0">
                <a:ea typeface="+mn-lt"/>
                <a:cs typeface="+mn-lt"/>
              </a:rPr>
              <a:t>1970s for LM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 - </a:t>
            </a:r>
            <a:r>
              <a:rPr lang="en-US" sz="2000" dirty="0">
                <a:ea typeface="+mn-lt"/>
                <a:cs typeface="+mn-lt"/>
              </a:rPr>
              <a:t>probability distribution of pairs of consecutive characters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MLP (</a:t>
            </a:r>
            <a:r>
              <a:rPr lang="en-US" sz="2000" b="1" err="1">
                <a:ea typeface="+mn-lt"/>
                <a:cs typeface="+mn-lt"/>
              </a:rPr>
              <a:t>Bengio</a:t>
            </a:r>
            <a:r>
              <a:rPr lang="en-US" sz="2000" b="1" dirty="0">
                <a:ea typeface="+mn-lt"/>
                <a:cs typeface="+mn-lt"/>
              </a:rPr>
              <a:t> et al. 2003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 - </a:t>
            </a:r>
            <a:r>
              <a:rPr lang="en-US" sz="2000" dirty="0">
                <a:ea typeface="+mn-lt"/>
                <a:cs typeface="+mn-lt"/>
              </a:rPr>
              <a:t>10-d feature vector, 200 hidden neurons, 3 block size, 11 897 total parameters.</a:t>
            </a:r>
            <a:endParaRPr lang="en-US" sz="2000">
              <a:cs typeface="Calibri" panose="020F0502020204030204"/>
            </a:endParaRPr>
          </a:p>
          <a:p>
            <a:r>
              <a:rPr lang="en-US" sz="2000" b="1" dirty="0" err="1">
                <a:cs typeface="Calibri"/>
              </a:rPr>
              <a:t>Wavenet</a:t>
            </a:r>
            <a:r>
              <a:rPr lang="en-US" sz="2000" b="1" dirty="0">
                <a:cs typeface="Calibri"/>
              </a:rPr>
              <a:t> (</a:t>
            </a:r>
            <a:r>
              <a:rPr lang="en-US" sz="2000" b="1" dirty="0">
                <a:ea typeface="+mn-lt"/>
                <a:cs typeface="+mn-lt"/>
              </a:rPr>
              <a:t>DeepMind </a:t>
            </a:r>
            <a:r>
              <a:rPr lang="en-US" sz="2000" b="1" dirty="0" err="1">
                <a:ea typeface="+mn-lt"/>
                <a:cs typeface="+mn-lt"/>
              </a:rPr>
              <a:t>WaveNet</a:t>
            </a:r>
            <a:r>
              <a:rPr lang="en-US" sz="2000" b="1" dirty="0">
                <a:ea typeface="+mn-lt"/>
                <a:cs typeface="+mn-lt"/>
              </a:rPr>
              <a:t> 2016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 - </a:t>
            </a:r>
            <a:r>
              <a:rPr lang="en-US" sz="2000" dirty="0">
                <a:ea typeface="+mn-lt"/>
                <a:cs typeface="+mn-lt"/>
              </a:rPr>
              <a:t>24-d character embedding space, 128 neurons in each hidden layer, 76 579 total parameters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RNN (</a:t>
            </a:r>
            <a:r>
              <a:rPr lang="en-US" sz="2000" b="1" err="1">
                <a:ea typeface="+mn-lt"/>
                <a:cs typeface="+mn-lt"/>
              </a:rPr>
              <a:t>Mikolov</a:t>
            </a:r>
            <a:r>
              <a:rPr lang="en-US" sz="2000" b="1" dirty="0">
                <a:ea typeface="+mn-lt"/>
                <a:cs typeface="+mn-lt"/>
              </a:rPr>
              <a:t> et al. 2010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 - </a:t>
            </a:r>
            <a:r>
              <a:rPr lang="en-US" sz="2000" dirty="0">
                <a:ea typeface="+mn-lt"/>
                <a:cs typeface="+mn-lt"/>
              </a:rPr>
              <a:t>4 layers, and 64 nodes per layer and hidden neurons, 11 803 total params</a:t>
            </a:r>
            <a:endParaRPr lang="en-US" sz="200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GRU (</a:t>
            </a:r>
            <a:r>
              <a:rPr lang="en-US" sz="2000" b="1" dirty="0" err="1">
                <a:ea typeface="+mn-lt"/>
                <a:cs typeface="+mn-lt"/>
              </a:rPr>
              <a:t>Kyunghyun</a:t>
            </a:r>
            <a:r>
              <a:rPr lang="en-US" sz="2000" b="1" dirty="0">
                <a:ea typeface="+mn-lt"/>
                <a:cs typeface="+mn-lt"/>
              </a:rPr>
              <a:t> Cho et al. 2014) </a:t>
            </a:r>
            <a:r>
              <a:rPr lang="en-US" sz="2000" dirty="0">
                <a:ea typeface="+mn-lt"/>
                <a:cs typeface="+mn-lt"/>
              </a:rPr>
              <a:t>- same as RNN, 28 315 total parameters</a:t>
            </a:r>
          </a:p>
          <a:p>
            <a:r>
              <a:rPr lang="en-US" sz="2000" b="1" dirty="0">
                <a:ea typeface="+mn-lt"/>
                <a:cs typeface="+mn-lt"/>
              </a:rPr>
              <a:t>Transformer (Vaswani et al. 2017 )</a:t>
            </a:r>
            <a:r>
              <a:rPr lang="en-US" sz="2000" dirty="0">
                <a:ea typeface="+mn-lt"/>
                <a:cs typeface="+mn-lt"/>
              </a:rPr>
              <a:t> - 200K total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14162-D35F-4F17-0B6C-6AF9610A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E9D5-DA61-4F56-493C-A3D6A133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5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3B4943-AD28-0C09-A0A0-0B4BFD3F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61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CA0BF04-1462-CB9C-B4EC-B28CBF9E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1558-A6BE-B9C9-C7C3-77ECC6FB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3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Model Architectures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7229-FA31-E68D-CB5E-B9209A7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643E-0F9D-A603-90A6-8A05D538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4D778B5-DCF7-7D57-F5E5-99961280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0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B1A4474E-F837-660D-17E9-D4DAD355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9C50BABE-605D-10FF-B731-0D168C56D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97" t="25946" r="13953" b="29039"/>
          <a:stretch/>
        </p:blipFill>
        <p:spPr>
          <a:xfrm>
            <a:off x="5351973" y="4677514"/>
            <a:ext cx="2279677" cy="15664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C49A5-A683-55D6-C5D1-7F75B7EE2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40" t="24371" r="62336" b="28046"/>
          <a:stretch/>
        </p:blipFill>
        <p:spPr>
          <a:xfrm>
            <a:off x="1714401" y="4642977"/>
            <a:ext cx="2457989" cy="16553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FCAF6C-1F73-1230-0E67-9BB7092F5D23}"/>
              </a:ext>
            </a:extLst>
          </p:cNvPr>
          <p:cNvSpPr txBox="1"/>
          <p:nvPr/>
        </p:nvSpPr>
        <p:spPr>
          <a:xfrm>
            <a:off x="1859076" y="1110321"/>
            <a:ext cx="627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MLP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A05C3-7E1C-F7B7-DBB4-8643F98066CC}"/>
              </a:ext>
            </a:extLst>
          </p:cNvPr>
          <p:cNvSpPr txBox="1"/>
          <p:nvPr/>
        </p:nvSpPr>
        <p:spPr>
          <a:xfrm>
            <a:off x="5666970" y="1176171"/>
            <a:ext cx="1640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WaveNet</a:t>
            </a: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A2E78-0189-BC3C-6C0C-8B4EBACB6D1B}"/>
              </a:ext>
            </a:extLst>
          </p:cNvPr>
          <p:cNvSpPr txBox="1"/>
          <p:nvPr/>
        </p:nvSpPr>
        <p:spPr>
          <a:xfrm>
            <a:off x="2479965" y="4372217"/>
            <a:ext cx="66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RNN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75BDD-AB3A-DFF7-EED2-4146C754F967}"/>
              </a:ext>
            </a:extLst>
          </p:cNvPr>
          <p:cNvSpPr txBox="1"/>
          <p:nvPr/>
        </p:nvSpPr>
        <p:spPr>
          <a:xfrm>
            <a:off x="6295907" y="4343993"/>
            <a:ext cx="65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GRU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9126AE-FE15-ACAA-DFA0-DD66BC2E02FB}"/>
              </a:ext>
            </a:extLst>
          </p:cNvPr>
          <p:cNvSpPr txBox="1"/>
          <p:nvPr/>
        </p:nvSpPr>
        <p:spPr>
          <a:xfrm>
            <a:off x="9796329" y="1205384"/>
            <a:ext cx="1640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Transformer</a:t>
            </a:r>
            <a:endParaRPr lang="en-US" dirty="0"/>
          </a:p>
        </p:txBody>
      </p:sp>
      <p:pic>
        <p:nvPicPr>
          <p:cNvPr id="28" name="Picture 28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A263842-8C0C-4F41-B30E-A67AC7814B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07" t="-117" r="9659" b="6103"/>
          <a:stretch/>
        </p:blipFill>
        <p:spPr>
          <a:xfrm>
            <a:off x="8356402" y="1540650"/>
            <a:ext cx="3322585" cy="4606939"/>
          </a:xfrm>
          <a:prstGeom prst="rect">
            <a:avLst/>
          </a:prstGeom>
        </p:spPr>
      </p:pic>
      <p:pic>
        <p:nvPicPr>
          <p:cNvPr id="29" name="Picture 29" descr="A diagram of a diagram&#10;&#10;Description automatically generated">
            <a:extLst>
              <a:ext uri="{FF2B5EF4-FFF2-40B4-BE49-F238E27FC236}">
                <a16:creationId xmlns:a16="http://schemas.microsoft.com/office/drawing/2014/main" id="{B52A161D-6A61-BB73-8995-10263530A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969" y="1804206"/>
            <a:ext cx="3222977" cy="2030582"/>
          </a:xfrm>
          <a:prstGeom prst="rect">
            <a:avLst/>
          </a:prstGeom>
        </p:spPr>
      </p:pic>
      <p:pic>
        <p:nvPicPr>
          <p:cNvPr id="30" name="Picture 3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3D992FF-8183-5804-4426-C3BC57918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67" y="1504898"/>
            <a:ext cx="3119496" cy="2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36F5-1568-1A6E-8226-21E589B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5C4-DADC-600C-8F7A-5CF3F254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6272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In order to measure the quality of the model we need a single number which is used to improve its parameters during training.</a:t>
            </a:r>
          </a:p>
          <a:p>
            <a:r>
              <a:rPr lang="en-US" sz="2400" dirty="0">
                <a:ea typeface="+mn-lt"/>
                <a:cs typeface="+mn-lt"/>
              </a:rPr>
              <a:t>Objective: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Maximize probabilities assigned to the true characters that occur in the dataset.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Maximize Log Likelihood.</a:t>
            </a:r>
            <a:endParaRPr lang="en-US" sz="2000" dirty="0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libri"/>
                <a:cs typeface="Calibri"/>
              </a:rPr>
              <a:t>Minimize negative log likelihood.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libri"/>
                <a:cs typeface="Calibri"/>
              </a:rPr>
              <a:t>Minimize average negative log likelihood.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latin typeface="Calibri"/>
              <a:cs typeface="Calibri"/>
            </a:endParaRPr>
          </a:p>
          <a:p>
            <a:r>
              <a:rPr lang="en-US" sz="1800" dirty="0">
                <a:latin typeface="Arial"/>
                <a:cs typeface="Arial"/>
              </a:rPr>
              <a:t>Negative log likelihood</a:t>
            </a:r>
            <a:r>
              <a:rPr lang="en-US" sz="2400" dirty="0">
                <a:latin typeface="Arial"/>
                <a:cs typeface="Arial"/>
              </a:rPr>
              <a:t> = -1/N * Σ (</a:t>
            </a:r>
            <a:r>
              <a:rPr lang="en-US" sz="2400" err="1">
                <a:latin typeface="Arial"/>
                <a:cs typeface="Arial"/>
              </a:rPr>
              <a:t>y</a:t>
            </a:r>
            <a:r>
              <a:rPr lang="en-US" sz="1600" baseline="-2500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 * log(p(</a:t>
            </a:r>
            <a:r>
              <a:rPr lang="en-US" sz="2400" err="1">
                <a:latin typeface="Arial"/>
                <a:cs typeface="Arial"/>
              </a:rPr>
              <a:t>y</a:t>
            </a:r>
            <a:r>
              <a:rPr lang="en-US" sz="1600" baseline="-2500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)))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51999-D9F8-6C11-3991-59FFAD3F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D5C9-D0D7-242C-616C-24BF0D4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DB50C8-E23B-60EB-BA8F-1988B850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18" y="1142768"/>
            <a:ext cx="3354681" cy="2542010"/>
          </a:xfrm>
          <a:prstGeom prst="rect">
            <a:avLst/>
          </a:prstGeom>
        </p:spPr>
      </p:pic>
      <p:pic>
        <p:nvPicPr>
          <p:cNvPr id="10" name="Picture 10" descr="A graph of a curve&#10;&#10;Description automatically generated">
            <a:extLst>
              <a:ext uri="{FF2B5EF4-FFF2-40B4-BE49-F238E27FC236}">
                <a16:creationId xmlns:a16="http://schemas.microsoft.com/office/drawing/2014/main" id="{D8C85B59-1213-52A1-6A59-FB22D408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01" y="3776227"/>
            <a:ext cx="2984220" cy="2447383"/>
          </a:xfrm>
          <a:prstGeom prst="rect">
            <a:avLst/>
          </a:prstGeom>
        </p:spPr>
      </p:pic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7D35B81-2765-F418-4254-96954C0C2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1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0CF0448-BD67-F900-FE2E-5B29A5A84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681-F4D1-A6AE-F78F-6B70FBB0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innovative about the research?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73D114-6832-FCFE-7EA9-AD46F6A74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094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9" name="Footer Placeholder 178">
            <a:extLst>
              <a:ext uri="{FF2B5EF4-FFF2-40B4-BE49-F238E27FC236}">
                <a16:creationId xmlns:a16="http://schemas.microsoft.com/office/drawing/2014/main" id="{40277B2F-D84E-983F-473A-69D5661E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0821431A-A41E-3726-94D4-3ABD8894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234A-0F5B-4313-6001-E0731182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BA861C-5ED0-9947-99F4-E6AB0D2FF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90998"/>
              </p:ext>
            </p:extLst>
          </p:nvPr>
        </p:nvGraphicFramePr>
        <p:xfrm>
          <a:off x="662214" y="1554117"/>
          <a:ext cx="10851225" cy="220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403">
                  <a:extLst>
                    <a:ext uri="{9D8B030D-6E8A-4147-A177-3AD203B41FA5}">
                      <a16:colId xmlns:a16="http://schemas.microsoft.com/office/drawing/2014/main" val="615255514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738066401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1475879933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4155205293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2124452540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3060195977"/>
                    </a:ext>
                  </a:extLst>
                </a:gridCol>
                <a:gridCol w="1263731">
                  <a:extLst>
                    <a:ext uri="{9D8B030D-6E8A-4147-A177-3AD203B41FA5}">
                      <a16:colId xmlns:a16="http://schemas.microsoft.com/office/drawing/2014/main" val="1972448325"/>
                    </a:ext>
                  </a:extLst>
                </a:gridCol>
                <a:gridCol w="1449076">
                  <a:extLst>
                    <a:ext uri="{9D8B030D-6E8A-4147-A177-3AD203B41FA5}">
                      <a16:colId xmlns:a16="http://schemas.microsoft.com/office/drawing/2014/main" val="186374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Bigram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Trigram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MLP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WaveNet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RNN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GRU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Transformer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1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2.725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2.496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2.363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2.213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2.1814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2.1372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2.0695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609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Inference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paruis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joa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ftrtx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halloum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tics,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nutelamic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prel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tovil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reelesto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rid,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forcend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welluma</a:t>
                      </a:r>
                      <a:r>
                        <a:rPr lang="en-US" sz="1800" b="0" i="0" u="none" strike="noStrike" noProof="0" dirty="0"/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cloudson</a:t>
                      </a:r>
                      <a:r>
                        <a:rPr lang="en-US" sz="1800" b="0" i="0" u="none" strike="noStrike" noProof="0" dirty="0"/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rantown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socience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homeline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keyibas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intellavids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alphars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bantist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talense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cooco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webtue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revicore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saitway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wineta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legomain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techips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creetap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techboundry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playmax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fisions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lightsoft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spreetware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87735"/>
                  </a:ext>
                </a:extLst>
              </a:tr>
            </a:tbl>
          </a:graphicData>
        </a:graphic>
      </p:graphicFrame>
      <p:pic>
        <p:nvPicPr>
          <p:cNvPr id="5" name="Picture 5" descr="A graph of a training and test loss&#10;&#10;Description automatically generated">
            <a:extLst>
              <a:ext uri="{FF2B5EF4-FFF2-40B4-BE49-F238E27FC236}">
                <a16:creationId xmlns:a16="http://schemas.microsoft.com/office/drawing/2014/main" id="{F5F09A48-7D43-F61D-71D2-B30339EC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86" y="3925872"/>
            <a:ext cx="2743200" cy="2094895"/>
          </a:xfrm>
          <a:prstGeom prst="rect">
            <a:avLst/>
          </a:prstGeom>
        </p:spPr>
      </p:pic>
      <p:pic>
        <p:nvPicPr>
          <p:cNvPr id="6" name="Picture 6" descr="A graph of a training and test loss">
            <a:extLst>
              <a:ext uri="{FF2B5EF4-FFF2-40B4-BE49-F238E27FC236}">
                <a16:creationId xmlns:a16="http://schemas.microsoft.com/office/drawing/2014/main" id="{8AF75B65-E178-73F1-A323-D6683545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3" y="3942239"/>
            <a:ext cx="2743200" cy="2062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B41AEB-73B1-5216-5D73-965C6C42C651}"/>
              </a:ext>
            </a:extLst>
          </p:cNvPr>
          <p:cNvSpPr txBox="1"/>
          <p:nvPr/>
        </p:nvSpPr>
        <p:spPr>
          <a:xfrm>
            <a:off x="1360713" y="6016897"/>
            <a:ext cx="8322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Loss Functions on train/test sets for RNN, GRU and Transformer respectively. </a:t>
            </a:r>
            <a:endParaRPr lang="en-US" sz="1400">
              <a:cs typeface="Calibri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37E22B-B5A0-835F-1C3B-AE0BD806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905C73-525F-EB65-9E94-CFC733A0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C64C27-D2D3-7FC6-990A-EA960BB80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3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1511F639-C83F-66AC-718B-5092292B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  <p:pic>
        <p:nvPicPr>
          <p:cNvPr id="8" name="Picture 11" descr="A graph of a training and test loss&#10;&#10;Description automatically generated">
            <a:extLst>
              <a:ext uri="{FF2B5EF4-FFF2-40B4-BE49-F238E27FC236}">
                <a16:creationId xmlns:a16="http://schemas.microsoft.com/office/drawing/2014/main" id="{CE03C279-7575-6676-9749-65E615FE0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3995789"/>
            <a:ext cx="2743200" cy="20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0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Name Generation with Autoregressive Character-level Language Modeling</vt:lpstr>
      <vt:lpstr>Project Objective &amp; Heilmeier Questions</vt:lpstr>
      <vt:lpstr>What is Character-level Language Model?</vt:lpstr>
      <vt:lpstr>System Architecture</vt:lpstr>
      <vt:lpstr>Key steps</vt:lpstr>
      <vt:lpstr>Model Architectures</vt:lpstr>
      <vt:lpstr>Loss Function</vt:lpstr>
      <vt:lpstr>What is innovative about the research?</vt:lpstr>
      <vt:lpstr>Results</vt:lpstr>
      <vt:lpstr>Training on small corpus of Azerbaijani names (for fun)</vt:lpstr>
      <vt:lpstr>Command-line Interface</vt:lpstr>
      <vt:lpstr>Conclusion</vt:lpstr>
      <vt:lpstr>Future Work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1268</cp:revision>
  <dcterms:created xsi:type="dcterms:W3CDTF">2023-07-29T20:11:28Z</dcterms:created>
  <dcterms:modified xsi:type="dcterms:W3CDTF">2023-08-02T22:08:05Z</dcterms:modified>
</cp:coreProperties>
</file>