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solidFill>
                  <a:srgbClr val="000000"/>
                </a:solidFill>
              </a:defRPr>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solidFill>
                  <a:schemeClr val="accent2">
                    <a:lumOff val="21764"/>
                  </a:schemeClr>
                </a:solidFill>
              </a:defRPr>
            </a:lvl1pPr>
            <a:lvl2pPr marL="342900" indent="254000" algn="ctr">
              <a:lnSpc>
                <a:spcPct val="100000"/>
              </a:lnSpc>
              <a:buClrTx/>
              <a:buSzTx/>
              <a:buFontTx/>
              <a:buNone/>
              <a:defRPr sz="2800">
                <a:solidFill>
                  <a:schemeClr val="accent2">
                    <a:lumOff val="21764"/>
                  </a:schemeClr>
                </a:solidFill>
              </a:defRPr>
            </a:lvl2pPr>
            <a:lvl3pPr marL="342900" indent="711200" algn="ctr">
              <a:lnSpc>
                <a:spcPct val="100000"/>
              </a:lnSpc>
              <a:buClrTx/>
              <a:buSzTx/>
              <a:buFontTx/>
              <a:buNone/>
              <a:defRPr sz="2800">
                <a:solidFill>
                  <a:schemeClr val="accent2">
                    <a:lumOff val="21764"/>
                  </a:schemeClr>
                </a:solidFill>
              </a:defRPr>
            </a:lvl3pPr>
            <a:lvl4pPr marL="342900" indent="1168400" algn="ctr">
              <a:lnSpc>
                <a:spcPct val="100000"/>
              </a:lnSpc>
              <a:buClrTx/>
              <a:buSzTx/>
              <a:buFontTx/>
              <a:buNone/>
              <a:defRPr sz="2800">
                <a:solidFill>
                  <a:schemeClr val="accent2">
                    <a:lumOff val="21764"/>
                  </a:schemeClr>
                </a:solidFill>
              </a:defRPr>
            </a:lvl4pPr>
            <a:lvl5pPr marL="342900" indent="1625600" algn="ctr">
              <a:lnSpc>
                <a:spcPct val="100000"/>
              </a:lnSpc>
              <a:buClrTx/>
              <a:buSzTx/>
              <a:buFontTx/>
              <a:buNone/>
              <a:defRPr sz="28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solidFill>
                  <a:srgbClr val="000000"/>
                </a:solidFill>
              </a:defRPr>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buClr>
                <a:schemeClr val="accent2">
                  <a:lumOff val="21764"/>
                </a:schemeClr>
              </a:buClr>
              <a:defRPr>
                <a:solidFill>
                  <a:schemeClr val="accent2">
                    <a:lumOff val="21764"/>
                  </a:schemeClr>
                </a:solidFill>
              </a:defRPr>
            </a:lvl1pPr>
            <a:lvl2pPr marL="1005114" indent="-408214" algn="ctr">
              <a:buClr>
                <a:schemeClr val="accent2">
                  <a:lumOff val="21764"/>
                </a:schemeClr>
              </a:buClr>
              <a:defRPr>
                <a:solidFill>
                  <a:schemeClr val="accent2">
                    <a:lumOff val="21764"/>
                  </a:schemeClr>
                </a:solidFill>
              </a:defRPr>
            </a:lvl2pPr>
            <a:lvl3pPr algn="ctr">
              <a:buClr>
                <a:schemeClr val="accent2">
                  <a:lumOff val="21764"/>
                </a:schemeClr>
              </a:buClr>
              <a:defRPr>
                <a:solidFill>
                  <a:schemeClr val="accent2">
                    <a:lumOff val="21764"/>
                  </a:schemeClr>
                </a:solidFill>
              </a:defRPr>
            </a:lvl3pPr>
            <a:lvl4pPr algn="ctr">
              <a:buClr>
                <a:schemeClr val="accent2">
                  <a:lumOff val="21764"/>
                </a:schemeClr>
              </a:buClr>
              <a:defRPr>
                <a:solidFill>
                  <a:schemeClr val="accent2">
                    <a:lumOff val="21764"/>
                  </a:schemeClr>
                </a:solidFill>
              </a:defRPr>
            </a:lvl4pPr>
            <a:lvl5pPr algn="ctr">
              <a:buClr>
                <a:schemeClr val="accent2">
                  <a:lumOff val="21764"/>
                </a:schemeClr>
              </a:buClr>
              <a:defRPr>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solidFill>
                  <a:srgbClr val="000000"/>
                </a:solidFill>
              </a:defRPr>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xfrm>
            <a:off x="311699" y="445025"/>
            <a:ext cx="8520602" cy="572701"/>
          </a:xfrm>
          <a:prstGeom prst="rect">
            <a:avLst/>
          </a:prstGeom>
        </p:spPr>
        <p:txBody>
          <a:bodyPr/>
          <a:lstStyle>
            <a:lvl1pPr>
              <a:defRPr>
                <a:solidFill>
                  <a:srgbClr val="000000"/>
                </a:solidFill>
              </a:defRPr>
            </a:lvl1p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Clr>
                <a:schemeClr val="accent2">
                  <a:lumOff val="21764"/>
                </a:schemeClr>
              </a:buClr>
              <a:buSzPts val="1400"/>
              <a:defRPr sz="1400">
                <a:solidFill>
                  <a:schemeClr val="accent2">
                    <a:lumOff val="21764"/>
                  </a:schemeClr>
                </a:solidFill>
              </a:defRPr>
            </a:lvl1pPr>
            <a:lvl2pPr marL="965200" indent="-355600">
              <a:buClr>
                <a:schemeClr val="accent2">
                  <a:lumOff val="21764"/>
                </a:schemeClr>
              </a:buClr>
              <a:buSzPts val="1400"/>
              <a:defRPr sz="1400">
                <a:solidFill>
                  <a:schemeClr val="accent2">
                    <a:lumOff val="21764"/>
                  </a:schemeClr>
                </a:solidFill>
              </a:defRPr>
            </a:lvl2pPr>
            <a:lvl3pPr marL="1422400" indent="-355600">
              <a:buClr>
                <a:schemeClr val="accent2">
                  <a:lumOff val="21764"/>
                </a:schemeClr>
              </a:buClr>
              <a:buSzPts val="1400"/>
              <a:defRPr sz="1400">
                <a:solidFill>
                  <a:schemeClr val="accent2">
                    <a:lumOff val="21764"/>
                  </a:schemeClr>
                </a:solidFill>
              </a:defRPr>
            </a:lvl3pPr>
            <a:lvl4pPr marL="1879600" indent="-355600">
              <a:buClr>
                <a:schemeClr val="accent2">
                  <a:lumOff val="21764"/>
                </a:schemeClr>
              </a:buClr>
              <a:buSzPts val="1400"/>
              <a:defRPr sz="1400">
                <a:solidFill>
                  <a:schemeClr val="accent2">
                    <a:lumOff val="21764"/>
                  </a:schemeClr>
                </a:solidFill>
              </a:defRPr>
            </a:lvl4pPr>
            <a:lvl5pPr marL="2336800" indent="-355600">
              <a:buClr>
                <a:schemeClr val="accent2">
                  <a:lumOff val="21764"/>
                </a:schemeClr>
              </a:buClr>
              <a:buSzPts val="1400"/>
              <a:defRPr sz="14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39" name="Google Shape;24;p5"/>
          <p:cNvSpPr txBox="1"/>
          <p:nvPr>
            <p:ph type="body" sz="half" idx="21"/>
          </p:nvPr>
        </p:nvSpPr>
        <p:spPr>
          <a:xfrm>
            <a:off x="4832399" y="1152475"/>
            <a:ext cx="3999902" cy="3416400"/>
          </a:xfrm>
          <a:prstGeom prst="rect">
            <a:avLst/>
          </a:prstGeom>
        </p:spPr>
        <p:txBody>
          <a:bodyPr/>
          <a:lstStyle/>
          <a:p>
            <a:pPr indent="-317500">
              <a:buClr>
                <a:schemeClr val="accent2">
                  <a:lumOff val="21764"/>
                </a:schemeClr>
              </a:buClr>
              <a:buSzPts val="1400"/>
              <a:defRPr sz="1400">
                <a:solidFill>
                  <a:schemeClr val="accent2">
                    <a:lumOff val="21764"/>
                  </a:schemeClr>
                </a:solidFill>
              </a:defRPr>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xfrm>
            <a:off x="311699" y="445025"/>
            <a:ext cx="8520602" cy="572701"/>
          </a:xfrm>
          <a:prstGeom prst="rect">
            <a:avLst/>
          </a:prstGeom>
        </p:spPr>
        <p:txBody>
          <a:bodyPr/>
          <a:lstStyle>
            <a:lvl1pPr>
              <a:defRPr>
                <a:solidFill>
                  <a:srgbClr val="000000"/>
                </a:solidFill>
              </a:defRPr>
            </a:lvl1p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solidFill>
                  <a:srgbClr val="000000"/>
                </a:solidFill>
              </a:defRPr>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Clr>
                <a:schemeClr val="accent2">
                  <a:lumOff val="21764"/>
                </a:schemeClr>
              </a:buClr>
              <a:buSzPts val="1200"/>
              <a:defRPr sz="1200">
                <a:solidFill>
                  <a:schemeClr val="accent2">
                    <a:lumOff val="21764"/>
                  </a:schemeClr>
                </a:solidFill>
              </a:defRPr>
            </a:lvl1pPr>
            <a:lvl2pPr marL="914400" indent="-304800">
              <a:buClr>
                <a:schemeClr val="accent2">
                  <a:lumOff val="21764"/>
                </a:schemeClr>
              </a:buClr>
              <a:buSzPts val="1200"/>
              <a:defRPr sz="1200">
                <a:solidFill>
                  <a:schemeClr val="accent2">
                    <a:lumOff val="21764"/>
                  </a:schemeClr>
                </a:solidFill>
              </a:defRPr>
            </a:lvl2pPr>
            <a:lvl3pPr marL="1371600" indent="-304800">
              <a:buClr>
                <a:schemeClr val="accent2">
                  <a:lumOff val="21764"/>
                </a:schemeClr>
              </a:buClr>
              <a:buSzPts val="1200"/>
              <a:defRPr sz="1200">
                <a:solidFill>
                  <a:schemeClr val="accent2">
                    <a:lumOff val="21764"/>
                  </a:schemeClr>
                </a:solidFill>
              </a:defRPr>
            </a:lvl3pPr>
            <a:lvl4pPr marL="1828800" indent="-304800">
              <a:buClr>
                <a:schemeClr val="accent2">
                  <a:lumOff val="21764"/>
                </a:schemeClr>
              </a:buClr>
              <a:buSzPts val="1200"/>
              <a:defRPr sz="1200">
                <a:solidFill>
                  <a:schemeClr val="accent2">
                    <a:lumOff val="21764"/>
                  </a:schemeClr>
                </a:solidFill>
              </a:defRPr>
            </a:lvl4pPr>
            <a:lvl5pPr marL="2286000" indent="-304800">
              <a:buClr>
                <a:schemeClr val="accent2">
                  <a:lumOff val="21764"/>
                </a:schemeClr>
              </a:buClr>
              <a:buSzPts val="1200"/>
              <a:defRPr sz="12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solidFill>
                  <a:srgbClr val="000000"/>
                </a:solidFill>
              </a:defRPr>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7;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solidFill>
                  <a:srgbClr val="000000"/>
                </a:solidFill>
              </a:defRPr>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solidFill>
                  <a:schemeClr val="accent2">
                    <a:lumOff val="21764"/>
                  </a:schemeClr>
                </a:solidFill>
              </a:defRPr>
            </a:lvl1pPr>
            <a:lvl2pPr marL="342900" indent="254000" algn="ctr">
              <a:lnSpc>
                <a:spcPct val="100000"/>
              </a:lnSpc>
              <a:buClrTx/>
              <a:buSzTx/>
              <a:buFontTx/>
              <a:buNone/>
              <a:defRPr sz="2100">
                <a:solidFill>
                  <a:schemeClr val="accent2">
                    <a:lumOff val="21764"/>
                  </a:schemeClr>
                </a:solidFill>
              </a:defRPr>
            </a:lvl2pPr>
            <a:lvl3pPr marL="342900" indent="711200" algn="ctr">
              <a:lnSpc>
                <a:spcPct val="100000"/>
              </a:lnSpc>
              <a:buClrTx/>
              <a:buSzTx/>
              <a:buFontTx/>
              <a:buNone/>
              <a:defRPr sz="2100">
                <a:solidFill>
                  <a:schemeClr val="accent2">
                    <a:lumOff val="21764"/>
                  </a:schemeClr>
                </a:solidFill>
              </a:defRPr>
            </a:lvl3pPr>
            <a:lvl4pPr marL="342900" indent="1168400" algn="ctr">
              <a:lnSpc>
                <a:spcPct val="100000"/>
              </a:lnSpc>
              <a:buClrTx/>
              <a:buSzTx/>
              <a:buFontTx/>
              <a:buNone/>
              <a:defRPr sz="2100">
                <a:solidFill>
                  <a:schemeClr val="accent2">
                    <a:lumOff val="21764"/>
                  </a:schemeClr>
                </a:solidFill>
              </a:defRPr>
            </a:lvl4pPr>
            <a:lvl5pPr marL="342900" indent="1625600" algn="ctr">
              <a:lnSpc>
                <a:spcPct val="100000"/>
              </a:lnSpc>
              <a:buClrTx/>
              <a:buSzTx/>
              <a:buFontTx/>
              <a:buNone/>
              <a:defRPr sz="21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75" name="Google Shape;40;p9"/>
          <p:cNvSpPr txBox="1"/>
          <p:nvPr>
            <p:ph type="body" sz="half" idx="21"/>
          </p:nvPr>
        </p:nvSpPr>
        <p:spPr>
          <a:xfrm>
            <a:off x="4939500" y="724074"/>
            <a:ext cx="3837000" cy="3695102"/>
          </a:xfrm>
          <a:prstGeom prst="rect">
            <a:avLst/>
          </a:prstGeom>
        </p:spPr>
        <p:txBody>
          <a:bodyPr anchor="ctr"/>
          <a:lstStyle/>
          <a:p>
            <a:pPr>
              <a:buClr>
                <a:schemeClr val="accent2">
                  <a:lumOff val="21764"/>
                </a:schemeClr>
              </a:buClr>
              <a:defRPr>
                <a:solidFill>
                  <a:schemeClr val="accent2">
                    <a:lumOff val="21764"/>
                  </a:schemeClr>
                </a:solidFill>
              </a:defRPr>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a:solidFill>
                  <a:schemeClr val="accent2">
                    <a:lumOff val="21764"/>
                  </a:schemeClr>
                </a:solidFill>
              </a:defRPr>
            </a:lvl1pPr>
            <a:lvl2pPr marL="1005114" indent="-408214">
              <a:lnSpc>
                <a:spcPct val="100000"/>
              </a:lnSpc>
              <a:buClrTx/>
              <a:buFontTx/>
              <a:defRPr>
                <a:solidFill>
                  <a:schemeClr val="accent2">
                    <a:lumOff val="21764"/>
                  </a:schemeClr>
                </a:solidFill>
              </a:defRPr>
            </a:lvl2pPr>
            <a:lvl3pPr>
              <a:lnSpc>
                <a:spcPct val="100000"/>
              </a:lnSpc>
              <a:buClrTx/>
              <a:buFontTx/>
              <a:defRPr>
                <a:solidFill>
                  <a:schemeClr val="accent2">
                    <a:lumOff val="21764"/>
                  </a:schemeClr>
                </a:solidFill>
              </a:defRPr>
            </a:lvl3pPr>
            <a:lvl4pPr>
              <a:lnSpc>
                <a:spcPct val="100000"/>
              </a:lnSpc>
              <a:buClrTx/>
              <a:buFontTx/>
              <a:defRPr>
                <a:solidFill>
                  <a:schemeClr val="accent2">
                    <a:lumOff val="21764"/>
                  </a:schemeClr>
                </a:solidFill>
              </a:defRPr>
            </a:lvl4pPr>
            <a:lvl5pPr>
              <a:lnSpc>
                <a:spcPct val="100000"/>
              </a:lnSpc>
              <a:buClrTx/>
              <a:buFontTx/>
              <a:defRPr>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140225"/>
            <a:ext cx="7710301"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847675"/>
            <a:ext cx="8520602" cy="3699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1155CC"/>
          </a:solidFill>
          <a:uFillTx/>
          <a:latin typeface="Candara"/>
          <a:ea typeface="Candara"/>
          <a:cs typeface="Candara"/>
          <a:sym typeface="Candara"/>
        </a:defRPr>
      </a:lvl9pPr>
    </p:titleStyle>
    <p:bodyStyle>
      <a:lvl1pPr marL="457200" marR="0" indent="-342900"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1pPr>
      <a:lvl2pPr marL="955675" marR="0" indent="-371475"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2pPr>
      <a:lvl3pPr marL="14623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3pPr>
      <a:lvl4pPr marL="19195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4pPr>
      <a:lvl5pPr marL="23767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5pPr>
      <a:lvl6pPr marL="28339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6pPr>
      <a:lvl7pPr marL="32911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7pPr>
      <a:lvl8pPr marL="37483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8pPr>
      <a:lvl9pPr marL="4205514" marR="0" indent="-408214" algn="l" defTabSz="914400" rtl="0" latinLnBrk="0">
        <a:lnSpc>
          <a:spcPct val="115000"/>
        </a:lnSpc>
        <a:spcBef>
          <a:spcPts val="0"/>
        </a:spcBef>
        <a:spcAft>
          <a:spcPts val="0"/>
        </a:spcAft>
        <a:buClr>
          <a:srgbClr val="000000"/>
        </a:buClr>
        <a:buSzPts val="1800"/>
        <a:buFont typeface="Trebuchet MS"/>
        <a:buChar char="■"/>
        <a:tabLst/>
        <a:defRPr b="0" baseline="0" cap="none" i="0" spc="0" strike="noStrike" sz="1800" u="none">
          <a:solidFill>
            <a:srgbClr val="000000"/>
          </a:solidFill>
          <a:uFillTx/>
          <a:latin typeface="Candara"/>
          <a:ea typeface="Candara"/>
          <a:cs typeface="Candara"/>
          <a:sym typeface="Candar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9" name="Google Shape;55;p13"/>
          <p:cNvSpPr txBox="1"/>
          <p:nvPr/>
        </p:nvSpPr>
        <p:spPr>
          <a:xfrm>
            <a:off x="1663484" y="878330"/>
            <a:ext cx="5313270" cy="1998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gn="ctr">
              <a:defRPr sz="2400">
                <a:solidFill>
                  <a:srgbClr val="0B5394"/>
                </a:solidFill>
                <a:latin typeface="Candara"/>
                <a:ea typeface="Candara"/>
                <a:cs typeface="Candara"/>
                <a:sym typeface="Candara"/>
              </a:defRPr>
            </a:pPr>
            <a:r>
              <a:t>CSCI6917: Guided Research Methods</a:t>
            </a:r>
            <a:br/>
            <a:r>
              <a:rPr sz="2000"/>
              <a:t>Summer 2023</a:t>
            </a:r>
            <a:br>
              <a:rPr sz="6000"/>
            </a:br>
            <a:r>
              <a:rPr sz="2000"/>
              <a:t>Stephen H. Kaisler, D.Sc. (GWU)</a:t>
            </a:r>
            <a:br>
              <a:rPr sz="2000"/>
            </a:br>
            <a:r>
              <a:rPr sz="2000"/>
              <a:t>Jamaladdin Hasanov, Ph.D. (ADA)</a:t>
            </a:r>
          </a:p>
        </p:txBody>
      </p:sp>
      <p:sp>
        <p:nvSpPr>
          <p:cNvPr id="110" name="Google Shape;56;p13"/>
          <p:cNvSpPr txBox="1"/>
          <p:nvPr/>
        </p:nvSpPr>
        <p:spPr>
          <a:xfrm>
            <a:off x="0" y="-391735"/>
            <a:ext cx="9144001" cy="1605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gn="ctr">
              <a:defRPr sz="7200">
                <a:solidFill>
                  <a:srgbClr val="0B5394"/>
                </a:solidFill>
                <a:latin typeface="Candara"/>
                <a:ea typeface="Candara"/>
                <a:cs typeface="Candara"/>
                <a:sym typeface="Candara"/>
              </a:defRPr>
            </a:pPr>
            <a:endParaRPr sz="4800"/>
          </a:p>
        </p:txBody>
      </p:sp>
      <p:sp>
        <p:nvSpPr>
          <p:cNvPr id="111" name="Google Shape;57;p13"/>
          <p:cNvSpPr txBox="1"/>
          <p:nvPr/>
        </p:nvSpPr>
        <p:spPr>
          <a:xfrm>
            <a:off x="73641" y="3421839"/>
            <a:ext cx="9144001" cy="270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3000">
                <a:solidFill>
                  <a:srgbClr val="0B5394"/>
                </a:solidFill>
                <a:latin typeface="Candara"/>
                <a:ea typeface="Candara"/>
                <a:cs typeface="Candara"/>
                <a:sym typeface="Candara"/>
              </a:defRPr>
            </a:pPr>
            <a:r>
              <a:t>Data Privacy and Security in Database System</a:t>
            </a:r>
          </a:p>
          <a:p>
            <a:pPr algn="ctr">
              <a:defRPr sz="3000">
                <a:solidFill>
                  <a:srgbClr val="0B5394"/>
                </a:solidFill>
                <a:latin typeface="Candara"/>
                <a:ea typeface="Candara"/>
                <a:cs typeface="Candara"/>
                <a:sym typeface="Candara"/>
              </a:defRPr>
            </a:pPr>
          </a:p>
          <a:p>
            <a:pPr algn="ctr">
              <a:defRPr sz="1700">
                <a:solidFill>
                  <a:srgbClr val="0B5394"/>
                </a:solidFill>
                <a:latin typeface="Candara"/>
                <a:ea typeface="Candara"/>
                <a:cs typeface="Candara"/>
                <a:sym typeface="Candara"/>
              </a:defRPr>
            </a:pPr>
            <a:r>
              <a:t>Student: Gunay Maharramli</a:t>
            </a:r>
          </a:p>
          <a:p>
            <a:pPr algn="ctr">
              <a:defRPr sz="1600">
                <a:solidFill>
                  <a:srgbClr val="0B5394"/>
                </a:solidFill>
                <a:latin typeface="Candara"/>
                <a:ea typeface="Candara"/>
                <a:cs typeface="Candara"/>
                <a:sym typeface="Candara"/>
              </a:defRPr>
            </a:pPr>
          </a:p>
          <a:p>
            <a:pPr algn="ctr">
              <a:defRPr sz="1300">
                <a:solidFill>
                  <a:srgbClr val="0B5394"/>
                </a:solidFill>
                <a:latin typeface="Candara"/>
                <a:ea typeface="Candara"/>
                <a:cs typeface="Candara"/>
                <a:sym typeface="Candara"/>
              </a:defRPr>
            </a:pPr>
            <a:r>
              <a:t>8 August 2023</a:t>
            </a:r>
          </a:p>
          <a:p>
            <a:pPr algn="ctr">
              <a:defRPr sz="1600">
                <a:solidFill>
                  <a:srgbClr val="0B5394"/>
                </a:solidFill>
                <a:latin typeface="Candara"/>
                <a:ea typeface="Candara"/>
                <a:cs typeface="Candara"/>
                <a:sym typeface="Candara"/>
              </a:defRPr>
            </a:pPr>
          </a:p>
          <a:p>
            <a:pPr algn="ctr">
              <a:defRPr sz="1600">
                <a:solidFill>
                  <a:srgbClr val="0B5394"/>
                </a:solidFill>
                <a:latin typeface="Candara"/>
                <a:ea typeface="Candara"/>
                <a:cs typeface="Candara"/>
                <a:sym typeface="Candara"/>
              </a:defRPr>
            </a:pPr>
            <a:endParaRPr sz="3000"/>
          </a:p>
        </p:txBody>
      </p:sp>
      <p:grpSp>
        <p:nvGrpSpPr>
          <p:cNvPr id="114" name="Group 1"/>
          <p:cNvGrpSpPr/>
          <p:nvPr/>
        </p:nvGrpSpPr>
        <p:grpSpPr>
          <a:xfrm>
            <a:off x="186541" y="177173"/>
            <a:ext cx="8770918" cy="805114"/>
            <a:chOff x="0" y="0"/>
            <a:chExt cx="8770917" cy="805113"/>
          </a:xfrm>
        </p:grpSpPr>
        <p:pic>
          <p:nvPicPr>
            <p:cNvPr id="112" name="Picture 6" descr="Picture 6"/>
            <p:cNvPicPr>
              <a:picLocks noChangeAspect="1"/>
            </p:cNvPicPr>
            <p:nvPr/>
          </p:nvPicPr>
          <p:blipFill>
            <a:blip r:embed="rId3">
              <a:extLst/>
            </a:blip>
            <a:stretch>
              <a:fillRect/>
            </a:stretch>
          </p:blipFill>
          <p:spPr>
            <a:xfrm>
              <a:off x="7026443" y="13557"/>
              <a:ext cx="1744475" cy="791557"/>
            </a:xfrm>
            <a:prstGeom prst="rect">
              <a:avLst/>
            </a:prstGeom>
            <a:ln w="12700" cap="flat">
              <a:noFill/>
              <a:miter lim="400000"/>
            </a:ln>
            <a:effectLst/>
          </p:spPr>
        </p:pic>
        <p:pic>
          <p:nvPicPr>
            <p:cNvPr id="113" name="Picture 7" descr="Picture 7"/>
            <p:cNvPicPr>
              <a:picLocks noChangeAspect="1"/>
            </p:cNvPicPr>
            <p:nvPr/>
          </p:nvPicPr>
          <p:blipFill>
            <a:blip r:embed="rId4">
              <a:extLst/>
            </a:blip>
            <a:stretch>
              <a:fillRect/>
            </a:stretch>
          </p:blipFill>
          <p:spPr>
            <a:xfrm>
              <a:off x="-1" y="-1"/>
              <a:ext cx="1313846" cy="79155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2" name="Technical Approach - Auditing and Monitoring Mechanisms"/>
          <p:cNvSpPr txBox="1"/>
          <p:nvPr>
            <p:ph type="title"/>
          </p:nvPr>
        </p:nvSpPr>
        <p:spPr>
          <a:prstGeom prst="rect">
            <a:avLst/>
          </a:prstGeom>
        </p:spPr>
        <p:txBody>
          <a:bodyPr/>
          <a:lstStyle>
            <a:lvl1pPr defTabSz="530351">
              <a:defRPr sz="1856"/>
            </a:lvl1pPr>
          </a:lstStyle>
          <a:p>
            <a:pPr/>
            <a:r>
              <a:t>        Technical Approach - Auditing and Monitoring Mechanisms </a:t>
            </a:r>
            <a:endParaRPr sz="696">
              <a:solidFill>
                <a:srgbClr val="000000"/>
              </a:solidFill>
            </a:endParaRPr>
          </a:p>
        </p:txBody>
      </p:sp>
      <p:sp>
        <p:nvSpPr>
          <p:cNvPr id="173" name="Authentication and Access Control Auditing: Process of identifying the information of who accessed which systems and what components, including when and how.…"/>
          <p:cNvSpPr txBox="1"/>
          <p:nvPr>
            <p:ph type="body" idx="1"/>
          </p:nvPr>
        </p:nvSpPr>
        <p:spPr>
          <a:prstGeom prst="rect">
            <a:avLst/>
          </a:prstGeom>
        </p:spPr>
        <p:txBody>
          <a:bodyPr/>
          <a:lstStyle/>
          <a:p>
            <a:pPr marL="160421" indent="-160421" defTabSz="457200">
              <a:lnSpc>
                <a:spcPct val="100000"/>
              </a:lnSpc>
              <a:spcBef>
                <a:spcPts val="1200"/>
              </a:spcBef>
              <a:buClrTx/>
              <a:buSzPct val="100000"/>
              <a:buFontTx/>
              <a:buAutoNum type="arabicPeriod" startAt="1"/>
              <a:defRPr sz="1700">
                <a:solidFill>
                  <a:srgbClr val="231F20"/>
                </a:solidFill>
                <a:latin typeface="Times Roman"/>
                <a:ea typeface="Times Roman"/>
                <a:cs typeface="Times Roman"/>
                <a:sym typeface="Times Roman"/>
              </a:defRPr>
            </a:pPr>
            <a:r>
              <a:t> Authentication and Access Control Auditing: Process of identifying the information of who accessed which systems and what components, including when and how. </a:t>
            </a:r>
            <a:endParaRPr>
              <a:solidFill>
                <a:srgbClr val="000000"/>
              </a:solidFill>
            </a:endParaRPr>
          </a:p>
          <a:p>
            <a:pPr marL="160421" indent="-160421" defTabSz="457200">
              <a:lnSpc>
                <a:spcPct val="100000"/>
              </a:lnSpc>
              <a:spcBef>
                <a:spcPts val="1200"/>
              </a:spcBef>
              <a:buClrTx/>
              <a:buSzPct val="100000"/>
              <a:buFontTx/>
              <a:buAutoNum type="arabicPeriod" startAt="1"/>
              <a:defRPr sz="1700">
                <a:solidFill>
                  <a:srgbClr val="231F20"/>
                </a:solidFill>
                <a:latin typeface="Times Roman"/>
                <a:ea typeface="Times Roman"/>
                <a:cs typeface="Times Roman"/>
                <a:sym typeface="Times Roman"/>
              </a:defRPr>
            </a:pPr>
            <a:r>
              <a:t>Subject/user Auditing: Process of identifying what activities (e.g., insert, update, delete etc.) have been performed by the users/administrators of the database system. </a:t>
            </a:r>
            <a:endParaRPr>
              <a:solidFill>
                <a:srgbClr val="000000"/>
              </a:solidFill>
            </a:endParaRPr>
          </a:p>
          <a:p>
            <a:pPr marL="160421" indent="-160421" defTabSz="457200">
              <a:lnSpc>
                <a:spcPct val="100000"/>
              </a:lnSpc>
              <a:spcBef>
                <a:spcPts val="1200"/>
              </a:spcBef>
              <a:buClrTx/>
              <a:buSzPct val="100000"/>
              <a:buFontTx/>
              <a:buAutoNum type="arabicPeriod" startAt="1"/>
              <a:defRPr sz="1700">
                <a:solidFill>
                  <a:srgbClr val="231F20"/>
                </a:solidFill>
                <a:latin typeface="Times Roman"/>
                <a:ea typeface="Times Roman"/>
                <a:cs typeface="Times Roman"/>
                <a:sym typeface="Times Roman"/>
              </a:defRPr>
            </a:pPr>
            <a:r>
              <a:t>Security Activity Monitoring: Process of identifying and flagging any suspicious, abnormal or unusual activity/ access to sensitive data. </a:t>
            </a:r>
            <a:endParaRPr>
              <a:solidFill>
                <a:srgbClr val="000000"/>
              </a:solidFill>
            </a:endParaRPr>
          </a:p>
          <a:p>
            <a:pPr marL="160421" indent="-160421" defTabSz="457200">
              <a:lnSpc>
                <a:spcPct val="100000"/>
              </a:lnSpc>
              <a:spcBef>
                <a:spcPts val="1200"/>
              </a:spcBef>
              <a:buClrTx/>
              <a:buSzPct val="100000"/>
              <a:buFontTx/>
              <a:buAutoNum type="arabicPeriod" startAt="1"/>
              <a:defRPr sz="1700">
                <a:solidFill>
                  <a:srgbClr val="231F20"/>
                </a:solidFill>
                <a:latin typeface="Times Roman"/>
                <a:ea typeface="Times Roman"/>
                <a:cs typeface="Times Roman"/>
                <a:sym typeface="Times Roman"/>
              </a:defRPr>
            </a:pPr>
            <a:r>
              <a:t>Vulnerability and Threat Auditing: Process of identifying the vulnerabilities in the database and monitor for users attempting to exploit them. </a:t>
            </a:r>
            <a:endParaRPr>
              <a:solidFill>
                <a:srgbClr val="000000"/>
              </a:solidFill>
            </a:endParaRPr>
          </a:p>
          <a:p>
            <a:pPr marL="160421" indent="-160421" defTabSz="457200">
              <a:lnSpc>
                <a:spcPct val="100000"/>
              </a:lnSpc>
              <a:spcBef>
                <a:spcPts val="1200"/>
              </a:spcBef>
              <a:buClrTx/>
              <a:buSzPct val="100000"/>
              <a:buFontTx/>
              <a:buAutoNum type="arabicPeriod" startAt="1"/>
              <a:defRPr sz="1700">
                <a:solidFill>
                  <a:srgbClr val="231F20"/>
                </a:solidFill>
                <a:latin typeface="Times Roman"/>
                <a:ea typeface="Times Roman"/>
                <a:cs typeface="Times Roman"/>
                <a:sym typeface="Times Roman"/>
              </a:defRPr>
            </a:pPr>
            <a:r>
              <a:t>Change Auditing: Implementing baseline policy for different database objects, configurations, schemas, users and privileges and then track deviations from that baseline. </a:t>
            </a:r>
          </a:p>
        </p:txBody>
      </p:sp>
      <p:sp>
        <p:nvSpPr>
          <p:cNvPr id="1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EFK configuration for logs"/>
          <p:cNvSpPr txBox="1"/>
          <p:nvPr>
            <p:ph type="title"/>
          </p:nvPr>
        </p:nvSpPr>
        <p:spPr>
          <a:prstGeom prst="rect">
            <a:avLst/>
          </a:prstGeom>
        </p:spPr>
        <p:txBody>
          <a:bodyPr/>
          <a:lstStyle>
            <a:lvl1pPr algn="ctr" defTabSz="850391">
              <a:defRPr sz="2604"/>
            </a:lvl1pPr>
          </a:lstStyle>
          <a:p>
            <a:pPr/>
            <a:r>
              <a:t>EFK configuration for logs</a:t>
            </a:r>
          </a:p>
        </p:txBody>
      </p:sp>
      <p:sp>
        <p:nvSpPr>
          <p:cNvPr id="177" name="Double-click to edit"/>
          <p:cNvSpPr txBox="1"/>
          <p:nvPr>
            <p:ph type="body" idx="1"/>
          </p:nvPr>
        </p:nvSpPr>
        <p:spPr>
          <a:xfrm>
            <a:off x="311699" y="595924"/>
            <a:ext cx="8520602" cy="3951652"/>
          </a:xfrm>
          <a:prstGeom prst="rect">
            <a:avLst/>
          </a:prstGeom>
        </p:spPr>
        <p:txBody>
          <a:bodyPr/>
          <a:lstStyle/>
          <a:p>
            <a:pPr/>
          </a:p>
        </p:txBody>
      </p:sp>
      <p:pic>
        <p:nvPicPr>
          <p:cNvPr id="178" name="Image" descr="Image"/>
          <p:cNvPicPr>
            <a:picLocks noChangeAspect="1"/>
          </p:cNvPicPr>
          <p:nvPr/>
        </p:nvPicPr>
        <p:blipFill>
          <a:blip r:embed="rId3">
            <a:extLst/>
          </a:blip>
          <a:stretch>
            <a:fillRect/>
          </a:stretch>
        </p:blipFill>
        <p:spPr>
          <a:xfrm>
            <a:off x="311699" y="595924"/>
            <a:ext cx="6242668" cy="3512725"/>
          </a:xfrm>
          <a:prstGeom prst="rect">
            <a:avLst/>
          </a:prstGeom>
          <a:ln w="12700">
            <a:miter lim="400000"/>
          </a:ln>
        </p:spPr>
      </p:pic>
      <p:sp>
        <p:nvSpPr>
          <p:cNvPr id="179" name="Slide Number"/>
          <p:cNvSpPr txBox="1"/>
          <p:nvPr>
            <p:ph type="sldNum" sz="quarter" idx="2"/>
          </p:nvPr>
        </p:nvSpPr>
        <p:spPr>
          <a:xfrm>
            <a:off x="8693770" y="4700819"/>
            <a:ext cx="327388"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Image" descr="Image"/>
          <p:cNvPicPr>
            <a:picLocks noChangeAspect="1"/>
          </p:cNvPicPr>
          <p:nvPr/>
        </p:nvPicPr>
        <p:blipFill>
          <a:blip r:embed="rId3">
            <a:extLst/>
          </a:blip>
          <a:stretch>
            <a:fillRect/>
          </a:stretch>
        </p:blipFill>
        <p:spPr>
          <a:xfrm>
            <a:off x="130692" y="1567604"/>
            <a:ext cx="8882616" cy="2344445"/>
          </a:xfrm>
          <a:prstGeom prst="rect">
            <a:avLst/>
          </a:prstGeom>
          <a:ln w="12700">
            <a:miter lim="400000"/>
          </a:ln>
        </p:spPr>
      </p:pic>
      <p:sp>
        <p:nvSpPr>
          <p:cNvPr id="183" name="Example logs"/>
          <p:cNvSpPr txBox="1"/>
          <p:nvPr>
            <p:ph type="title"/>
          </p:nvPr>
        </p:nvSpPr>
        <p:spPr>
          <a:prstGeom prst="rect">
            <a:avLst/>
          </a:prstGeom>
        </p:spPr>
        <p:txBody>
          <a:bodyPr/>
          <a:lstStyle>
            <a:lvl1pPr algn="ctr" defTabSz="850391">
              <a:defRPr sz="2604"/>
            </a:lvl1pPr>
          </a:lstStyle>
          <a:p>
            <a:pPr/>
            <a:r>
              <a:t>Example logs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Results"/>
          <p:cNvSpPr txBox="1"/>
          <p:nvPr>
            <p:ph type="title"/>
          </p:nvPr>
        </p:nvSpPr>
        <p:spPr>
          <a:prstGeom prst="rect">
            <a:avLst/>
          </a:prstGeom>
        </p:spPr>
        <p:txBody>
          <a:bodyPr/>
          <a:lstStyle>
            <a:lvl1pPr algn="ctr" defTabSz="850391">
              <a:defRPr sz="2604"/>
            </a:lvl1pPr>
          </a:lstStyle>
          <a:p>
            <a:pPr/>
            <a:r>
              <a:t>Results</a:t>
            </a:r>
          </a:p>
        </p:txBody>
      </p:sp>
      <p:sp>
        <p:nvSpPr>
          <p:cNvPr id="186" name="Authorization mechanisms are functioning correctly, ensuring secure access control…"/>
          <p:cNvSpPr txBox="1"/>
          <p:nvPr>
            <p:ph type="body" idx="1"/>
          </p:nvPr>
        </p:nvSpPr>
        <p:spPr>
          <a:prstGeom prst="rect">
            <a:avLst/>
          </a:prstGeom>
        </p:spPr>
        <p:txBody>
          <a:bodyPr/>
          <a:lstStyle/>
          <a:p>
            <a:pPr/>
          </a:p>
          <a:p>
            <a:pPr/>
            <a:r>
              <a:t>Authorization mechanisms are functioning correctly, ensuring secure access control</a:t>
            </a:r>
          </a:p>
          <a:p>
            <a:pPr/>
            <a:r>
              <a:t>The security of the LDAP setup is validated against best practices and industry standards</a:t>
            </a:r>
          </a:p>
          <a:p>
            <a:pPr/>
            <a:r>
              <a:t>User access is restricted based on their roles, groups, or specific conditions defined in the security policies.</a:t>
            </a:r>
          </a:p>
          <a:p>
            <a:pPr/>
            <a:r>
              <a:t>EFK stack has been successfully installed and configured for log aggregation and analysis.</a:t>
            </a:r>
          </a:p>
        </p:txBody>
      </p:sp>
      <p:sp>
        <p:nvSpPr>
          <p:cNvPr id="1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9" name="Conclusion"/>
          <p:cNvSpPr txBox="1"/>
          <p:nvPr>
            <p:ph type="title"/>
          </p:nvPr>
        </p:nvSpPr>
        <p:spPr>
          <a:prstGeom prst="rect">
            <a:avLst/>
          </a:prstGeom>
        </p:spPr>
        <p:txBody>
          <a:bodyPr/>
          <a:lstStyle>
            <a:lvl1pPr algn="ctr" defTabSz="850391">
              <a:defRPr sz="2604"/>
            </a:lvl1pPr>
          </a:lstStyle>
          <a:p>
            <a:pPr/>
            <a:r>
              <a:t>Conclusion</a:t>
            </a:r>
          </a:p>
        </p:txBody>
      </p:sp>
      <p:sp>
        <p:nvSpPr>
          <p:cNvPr id="190" name="The implementation of LDAP authentication, row-level security, auditing, and monitoring in the database system ensures robust data privacy and security. LDAP authentication guarantees that only authorized users can access the database, while row-level se"/>
          <p:cNvSpPr txBox="1"/>
          <p:nvPr>
            <p:ph type="body" idx="1"/>
          </p:nvPr>
        </p:nvSpPr>
        <p:spPr>
          <a:prstGeom prst="rect">
            <a:avLst/>
          </a:prstGeom>
        </p:spPr>
        <p:txBody>
          <a:bodyPr/>
          <a:lstStyle>
            <a:lvl1pPr marL="0" indent="0">
              <a:lnSpc>
                <a:spcPct val="150000"/>
              </a:lnSpc>
              <a:buClrTx/>
              <a:buSzTx/>
              <a:buFontTx/>
              <a:buNone/>
            </a:lvl1pPr>
          </a:lstStyle>
          <a:p>
            <a:pPr/>
            <a:r>
              <a:t>The implementation of LDAP authentication, row-level security, auditing, and monitoring in the database system ensures robust data privacy and security. LDAP authentication guarantees that only authorized users can access the database, while row-level security restricts access to sensitive information. Auditing and monitoring provide real-time insights and traceability, allowing proactive detection and response to potential security threats.</a:t>
            </a:r>
          </a:p>
        </p:txBody>
      </p:sp>
      <p:sp>
        <p:nvSpPr>
          <p:cNvPr id="1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Future Work"/>
          <p:cNvSpPr txBox="1"/>
          <p:nvPr>
            <p:ph type="title"/>
          </p:nvPr>
        </p:nvSpPr>
        <p:spPr>
          <a:xfrm>
            <a:off x="311699" y="140225"/>
            <a:ext cx="7710301" cy="1083995"/>
          </a:xfrm>
          <a:prstGeom prst="rect">
            <a:avLst/>
          </a:prstGeom>
        </p:spPr>
        <p:txBody>
          <a:bodyPr/>
          <a:lstStyle>
            <a:lvl1pPr algn="ctr">
              <a:lnSpc>
                <a:spcPct val="150000"/>
              </a:lnSpc>
              <a:defRPr sz="3700"/>
            </a:lvl1pPr>
          </a:lstStyle>
          <a:p>
            <a:pPr/>
            <a:r>
              <a:t>Future Work</a:t>
            </a:r>
          </a:p>
        </p:txBody>
      </p:sp>
      <p:sp>
        <p:nvSpPr>
          <p:cNvPr id="194" name="Configure alert rules and anomaly detection in Elasticsearch to swiftly detect and respond to security incidents and potential threats…"/>
          <p:cNvSpPr txBox="1"/>
          <p:nvPr>
            <p:ph type="body" idx="1"/>
          </p:nvPr>
        </p:nvSpPr>
        <p:spPr>
          <a:xfrm>
            <a:off x="311699" y="1583555"/>
            <a:ext cx="8520602" cy="3699901"/>
          </a:xfrm>
          <a:prstGeom prst="rect">
            <a:avLst/>
          </a:prstGeom>
        </p:spPr>
        <p:txBody>
          <a:bodyPr/>
          <a:lstStyle/>
          <a:p>
            <a:pPr>
              <a:lnSpc>
                <a:spcPct val="150000"/>
              </a:lnSpc>
            </a:pPr>
          </a:p>
          <a:p>
            <a:pPr>
              <a:lnSpc>
                <a:spcPct val="150000"/>
              </a:lnSpc>
            </a:pPr>
            <a:r>
              <a:t>Configure alert rules and anomaly detection in Elasticsearch to swiftly detect and respond to security incidents and potential threats</a:t>
            </a:r>
          </a:p>
          <a:p>
            <a:pPr>
              <a:lnSpc>
                <a:spcPct val="150000"/>
              </a:lnSpc>
            </a:pPr>
            <a:r>
              <a:t>Set Up Kafka and Kafka Connect between Elasticsearch and Server</a:t>
            </a:r>
          </a:p>
          <a:p>
            <a:pPr>
              <a:lnSpc>
                <a:spcPct val="150000"/>
              </a:lnSpc>
            </a:pPr>
            <a:r>
              <a:t>Test other third party tools</a:t>
            </a:r>
          </a:p>
        </p:txBody>
      </p:sp>
      <p:sp>
        <p:nvSpPr>
          <p:cNvPr id="1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7" name="Thank you for Attention!"/>
          <p:cNvSpPr txBox="1"/>
          <p:nvPr>
            <p:ph type="title"/>
          </p:nvPr>
        </p:nvSpPr>
        <p:spPr>
          <a:xfrm>
            <a:off x="45432" y="2112049"/>
            <a:ext cx="9448330" cy="2034987"/>
          </a:xfrm>
          <a:prstGeom prst="rect">
            <a:avLst/>
          </a:prstGeom>
        </p:spPr>
        <p:txBody>
          <a:bodyPr/>
          <a:lstStyle>
            <a:lvl1pPr algn="ctr">
              <a:defRPr b="1" i="1" sz="5600"/>
            </a:lvl1pPr>
          </a:lstStyle>
          <a:p>
            <a:pPr/>
            <a:r>
              <a:t>Thank you for Attention!</a:t>
            </a:r>
          </a:p>
        </p:txBody>
      </p:sp>
      <p:sp>
        <p:nvSpPr>
          <p:cNvPr id="1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273;p36"/>
          <p:cNvSpPr txBox="1"/>
          <p:nvPr>
            <p:ph type="title"/>
          </p:nvPr>
        </p:nvSpPr>
        <p:spPr>
          <a:xfrm>
            <a:off x="311699" y="2150849"/>
            <a:ext cx="8520602" cy="841801"/>
          </a:xfrm>
          <a:prstGeom prst="rect">
            <a:avLst/>
          </a:prstGeom>
        </p:spPr>
        <p:txBody>
          <a:bodyPr/>
          <a:lstStyle>
            <a:lvl1pPr defTabSz="649223">
              <a:defRPr sz="4544">
                <a:solidFill>
                  <a:srgbClr val="0B5394"/>
                </a:solidFill>
                <a:latin typeface="+mj-lt"/>
                <a:ea typeface="+mj-ea"/>
                <a:cs typeface="+mj-cs"/>
                <a:sym typeface="Arial"/>
              </a:defRPr>
            </a:lvl1pPr>
          </a:lstStyle>
          <a:p>
            <a:pPr/>
            <a:r>
              <a:t>Backup</a:t>
            </a:r>
          </a:p>
        </p:txBody>
      </p:sp>
      <p:sp>
        <p:nvSpPr>
          <p:cNvPr id="201" name="Google Shape;274;p36"/>
          <p:cNvSpPr txBox="1"/>
          <p:nvPr>
            <p:ph type="sldNum" sz="quarter" idx="2"/>
          </p:nvPr>
        </p:nvSpPr>
        <p:spPr>
          <a:xfrm>
            <a:off x="8684345" y="4700819"/>
            <a:ext cx="336813"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6" name="Google Shape;64;p14"/>
          <p:cNvSpPr txBox="1"/>
          <p:nvPr>
            <p:ph type="title"/>
          </p:nvPr>
        </p:nvSpPr>
        <p:spPr>
          <a:xfrm>
            <a:off x="311700" y="140224"/>
            <a:ext cx="7710300" cy="572702"/>
          </a:xfrm>
          <a:prstGeom prst="rect">
            <a:avLst/>
          </a:prstGeom>
        </p:spPr>
        <p:txBody>
          <a:bodyPr/>
          <a:lstStyle>
            <a:lvl1pPr algn="ctr">
              <a:defRPr b="1" sz="2500"/>
            </a:lvl1pPr>
          </a:lstStyle>
          <a:p>
            <a:pPr/>
            <a:r>
              <a:t>Heilmeier Questions</a:t>
            </a:r>
          </a:p>
        </p:txBody>
      </p:sp>
      <p:sp>
        <p:nvSpPr>
          <p:cNvPr id="117" name="Google Shape;66;p14"/>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8" name="Table"/>
          <p:cNvGraphicFramePr/>
          <p:nvPr/>
        </p:nvGraphicFramePr>
        <p:xfrm>
          <a:off x="374406" y="897586"/>
          <a:ext cx="8741669" cy="4133669"/>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989952"/>
                <a:gridCol w="5742191"/>
              </a:tblGrid>
              <a:tr h="659891">
                <a:tc>
                  <a:txBody>
                    <a:bodyPr/>
                    <a:lstStyle/>
                    <a:p>
                      <a:pPr algn="l" defTabSz="457200">
                        <a:defRPr sz="1800"/>
                      </a:pPr>
                      <a:r>
                        <a:rPr b="1" sz="1200">
                          <a:solidFill>
                            <a:schemeClr val="accent1">
                              <a:satOff val="-31580"/>
                              <a:lumOff val="-12156"/>
                            </a:schemeClr>
                          </a:solidFill>
                          <a:latin typeface="Trebuchet MS"/>
                          <a:ea typeface="Trebuchet MS"/>
                          <a:cs typeface="Trebuchet MS"/>
                          <a:sym typeface="Trebuchet MS"/>
                        </a:rPr>
                        <a:t>What are you going to do?</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The aim of researching data privacy and security in database systems is to address the pressing concerns and challenges surrounding the protection of sensitive information in the digital age.</a:t>
                      </a:r>
                    </a:p>
                  </a:txBody>
                  <a:tcPr marL="0" marR="0" marT="0" marB="0" anchor="t" anchorCtr="0" horzOverflow="overflow"/>
                </a:tc>
              </a:tr>
              <a:tr h="802761">
                <a:tc>
                  <a:txBody>
                    <a:bodyPr/>
                    <a:lstStyle/>
                    <a:p>
                      <a:pPr algn="l">
                        <a:defRPr sz="1800"/>
                      </a:pPr>
                      <a:r>
                        <a:rPr b="1" sz="1400">
                          <a:solidFill>
                            <a:schemeClr val="accent1">
                              <a:satOff val="-31580"/>
                              <a:lumOff val="-12156"/>
                            </a:schemeClr>
                          </a:solidFill>
                          <a:latin typeface="Trebuchet MS"/>
                          <a:ea typeface="Trebuchet MS"/>
                          <a:cs typeface="Trebuchet MS"/>
                          <a:sym typeface="Trebuchet MS"/>
                        </a:rPr>
                        <a:t>How is it done today? Current Limitations?</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Access controls, encryption, and regular security audits
Limitations persist, such as the potential for insider threats, evolving cybersecurity threats, and the challenge of balancing privacy with data usability.</a:t>
                      </a:r>
                    </a:p>
                  </a:txBody>
                  <a:tcPr marL="0" marR="0" marT="0" marB="0" anchor="t" anchorCtr="0" horzOverflow="overflow"/>
                </a:tc>
              </a:tr>
              <a:tr h="1000799">
                <a:tc>
                  <a:txBody>
                    <a:bodyPr/>
                    <a:lstStyle/>
                    <a:p>
                      <a:pPr algn="l" defTabSz="457200">
                        <a:spcBef>
                          <a:spcPts val="1500"/>
                        </a:spcBef>
                        <a:defRPr sz="1800"/>
                      </a:pPr>
                      <a:r>
                        <a:rPr b="1" sz="1400">
                          <a:solidFill>
                            <a:schemeClr val="accent1">
                              <a:satOff val="-31580"/>
                              <a:lumOff val="-12156"/>
                            </a:schemeClr>
                          </a:solidFill>
                          <a:latin typeface="Trebuchet MS"/>
                          <a:ea typeface="Trebuchet MS"/>
                          <a:cs typeface="Trebuchet MS"/>
                          <a:sym typeface="Trebuchet MS"/>
                        </a:rPr>
                        <a:t>What is new in your approach and why do you think it will be successful?</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Implementing LDAP authentication can bolster data privacy and security in database systems by providing centralized user authentication and access control management. By leveraging LDAP, organizations can streamline user management, enforce strong password policies, and enable secure authentication across multiple systems.</a:t>
                      </a:r>
                    </a:p>
                  </a:txBody>
                  <a:tcPr marL="0" marR="0" marT="0" marB="0" anchor="t" anchorCtr="0" horzOverflow="overflow"/>
                </a:tc>
              </a:tr>
              <a:tr h="1000799">
                <a:tc>
                  <a:txBody>
                    <a:bodyPr/>
                    <a:lstStyle/>
                    <a:p>
                      <a:pPr algn="l">
                        <a:defRPr sz="1800"/>
                      </a:pPr>
                      <a:r>
                        <a:rPr b="1" sz="1400">
                          <a:solidFill>
                            <a:schemeClr val="accent1">
                              <a:satOff val="-31580"/>
                              <a:lumOff val="-12156"/>
                            </a:schemeClr>
                          </a:solidFill>
                          <a:latin typeface="Trebuchet MS"/>
                          <a:ea typeface="Trebuchet MS"/>
                          <a:cs typeface="Trebuchet MS"/>
                          <a:sym typeface="Trebuchet MS"/>
                        </a:rPr>
                        <a:t>Who will benefit from your work? Why?</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The work on data privacy and security in database systems benefits a wide range of stakeholders. Organizations gain protection against data breaches and regulatory penalties, ensuring business continuity and customer trust.Database administrators (DBAs) can also reap several benefits from the work on data privacy and security in database systems</a:t>
                      </a:r>
                    </a:p>
                  </a:txBody>
                  <a:tcPr marL="0" marR="0" marT="0" marB="0" anchor="t" anchorCtr="0" horzOverflow="overflow"/>
                </a:tc>
              </a:tr>
              <a:tr h="659891">
                <a:tc>
                  <a:txBody>
                    <a:bodyPr/>
                    <a:lstStyle/>
                    <a:p>
                      <a:pPr algn="l" defTabSz="457200">
                        <a:spcBef>
                          <a:spcPts val="1500"/>
                        </a:spcBef>
                        <a:defRPr sz="1800"/>
                      </a:pPr>
                      <a:r>
                        <a:rPr b="1" sz="1400">
                          <a:solidFill>
                            <a:schemeClr val="accent1">
                              <a:satOff val="-31580"/>
                              <a:lumOff val="-12156"/>
                            </a:schemeClr>
                          </a:solidFill>
                          <a:latin typeface="Trebuchet MS"/>
                          <a:ea typeface="Trebuchet MS"/>
                          <a:cs typeface="Trebuchet MS"/>
                          <a:sym typeface="Trebuchet MS"/>
                        </a:rPr>
                        <a:t>How long will it take?</a:t>
                      </a:r>
                    </a:p>
                  </a:txBody>
                  <a:tcPr marL="0" marR="0" marT="0" marB="0" anchor="t" anchorCtr="0" horzOverflow="overflow"/>
                </a:tc>
                <a:tc>
                  <a:txBody>
                    <a:bodyPr/>
                    <a:lstStyle/>
                    <a:p>
                      <a:pPr algn="l">
                        <a:defRPr sz="1800"/>
                      </a:pPr>
                      <a:r>
                        <a:rPr sz="1400"/>
                        <a:t>2 months</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 name="Google Shape;71;p15"/>
          <p:cNvSpPr txBox="1"/>
          <p:nvPr>
            <p:ph type="title"/>
          </p:nvPr>
        </p:nvSpPr>
        <p:spPr>
          <a:xfrm>
            <a:off x="311700" y="140224"/>
            <a:ext cx="7710300" cy="572702"/>
          </a:xfrm>
          <a:prstGeom prst="rect">
            <a:avLst/>
          </a:prstGeom>
        </p:spPr>
        <p:txBody>
          <a:bodyPr/>
          <a:lstStyle>
            <a:lvl1pPr algn="ctr">
              <a:defRPr sz="2500"/>
            </a:lvl1pPr>
          </a:lstStyle>
          <a:p>
            <a:pPr/>
            <a:r>
              <a:t>Project Objectives</a:t>
            </a:r>
          </a:p>
        </p:txBody>
      </p:sp>
      <p:sp>
        <p:nvSpPr>
          <p:cNvPr id="121" name="Google Shape;72;p15"/>
          <p:cNvSpPr txBox="1"/>
          <p:nvPr>
            <p:ph type="body" idx="1"/>
          </p:nvPr>
        </p:nvSpPr>
        <p:spPr>
          <a:xfrm>
            <a:off x="311699" y="847675"/>
            <a:ext cx="8520602" cy="3699900"/>
          </a:xfrm>
          <a:prstGeom prst="rect">
            <a:avLst/>
          </a:prstGeom>
        </p:spPr>
        <p:txBody>
          <a:bodyPr/>
          <a:lstStyle/>
          <a:p>
            <a:pPr marL="443484" indent="-332613" defTabSz="886968">
              <a:lnSpc>
                <a:spcPct val="150000"/>
              </a:lnSpc>
              <a:buSzPts val="1600"/>
              <a:buChar char="-"/>
              <a:defRPr sz="1649">
                <a:latin typeface="Times New Roman"/>
                <a:ea typeface="Times New Roman"/>
                <a:cs typeface="Times New Roman"/>
                <a:sym typeface="Times New Roman"/>
              </a:defRPr>
            </a:pPr>
            <a:r>
              <a:t>Implement Authorization Mechanisms - Develop and integrate strong authentication methods</a:t>
            </a:r>
          </a:p>
          <a:p>
            <a:pPr marL="443484" indent="-332613" defTabSz="886968">
              <a:lnSpc>
                <a:spcPct val="150000"/>
              </a:lnSpc>
              <a:buSzPts val="1600"/>
              <a:buChar char="-"/>
              <a:defRPr sz="1649">
                <a:latin typeface="Times New Roman"/>
                <a:ea typeface="Times New Roman"/>
                <a:cs typeface="Times New Roman"/>
                <a:sym typeface="Times New Roman"/>
              </a:defRPr>
            </a:pPr>
            <a:r>
              <a:t>Deploy Lightweight Directory Access Protocol (LDAP) or Active Directory: Integrate and configure the chosen directory service</a:t>
            </a:r>
          </a:p>
          <a:p>
            <a:pPr marL="443484" indent="-332613" defTabSz="886968">
              <a:lnSpc>
                <a:spcPct val="150000"/>
              </a:lnSpc>
              <a:buSzPts val="1600"/>
              <a:buChar char="-"/>
              <a:defRPr sz="1649">
                <a:latin typeface="Times New Roman"/>
                <a:ea typeface="Times New Roman"/>
                <a:cs typeface="Times New Roman"/>
                <a:sym typeface="Times New Roman"/>
              </a:defRPr>
            </a:pPr>
            <a:r>
              <a:t>Establish Auditing and Monitoring Mechanisms: Implement auditing and monitoring features within the database system to track and log all user activities and access attempts, enabling real-time detection of suspicious or unauthorized actions and ensuring compliance with security policies.</a:t>
            </a:r>
          </a:p>
          <a:p>
            <a:pPr marL="443484" indent="-332613" defTabSz="886968">
              <a:lnSpc>
                <a:spcPct val="150000"/>
              </a:lnSpc>
              <a:buSzPts val="1600"/>
              <a:buChar char="-"/>
              <a:defRPr sz="1649">
                <a:latin typeface="Times New Roman"/>
                <a:ea typeface="Times New Roman"/>
                <a:cs typeface="Times New Roman"/>
                <a:sym typeface="Times New Roman"/>
              </a:defRPr>
            </a:pPr>
            <a:r>
              <a:t>Regularly Review Logs and Reports: Conduct periodic reviews of audit logs and monitoring reports to analyze patterns</a:t>
            </a:r>
          </a:p>
        </p:txBody>
      </p:sp>
      <p:sp>
        <p:nvSpPr>
          <p:cNvPr id="122" name="Google Shape;73;p15"/>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 name="Key Steps"/>
          <p:cNvSpPr txBox="1"/>
          <p:nvPr>
            <p:ph type="title"/>
          </p:nvPr>
        </p:nvSpPr>
        <p:spPr>
          <a:prstGeom prst="rect">
            <a:avLst/>
          </a:prstGeom>
        </p:spPr>
        <p:txBody>
          <a:bodyPr/>
          <a:lstStyle>
            <a:lvl1pPr algn="ctr" defTabSz="850391">
              <a:defRPr sz="2604"/>
            </a:lvl1pPr>
          </a:lstStyle>
          <a:p>
            <a:pPr/>
            <a:r>
              <a:t>Key Steps</a:t>
            </a:r>
          </a:p>
        </p:txBody>
      </p:sp>
      <p:sp>
        <p:nvSpPr>
          <p:cNvPr id="125" name="Slide Number"/>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Oval"/>
          <p:cNvSpPr/>
          <p:nvPr/>
        </p:nvSpPr>
        <p:spPr>
          <a:xfrm>
            <a:off x="745898" y="1333162"/>
            <a:ext cx="1386793" cy="1270001"/>
          </a:xfrm>
          <a:prstGeom prst="ellipse">
            <a:avLst/>
          </a:prstGeom>
          <a:solidFill>
            <a:srgbClr val="FFFFFF"/>
          </a:solidFill>
          <a:ln w="25400">
            <a:solidFill>
              <a:schemeClr val="accent1"/>
            </a:solidFill>
          </a:ln>
        </p:spPr>
        <p:txBody>
          <a:bodyPr lIns="0" tIns="0" rIns="0" bIns="0"/>
          <a:lstStyle/>
          <a:p>
            <a:pPr/>
          </a:p>
        </p:txBody>
      </p:sp>
      <p:sp>
        <p:nvSpPr>
          <p:cNvPr id="127" name="Research related to the database attacks"/>
          <p:cNvSpPr txBox="1"/>
          <p:nvPr/>
        </p:nvSpPr>
        <p:spPr>
          <a:xfrm>
            <a:off x="900361" y="1564671"/>
            <a:ext cx="1094086" cy="8069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Research related to the database attacks</a:t>
            </a:r>
          </a:p>
        </p:txBody>
      </p:sp>
      <p:sp>
        <p:nvSpPr>
          <p:cNvPr id="128" name="Oval"/>
          <p:cNvSpPr/>
          <p:nvPr/>
        </p:nvSpPr>
        <p:spPr>
          <a:xfrm>
            <a:off x="3024997" y="1333162"/>
            <a:ext cx="1386792" cy="1270001"/>
          </a:xfrm>
          <a:prstGeom prst="ellipse">
            <a:avLst/>
          </a:prstGeom>
          <a:solidFill>
            <a:srgbClr val="FFFFFF"/>
          </a:solidFill>
          <a:ln w="25400">
            <a:solidFill>
              <a:schemeClr val="accent1"/>
            </a:solidFill>
          </a:ln>
        </p:spPr>
        <p:txBody>
          <a:bodyPr lIns="0" tIns="0" rIns="0" bIns="0"/>
          <a:lstStyle/>
          <a:p>
            <a:pPr/>
          </a:p>
        </p:txBody>
      </p:sp>
      <p:sp>
        <p:nvSpPr>
          <p:cNvPr id="129" name="Oval"/>
          <p:cNvSpPr/>
          <p:nvPr/>
        </p:nvSpPr>
        <p:spPr>
          <a:xfrm>
            <a:off x="5304095" y="1333162"/>
            <a:ext cx="1386792" cy="1270001"/>
          </a:xfrm>
          <a:prstGeom prst="ellipse">
            <a:avLst/>
          </a:prstGeom>
          <a:solidFill>
            <a:srgbClr val="FFFFFF"/>
          </a:solidFill>
          <a:ln w="25400">
            <a:solidFill>
              <a:schemeClr val="accent1"/>
            </a:solidFill>
          </a:ln>
        </p:spPr>
        <p:txBody>
          <a:bodyPr lIns="0" tIns="0" rIns="0" bIns="0"/>
          <a:lstStyle/>
          <a:p>
            <a:pPr/>
          </a:p>
        </p:txBody>
      </p:sp>
      <p:sp>
        <p:nvSpPr>
          <p:cNvPr id="130" name="Provide RLS in the PostgreSQL database"/>
          <p:cNvSpPr/>
          <p:nvPr/>
        </p:nvSpPr>
        <p:spPr>
          <a:xfrm>
            <a:off x="5399487" y="3236100"/>
            <a:ext cx="1386792" cy="1270001"/>
          </a:xfrm>
          <a:prstGeom prst="ellipse">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Provide RLS in the PostgreSQL database</a:t>
            </a:r>
          </a:p>
        </p:txBody>
      </p:sp>
      <p:sp>
        <p:nvSpPr>
          <p:cNvPr id="131" name="Set Up &amp; enable security for EFK…"/>
          <p:cNvSpPr/>
          <p:nvPr/>
        </p:nvSpPr>
        <p:spPr>
          <a:xfrm>
            <a:off x="2878299" y="3406852"/>
            <a:ext cx="1386792" cy="1270001"/>
          </a:xfrm>
          <a:prstGeom prst="ellipse">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lgn="ctr"/>
            <a:r>
              <a:t>Set Up &amp; enable security for EFK</a:t>
            </a:r>
          </a:p>
          <a:p>
            <a:pPr algn="ctr"/>
            <a:r>
              <a:t>For log mechanism</a:t>
            </a:r>
          </a:p>
        </p:txBody>
      </p:sp>
      <p:sp>
        <p:nvSpPr>
          <p:cNvPr id="132" name="Implementation of Internal Authentication"/>
          <p:cNvSpPr txBox="1"/>
          <p:nvPr/>
        </p:nvSpPr>
        <p:spPr>
          <a:xfrm>
            <a:off x="3100239" y="1666271"/>
            <a:ext cx="1236308"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Implementation of Internal Authentication  </a:t>
            </a:r>
          </a:p>
        </p:txBody>
      </p:sp>
      <p:sp>
        <p:nvSpPr>
          <p:cNvPr id="133" name="LDAP set up and Configuration"/>
          <p:cNvSpPr txBox="1"/>
          <p:nvPr/>
        </p:nvSpPr>
        <p:spPr>
          <a:xfrm>
            <a:off x="5545840" y="1666271"/>
            <a:ext cx="109408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LDAP set up and Configuration</a:t>
            </a:r>
          </a:p>
        </p:txBody>
      </p:sp>
      <p:sp>
        <p:nvSpPr>
          <p:cNvPr id="134" name="Line"/>
          <p:cNvSpPr/>
          <p:nvPr/>
        </p:nvSpPr>
        <p:spPr>
          <a:xfrm>
            <a:off x="2304349" y="1968162"/>
            <a:ext cx="548989"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35" name="Line"/>
          <p:cNvSpPr/>
          <p:nvPr/>
        </p:nvSpPr>
        <p:spPr>
          <a:xfrm>
            <a:off x="4546811" y="1890378"/>
            <a:ext cx="622261"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36" name="Line"/>
          <p:cNvSpPr/>
          <p:nvPr/>
        </p:nvSpPr>
        <p:spPr>
          <a:xfrm>
            <a:off x="6092882" y="2633281"/>
            <a:ext cx="1" cy="57270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37" name="Line"/>
          <p:cNvSpPr/>
          <p:nvPr/>
        </p:nvSpPr>
        <p:spPr>
          <a:xfrm flipH="1">
            <a:off x="4484492" y="3871100"/>
            <a:ext cx="695594"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 name="Google Shape;79;p16"/>
          <p:cNvSpPr txBox="1"/>
          <p:nvPr>
            <p:ph type="title"/>
          </p:nvPr>
        </p:nvSpPr>
        <p:spPr>
          <a:xfrm>
            <a:off x="256601" y="141592"/>
            <a:ext cx="7710301" cy="572701"/>
          </a:xfrm>
          <a:prstGeom prst="rect">
            <a:avLst/>
          </a:prstGeom>
        </p:spPr>
        <p:txBody>
          <a:bodyPr/>
          <a:lstStyle>
            <a:lvl1pPr algn="ctr">
              <a:defRPr sz="2500"/>
            </a:lvl1pPr>
          </a:lstStyle>
          <a:p>
            <a:pPr/>
            <a:r>
              <a:t>Technical Approach</a:t>
            </a:r>
          </a:p>
        </p:txBody>
      </p:sp>
      <p:sp>
        <p:nvSpPr>
          <p:cNvPr id="140" name="Google Shape;80;p16"/>
          <p:cNvSpPr txBox="1"/>
          <p:nvPr>
            <p:ph type="body" idx="1"/>
          </p:nvPr>
        </p:nvSpPr>
        <p:spPr>
          <a:xfrm>
            <a:off x="70399" y="915276"/>
            <a:ext cx="6680193" cy="3566948"/>
          </a:xfrm>
          <a:prstGeom prst="rect">
            <a:avLst/>
          </a:prstGeom>
        </p:spPr>
        <p:txBody>
          <a:bodyPr/>
          <a:lstStyle/>
          <a:p>
            <a:pPr marL="53472" indent="-53472" defTabSz="182880">
              <a:lnSpc>
                <a:spcPct val="100000"/>
              </a:lnSpc>
              <a:spcBef>
                <a:spcPts val="400"/>
              </a:spcBef>
              <a:buClrTx/>
              <a:buSzPct val="100000"/>
              <a:buFontTx/>
              <a:buChar char="•"/>
              <a:defRPr sz="533">
                <a:solidFill>
                  <a:srgbClr val="231F20"/>
                </a:solidFill>
                <a:latin typeface="Times Roman"/>
                <a:ea typeface="Times Roman"/>
                <a:cs typeface="Times Roman"/>
                <a:sym typeface="Times Roman"/>
              </a:defRPr>
            </a:pPr>
          </a:p>
        </p:txBody>
      </p:sp>
      <p:grpSp>
        <p:nvGrpSpPr>
          <p:cNvPr id="143" name="Image"/>
          <p:cNvGrpSpPr/>
          <p:nvPr/>
        </p:nvGrpSpPr>
        <p:grpSpPr>
          <a:xfrm>
            <a:off x="70399" y="915276"/>
            <a:ext cx="4552125" cy="3385724"/>
            <a:chOff x="0" y="0"/>
            <a:chExt cx="4552123" cy="3385723"/>
          </a:xfrm>
        </p:grpSpPr>
        <p:pic>
          <p:nvPicPr>
            <p:cNvPr id="142" name="Image" descr="Image"/>
            <p:cNvPicPr>
              <a:picLocks noChangeAspect="1"/>
            </p:cNvPicPr>
            <p:nvPr/>
          </p:nvPicPr>
          <p:blipFill>
            <a:blip r:embed="rId3">
              <a:extLst/>
            </a:blip>
            <a:stretch>
              <a:fillRect/>
            </a:stretch>
          </p:blipFill>
          <p:spPr>
            <a:xfrm>
              <a:off x="203199" y="203200"/>
              <a:ext cx="4145725" cy="2941223"/>
            </a:xfrm>
            <a:prstGeom prst="rect">
              <a:avLst/>
            </a:prstGeom>
            <a:ln>
              <a:noFill/>
            </a:ln>
            <a:effectLst/>
          </p:spPr>
        </p:pic>
        <p:pic>
          <p:nvPicPr>
            <p:cNvPr id="141" name="Image" descr="Image"/>
            <p:cNvPicPr>
              <a:picLocks noChangeAspect="0"/>
            </p:cNvPicPr>
            <p:nvPr/>
          </p:nvPicPr>
          <p:blipFill>
            <a:blip r:embed="rId4">
              <a:extLst/>
            </a:blip>
            <a:stretch>
              <a:fillRect/>
            </a:stretch>
          </p:blipFill>
          <p:spPr>
            <a:xfrm>
              <a:off x="-1" y="-1"/>
              <a:ext cx="4552125" cy="3385725"/>
            </a:xfrm>
            <a:prstGeom prst="rect">
              <a:avLst/>
            </a:prstGeom>
            <a:effectLst/>
          </p:spPr>
        </p:pic>
      </p:grpSp>
      <p:sp>
        <p:nvSpPr>
          <p:cNvPr id="144" name="Google Shape;81;p16"/>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5" name="Attacks based on Confidentiality of…"/>
          <p:cNvSpPr txBox="1"/>
          <p:nvPr/>
        </p:nvSpPr>
        <p:spPr>
          <a:xfrm>
            <a:off x="5482381" y="1106487"/>
            <a:ext cx="3411638" cy="3184526"/>
          </a:xfrm>
          <a:prstGeom prst="rect">
            <a:avLst/>
          </a:prstGeom>
          <a:solidFill>
            <a:schemeClr val="accent1">
              <a:lumOff val="9803"/>
            </a:schemeClr>
          </a:solidFill>
          <a:ln>
            <a:solidFill>
              <a:schemeClr val="accent2">
                <a:lumOff val="21764"/>
              </a:schemeClr>
            </a:solidFill>
          </a:ln>
          <a:extLst>
            <a:ext uri="{C572A759-6A51-4108-AA02-DFA0A04FC94B}">
              <ma14:wrappingTextBoxFlag xmlns:ma14="http://schemas.microsoft.com/office/mac/drawingml/2011/main" val="1"/>
            </a:ext>
          </a:extLst>
        </p:spPr>
        <p:txBody>
          <a:bodyPr wrap="none" lIns="0" tIns="0" rIns="0" bIns="0">
            <a:spAutoFit/>
          </a:bodyPr>
          <a:lstStyle/>
          <a:p>
            <a:pPr algn="ctr">
              <a:defRPr b="1" sz="1600">
                <a:solidFill>
                  <a:srgbClr val="FFFFFF"/>
                </a:solidFill>
                <a:latin typeface="Candara"/>
                <a:ea typeface="Candara"/>
                <a:cs typeface="Candara"/>
                <a:sym typeface="Candara"/>
              </a:defRPr>
            </a:pPr>
            <a:r>
              <a:t>Attacks based on Confidentiality of </a:t>
            </a:r>
          </a:p>
          <a:p>
            <a:pPr algn="ctr">
              <a:defRPr b="1" sz="1600">
                <a:solidFill>
                  <a:srgbClr val="FFFFFF"/>
                </a:solidFill>
                <a:latin typeface="Candara"/>
                <a:ea typeface="Candara"/>
                <a:cs typeface="Candara"/>
                <a:sym typeface="Candara"/>
              </a:defRPr>
            </a:pPr>
            <a:r>
              <a:t>Data  and Privacy of Data</a:t>
            </a:r>
          </a:p>
          <a:p>
            <a:pPr algn="ctr">
              <a:defRPr>
                <a:solidFill>
                  <a:srgbClr val="FFFFFF"/>
                </a:solidFill>
                <a:latin typeface="Candara"/>
                <a:ea typeface="Candara"/>
                <a:cs typeface="Candara"/>
                <a:sym typeface="Candara"/>
              </a:defRPr>
            </a:pPr>
          </a:p>
          <a:p>
            <a:pPr marL="140368" indent="-140368">
              <a:lnSpc>
                <a:spcPct val="150000"/>
              </a:lnSpc>
              <a:buSzPct val="100000"/>
              <a:buChar char="•"/>
              <a:defRPr>
                <a:solidFill>
                  <a:srgbClr val="FFFFFF"/>
                </a:solidFill>
                <a:latin typeface="Candara"/>
                <a:ea typeface="Candara"/>
                <a:cs typeface="Candara"/>
                <a:sym typeface="Candara"/>
              </a:defRPr>
            </a:pPr>
            <a:r>
              <a:t>Injection Attacks </a:t>
            </a:r>
          </a:p>
          <a:p>
            <a:pPr marL="140368" indent="-140368">
              <a:lnSpc>
                <a:spcPct val="150000"/>
              </a:lnSpc>
              <a:buSzPct val="100000"/>
              <a:buChar char="•"/>
              <a:defRPr>
                <a:solidFill>
                  <a:srgbClr val="FFFFFF"/>
                </a:solidFill>
                <a:latin typeface="Candara"/>
                <a:ea typeface="Candara"/>
                <a:cs typeface="Candara"/>
                <a:sym typeface="Candara"/>
              </a:defRPr>
            </a:pPr>
            <a:r>
              <a:t>Concrete Attacks </a:t>
            </a:r>
          </a:p>
          <a:p>
            <a:pPr marL="140368" indent="-140368">
              <a:lnSpc>
                <a:spcPct val="150000"/>
              </a:lnSpc>
              <a:buSzPct val="100000"/>
              <a:buChar char="•"/>
              <a:defRPr>
                <a:solidFill>
                  <a:srgbClr val="FFFFFF"/>
                </a:solidFill>
                <a:latin typeface="Candara"/>
                <a:ea typeface="Candara"/>
                <a:cs typeface="Candara"/>
                <a:sym typeface="Candara"/>
              </a:defRPr>
            </a:pPr>
            <a:r>
              <a:t>Snapshot Leaks </a:t>
            </a:r>
          </a:p>
          <a:p>
            <a:pPr marL="140368" indent="-140368">
              <a:lnSpc>
                <a:spcPct val="150000"/>
              </a:lnSpc>
              <a:buSzPct val="100000"/>
              <a:buChar char="•"/>
              <a:defRPr>
                <a:solidFill>
                  <a:srgbClr val="FFFFFF"/>
                </a:solidFill>
                <a:latin typeface="Candara"/>
                <a:ea typeface="Candara"/>
                <a:cs typeface="Candara"/>
                <a:sym typeface="Candara"/>
              </a:defRPr>
            </a:pPr>
            <a:r>
              <a:t>Full System Compromise</a:t>
            </a:r>
          </a:p>
          <a:p>
            <a:pPr marL="140368" indent="-140368">
              <a:lnSpc>
                <a:spcPct val="150000"/>
              </a:lnSpc>
              <a:buSzPct val="100000"/>
              <a:buChar char="•"/>
              <a:defRPr>
                <a:solidFill>
                  <a:srgbClr val="FFFFFF"/>
                </a:solidFill>
                <a:latin typeface="Candara"/>
                <a:ea typeface="Candara"/>
                <a:cs typeface="Candara"/>
                <a:sym typeface="Candara"/>
              </a:defRPr>
            </a:pPr>
            <a:r>
              <a:t>Identification Attacks </a:t>
            </a:r>
          </a:p>
          <a:p>
            <a:pPr algn="ctr">
              <a:defRPr>
                <a:latin typeface="Candara"/>
                <a:ea typeface="Candara"/>
                <a:cs typeface="Candara"/>
                <a:sym typeface="Candara"/>
              </a:defRPr>
            </a:pPr>
          </a:p>
          <a:p>
            <a:pPr algn="ctr">
              <a:defRPr>
                <a:latin typeface="Candara"/>
                <a:ea typeface="Candara"/>
                <a:cs typeface="Candara"/>
                <a:sym typeface="Candara"/>
              </a:defRPr>
            </a:pPr>
          </a:p>
          <a:p>
            <a:pPr algn="ctr">
              <a:defRPr>
                <a:latin typeface="Candara"/>
                <a:ea typeface="Candara"/>
                <a:cs typeface="Candara"/>
                <a:sym typeface="Candara"/>
              </a:defRPr>
            </a:pPr>
          </a:p>
          <a:p>
            <a:pPr algn="ctr">
              <a:defRPr>
                <a:latin typeface="Candara"/>
                <a:ea typeface="Candara"/>
                <a:cs typeface="Candara"/>
                <a:sym typeface="Candara"/>
              </a:defRPr>
            </a:pPr>
            <a:endParaRPr sz="1200"/>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7" name="Technical Approach Internal Authentication - PostgreSQL"/>
          <p:cNvSpPr txBox="1"/>
          <p:nvPr>
            <p:ph type="title"/>
          </p:nvPr>
        </p:nvSpPr>
        <p:spPr>
          <a:prstGeom prst="rect">
            <a:avLst/>
          </a:prstGeom>
        </p:spPr>
        <p:txBody>
          <a:bodyPr/>
          <a:lstStyle>
            <a:lvl1pPr defTabSz="758951">
              <a:defRPr sz="2324"/>
            </a:lvl1pPr>
          </a:lstStyle>
          <a:p>
            <a:pPr/>
            <a:r>
              <a:t>Technical Approach Internal Authentication - PostgreSQL</a:t>
            </a:r>
          </a:p>
        </p:txBody>
      </p:sp>
      <p:sp>
        <p:nvSpPr>
          <p:cNvPr id="148" name="Double-click to edit"/>
          <p:cNvSpPr txBox="1"/>
          <p:nvPr>
            <p:ph type="body" sz="half" idx="1"/>
          </p:nvPr>
        </p:nvSpPr>
        <p:spPr>
          <a:xfrm>
            <a:off x="-31805" y="870042"/>
            <a:ext cx="4575987" cy="3403416"/>
          </a:xfrm>
          <a:prstGeom prst="rect">
            <a:avLst/>
          </a:prstGeom>
        </p:spPr>
        <p:txBody>
          <a:bodyPr/>
          <a:lstStyle/>
          <a:p>
            <a:pPr marL="182880" indent="-137160" defTabSz="365760">
              <a:buSzPts val="700"/>
              <a:defRPr sz="720"/>
            </a:pPr>
          </a:p>
        </p:txBody>
      </p:sp>
      <p:pic>
        <p:nvPicPr>
          <p:cNvPr id="149" name="Image" descr="Image"/>
          <p:cNvPicPr>
            <a:picLocks noChangeAspect="1"/>
          </p:cNvPicPr>
          <p:nvPr/>
        </p:nvPicPr>
        <p:blipFill>
          <a:blip r:embed="rId3">
            <a:extLst/>
          </a:blip>
          <a:stretch>
            <a:fillRect/>
          </a:stretch>
        </p:blipFill>
        <p:spPr>
          <a:xfrm>
            <a:off x="-31805" y="870042"/>
            <a:ext cx="3884417" cy="2386664"/>
          </a:xfrm>
          <a:prstGeom prst="rect">
            <a:avLst/>
          </a:prstGeom>
          <a:ln w="12700">
            <a:miter lim="400000"/>
          </a:ln>
          <a:effectLst>
            <a:outerShdw sx="100000" sy="100000" kx="0" ky="0" algn="b" rotWithShape="0" blurRad="254000" dist="127000" dir="16200000">
              <a:srgbClr val="000000">
                <a:alpha val="70000"/>
              </a:srgbClr>
            </a:outerShdw>
          </a:effectLst>
        </p:spPr>
      </p:pic>
      <p:pic>
        <p:nvPicPr>
          <p:cNvPr id="150" name="Image" descr="Image"/>
          <p:cNvPicPr>
            <a:picLocks noChangeAspect="1"/>
          </p:cNvPicPr>
          <p:nvPr/>
        </p:nvPicPr>
        <p:blipFill>
          <a:blip r:embed="rId4">
            <a:extLst/>
          </a:blip>
          <a:stretch>
            <a:fillRect/>
          </a:stretch>
        </p:blipFill>
        <p:spPr>
          <a:xfrm>
            <a:off x="-31806" y="870042"/>
            <a:ext cx="4393011" cy="1663853"/>
          </a:xfrm>
          <a:prstGeom prst="rect">
            <a:avLst/>
          </a:prstGeom>
          <a:ln w="12700">
            <a:miter lim="400000"/>
          </a:ln>
        </p:spPr>
      </p:pic>
      <p:pic>
        <p:nvPicPr>
          <p:cNvPr id="151" name="Image" descr="Image"/>
          <p:cNvPicPr>
            <a:picLocks noChangeAspect="1"/>
          </p:cNvPicPr>
          <p:nvPr/>
        </p:nvPicPr>
        <p:blipFill>
          <a:blip r:embed="rId4">
            <a:extLst/>
          </a:blip>
          <a:stretch>
            <a:fillRect/>
          </a:stretch>
        </p:blipFill>
        <p:spPr>
          <a:xfrm>
            <a:off x="-31806" y="870042"/>
            <a:ext cx="4393011" cy="1663853"/>
          </a:xfrm>
          <a:prstGeom prst="rect">
            <a:avLst/>
          </a:prstGeom>
          <a:ln w="12700">
            <a:miter lim="400000"/>
          </a:ln>
        </p:spPr>
      </p:pic>
      <p:pic>
        <p:nvPicPr>
          <p:cNvPr id="152" name="Image" descr="Image"/>
          <p:cNvPicPr>
            <a:picLocks noChangeAspect="1"/>
          </p:cNvPicPr>
          <p:nvPr/>
        </p:nvPicPr>
        <p:blipFill>
          <a:blip r:embed="rId4">
            <a:extLst/>
          </a:blip>
          <a:stretch>
            <a:fillRect/>
          </a:stretch>
        </p:blipFill>
        <p:spPr>
          <a:xfrm>
            <a:off x="-31806" y="870042"/>
            <a:ext cx="4380311" cy="1659043"/>
          </a:xfrm>
          <a:prstGeom prst="rect">
            <a:avLst/>
          </a:prstGeom>
          <a:ln w="12700">
            <a:solidFill>
              <a:srgbClr val="DDDDDD"/>
            </a:solidFill>
            <a:miter lim="400000"/>
          </a:ln>
        </p:spPr>
      </p:pic>
      <p:pic>
        <p:nvPicPr>
          <p:cNvPr id="153" name="Image" descr="Image"/>
          <p:cNvPicPr>
            <a:picLocks noChangeAspect="1"/>
          </p:cNvPicPr>
          <p:nvPr/>
        </p:nvPicPr>
        <p:blipFill>
          <a:blip r:embed="rId3">
            <a:extLst/>
          </a:blip>
          <a:stretch>
            <a:fillRect/>
          </a:stretch>
        </p:blipFill>
        <p:spPr>
          <a:xfrm>
            <a:off x="-31806" y="870042"/>
            <a:ext cx="4393011" cy="2699154"/>
          </a:xfrm>
          <a:prstGeom prst="rect">
            <a:avLst/>
          </a:prstGeom>
          <a:ln w="12700">
            <a:miter lim="400000"/>
          </a:ln>
        </p:spPr>
      </p:pic>
      <p:sp>
        <p:nvSpPr>
          <p:cNvPr id="154" name="Slide Number"/>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5" name="Image" descr="Image"/>
          <p:cNvPicPr>
            <a:picLocks noChangeAspect="1"/>
          </p:cNvPicPr>
          <p:nvPr/>
        </p:nvPicPr>
        <p:blipFill>
          <a:blip r:embed="rId4">
            <a:extLst/>
          </a:blip>
          <a:stretch>
            <a:fillRect/>
          </a:stretch>
        </p:blipFill>
        <p:spPr>
          <a:xfrm>
            <a:off x="3633333" y="2802511"/>
            <a:ext cx="5312297" cy="2012033"/>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7" name="Google Shape;86;p17"/>
          <p:cNvSpPr txBox="1"/>
          <p:nvPr>
            <p:ph type="title"/>
          </p:nvPr>
        </p:nvSpPr>
        <p:spPr>
          <a:xfrm>
            <a:off x="311700" y="140224"/>
            <a:ext cx="7710300" cy="572702"/>
          </a:xfrm>
          <a:prstGeom prst="rect">
            <a:avLst/>
          </a:prstGeom>
        </p:spPr>
        <p:txBody>
          <a:bodyPr/>
          <a:lstStyle>
            <a:lvl1pPr>
              <a:defRPr sz="2500"/>
            </a:lvl1pPr>
          </a:lstStyle>
          <a:p>
            <a:pPr/>
            <a:r>
              <a:t>Technical Approach - LDAP</a:t>
            </a:r>
          </a:p>
        </p:txBody>
      </p:sp>
      <p:sp>
        <p:nvSpPr>
          <p:cNvPr id="158" name="Google Shape;87;p17"/>
          <p:cNvSpPr txBox="1"/>
          <p:nvPr>
            <p:ph type="body" idx="1"/>
          </p:nvPr>
        </p:nvSpPr>
        <p:spPr>
          <a:xfrm>
            <a:off x="311699" y="847675"/>
            <a:ext cx="8520602" cy="3699900"/>
          </a:xfrm>
          <a:prstGeom prst="rect">
            <a:avLst/>
          </a:prstGeom>
        </p:spPr>
        <p:txBody>
          <a:bodyPr/>
          <a:lstStyle/>
          <a:p>
            <a:pPr marL="182880" indent="-137160" defTabSz="365760">
              <a:buSzPts val="700"/>
              <a:buChar char="-"/>
              <a:defRPr sz="720"/>
            </a:pPr>
          </a:p>
        </p:txBody>
      </p:sp>
      <p:pic>
        <p:nvPicPr>
          <p:cNvPr id="159" name="Screenshot 2023-07-29 at 1.01.39 PM.png" descr="Screenshot 2023-07-29 at 1.01.39 PM.png"/>
          <p:cNvPicPr>
            <a:picLocks noChangeAspect="1"/>
          </p:cNvPicPr>
          <p:nvPr/>
        </p:nvPicPr>
        <p:blipFill>
          <a:blip r:embed="rId3">
            <a:extLst/>
          </a:blip>
          <a:stretch>
            <a:fillRect/>
          </a:stretch>
        </p:blipFill>
        <p:spPr>
          <a:xfrm>
            <a:off x="311699" y="847675"/>
            <a:ext cx="7754313" cy="3512724"/>
          </a:xfrm>
          <a:prstGeom prst="rect">
            <a:avLst/>
          </a:prstGeom>
          <a:ln w="12700">
            <a:miter lim="400000"/>
          </a:ln>
        </p:spPr>
      </p:pic>
      <p:sp>
        <p:nvSpPr>
          <p:cNvPr id="160" name="Google Shape;88;p17"/>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Google Shape;93;p18"/>
          <p:cNvSpPr txBox="1"/>
          <p:nvPr>
            <p:ph type="title"/>
          </p:nvPr>
        </p:nvSpPr>
        <p:spPr>
          <a:xfrm>
            <a:off x="4781494" y="1271300"/>
            <a:ext cx="7710301" cy="572702"/>
          </a:xfrm>
          <a:prstGeom prst="rect">
            <a:avLst/>
          </a:prstGeom>
        </p:spPr>
        <p:txBody>
          <a:bodyPr/>
          <a:lstStyle>
            <a:lvl1pPr defTabSz="493776">
              <a:defRPr b="1" sz="2592">
                <a:solidFill>
                  <a:schemeClr val="accent1">
                    <a:satOff val="-31580"/>
                    <a:lumOff val="-12156"/>
                  </a:schemeClr>
                </a:solidFill>
              </a:defRPr>
            </a:lvl1pPr>
          </a:lstStyle>
          <a:p>
            <a:pPr/>
            <a:r>
              <a:t>LDAP - Difference</a:t>
            </a:r>
          </a:p>
        </p:txBody>
      </p:sp>
      <p:sp>
        <p:nvSpPr>
          <p:cNvPr id="163" name="Google Shape;95;p18"/>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4" name="Screenshot 2023-07-29 at 12.51.22 PM.png" descr="Screenshot 2023-07-29 at 12.51.22 PM.png"/>
          <p:cNvPicPr>
            <a:picLocks noChangeAspect="1"/>
          </p:cNvPicPr>
          <p:nvPr/>
        </p:nvPicPr>
        <p:blipFill>
          <a:blip r:embed="rId3">
            <a:extLst/>
          </a:blip>
          <a:stretch>
            <a:fillRect/>
          </a:stretch>
        </p:blipFill>
        <p:spPr>
          <a:xfrm>
            <a:off x="240367" y="539713"/>
            <a:ext cx="4031941" cy="2035876"/>
          </a:xfrm>
          <a:prstGeom prst="rect">
            <a:avLst/>
          </a:prstGeom>
          <a:ln w="12700">
            <a:miter lim="400000"/>
          </a:ln>
        </p:spPr>
      </p:pic>
      <p:pic>
        <p:nvPicPr>
          <p:cNvPr id="165" name="Screenshot 2023-07-29 at 1.12.24 PM.png" descr="Screenshot 2023-07-29 at 1.12.24 PM.png"/>
          <p:cNvPicPr>
            <a:picLocks noChangeAspect="1"/>
          </p:cNvPicPr>
          <p:nvPr/>
        </p:nvPicPr>
        <p:blipFill>
          <a:blip r:embed="rId4">
            <a:extLst/>
          </a:blip>
          <a:stretch>
            <a:fillRect/>
          </a:stretch>
        </p:blipFill>
        <p:spPr>
          <a:xfrm>
            <a:off x="2819654" y="2417821"/>
            <a:ext cx="6076395" cy="245845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7" name="ROW Level Security"/>
          <p:cNvSpPr txBox="1"/>
          <p:nvPr>
            <p:ph type="title"/>
          </p:nvPr>
        </p:nvSpPr>
        <p:spPr>
          <a:prstGeom prst="rect">
            <a:avLst/>
          </a:prstGeom>
        </p:spPr>
        <p:txBody>
          <a:bodyPr/>
          <a:lstStyle>
            <a:lvl1pPr defTabSz="850391">
              <a:defRPr sz="2604"/>
            </a:lvl1pPr>
          </a:lstStyle>
          <a:p>
            <a:pPr/>
            <a:r>
              <a:t>ROW Level Security</a:t>
            </a:r>
          </a:p>
        </p:txBody>
      </p:sp>
      <p:sp>
        <p:nvSpPr>
          <p:cNvPr id="168" name="RLS is a technology available in Postgres that allows you to define policies that limit the visibility of rows in a table to certain roles."/>
          <p:cNvSpPr txBox="1"/>
          <p:nvPr>
            <p:ph type="body" sz="quarter" idx="1"/>
          </p:nvPr>
        </p:nvSpPr>
        <p:spPr>
          <a:xfrm>
            <a:off x="352582" y="1730748"/>
            <a:ext cx="3309603" cy="2464118"/>
          </a:xfrm>
          <a:prstGeom prst="rect">
            <a:avLst/>
          </a:prstGeom>
        </p:spPr>
        <p:txBody>
          <a:bodyPr/>
          <a:lstStyle>
            <a:lvl1pPr marL="0" indent="0" defTabSz="457200">
              <a:lnSpc>
                <a:spcPct val="150000"/>
              </a:lnSpc>
              <a:buClrTx/>
              <a:buSzTx/>
              <a:buFontTx/>
              <a:buNone/>
              <a:defRPr sz="1600">
                <a:solidFill>
                  <a:srgbClr val="221F1F"/>
                </a:solidFill>
                <a:latin typeface="+mn-lt"/>
                <a:ea typeface="+mn-ea"/>
                <a:cs typeface="+mn-cs"/>
                <a:sym typeface="Helvetica"/>
              </a:defRPr>
            </a:lvl1pPr>
          </a:lstStyle>
          <a:p>
            <a:pPr/>
            <a:r>
              <a:t>RLS is a technology available in Postgres that allows you to define policies that limit the visibility of rows in a table to certain roles. </a:t>
            </a:r>
          </a:p>
        </p:txBody>
      </p:sp>
      <p:sp>
        <p:nvSpPr>
          <p:cNvPr id="169" name="Slide Number"/>
          <p:cNvSpPr txBox="1"/>
          <p:nvPr>
            <p:ph type="sldNum" sz="quarter" idx="2"/>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 name="Screenshot 2023-08-05 at 7.13.16 PM.png" descr="Screenshot 2023-08-05 at 7.13.16 PM.png"/>
          <p:cNvPicPr>
            <a:picLocks noChangeAspect="1"/>
          </p:cNvPicPr>
          <p:nvPr/>
        </p:nvPicPr>
        <p:blipFill>
          <a:blip r:embed="rId3">
            <a:extLst/>
          </a:blip>
          <a:stretch>
            <a:fillRect/>
          </a:stretch>
        </p:blipFill>
        <p:spPr>
          <a:xfrm>
            <a:off x="3726994" y="561513"/>
            <a:ext cx="5360633" cy="40204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