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Candar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andara-bold.fntdata"/><Relationship Id="rId27" Type="http://schemas.openxmlformats.org/officeDocument/2006/relationships/font" Target="fonts/Canda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andar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52e166e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52e166e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d52e166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d52e166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disk IO is needed for the single file retrieval from the file system?</a:t>
            </a:r>
            <a:br>
              <a:rPr lang="en"/>
            </a:br>
            <a:endParaRPr/>
          </a:p>
          <a:p>
            <a:pPr indent="0" lvl="0" marL="0" rtl="0" algn="l">
              <a:spcBef>
                <a:spcPts val="0"/>
              </a:spcBef>
              <a:spcAft>
                <a:spcPts val="0"/>
              </a:spcAft>
              <a:buNone/>
            </a:pPr>
            <a:r>
              <a:rPr lang="en"/>
              <a:t>Merging itself does not improve performance. But the opposite, searching files can be inefficient thus in memory caching is implemented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d52e166e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d52e166e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d52e166e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d52e166e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e06b34f5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e06b34f5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e06b34f5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e06b34f5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d52e166e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d52e166e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d52e166e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d52e166e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e06b34f5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e06b34f5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d52e166e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d52e166e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d52e166e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d52e166e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e06b34f5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e06b34f5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e06b34f5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e06b34f5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e06b34f5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e06b34f5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d49278b5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d49278b5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d52e166e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d52e166e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52e166e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d52e166e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disk IO is needed for the single file </a:t>
            </a:r>
            <a:r>
              <a:rPr lang="en"/>
              <a:t>retrieval</a:t>
            </a:r>
            <a:r>
              <a:rPr lang="en"/>
              <a:t> from the file system?</a:t>
            </a:r>
            <a:br>
              <a:rPr lang="en"/>
            </a:br>
            <a:endParaRPr/>
          </a:p>
          <a:p>
            <a:pPr indent="0" lvl="0" marL="0" rtl="0" algn="l">
              <a:spcBef>
                <a:spcPts val="0"/>
              </a:spcBef>
              <a:spcAft>
                <a:spcPts val="0"/>
              </a:spcAft>
              <a:buNone/>
            </a:pPr>
            <a:r>
              <a:rPr lang="en"/>
              <a:t>Merging itself does not improve performance. But the </a:t>
            </a:r>
            <a:r>
              <a:rPr lang="en"/>
              <a:t>opposite, searching files can be inefficient thus in memory caching is implemented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d52e166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d52e166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d52e166e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d52e166e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e06b34f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e06b34f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140225"/>
            <a:ext cx="77103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155CC"/>
              </a:buClr>
              <a:buSzPts val="2800"/>
              <a:buNone/>
              <a:defRPr>
                <a:solidFill>
                  <a:srgbClr val="1155C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847675"/>
            <a:ext cx="8520600" cy="36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30200" lvl="1" marL="914400">
              <a:spcBef>
                <a:spcPts val="0"/>
              </a:spcBef>
              <a:spcAft>
                <a:spcPts val="0"/>
              </a:spcAft>
              <a:buClr>
                <a:srgbClr val="434343"/>
              </a:buClr>
              <a:buSzPts val="1600"/>
              <a:buChar char="○"/>
              <a:defRPr sz="1600">
                <a:solidFill>
                  <a:srgbClr val="434343"/>
                </a:solidFill>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196900" y="229775"/>
            <a:ext cx="734336"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Candara"/>
              <a:buNone/>
              <a:defRPr sz="2800">
                <a:solidFill>
                  <a:schemeClr val="dk1"/>
                </a:solidFill>
                <a:latin typeface="Candara"/>
                <a:ea typeface="Candara"/>
                <a:cs typeface="Candara"/>
                <a:sym typeface="Candar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ndara"/>
              <a:buChar char="●"/>
              <a:defRPr sz="1800">
                <a:solidFill>
                  <a:schemeClr val="dk2"/>
                </a:solidFill>
                <a:latin typeface="Candara"/>
                <a:ea typeface="Candara"/>
                <a:cs typeface="Candara"/>
                <a:sym typeface="Candara"/>
              </a:defRPr>
            </a:lvl1pPr>
            <a:lvl2pPr indent="-317500" lvl="1" marL="914400">
              <a:lnSpc>
                <a:spcPct val="115000"/>
              </a:lnSpc>
              <a:spcBef>
                <a:spcPts val="0"/>
              </a:spcBef>
              <a:spcAft>
                <a:spcPts val="0"/>
              </a:spcAft>
              <a:buClr>
                <a:schemeClr val="dk2"/>
              </a:buClr>
              <a:buSzPts val="1400"/>
              <a:buFont typeface="Candara"/>
              <a:buChar char="○"/>
              <a:defRPr>
                <a:solidFill>
                  <a:schemeClr val="dk2"/>
                </a:solidFill>
                <a:latin typeface="Candara"/>
                <a:ea typeface="Candara"/>
                <a:cs typeface="Candara"/>
                <a:sym typeface="Candara"/>
              </a:defRPr>
            </a:lvl2pPr>
            <a:lvl3pPr indent="-317500" lvl="2" marL="1371600">
              <a:lnSpc>
                <a:spcPct val="115000"/>
              </a:lnSpc>
              <a:spcBef>
                <a:spcPts val="0"/>
              </a:spcBef>
              <a:spcAft>
                <a:spcPts val="0"/>
              </a:spcAft>
              <a:buClr>
                <a:schemeClr val="dk2"/>
              </a:buClr>
              <a:buSzPts val="1400"/>
              <a:buFont typeface="Candara"/>
              <a:buChar char="■"/>
              <a:defRPr>
                <a:solidFill>
                  <a:schemeClr val="dk2"/>
                </a:solidFill>
                <a:latin typeface="Candara"/>
                <a:ea typeface="Candara"/>
                <a:cs typeface="Candara"/>
                <a:sym typeface="Candara"/>
              </a:defRPr>
            </a:lvl3pPr>
            <a:lvl4pPr indent="-317500" lvl="3" marL="1828800">
              <a:lnSpc>
                <a:spcPct val="115000"/>
              </a:lnSpc>
              <a:spcBef>
                <a:spcPts val="0"/>
              </a:spcBef>
              <a:spcAft>
                <a:spcPts val="0"/>
              </a:spcAft>
              <a:buClr>
                <a:schemeClr val="dk2"/>
              </a:buClr>
              <a:buSzPts val="1400"/>
              <a:buFont typeface="Candara"/>
              <a:buChar char="●"/>
              <a:defRPr>
                <a:solidFill>
                  <a:schemeClr val="dk2"/>
                </a:solidFill>
                <a:latin typeface="Candara"/>
                <a:ea typeface="Candara"/>
                <a:cs typeface="Candara"/>
                <a:sym typeface="Candara"/>
              </a:defRPr>
            </a:lvl4pPr>
            <a:lvl5pPr indent="-317500" lvl="4" marL="2286000">
              <a:lnSpc>
                <a:spcPct val="115000"/>
              </a:lnSpc>
              <a:spcBef>
                <a:spcPts val="0"/>
              </a:spcBef>
              <a:spcAft>
                <a:spcPts val="0"/>
              </a:spcAft>
              <a:buClr>
                <a:schemeClr val="dk2"/>
              </a:buClr>
              <a:buSzPts val="1400"/>
              <a:buFont typeface="Candara"/>
              <a:buChar char="○"/>
              <a:defRPr>
                <a:solidFill>
                  <a:schemeClr val="dk2"/>
                </a:solidFill>
                <a:latin typeface="Candara"/>
                <a:ea typeface="Candara"/>
                <a:cs typeface="Candara"/>
                <a:sym typeface="Candara"/>
              </a:defRPr>
            </a:lvl5pPr>
            <a:lvl6pPr indent="-317500" lvl="5" marL="2743200">
              <a:lnSpc>
                <a:spcPct val="115000"/>
              </a:lnSpc>
              <a:spcBef>
                <a:spcPts val="0"/>
              </a:spcBef>
              <a:spcAft>
                <a:spcPts val="0"/>
              </a:spcAft>
              <a:buClr>
                <a:schemeClr val="dk2"/>
              </a:buClr>
              <a:buSzPts val="1400"/>
              <a:buFont typeface="Candara"/>
              <a:buChar char="■"/>
              <a:defRPr>
                <a:solidFill>
                  <a:schemeClr val="dk2"/>
                </a:solidFill>
                <a:latin typeface="Candara"/>
                <a:ea typeface="Candara"/>
                <a:cs typeface="Candara"/>
                <a:sym typeface="Candara"/>
              </a:defRPr>
            </a:lvl6pPr>
            <a:lvl7pPr indent="-317500" lvl="6" marL="3200400">
              <a:lnSpc>
                <a:spcPct val="115000"/>
              </a:lnSpc>
              <a:spcBef>
                <a:spcPts val="0"/>
              </a:spcBef>
              <a:spcAft>
                <a:spcPts val="0"/>
              </a:spcAft>
              <a:buClr>
                <a:schemeClr val="dk2"/>
              </a:buClr>
              <a:buSzPts val="1400"/>
              <a:buFont typeface="Candara"/>
              <a:buChar char="●"/>
              <a:defRPr>
                <a:solidFill>
                  <a:schemeClr val="dk2"/>
                </a:solidFill>
                <a:latin typeface="Candara"/>
                <a:ea typeface="Candara"/>
                <a:cs typeface="Candara"/>
                <a:sym typeface="Candara"/>
              </a:defRPr>
            </a:lvl7pPr>
            <a:lvl8pPr indent="-317500" lvl="7" marL="3657600">
              <a:lnSpc>
                <a:spcPct val="115000"/>
              </a:lnSpc>
              <a:spcBef>
                <a:spcPts val="0"/>
              </a:spcBef>
              <a:spcAft>
                <a:spcPts val="0"/>
              </a:spcAft>
              <a:buClr>
                <a:schemeClr val="dk2"/>
              </a:buClr>
              <a:buSzPts val="1400"/>
              <a:buFont typeface="Candara"/>
              <a:buChar char="○"/>
              <a:defRPr>
                <a:solidFill>
                  <a:schemeClr val="dk2"/>
                </a:solidFill>
                <a:latin typeface="Candara"/>
                <a:ea typeface="Candara"/>
                <a:cs typeface="Candara"/>
                <a:sym typeface="Candara"/>
              </a:defRPr>
            </a:lvl8pPr>
            <a:lvl9pPr indent="-317500" lvl="8" marL="4114800">
              <a:lnSpc>
                <a:spcPct val="115000"/>
              </a:lnSpc>
              <a:spcBef>
                <a:spcPts val="0"/>
              </a:spcBef>
              <a:spcAft>
                <a:spcPts val="0"/>
              </a:spcAft>
              <a:buClr>
                <a:schemeClr val="dk2"/>
              </a:buClr>
              <a:buSzPts val="1400"/>
              <a:buFont typeface="Candara"/>
              <a:buChar char="■"/>
              <a:defRPr>
                <a:solidFill>
                  <a:schemeClr val="dk2"/>
                </a:solidFill>
                <a:latin typeface="Candara"/>
                <a:ea typeface="Candara"/>
                <a:cs typeface="Candara"/>
                <a:sym typeface="Candar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0" y="211775"/>
            <a:ext cx="9144000" cy="1126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Simple Object Storage</a:t>
            </a:r>
            <a:endParaRPr/>
          </a:p>
        </p:txBody>
      </p:sp>
      <p:sp>
        <p:nvSpPr>
          <p:cNvPr id="56" name="Google Shape;56;p13"/>
          <p:cNvSpPr txBox="1"/>
          <p:nvPr>
            <p:ph idx="1" type="subTitle"/>
          </p:nvPr>
        </p:nvSpPr>
        <p:spPr>
          <a:xfrm>
            <a:off x="0" y="1580500"/>
            <a:ext cx="9144000" cy="92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Distributed object storage optimized for small files</a:t>
            </a:r>
            <a:endParaRPr>
              <a:solidFill>
                <a:schemeClr val="dk1"/>
              </a:solidFill>
            </a:endParaRPr>
          </a:p>
        </p:txBody>
      </p:sp>
      <p:sp>
        <p:nvSpPr>
          <p:cNvPr id="57" name="Google Shape;57;p13"/>
          <p:cNvSpPr txBox="1"/>
          <p:nvPr/>
        </p:nvSpPr>
        <p:spPr>
          <a:xfrm>
            <a:off x="1723350" y="2333975"/>
            <a:ext cx="5697300" cy="136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latin typeface="Candara"/>
                <a:ea typeface="Candara"/>
                <a:cs typeface="Candara"/>
                <a:sym typeface="Candara"/>
              </a:rPr>
              <a:t>Nijad Huseynov</a:t>
            </a:r>
            <a:endParaRPr>
              <a:latin typeface="Candara"/>
              <a:ea typeface="Candara"/>
              <a:cs typeface="Candara"/>
              <a:sym typeface="Candara"/>
            </a:endParaRPr>
          </a:p>
          <a:p>
            <a:pPr indent="0" lvl="0" marL="0" rtl="0" algn="ctr">
              <a:lnSpc>
                <a:spcPct val="150000"/>
              </a:lnSpc>
              <a:spcBef>
                <a:spcPts val="0"/>
              </a:spcBef>
              <a:spcAft>
                <a:spcPts val="0"/>
              </a:spcAft>
              <a:buNone/>
            </a:pPr>
            <a:r>
              <a:rPr lang="en">
                <a:latin typeface="Candara"/>
                <a:ea typeface="Candara"/>
                <a:cs typeface="Candara"/>
                <a:sym typeface="Candara"/>
              </a:rPr>
              <a:t>Advisors: Dr. Stephen H. Kaisler, Dr. Jamaladdin Hasanov </a:t>
            </a:r>
            <a:endParaRPr>
              <a:latin typeface="Candara"/>
              <a:ea typeface="Candara"/>
              <a:cs typeface="Candara"/>
              <a:sym typeface="Candara"/>
            </a:endParaRPr>
          </a:p>
          <a:p>
            <a:pPr indent="0" lvl="0" marL="0" rtl="0" algn="ctr">
              <a:lnSpc>
                <a:spcPct val="150000"/>
              </a:lnSpc>
              <a:spcBef>
                <a:spcPts val="0"/>
              </a:spcBef>
              <a:spcAft>
                <a:spcPts val="0"/>
              </a:spcAft>
              <a:buNone/>
            </a:pPr>
            <a:r>
              <a:rPr lang="en">
                <a:latin typeface="Candara"/>
                <a:ea typeface="Candara"/>
                <a:cs typeface="Candara"/>
                <a:sym typeface="Candara"/>
              </a:rPr>
              <a:t>SEAS GW University, SITE ADA University</a:t>
            </a:r>
            <a:endParaRPr>
              <a:latin typeface="Candara"/>
              <a:ea typeface="Candara"/>
              <a:cs typeface="Candara"/>
              <a:sym typeface="Candara"/>
            </a:endParaRPr>
          </a:p>
          <a:p>
            <a:pPr indent="0" lvl="0" marL="0" rtl="0" algn="ctr">
              <a:lnSpc>
                <a:spcPct val="150000"/>
              </a:lnSpc>
              <a:spcBef>
                <a:spcPts val="0"/>
              </a:spcBef>
              <a:spcAft>
                <a:spcPts val="0"/>
              </a:spcAft>
              <a:buClr>
                <a:schemeClr val="dk1"/>
              </a:buClr>
              <a:buSzPts val="1100"/>
              <a:buFont typeface="Arial"/>
              <a:buNone/>
            </a:pPr>
            <a:r>
              <a:rPr lang="en">
                <a:solidFill>
                  <a:schemeClr val="dk1"/>
                </a:solidFill>
                <a:latin typeface="Candara"/>
                <a:ea typeface="Candara"/>
                <a:cs typeface="Candara"/>
                <a:sym typeface="Candara"/>
              </a:rPr>
              <a:t>Course: Guided Research 6917</a:t>
            </a:r>
            <a:endParaRPr>
              <a:latin typeface="Candara"/>
              <a:ea typeface="Candara"/>
              <a:cs typeface="Candara"/>
              <a:sym typeface="Candara"/>
            </a:endParaRPr>
          </a:p>
        </p:txBody>
      </p:sp>
      <p:pic>
        <p:nvPicPr>
          <p:cNvPr descr="http://www.hoasted.nl/~msmnl/resources/uploads/2014/03/ADA-new-final-logo.jpg" id="58" name="Google Shape;58;p13"/>
          <p:cNvPicPr preferRelativeResize="0"/>
          <p:nvPr/>
        </p:nvPicPr>
        <p:blipFill>
          <a:blip r:embed="rId3">
            <a:alphaModFix/>
          </a:blip>
          <a:stretch>
            <a:fillRect/>
          </a:stretch>
        </p:blipFill>
        <p:spPr>
          <a:xfrm>
            <a:off x="4572000" y="3858775"/>
            <a:ext cx="952500" cy="619125"/>
          </a:xfrm>
          <a:prstGeom prst="rect">
            <a:avLst/>
          </a:prstGeom>
          <a:noFill/>
          <a:ln>
            <a:noFill/>
          </a:ln>
        </p:spPr>
      </p:pic>
      <p:pic>
        <p:nvPicPr>
          <p:cNvPr descr="Logo&#10;&#10;Description automatically generated" id="59" name="Google Shape;59;p13"/>
          <p:cNvPicPr preferRelativeResize="0"/>
          <p:nvPr/>
        </p:nvPicPr>
        <p:blipFill>
          <a:blip r:embed="rId4">
            <a:alphaModFix/>
          </a:blip>
          <a:stretch>
            <a:fillRect/>
          </a:stretch>
        </p:blipFill>
        <p:spPr>
          <a:xfrm>
            <a:off x="3215775" y="3858775"/>
            <a:ext cx="952500" cy="619125"/>
          </a:xfrm>
          <a:prstGeom prst="rect">
            <a:avLst/>
          </a:prstGeom>
          <a:noFill/>
          <a:ln>
            <a:noFill/>
          </a:ln>
        </p:spPr>
      </p:pic>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1" name="Google Shape;61;p13"/>
          <p:cNvSpPr txBox="1"/>
          <p:nvPr/>
        </p:nvSpPr>
        <p:spPr>
          <a:xfrm>
            <a:off x="1543200" y="4659925"/>
            <a:ext cx="605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ndara"/>
                <a:ea typeface="Candara"/>
                <a:cs typeface="Candara"/>
                <a:sym typeface="Candara"/>
              </a:rPr>
              <a:t>3 August 2023</a:t>
            </a:r>
            <a:endParaRPr>
              <a:latin typeface="Candara"/>
              <a:ea typeface="Candara"/>
              <a:cs typeface="Candara"/>
              <a:sym typeface="Candara"/>
            </a:endParaRPr>
          </a:p>
        </p:txBody>
      </p:sp>
      <p:sp>
        <p:nvSpPr>
          <p:cNvPr id="62" name="Google Shape;62;p13"/>
          <p:cNvSpPr txBox="1"/>
          <p:nvPr/>
        </p:nvSpPr>
        <p:spPr>
          <a:xfrm>
            <a:off x="3571200" y="3595575"/>
            <a:ext cx="55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ndara"/>
              <a:ea typeface="Candara"/>
              <a:cs typeface="Candara"/>
              <a:sym typeface="Candara"/>
            </a:endParaRPr>
          </a:p>
        </p:txBody>
      </p:sp>
      <p:sp>
        <p:nvSpPr>
          <p:cNvPr id="63" name="Google Shape;63;p13"/>
          <p:cNvSpPr txBox="1"/>
          <p:nvPr/>
        </p:nvSpPr>
        <p:spPr>
          <a:xfrm>
            <a:off x="3267900" y="3195375"/>
            <a:ext cx="260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13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41" name="Google Shape;141;p22"/>
          <p:cNvSpPr txBox="1"/>
          <p:nvPr>
            <p:ph idx="1" type="body"/>
          </p:nvPr>
        </p:nvSpPr>
        <p:spPr>
          <a:xfrm>
            <a:off x="311700" y="919900"/>
            <a:ext cx="8520600" cy="364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Golang is used for the implementation</a:t>
            </a:r>
            <a:endParaRPr/>
          </a:p>
          <a:p>
            <a:pPr indent="-304800" lvl="1" marL="914400" rtl="0" algn="l">
              <a:spcBef>
                <a:spcPts val="0"/>
              </a:spcBef>
              <a:spcAft>
                <a:spcPts val="0"/>
              </a:spcAft>
              <a:buSzPts val="1200"/>
              <a:buChar char="○"/>
            </a:pPr>
            <a:r>
              <a:rPr lang="en"/>
              <a:t>Simple</a:t>
            </a:r>
            <a:endParaRPr/>
          </a:p>
          <a:p>
            <a:pPr indent="-304800" lvl="1" marL="914400" rtl="0" algn="l">
              <a:spcBef>
                <a:spcPts val="0"/>
              </a:spcBef>
              <a:spcAft>
                <a:spcPts val="0"/>
              </a:spcAft>
              <a:buSzPts val="1200"/>
              <a:buChar char="○"/>
            </a:pPr>
            <a:r>
              <a:rPr lang="en"/>
              <a:t>Fast</a:t>
            </a:r>
            <a:endParaRPr/>
          </a:p>
          <a:p>
            <a:pPr indent="-304800" lvl="1" marL="914400" rtl="0" algn="l">
              <a:spcBef>
                <a:spcPts val="0"/>
              </a:spcBef>
              <a:spcAft>
                <a:spcPts val="0"/>
              </a:spcAft>
              <a:buSzPts val="1200"/>
              <a:buChar char="○"/>
            </a:pPr>
            <a:r>
              <a:rPr lang="en"/>
              <a:t>Concurrent</a:t>
            </a:r>
            <a:endParaRPr/>
          </a:p>
          <a:p>
            <a:pPr indent="-304800" lvl="1" marL="914400" rtl="0" algn="l">
              <a:spcBef>
                <a:spcPts val="0"/>
              </a:spcBef>
              <a:spcAft>
                <a:spcPts val="0"/>
              </a:spcAft>
              <a:buSzPts val="1200"/>
              <a:buChar char="○"/>
            </a:pPr>
            <a:r>
              <a:rPr lang="en"/>
              <a:t>Portable</a:t>
            </a:r>
            <a:endParaRPr/>
          </a:p>
          <a:p>
            <a:pPr indent="0" lvl="0" marL="914400" rtl="0" algn="l">
              <a:spcBef>
                <a:spcPts val="1200"/>
              </a:spcBef>
              <a:spcAft>
                <a:spcPts val="0"/>
              </a:spcAft>
              <a:buNone/>
            </a:pPr>
            <a:r>
              <a:t/>
            </a:r>
            <a:endParaRPr/>
          </a:p>
          <a:p>
            <a:pPr indent="-317500" lvl="0" marL="457200" rtl="0" algn="l">
              <a:spcBef>
                <a:spcPts val="1200"/>
              </a:spcBef>
              <a:spcAft>
                <a:spcPts val="0"/>
              </a:spcAft>
              <a:buSzPts val="1400"/>
              <a:buChar char="●"/>
            </a:pPr>
            <a:r>
              <a:rPr lang="en"/>
              <a:t>Following open source golang libraries are used</a:t>
            </a:r>
            <a:endParaRPr/>
          </a:p>
          <a:p>
            <a:pPr indent="-304800" lvl="1" marL="914400" rtl="0" algn="l">
              <a:spcBef>
                <a:spcPts val="0"/>
              </a:spcBef>
              <a:spcAft>
                <a:spcPts val="0"/>
              </a:spcAft>
              <a:buSzPts val="1200"/>
              <a:buChar char="○"/>
            </a:pPr>
            <a:r>
              <a:rPr lang="en"/>
              <a:t>Echo - for the http server</a:t>
            </a:r>
            <a:endParaRPr/>
          </a:p>
          <a:p>
            <a:pPr indent="-304800" lvl="1" marL="914400" rtl="0" algn="l">
              <a:spcBef>
                <a:spcPts val="0"/>
              </a:spcBef>
              <a:spcAft>
                <a:spcPts val="0"/>
              </a:spcAft>
              <a:buSzPts val="1200"/>
              <a:buChar char="○"/>
            </a:pPr>
            <a:r>
              <a:rPr lang="en"/>
              <a:t>gRPC Go - for the gRPC server</a:t>
            </a:r>
            <a:endParaRPr/>
          </a:p>
          <a:p>
            <a:pPr indent="-304800" lvl="1" marL="914400" rtl="0" algn="l">
              <a:spcBef>
                <a:spcPts val="0"/>
              </a:spcBef>
              <a:spcAft>
                <a:spcPts val="0"/>
              </a:spcAft>
              <a:buSzPts val="1200"/>
              <a:buChar char="○"/>
            </a:pPr>
            <a:r>
              <a:rPr lang="en"/>
              <a:t>Cobra - for the </a:t>
            </a:r>
            <a:r>
              <a:rPr lang="en"/>
              <a:t>command</a:t>
            </a:r>
            <a:r>
              <a:rPr lang="en"/>
              <a:t> line interface implementation</a:t>
            </a:r>
            <a:endParaRPr/>
          </a:p>
          <a:p>
            <a:pPr indent="-304800" lvl="1" marL="914400" rtl="0" algn="l">
              <a:spcBef>
                <a:spcPts val="0"/>
              </a:spcBef>
              <a:spcAft>
                <a:spcPts val="0"/>
              </a:spcAft>
              <a:buSzPts val="1200"/>
              <a:buChar char="○"/>
            </a:pPr>
            <a:r>
              <a:rPr lang="en"/>
              <a:t>Logrus - for the logging</a:t>
            </a:r>
            <a:endParaRPr/>
          </a:p>
          <a:p>
            <a:pPr indent="0" lvl="0" marL="0" rtl="0" algn="l">
              <a:spcBef>
                <a:spcPts val="1200"/>
              </a:spcBef>
              <a:spcAft>
                <a:spcPts val="1200"/>
              </a:spcAft>
              <a:buNone/>
            </a:pPr>
            <a:r>
              <a:t/>
            </a:r>
            <a:endParaRPr/>
          </a:p>
        </p:txBody>
      </p:sp>
      <p:sp>
        <p:nvSpPr>
          <p:cNvPr id="142" name="Google Shape;14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2"/>
          <p:cNvPicPr preferRelativeResize="0"/>
          <p:nvPr/>
        </p:nvPicPr>
        <p:blipFill>
          <a:blip r:embed="rId3">
            <a:alphaModFix/>
          </a:blip>
          <a:stretch>
            <a:fillRect/>
          </a:stretch>
        </p:blipFill>
        <p:spPr>
          <a:xfrm>
            <a:off x="4881975" y="138400"/>
            <a:ext cx="2549950" cy="2024100"/>
          </a:xfrm>
          <a:prstGeom prst="rect">
            <a:avLst/>
          </a:prstGeom>
          <a:noFill/>
          <a:ln>
            <a:noFill/>
          </a:ln>
        </p:spPr>
      </p:pic>
      <p:pic>
        <p:nvPicPr>
          <p:cNvPr id="144" name="Google Shape;144;p22"/>
          <p:cNvPicPr preferRelativeResize="0"/>
          <p:nvPr/>
        </p:nvPicPr>
        <p:blipFill>
          <a:blip r:embed="rId4">
            <a:alphaModFix/>
          </a:blip>
          <a:stretch>
            <a:fillRect/>
          </a:stretch>
        </p:blipFill>
        <p:spPr>
          <a:xfrm>
            <a:off x="5442037" y="2571752"/>
            <a:ext cx="1429825" cy="1658975"/>
          </a:xfrm>
          <a:prstGeom prst="rect">
            <a:avLst/>
          </a:prstGeom>
          <a:noFill/>
          <a:ln>
            <a:noFill/>
          </a:ln>
        </p:spPr>
      </p:pic>
      <p:pic>
        <p:nvPicPr>
          <p:cNvPr id="145" name="Google Shape;145;p22"/>
          <p:cNvPicPr preferRelativeResize="0"/>
          <p:nvPr/>
        </p:nvPicPr>
        <p:blipFill>
          <a:blip r:embed="rId5">
            <a:alphaModFix/>
          </a:blip>
          <a:stretch>
            <a:fillRect/>
          </a:stretch>
        </p:blipFill>
        <p:spPr>
          <a:xfrm>
            <a:off x="7099625" y="1634575"/>
            <a:ext cx="1514726" cy="1514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write flow</a:t>
            </a:r>
            <a:endParaRPr/>
          </a:p>
        </p:txBody>
      </p:sp>
      <p:sp>
        <p:nvSpPr>
          <p:cNvPr id="151" name="Google Shape;151;p23"/>
          <p:cNvSpPr txBox="1"/>
          <p:nvPr>
            <p:ph idx="1" type="body"/>
          </p:nvPr>
        </p:nvSpPr>
        <p:spPr>
          <a:xfrm>
            <a:off x="311700" y="658100"/>
            <a:ext cx="4260300" cy="41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b="1" lang="en"/>
              <a:t>Step 1</a:t>
            </a:r>
            <a:r>
              <a:rPr lang="en"/>
              <a:t>. Client asks the location to write the object from the primary node</a:t>
            </a:r>
            <a:endParaRPr/>
          </a:p>
          <a:p>
            <a:pPr indent="0" lvl="0" marL="0" rtl="0" algn="l">
              <a:spcBef>
                <a:spcPts val="1200"/>
              </a:spcBef>
              <a:spcAft>
                <a:spcPts val="0"/>
              </a:spcAft>
              <a:buNone/>
            </a:pPr>
            <a:r>
              <a:rPr b="1" lang="en"/>
              <a:t>Step 2</a:t>
            </a:r>
            <a:r>
              <a:rPr lang="en"/>
              <a:t>. Primary node returns the address of the data node which object can be written</a:t>
            </a:r>
            <a:endParaRPr/>
          </a:p>
          <a:p>
            <a:pPr indent="0" lvl="0" marL="0" rtl="0" algn="l">
              <a:spcBef>
                <a:spcPts val="1200"/>
              </a:spcBef>
              <a:spcAft>
                <a:spcPts val="1200"/>
              </a:spcAft>
              <a:buClr>
                <a:schemeClr val="dk1"/>
              </a:buClr>
              <a:buSzPts val="1100"/>
              <a:buFont typeface="Arial"/>
              <a:buNone/>
            </a:pPr>
            <a:r>
              <a:rPr b="1" lang="en"/>
              <a:t>Step3</a:t>
            </a:r>
            <a:r>
              <a:rPr lang="en"/>
              <a:t>. Client writes the object to the given data node.</a:t>
            </a:r>
            <a:endParaRPr/>
          </a:p>
        </p:txBody>
      </p:sp>
      <p:pic>
        <p:nvPicPr>
          <p:cNvPr id="152" name="Google Shape;152;p23"/>
          <p:cNvPicPr preferRelativeResize="0"/>
          <p:nvPr/>
        </p:nvPicPr>
        <p:blipFill>
          <a:blip r:embed="rId3">
            <a:alphaModFix/>
          </a:blip>
          <a:stretch>
            <a:fillRect/>
          </a:stretch>
        </p:blipFill>
        <p:spPr>
          <a:xfrm>
            <a:off x="5291650" y="658100"/>
            <a:ext cx="3540642" cy="4180601"/>
          </a:xfrm>
          <a:prstGeom prst="rect">
            <a:avLst/>
          </a:prstGeom>
          <a:noFill/>
          <a:ln>
            <a:noFill/>
          </a:ln>
        </p:spPr>
      </p:pic>
      <p:sp>
        <p:nvSpPr>
          <p:cNvPr id="153" name="Google Shape;15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read flow</a:t>
            </a:r>
            <a:endParaRPr/>
          </a:p>
        </p:txBody>
      </p:sp>
      <p:sp>
        <p:nvSpPr>
          <p:cNvPr id="159" name="Google Shape;159;p24"/>
          <p:cNvSpPr txBox="1"/>
          <p:nvPr>
            <p:ph idx="1" type="body"/>
          </p:nvPr>
        </p:nvSpPr>
        <p:spPr>
          <a:xfrm>
            <a:off x="311700" y="658100"/>
            <a:ext cx="3774900" cy="43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Step 1</a:t>
            </a:r>
            <a:r>
              <a:rPr lang="en"/>
              <a:t>. Client asks the location of the object from the primary node</a:t>
            </a:r>
            <a:endParaRPr/>
          </a:p>
          <a:p>
            <a:pPr indent="0" lvl="0" marL="0" rtl="0" algn="l">
              <a:spcBef>
                <a:spcPts val="1200"/>
              </a:spcBef>
              <a:spcAft>
                <a:spcPts val="0"/>
              </a:spcAft>
              <a:buNone/>
            </a:pPr>
            <a:r>
              <a:rPr b="1" lang="en"/>
              <a:t>Step 2</a:t>
            </a:r>
            <a:r>
              <a:rPr lang="en"/>
              <a:t>. Primary node returns the address of the data node which has the object</a:t>
            </a:r>
            <a:endParaRPr/>
          </a:p>
          <a:p>
            <a:pPr indent="0" lvl="0" marL="0" rtl="0" algn="l">
              <a:spcBef>
                <a:spcPts val="1200"/>
              </a:spcBef>
              <a:spcAft>
                <a:spcPts val="1200"/>
              </a:spcAft>
              <a:buNone/>
            </a:pPr>
            <a:r>
              <a:rPr b="1" lang="en"/>
              <a:t>Step 3</a:t>
            </a:r>
            <a:r>
              <a:rPr lang="en"/>
              <a:t>. Client requests </a:t>
            </a:r>
            <a:r>
              <a:rPr lang="en"/>
              <a:t>the</a:t>
            </a:r>
            <a:r>
              <a:rPr lang="en"/>
              <a:t> object from the data node.</a:t>
            </a:r>
            <a:endParaRPr/>
          </a:p>
        </p:txBody>
      </p:sp>
      <p:pic>
        <p:nvPicPr>
          <p:cNvPr id="160" name="Google Shape;160;p24"/>
          <p:cNvPicPr preferRelativeResize="0"/>
          <p:nvPr/>
        </p:nvPicPr>
        <p:blipFill>
          <a:blip r:embed="rId3">
            <a:alphaModFix/>
          </a:blip>
          <a:stretch>
            <a:fillRect/>
          </a:stretch>
        </p:blipFill>
        <p:spPr>
          <a:xfrm>
            <a:off x="4210850" y="658100"/>
            <a:ext cx="4621450" cy="4321950"/>
          </a:xfrm>
          <a:prstGeom prst="rect">
            <a:avLst/>
          </a:prstGeom>
          <a:noFill/>
          <a:ln>
            <a:noFill/>
          </a:ln>
        </p:spPr>
      </p:pic>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Setup</a:t>
            </a:r>
            <a:endParaRPr/>
          </a:p>
          <a:p>
            <a:pPr indent="-304800" lvl="1" marL="914400" rtl="0" algn="l">
              <a:spcBef>
                <a:spcPts val="0"/>
              </a:spcBef>
              <a:spcAft>
                <a:spcPts val="0"/>
              </a:spcAft>
              <a:buSzPts val="1200"/>
              <a:buChar char="-"/>
            </a:pPr>
            <a:r>
              <a:rPr lang="en"/>
              <a:t>Apple M1 chip, 8 cores</a:t>
            </a:r>
            <a:endParaRPr/>
          </a:p>
          <a:p>
            <a:pPr indent="-304800" lvl="1" marL="914400" rtl="0" algn="l">
              <a:spcBef>
                <a:spcPts val="0"/>
              </a:spcBef>
              <a:spcAft>
                <a:spcPts val="0"/>
              </a:spcAft>
              <a:buSzPts val="1200"/>
              <a:buChar char="-"/>
            </a:pPr>
            <a:r>
              <a:rPr lang="en"/>
              <a:t>8GB RAM</a:t>
            </a:r>
            <a:endParaRPr/>
          </a:p>
          <a:p>
            <a:pPr indent="-304800" lvl="1" marL="914400" rtl="0" algn="l">
              <a:spcBef>
                <a:spcPts val="0"/>
              </a:spcBef>
              <a:spcAft>
                <a:spcPts val="0"/>
              </a:spcAft>
              <a:buSzPts val="1200"/>
              <a:buChar char="-"/>
            </a:pPr>
            <a:r>
              <a:rPr lang="en"/>
              <a:t>256 SSD with APFS</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Workloads</a:t>
            </a:r>
            <a:endParaRPr/>
          </a:p>
          <a:p>
            <a:pPr indent="-304800" lvl="1" marL="914400" rtl="0" algn="l">
              <a:spcBef>
                <a:spcPts val="0"/>
              </a:spcBef>
              <a:spcAft>
                <a:spcPts val="0"/>
              </a:spcAft>
              <a:buSzPts val="1200"/>
              <a:buChar char="-"/>
            </a:pPr>
            <a:r>
              <a:rPr lang="en"/>
              <a:t>Read/Write performance of the systems against local file system with 1KB files</a:t>
            </a:r>
            <a:endParaRPr/>
          </a:p>
          <a:p>
            <a:pPr indent="-304800" lvl="1" marL="914400" rtl="0" algn="l">
              <a:spcBef>
                <a:spcPts val="0"/>
              </a:spcBef>
              <a:spcAft>
                <a:spcPts val="0"/>
              </a:spcAft>
              <a:buSzPts val="1200"/>
              <a:buChar char="-"/>
            </a:pPr>
            <a:r>
              <a:rPr lang="en"/>
              <a:t>Read/Write performance of the system with different bytes of data</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8" name="Google Shape;16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115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Local File System vs SOS on 1KB data</a:t>
            </a:r>
            <a:endParaRPr/>
          </a:p>
        </p:txBody>
      </p:sp>
      <p:sp>
        <p:nvSpPr>
          <p:cNvPr id="174" name="Google Shape;17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6"/>
          <p:cNvPicPr preferRelativeResize="0"/>
          <p:nvPr/>
        </p:nvPicPr>
        <p:blipFill>
          <a:blip r:embed="rId3">
            <a:alphaModFix/>
          </a:blip>
          <a:stretch>
            <a:fillRect/>
          </a:stretch>
        </p:blipFill>
        <p:spPr>
          <a:xfrm>
            <a:off x="4743125" y="1109575"/>
            <a:ext cx="4089174" cy="3553650"/>
          </a:xfrm>
          <a:prstGeom prst="rect">
            <a:avLst/>
          </a:prstGeom>
          <a:noFill/>
          <a:ln>
            <a:noFill/>
          </a:ln>
        </p:spPr>
      </p:pic>
      <p:pic>
        <p:nvPicPr>
          <p:cNvPr id="176" name="Google Shape;176;p26"/>
          <p:cNvPicPr preferRelativeResize="0"/>
          <p:nvPr/>
        </p:nvPicPr>
        <p:blipFill>
          <a:blip r:embed="rId4">
            <a:alphaModFix/>
          </a:blip>
          <a:stretch>
            <a:fillRect/>
          </a:stretch>
        </p:blipFill>
        <p:spPr>
          <a:xfrm>
            <a:off x="201150" y="1109575"/>
            <a:ext cx="4089174" cy="355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15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Read/Write performance on different bytes of data</a:t>
            </a:r>
            <a:endParaRPr/>
          </a:p>
        </p:txBody>
      </p:sp>
      <p:sp>
        <p:nvSpPr>
          <p:cNvPr id="182" name="Google Shape;18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7"/>
          <p:cNvPicPr preferRelativeResize="0"/>
          <p:nvPr/>
        </p:nvPicPr>
        <p:blipFill>
          <a:blip r:embed="rId3">
            <a:alphaModFix/>
          </a:blip>
          <a:stretch>
            <a:fillRect/>
          </a:stretch>
        </p:blipFill>
        <p:spPr>
          <a:xfrm>
            <a:off x="152400" y="877600"/>
            <a:ext cx="4419600" cy="3314700"/>
          </a:xfrm>
          <a:prstGeom prst="rect">
            <a:avLst/>
          </a:prstGeom>
          <a:noFill/>
          <a:ln>
            <a:noFill/>
          </a:ln>
        </p:spPr>
      </p:pic>
      <p:pic>
        <p:nvPicPr>
          <p:cNvPr id="184" name="Google Shape;184;p27"/>
          <p:cNvPicPr preferRelativeResize="0"/>
          <p:nvPr/>
        </p:nvPicPr>
        <p:blipFill>
          <a:blip r:embed="rId4">
            <a:alphaModFix/>
          </a:blip>
          <a:stretch>
            <a:fillRect/>
          </a:stretch>
        </p:blipFill>
        <p:spPr>
          <a:xfrm>
            <a:off x="4572000" y="877600"/>
            <a:ext cx="4419600" cy="3314700"/>
          </a:xfrm>
          <a:prstGeom prst="rect">
            <a:avLst/>
          </a:prstGeom>
          <a:noFill/>
          <a:ln>
            <a:noFill/>
          </a:ln>
        </p:spPr>
      </p:pic>
      <p:sp>
        <p:nvSpPr>
          <p:cNvPr id="185" name="Google Shape;185;p27"/>
          <p:cNvSpPr txBox="1"/>
          <p:nvPr/>
        </p:nvSpPr>
        <p:spPr>
          <a:xfrm>
            <a:off x="311700" y="4192300"/>
            <a:ext cx="825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ndara"/>
                <a:ea typeface="Candara"/>
                <a:cs typeface="Candara"/>
                <a:sym typeface="Candara"/>
              </a:rPr>
              <a:t>Number of files in each test case:</a:t>
            </a:r>
            <a:r>
              <a:rPr lang="en">
                <a:latin typeface="Candara"/>
                <a:ea typeface="Candara"/>
                <a:cs typeface="Candara"/>
                <a:sym typeface="Candara"/>
              </a:rPr>
              <a:t> 100,000</a:t>
            </a:r>
            <a:endParaRPr>
              <a:latin typeface="Candara"/>
              <a:ea typeface="Candara"/>
              <a:cs typeface="Candara"/>
              <a:sym typeface="Candara"/>
            </a:endParaRPr>
          </a:p>
          <a:p>
            <a:pPr indent="0" lvl="0" marL="0" rtl="0" algn="l">
              <a:spcBef>
                <a:spcPts val="0"/>
              </a:spcBef>
              <a:spcAft>
                <a:spcPts val="0"/>
              </a:spcAft>
              <a:buNone/>
            </a:pPr>
            <a:r>
              <a:rPr b="1" lang="en">
                <a:latin typeface="Candara"/>
                <a:ea typeface="Candara"/>
                <a:cs typeface="Candara"/>
                <a:sym typeface="Candara"/>
              </a:rPr>
              <a:t>Data size:</a:t>
            </a:r>
            <a:r>
              <a:rPr lang="en">
                <a:latin typeface="Candara"/>
                <a:ea typeface="Candara"/>
                <a:cs typeface="Candara"/>
                <a:sym typeface="Candara"/>
              </a:rPr>
              <a:t> 32 B, 64 B, 128 B, 256 B, 512 B, 1024 B, 2048 B, 4096 B, 8192 B, 16384 B, 32768 B, 65536 B</a:t>
            </a:r>
            <a:endParaRPr>
              <a:latin typeface="Candara"/>
              <a:ea typeface="Candara"/>
              <a:cs typeface="Candara"/>
              <a:sym typeface="Canda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13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1" name="Google Shape;191;p28"/>
          <p:cNvSpPr txBox="1"/>
          <p:nvPr>
            <p:ph idx="1" type="body"/>
          </p:nvPr>
        </p:nvSpPr>
        <p:spPr>
          <a:xfrm>
            <a:off x="311700" y="919900"/>
            <a:ext cx="8520600" cy="36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Distributed Object storage is implemented for small files</a:t>
            </a:r>
            <a:endParaRPr/>
          </a:p>
          <a:p>
            <a:pPr indent="0" lvl="0" marL="0" rtl="0" algn="l">
              <a:spcBef>
                <a:spcPts val="1200"/>
              </a:spcBef>
              <a:spcAft>
                <a:spcPts val="0"/>
              </a:spcAft>
              <a:buNone/>
            </a:pPr>
            <a:r>
              <a:rPr lang="en"/>
              <a:t>It is horizontally scalable</a:t>
            </a:r>
            <a:endParaRPr/>
          </a:p>
          <a:p>
            <a:pPr indent="0" lvl="0" marL="0" rtl="0" algn="l">
              <a:spcBef>
                <a:spcPts val="1200"/>
              </a:spcBef>
              <a:spcAft>
                <a:spcPts val="0"/>
              </a:spcAft>
              <a:buNone/>
            </a:pPr>
            <a:r>
              <a:rPr lang="en"/>
              <a:t>Heartbeat mechanism is implemented as an healthcheck</a:t>
            </a:r>
            <a:endParaRPr/>
          </a:p>
          <a:p>
            <a:pPr indent="0" lvl="0" marL="0" rtl="0" algn="l">
              <a:spcBef>
                <a:spcPts val="1200"/>
              </a:spcBef>
              <a:spcAft>
                <a:spcPts val="0"/>
              </a:spcAft>
              <a:buNone/>
            </a:pPr>
            <a:r>
              <a:rPr lang="en"/>
              <a:t>Evaluation shows that system performs well on small sized data compared to local file system</a:t>
            </a:r>
            <a:endParaRPr/>
          </a:p>
          <a:p>
            <a:pPr indent="0" lvl="0" marL="0" rtl="0" algn="l">
              <a:spcBef>
                <a:spcPts val="1200"/>
              </a:spcBef>
              <a:spcAft>
                <a:spcPts val="1200"/>
              </a:spcAft>
              <a:buNone/>
            </a:pPr>
            <a:r>
              <a:t/>
            </a:r>
            <a:endParaRPr/>
          </a:p>
        </p:txBody>
      </p:sp>
      <p:sp>
        <p:nvSpPr>
          <p:cNvPr id="192" name="Google Shape;19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13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98" name="Google Shape;198;p29"/>
          <p:cNvSpPr txBox="1"/>
          <p:nvPr>
            <p:ph idx="1" type="body"/>
          </p:nvPr>
        </p:nvSpPr>
        <p:spPr>
          <a:xfrm>
            <a:off x="311700" y="919900"/>
            <a:ext cx="8520600" cy="364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Object deletes/updates</a:t>
            </a:r>
            <a:endParaRPr/>
          </a:p>
          <a:p>
            <a:pPr indent="-317500" lvl="0" marL="457200" rtl="0" algn="l">
              <a:spcBef>
                <a:spcPts val="0"/>
              </a:spcBef>
              <a:spcAft>
                <a:spcPts val="0"/>
              </a:spcAft>
              <a:buSzPts val="1400"/>
              <a:buChar char="●"/>
            </a:pPr>
            <a:r>
              <a:rPr lang="en"/>
              <a:t>Garbage collection</a:t>
            </a:r>
            <a:endParaRPr/>
          </a:p>
          <a:p>
            <a:pPr indent="-317500" lvl="0" marL="457200" rtl="0" algn="l">
              <a:spcBef>
                <a:spcPts val="0"/>
              </a:spcBef>
              <a:spcAft>
                <a:spcPts val="0"/>
              </a:spcAft>
              <a:buSzPts val="1400"/>
              <a:buChar char="●"/>
            </a:pPr>
            <a:r>
              <a:rPr lang="en"/>
              <a:t>Index for the object id to </a:t>
            </a:r>
            <a:r>
              <a:rPr lang="en"/>
              <a:t>offset</a:t>
            </a:r>
            <a:r>
              <a:rPr lang="en"/>
              <a:t> mapping</a:t>
            </a:r>
            <a:endParaRPr/>
          </a:p>
          <a:p>
            <a:pPr indent="-317500" lvl="0" marL="457200" rtl="0" algn="l">
              <a:spcBef>
                <a:spcPts val="0"/>
              </a:spcBef>
              <a:spcAft>
                <a:spcPts val="0"/>
              </a:spcAft>
              <a:buSzPts val="1400"/>
              <a:buChar char="●"/>
            </a:pPr>
            <a:r>
              <a:rPr lang="en"/>
              <a:t>Batched writes to take advantage of the HDDs</a:t>
            </a:r>
            <a:endParaRPr/>
          </a:p>
        </p:txBody>
      </p:sp>
      <p:sp>
        <p:nvSpPr>
          <p:cNvPr id="199" name="Google Shape;19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 Questions?</a:t>
            </a:r>
            <a:endParaRPr/>
          </a:p>
        </p:txBody>
      </p:sp>
      <p:sp>
        <p:nvSpPr>
          <p:cNvPr id="205" name="Google Shape;20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13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Backup</a:t>
            </a:r>
            <a:endParaRPr/>
          </a:p>
        </p:txBody>
      </p:sp>
      <p:sp>
        <p:nvSpPr>
          <p:cNvPr id="211" name="Google Shape;211;p31"/>
          <p:cNvSpPr txBox="1"/>
          <p:nvPr>
            <p:ph idx="1" type="body"/>
          </p:nvPr>
        </p:nvSpPr>
        <p:spPr>
          <a:xfrm>
            <a:off x="311700" y="919900"/>
            <a:ext cx="8520600" cy="364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2" name="Google Shape;21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Heilmeier Questions</a:t>
            </a:r>
            <a:endParaRPr/>
          </a:p>
          <a:p>
            <a:pPr indent="-317500" lvl="0" marL="457200" rtl="0" algn="l">
              <a:spcBef>
                <a:spcPts val="0"/>
              </a:spcBef>
              <a:spcAft>
                <a:spcPts val="0"/>
              </a:spcAft>
              <a:buSzPts val="1400"/>
              <a:buChar char="●"/>
            </a:pPr>
            <a:r>
              <a:rPr lang="en"/>
              <a:t>Project objective</a:t>
            </a:r>
            <a:endParaRPr/>
          </a:p>
          <a:p>
            <a:pPr indent="-317500" lvl="0" marL="457200" rtl="0" algn="l">
              <a:spcBef>
                <a:spcPts val="0"/>
              </a:spcBef>
              <a:spcAft>
                <a:spcPts val="0"/>
              </a:spcAft>
              <a:buSzPts val="1400"/>
              <a:buChar char="●"/>
            </a:pPr>
            <a:r>
              <a:rPr lang="en"/>
              <a:t>Features</a:t>
            </a:r>
            <a:endParaRPr/>
          </a:p>
          <a:p>
            <a:pPr indent="-317500" lvl="0" marL="457200" rtl="0" algn="l">
              <a:spcBef>
                <a:spcPts val="0"/>
              </a:spcBef>
              <a:spcAft>
                <a:spcPts val="0"/>
              </a:spcAft>
              <a:buSzPts val="1400"/>
              <a:buChar char="●"/>
            </a:pPr>
            <a:r>
              <a:rPr lang="en"/>
              <a:t>Key ideas for optimizing for small files</a:t>
            </a:r>
            <a:endParaRPr/>
          </a:p>
          <a:p>
            <a:pPr indent="-317500" lvl="0" marL="457200" rtl="0" algn="l">
              <a:spcBef>
                <a:spcPts val="0"/>
              </a:spcBef>
              <a:spcAft>
                <a:spcPts val="0"/>
              </a:spcAft>
              <a:buSzPts val="1400"/>
              <a:buChar char="●"/>
            </a:pPr>
            <a:r>
              <a:rPr lang="en"/>
              <a:t>System Design</a:t>
            </a:r>
            <a:endParaRPr/>
          </a:p>
          <a:p>
            <a:pPr indent="-317500" lvl="0" marL="457200" rtl="0" algn="l">
              <a:spcBef>
                <a:spcPts val="0"/>
              </a:spcBef>
              <a:spcAft>
                <a:spcPts val="0"/>
              </a:spcAft>
              <a:buSzPts val="1400"/>
              <a:buChar char="●"/>
            </a:pPr>
            <a:r>
              <a:rPr lang="en"/>
              <a:t>Data node components</a:t>
            </a:r>
            <a:endParaRPr/>
          </a:p>
          <a:p>
            <a:pPr indent="-317500" lvl="0" marL="457200" rtl="0" algn="l">
              <a:spcBef>
                <a:spcPts val="0"/>
              </a:spcBef>
              <a:spcAft>
                <a:spcPts val="0"/>
              </a:spcAft>
              <a:buSzPts val="1400"/>
              <a:buChar char="●"/>
            </a:pPr>
            <a:r>
              <a:rPr lang="en"/>
              <a:t>Needle - unit of data in the system</a:t>
            </a:r>
            <a:endParaRPr/>
          </a:p>
          <a:p>
            <a:pPr indent="-317500" lvl="0" marL="457200" rtl="0" algn="l">
              <a:spcBef>
                <a:spcPts val="0"/>
              </a:spcBef>
              <a:spcAft>
                <a:spcPts val="0"/>
              </a:spcAft>
              <a:buSzPts val="1400"/>
              <a:buChar char="●"/>
            </a:pPr>
            <a:r>
              <a:rPr lang="en"/>
              <a:t>Implementation</a:t>
            </a:r>
            <a:endParaRPr/>
          </a:p>
          <a:p>
            <a:pPr indent="-317500" lvl="0" marL="457200" rtl="0" algn="l">
              <a:spcBef>
                <a:spcPts val="0"/>
              </a:spcBef>
              <a:spcAft>
                <a:spcPts val="0"/>
              </a:spcAft>
              <a:buSzPts val="1400"/>
              <a:buChar char="●"/>
            </a:pPr>
            <a:r>
              <a:rPr lang="en"/>
              <a:t>Object write flow</a:t>
            </a:r>
            <a:endParaRPr/>
          </a:p>
          <a:p>
            <a:pPr indent="-317500" lvl="0" marL="457200" rtl="0" algn="l">
              <a:spcBef>
                <a:spcPts val="0"/>
              </a:spcBef>
              <a:spcAft>
                <a:spcPts val="0"/>
              </a:spcAft>
              <a:buSzPts val="1400"/>
              <a:buChar char="●"/>
            </a:pPr>
            <a:r>
              <a:rPr lang="en"/>
              <a:t>Object read flow</a:t>
            </a:r>
            <a:endParaRPr/>
          </a:p>
          <a:p>
            <a:pPr indent="-317500" lvl="0" marL="457200" rtl="0" algn="l">
              <a:spcBef>
                <a:spcPts val="0"/>
              </a:spcBef>
              <a:spcAft>
                <a:spcPts val="0"/>
              </a:spcAft>
              <a:buSzPts val="1400"/>
              <a:buChar char="●"/>
            </a:pPr>
            <a:r>
              <a:rPr lang="en"/>
              <a:t>Evaluation</a:t>
            </a:r>
            <a:endParaRPr/>
          </a:p>
          <a:p>
            <a:pPr indent="-317500" lvl="0" marL="457200" rtl="0" algn="l">
              <a:spcBef>
                <a:spcPts val="0"/>
              </a:spcBef>
              <a:spcAft>
                <a:spcPts val="0"/>
              </a:spcAft>
              <a:buSzPts val="1400"/>
              <a:buChar char="●"/>
            </a:pPr>
            <a:r>
              <a:rPr lang="en"/>
              <a:t>Conclusion</a:t>
            </a:r>
            <a:endParaRPr/>
          </a:p>
          <a:p>
            <a:pPr indent="-317500" lvl="0" marL="457200" rtl="0" algn="l">
              <a:spcBef>
                <a:spcPts val="0"/>
              </a:spcBef>
              <a:spcAft>
                <a:spcPts val="0"/>
              </a:spcAft>
              <a:buSzPts val="1400"/>
              <a:buChar char="●"/>
            </a:pPr>
            <a:r>
              <a:rPr lang="en"/>
              <a:t>Future work</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the system</a:t>
            </a:r>
            <a:endParaRPr/>
          </a:p>
          <a:p>
            <a:pPr indent="0" lvl="0" marL="0" rtl="0" algn="l">
              <a:spcBef>
                <a:spcPts val="0"/>
              </a:spcBef>
              <a:spcAft>
                <a:spcPts val="0"/>
              </a:spcAft>
              <a:buNone/>
            </a:pPr>
            <a:r>
              <a:t/>
            </a:r>
            <a:endParaRPr/>
          </a:p>
        </p:txBody>
      </p:sp>
      <p:sp>
        <p:nvSpPr>
          <p:cNvPr id="218" name="Google Shape;21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To start the primary node</a:t>
            </a:r>
            <a:endParaRPr sz="1000">
              <a:solidFill>
                <a:srgbClr val="1F2328"/>
              </a:solidFill>
              <a:latin typeface="Courier New"/>
              <a:ea typeface="Courier New"/>
              <a:cs typeface="Courier New"/>
              <a:sym typeface="Courier New"/>
            </a:endParaRPr>
          </a:p>
          <a:p>
            <a:pPr indent="0" lvl="0" marL="0" marR="152400" rtl="0" algn="l">
              <a:lnSpc>
                <a:spcPct val="145000"/>
              </a:lnSpc>
              <a:spcBef>
                <a:spcPts val="1200"/>
              </a:spcBef>
              <a:spcAft>
                <a:spcPts val="0"/>
              </a:spcAft>
              <a:buClr>
                <a:schemeClr val="dk1"/>
              </a:buClr>
              <a:buSzPct val="110000"/>
              <a:buFont typeface="Arial"/>
              <a:buNone/>
            </a:pPr>
            <a:r>
              <a:rPr lang="en" sz="1000">
                <a:solidFill>
                  <a:srgbClr val="1F2328"/>
                </a:solidFill>
                <a:latin typeface="Courier New"/>
                <a:ea typeface="Courier New"/>
                <a:cs typeface="Courier New"/>
                <a:sym typeface="Courier New"/>
              </a:rPr>
              <a:t>./sos primary --port=8080 --grpc_port=1234</a:t>
            </a:r>
            <a:endParaRPr sz="1000">
              <a:solidFill>
                <a:srgbClr val="1F2328"/>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start the data node</a:t>
            </a:r>
            <a:endParaRPr/>
          </a:p>
          <a:p>
            <a:pPr indent="0" lvl="0" marL="0" rtl="0" algn="l">
              <a:spcBef>
                <a:spcPts val="1200"/>
              </a:spcBef>
              <a:spcAft>
                <a:spcPts val="0"/>
              </a:spcAft>
              <a:buNone/>
            </a:pPr>
            <a:r>
              <a:rPr lang="en" sz="1000">
                <a:solidFill>
                  <a:srgbClr val="1F2328"/>
                </a:solidFill>
                <a:latin typeface="Courier New"/>
                <a:ea typeface="Courier New"/>
                <a:cs typeface="Courier New"/>
                <a:sym typeface="Courier New"/>
              </a:rPr>
              <a:t>./sos data --vol_dir="tmp/node1" </a:t>
            </a:r>
            <a:endParaRPr sz="1000">
              <a:solidFill>
                <a:srgbClr val="1F2328"/>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1F2328"/>
                </a:solidFill>
                <a:latin typeface="Courier New"/>
                <a:ea typeface="Courier New"/>
                <a:cs typeface="Courier New"/>
                <a:sym typeface="Courier New"/>
              </a:rPr>
              <a:t>           --primary_node="localhost:1234" </a:t>
            </a:r>
            <a:endParaRPr sz="1000">
              <a:solidFill>
                <a:srgbClr val="1F2328"/>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1F2328"/>
                </a:solidFill>
                <a:latin typeface="Courier New"/>
                <a:ea typeface="Courier New"/>
                <a:cs typeface="Courier New"/>
                <a:sym typeface="Courier New"/>
              </a:rPr>
              <a:t>           --port="8081" </a:t>
            </a:r>
            <a:endParaRPr sz="1000">
              <a:solidFill>
                <a:srgbClr val="1F2328"/>
              </a:solidFill>
              <a:latin typeface="Courier New"/>
              <a:ea typeface="Courier New"/>
              <a:cs typeface="Courier New"/>
              <a:sym typeface="Courier New"/>
            </a:endParaRPr>
          </a:p>
          <a:p>
            <a:pPr indent="0" lvl="0" marL="0" rtl="0" algn="l">
              <a:spcBef>
                <a:spcPts val="1200"/>
              </a:spcBef>
              <a:spcAft>
                <a:spcPts val="0"/>
              </a:spcAft>
              <a:buNone/>
            </a:pPr>
            <a:r>
              <a:rPr lang="en" sz="1000">
                <a:solidFill>
                  <a:srgbClr val="1F2328"/>
                </a:solidFill>
                <a:latin typeface="Courier New"/>
                <a:ea typeface="Courier New"/>
                <a:cs typeface="Courier New"/>
                <a:sym typeface="Courier New"/>
              </a:rPr>
              <a:t>           --grpc_port="1235"  </a:t>
            </a:r>
            <a:endParaRPr sz="1000">
              <a:solidFill>
                <a:srgbClr val="1F2328"/>
              </a:solidFill>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ct val="110000"/>
              <a:buFont typeface="Arial"/>
              <a:buNone/>
            </a:pPr>
            <a:r>
              <a:rPr lang="en" sz="1000">
                <a:solidFill>
                  <a:srgbClr val="1F2328"/>
                </a:solidFill>
                <a:latin typeface="Courier New"/>
                <a:ea typeface="Courier New"/>
                <a:cs typeface="Courier New"/>
                <a:sym typeface="Courier New"/>
              </a:rPr>
              <a:t>         --node_id="1"</a:t>
            </a:r>
            <a:endParaRPr sz="1000">
              <a:solidFill>
                <a:srgbClr val="1F2328"/>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219" name="Google Shape;21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APIs</a:t>
            </a:r>
            <a:endParaRPr/>
          </a:p>
        </p:txBody>
      </p:sp>
      <p:sp>
        <p:nvSpPr>
          <p:cNvPr id="225" name="Google Shape;225;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Primary Node</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rPr lang="en" sz="1100">
                <a:solidFill>
                  <a:srgbClr val="1F2328"/>
                </a:solidFill>
                <a:highlight>
                  <a:srgbClr val="FFFFFF"/>
                </a:highlight>
                <a:latin typeface="Arial"/>
                <a:ea typeface="Arial"/>
                <a:cs typeface="Arial"/>
                <a:sym typeface="Arial"/>
              </a:rPr>
              <a:t>GET </a:t>
            </a:r>
            <a:r>
              <a:rPr b="1" lang="en" sz="1100">
                <a:solidFill>
                  <a:srgbClr val="1F2328"/>
                </a:solidFill>
                <a:latin typeface="Arial"/>
                <a:ea typeface="Arial"/>
                <a:cs typeface="Arial"/>
                <a:sym typeface="Arial"/>
              </a:rPr>
              <a:t>/primary/volume</a:t>
            </a:r>
            <a:endParaRPr b="1" sz="1100">
              <a:solidFill>
                <a:srgbClr val="1F2328"/>
              </a:solidFill>
              <a:latin typeface="Arial"/>
              <a:ea typeface="Arial"/>
              <a:cs typeface="Arial"/>
              <a:sym typeface="Arial"/>
            </a:endParaRPr>
          </a:p>
          <a:p>
            <a:pPr indent="0" lvl="0" marL="0" rtl="0" algn="l">
              <a:spcBef>
                <a:spcPts val="1200"/>
              </a:spcBef>
              <a:spcAft>
                <a:spcPts val="0"/>
              </a:spcAft>
              <a:buNone/>
            </a:pPr>
            <a:r>
              <a:rPr lang="en" sz="1100">
                <a:solidFill>
                  <a:srgbClr val="1F2328"/>
                </a:solidFill>
                <a:latin typeface="Arial"/>
                <a:ea typeface="Arial"/>
                <a:cs typeface="Arial"/>
                <a:sym typeface="Arial"/>
              </a:rPr>
              <a:t>GET </a:t>
            </a:r>
            <a:r>
              <a:rPr b="1" lang="en" sz="1100">
                <a:solidFill>
                  <a:srgbClr val="1F2328"/>
                </a:solidFill>
                <a:latin typeface="Arial"/>
                <a:ea typeface="Arial"/>
                <a:cs typeface="Arial"/>
                <a:sym typeface="Arial"/>
              </a:rPr>
              <a:t>/primary/search?id=12</a:t>
            </a:r>
            <a:endParaRPr b="1" sz="1100">
              <a:solidFill>
                <a:srgbClr val="1F2328"/>
              </a:solidFill>
              <a:latin typeface="Arial"/>
              <a:ea typeface="Arial"/>
              <a:cs typeface="Arial"/>
              <a:sym typeface="Arial"/>
            </a:endParaRPr>
          </a:p>
          <a:p>
            <a:pPr indent="0" lvl="0" marL="0" rtl="0" algn="l">
              <a:spcBef>
                <a:spcPts val="1200"/>
              </a:spcBef>
              <a:spcAft>
                <a:spcPts val="1200"/>
              </a:spcAft>
              <a:buNone/>
            </a:pPr>
            <a:r>
              <a:rPr lang="en" sz="1100">
                <a:solidFill>
                  <a:srgbClr val="1F2328"/>
                </a:solidFill>
                <a:highlight>
                  <a:srgbClr val="FFFFFF"/>
                </a:highlight>
                <a:latin typeface="Arial"/>
                <a:ea typeface="Arial"/>
                <a:cs typeface="Arial"/>
                <a:sym typeface="Arial"/>
              </a:rPr>
              <a:t>GET </a:t>
            </a:r>
            <a:r>
              <a:rPr b="1" lang="en" sz="1100">
                <a:solidFill>
                  <a:srgbClr val="1F2328"/>
                </a:solidFill>
                <a:latin typeface="Arial"/>
                <a:ea typeface="Arial"/>
                <a:cs typeface="Arial"/>
                <a:sym typeface="Arial"/>
              </a:rPr>
              <a:t>/primary/cluster-info</a:t>
            </a:r>
            <a:endParaRPr b="1" sz="1100">
              <a:solidFill>
                <a:srgbClr val="1F2328"/>
              </a:solidFill>
              <a:latin typeface="Arial"/>
              <a:ea typeface="Arial"/>
              <a:cs typeface="Arial"/>
              <a:sym typeface="Arial"/>
            </a:endParaRPr>
          </a:p>
        </p:txBody>
      </p:sp>
      <p:sp>
        <p:nvSpPr>
          <p:cNvPr id="226" name="Google Shape;226;p3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Data Node</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200">
                <a:solidFill>
                  <a:srgbClr val="1F2328"/>
                </a:solidFill>
                <a:highlight>
                  <a:srgbClr val="FFFFFF"/>
                </a:highlight>
                <a:latin typeface="Arial"/>
                <a:ea typeface="Arial"/>
                <a:cs typeface="Arial"/>
                <a:sym typeface="Arial"/>
              </a:rPr>
              <a:t>POST</a:t>
            </a:r>
            <a:r>
              <a:rPr b="1" lang="en" sz="1200">
                <a:solidFill>
                  <a:srgbClr val="1F2328"/>
                </a:solidFill>
                <a:highlight>
                  <a:srgbClr val="FFFFFF"/>
                </a:highlight>
                <a:latin typeface="Arial"/>
                <a:ea typeface="Arial"/>
                <a:cs typeface="Arial"/>
                <a:sym typeface="Arial"/>
              </a:rPr>
              <a:t> </a:t>
            </a:r>
            <a:r>
              <a:rPr b="1" lang="en" sz="1200">
                <a:solidFill>
                  <a:srgbClr val="1F2328"/>
                </a:solidFill>
                <a:latin typeface="Arial"/>
                <a:ea typeface="Arial"/>
                <a:cs typeface="Arial"/>
                <a:sym typeface="Arial"/>
              </a:rPr>
              <a:t>/data/:fid</a:t>
            </a:r>
            <a:endParaRPr b="1" sz="1200">
              <a:solidFill>
                <a:srgbClr val="1F2328"/>
              </a:solidFill>
              <a:latin typeface="Arial"/>
              <a:ea typeface="Arial"/>
              <a:cs typeface="Arial"/>
              <a:sym typeface="Arial"/>
            </a:endParaRPr>
          </a:p>
          <a:p>
            <a:pPr indent="0" lvl="0" marL="0" rtl="0" algn="l">
              <a:spcBef>
                <a:spcPts val="1200"/>
              </a:spcBef>
              <a:spcAft>
                <a:spcPts val="1200"/>
              </a:spcAft>
              <a:buNone/>
            </a:pPr>
            <a:r>
              <a:rPr lang="en" sz="1200">
                <a:solidFill>
                  <a:srgbClr val="1F2328"/>
                </a:solidFill>
                <a:highlight>
                  <a:srgbClr val="FFFFFF"/>
                </a:highlight>
                <a:latin typeface="Arial"/>
                <a:ea typeface="Arial"/>
                <a:cs typeface="Arial"/>
                <a:sym typeface="Arial"/>
              </a:rPr>
              <a:t>GET </a:t>
            </a:r>
            <a:r>
              <a:rPr b="1" lang="en" sz="1200">
                <a:solidFill>
                  <a:srgbClr val="1F2328"/>
                </a:solidFill>
                <a:latin typeface="Arial"/>
                <a:ea typeface="Arial"/>
                <a:cs typeface="Arial"/>
                <a:sym typeface="Arial"/>
              </a:rPr>
              <a:t>/data/:fid</a:t>
            </a:r>
            <a:endParaRPr b="1" sz="1200">
              <a:solidFill>
                <a:srgbClr val="1F2328"/>
              </a:solidFill>
              <a:latin typeface="Arial"/>
              <a:ea typeface="Arial"/>
              <a:cs typeface="Arial"/>
              <a:sym typeface="Arial"/>
            </a:endParaRPr>
          </a:p>
        </p:txBody>
      </p:sp>
      <p:sp>
        <p:nvSpPr>
          <p:cNvPr id="227" name="Google Shape;22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1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Heilmeier Questions</a:t>
            </a:r>
            <a:endParaRPr/>
          </a:p>
        </p:txBody>
      </p:sp>
      <p:sp>
        <p:nvSpPr>
          <p:cNvPr id="76" name="Google Shape;76;p15"/>
          <p:cNvSpPr txBox="1"/>
          <p:nvPr>
            <p:ph idx="1" type="body"/>
          </p:nvPr>
        </p:nvSpPr>
        <p:spPr>
          <a:xfrm>
            <a:off x="311700" y="1152475"/>
            <a:ext cx="8520600" cy="390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What are you going to do?</a:t>
            </a:r>
            <a:endParaRPr b="1"/>
          </a:p>
          <a:p>
            <a:pPr indent="457200" lvl="0" marL="0" rtl="0" algn="l">
              <a:spcBef>
                <a:spcPts val="1200"/>
              </a:spcBef>
              <a:spcAft>
                <a:spcPts val="0"/>
              </a:spcAft>
              <a:buNone/>
            </a:pPr>
            <a:r>
              <a:rPr lang="en"/>
              <a:t>Distributed</a:t>
            </a:r>
            <a:r>
              <a:rPr lang="en"/>
              <a:t> object storage optimized for small files</a:t>
            </a:r>
            <a:endParaRPr/>
          </a:p>
          <a:p>
            <a:pPr indent="0" lvl="0" marL="0" rtl="0" algn="l">
              <a:spcBef>
                <a:spcPts val="1200"/>
              </a:spcBef>
              <a:spcAft>
                <a:spcPts val="0"/>
              </a:spcAft>
              <a:buNone/>
            </a:pPr>
            <a:r>
              <a:rPr b="1" lang="en"/>
              <a:t>How is it done today? Current Limitations?</a:t>
            </a:r>
            <a:endParaRPr b="1"/>
          </a:p>
          <a:p>
            <a:pPr indent="0" lvl="0" marL="0" rtl="0" algn="l">
              <a:spcBef>
                <a:spcPts val="1200"/>
              </a:spcBef>
              <a:spcAft>
                <a:spcPts val="0"/>
              </a:spcAft>
              <a:buNone/>
            </a:pPr>
            <a:r>
              <a:rPr b="1" lang="en"/>
              <a:t>	</a:t>
            </a:r>
            <a:r>
              <a:rPr lang="en"/>
              <a:t>Either</a:t>
            </a:r>
            <a:r>
              <a:rPr lang="en"/>
              <a:t> for large files, or trying to do both at the same time, hard to deploy to production.</a:t>
            </a:r>
            <a:endParaRPr/>
          </a:p>
          <a:p>
            <a:pPr indent="0" lvl="0" marL="0" rtl="0" algn="l">
              <a:spcBef>
                <a:spcPts val="1200"/>
              </a:spcBef>
              <a:spcAft>
                <a:spcPts val="0"/>
              </a:spcAft>
              <a:buNone/>
            </a:pPr>
            <a:r>
              <a:rPr b="1" lang="en"/>
              <a:t>What is your idea to do something better?</a:t>
            </a:r>
            <a:endParaRPr b="1"/>
          </a:p>
          <a:p>
            <a:pPr indent="0" lvl="0" marL="0" rtl="0" algn="l">
              <a:spcBef>
                <a:spcPts val="1200"/>
              </a:spcBef>
              <a:spcAft>
                <a:spcPts val="0"/>
              </a:spcAft>
              <a:buNone/>
            </a:pPr>
            <a:r>
              <a:rPr b="1" lang="en"/>
              <a:t>	</a:t>
            </a:r>
            <a:r>
              <a:rPr lang="en"/>
              <a:t>Simple interface, yet very </a:t>
            </a:r>
            <a:r>
              <a:rPr lang="en"/>
              <a:t>powerful</a:t>
            </a:r>
            <a:r>
              <a:rPr lang="en"/>
              <a:t> for small files</a:t>
            </a:r>
            <a:endParaRPr/>
          </a:p>
          <a:p>
            <a:pPr indent="0" lvl="0" marL="0" rtl="0" algn="l">
              <a:spcBef>
                <a:spcPts val="1200"/>
              </a:spcBef>
              <a:spcAft>
                <a:spcPts val="0"/>
              </a:spcAft>
              <a:buNone/>
            </a:pPr>
            <a:r>
              <a:rPr b="1" lang="en"/>
              <a:t>Who will benefit from your work? Why?</a:t>
            </a:r>
            <a:endParaRPr b="1"/>
          </a:p>
          <a:p>
            <a:pPr indent="457200" lvl="0" marL="0" rtl="0" algn="l">
              <a:spcBef>
                <a:spcPts val="1200"/>
              </a:spcBef>
              <a:spcAft>
                <a:spcPts val="0"/>
              </a:spcAft>
              <a:buNone/>
            </a:pPr>
            <a:r>
              <a:rPr lang="en"/>
              <a:t>Enterprises , Businesses, Backup and Recovery solutions</a:t>
            </a:r>
            <a:endParaRPr/>
          </a:p>
          <a:p>
            <a:pPr indent="0" lvl="0" marL="0" rtl="0" algn="l">
              <a:spcBef>
                <a:spcPts val="1200"/>
              </a:spcBef>
              <a:spcAft>
                <a:spcPts val="0"/>
              </a:spcAft>
              <a:buNone/>
            </a:pPr>
            <a:r>
              <a:rPr b="1" lang="en"/>
              <a:t>Costs</a:t>
            </a:r>
            <a:endParaRPr b="1"/>
          </a:p>
          <a:p>
            <a:pPr indent="0" lvl="0" marL="0" rtl="0" algn="l">
              <a:spcBef>
                <a:spcPts val="1200"/>
              </a:spcBef>
              <a:spcAft>
                <a:spcPts val="1200"/>
              </a:spcAft>
              <a:buNone/>
            </a:pPr>
            <a:r>
              <a:rPr b="1" lang="en"/>
              <a:t>	</a:t>
            </a:r>
            <a:r>
              <a:rPr lang="en"/>
              <a:t>No out of pocket costs, took about 2 months to implement</a:t>
            </a:r>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3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Objectives</a:t>
            </a:r>
            <a:endParaRPr/>
          </a:p>
        </p:txBody>
      </p:sp>
      <p:sp>
        <p:nvSpPr>
          <p:cNvPr id="83" name="Google Shape;83;p16"/>
          <p:cNvSpPr txBox="1"/>
          <p:nvPr>
            <p:ph idx="1" type="body"/>
          </p:nvPr>
        </p:nvSpPr>
        <p:spPr>
          <a:xfrm>
            <a:off x="311700" y="919900"/>
            <a:ext cx="8520600" cy="36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6"/>
          <p:cNvSpPr/>
          <p:nvPr/>
        </p:nvSpPr>
        <p:spPr>
          <a:xfrm>
            <a:off x="311700" y="1392100"/>
            <a:ext cx="2686800" cy="2704500"/>
          </a:xfrm>
          <a:prstGeom prst="roundRect">
            <a:avLst>
              <a:gd fmla="val 16667" name="adj"/>
            </a:avLst>
          </a:prstGeom>
          <a:solidFill>
            <a:srgbClr val="CDEB8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andara"/>
                <a:ea typeface="Candara"/>
                <a:cs typeface="Candara"/>
                <a:sym typeface="Candara"/>
              </a:rPr>
              <a:t>Designing and implementing a distributed object storage based on the ideas from the Facebook haystack paper</a:t>
            </a:r>
            <a:endParaRPr/>
          </a:p>
        </p:txBody>
      </p:sp>
      <p:sp>
        <p:nvSpPr>
          <p:cNvPr id="86" name="Google Shape;86;p16"/>
          <p:cNvSpPr/>
          <p:nvPr/>
        </p:nvSpPr>
        <p:spPr>
          <a:xfrm>
            <a:off x="3228600" y="1392100"/>
            <a:ext cx="2686800" cy="2704500"/>
          </a:xfrm>
          <a:prstGeom prst="roundRect">
            <a:avLst>
              <a:gd fmla="val 16667" name="adj"/>
            </a:avLst>
          </a:prstGeom>
          <a:solidFill>
            <a:srgbClr val="DAE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andara"/>
                <a:ea typeface="Candara"/>
                <a:cs typeface="Candara"/>
                <a:sym typeface="Candara"/>
              </a:rPr>
              <a:t>Optimizing the object storage for large volumes of small files</a:t>
            </a:r>
            <a:endParaRPr/>
          </a:p>
        </p:txBody>
      </p:sp>
      <p:sp>
        <p:nvSpPr>
          <p:cNvPr id="87" name="Google Shape;87;p16"/>
          <p:cNvSpPr/>
          <p:nvPr/>
        </p:nvSpPr>
        <p:spPr>
          <a:xfrm>
            <a:off x="6145500" y="1392100"/>
            <a:ext cx="2686800" cy="2704500"/>
          </a:xfrm>
          <a:prstGeom prst="roundRect">
            <a:avLst>
              <a:gd fmla="val 16667" name="adj"/>
            </a:avLst>
          </a:prstGeom>
          <a:solidFill>
            <a:srgbClr val="FFE6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andara"/>
                <a:ea typeface="Candara"/>
                <a:cs typeface="Candara"/>
                <a:sym typeface="Candara"/>
              </a:rPr>
              <a:t>Minimizing the metadata operations on small files, thus improving the read performance of the system</a:t>
            </a:r>
            <a:endParaRPr>
              <a:solidFill>
                <a:schemeClr val="dk2"/>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13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a:t>
            </a:r>
            <a:endParaRPr/>
          </a:p>
        </p:txBody>
      </p:sp>
      <p:sp>
        <p:nvSpPr>
          <p:cNvPr id="93" name="Google Shape;93;p17"/>
          <p:cNvSpPr txBox="1"/>
          <p:nvPr>
            <p:ph idx="1" type="body"/>
          </p:nvPr>
        </p:nvSpPr>
        <p:spPr>
          <a:xfrm>
            <a:off x="311700" y="919900"/>
            <a:ext cx="8520600" cy="36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system is optimized for small objects and implemented for horizontal scalability</a:t>
            </a:r>
            <a:endParaRPr/>
          </a:p>
          <a:p>
            <a:pPr indent="-317500" lvl="0" marL="457200" rtl="0" algn="l">
              <a:spcBef>
                <a:spcPts val="1200"/>
              </a:spcBef>
              <a:spcAft>
                <a:spcPts val="0"/>
              </a:spcAft>
              <a:buSzPts val="1400"/>
              <a:buChar char="●"/>
            </a:pPr>
            <a:r>
              <a:rPr lang="en"/>
              <a:t>ID generation for objects</a:t>
            </a:r>
            <a:endParaRPr/>
          </a:p>
          <a:p>
            <a:pPr indent="-317500" lvl="0" marL="457200" rtl="0" algn="l">
              <a:spcBef>
                <a:spcPts val="0"/>
              </a:spcBef>
              <a:spcAft>
                <a:spcPts val="0"/>
              </a:spcAft>
              <a:buSzPts val="1400"/>
              <a:buChar char="●"/>
            </a:pPr>
            <a:r>
              <a:rPr lang="en"/>
              <a:t>Volume manager. It is rule based periodic job that checks the statistics of the volumes from data node</a:t>
            </a:r>
            <a:endParaRPr/>
          </a:p>
          <a:p>
            <a:pPr indent="-317500" lvl="0" marL="457200" rtl="0" algn="l">
              <a:spcBef>
                <a:spcPts val="0"/>
              </a:spcBef>
              <a:spcAft>
                <a:spcPts val="0"/>
              </a:spcAft>
              <a:buSzPts val="1400"/>
              <a:buChar char="●"/>
            </a:pPr>
            <a:r>
              <a:rPr lang="en"/>
              <a:t>Object read and write</a:t>
            </a:r>
            <a:endParaRPr/>
          </a:p>
          <a:p>
            <a:pPr indent="-317500" lvl="0" marL="457200" rtl="0" algn="l">
              <a:spcBef>
                <a:spcPts val="0"/>
              </a:spcBef>
              <a:spcAft>
                <a:spcPts val="0"/>
              </a:spcAft>
              <a:buSzPts val="1400"/>
              <a:buChar char="●"/>
            </a:pPr>
            <a:r>
              <a:rPr lang="en"/>
              <a:t>Heartbeat mechanism</a:t>
            </a:r>
            <a:endParaRPr/>
          </a:p>
          <a:p>
            <a:pPr indent="0" lvl="0" marL="457200" rtl="0" algn="l">
              <a:spcBef>
                <a:spcPts val="1200"/>
              </a:spcBef>
              <a:spcAft>
                <a:spcPts val="1200"/>
              </a:spcAft>
              <a:buNone/>
            </a:pPr>
            <a:r>
              <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t>
            </a:r>
            <a:r>
              <a:rPr lang="en"/>
              <a:t>ideas for optimizing for small files</a:t>
            </a:r>
            <a:endParaRPr/>
          </a:p>
        </p:txBody>
      </p:sp>
      <p:sp>
        <p:nvSpPr>
          <p:cNvPr id="100" name="Google Shape;100;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3346350" y="863550"/>
            <a:ext cx="2451300" cy="1046100"/>
          </a:xfrm>
          <a:prstGeom prst="roundRect">
            <a:avLst>
              <a:gd fmla="val 16667" name="adj"/>
            </a:avLst>
          </a:prstGeom>
          <a:solidFill>
            <a:srgbClr val="B0E3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a:solidFill>
                  <a:schemeClr val="dk2"/>
                </a:solidFill>
                <a:latin typeface="Candara"/>
                <a:ea typeface="Candara"/>
                <a:cs typeface="Candara"/>
                <a:sym typeface="Candara"/>
              </a:rPr>
              <a:t>Merge small files into one large file</a:t>
            </a:r>
            <a:endParaRPr/>
          </a:p>
        </p:txBody>
      </p:sp>
      <p:sp>
        <p:nvSpPr>
          <p:cNvPr id="103" name="Google Shape;103;p18"/>
          <p:cNvSpPr/>
          <p:nvPr/>
        </p:nvSpPr>
        <p:spPr>
          <a:xfrm>
            <a:off x="311700" y="863550"/>
            <a:ext cx="2451300" cy="1046100"/>
          </a:xfrm>
          <a:prstGeom prst="roundRect">
            <a:avLst>
              <a:gd fmla="val 16667" name="adj"/>
            </a:avLst>
          </a:prstGeom>
          <a:solidFill>
            <a:srgbClr val="B0E3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andara"/>
                <a:ea typeface="Candara"/>
                <a:cs typeface="Candara"/>
                <a:sym typeface="Candara"/>
              </a:rPr>
              <a:t>In memory mapping of object id to the offset</a:t>
            </a:r>
            <a:endParaRPr>
              <a:solidFill>
                <a:schemeClr val="dk1"/>
              </a:solidFill>
            </a:endParaRPr>
          </a:p>
        </p:txBody>
      </p:sp>
      <p:sp>
        <p:nvSpPr>
          <p:cNvPr id="104" name="Google Shape;104;p18"/>
          <p:cNvSpPr/>
          <p:nvPr/>
        </p:nvSpPr>
        <p:spPr>
          <a:xfrm>
            <a:off x="6381000" y="863550"/>
            <a:ext cx="2451300" cy="1046100"/>
          </a:xfrm>
          <a:prstGeom prst="roundRect">
            <a:avLst>
              <a:gd fmla="val 16667" name="adj"/>
            </a:avLst>
          </a:prstGeom>
          <a:solidFill>
            <a:srgbClr val="B0E3E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a:solidFill>
                  <a:schemeClr val="dk2"/>
                </a:solidFill>
                <a:latin typeface="Candara"/>
                <a:ea typeface="Candara"/>
                <a:cs typeface="Candara"/>
                <a:sym typeface="Candara"/>
              </a:rPr>
              <a:t>Keeping file descriptor open for each volume to reduce the disk IO requests to O(1)</a:t>
            </a:r>
            <a:endParaRPr>
              <a:solidFill>
                <a:schemeClr val="dk1"/>
              </a:solidFill>
            </a:endParaRPr>
          </a:p>
        </p:txBody>
      </p:sp>
      <p:sp>
        <p:nvSpPr>
          <p:cNvPr id="105" name="Google Shape;105;p18"/>
          <p:cNvSpPr/>
          <p:nvPr/>
        </p:nvSpPr>
        <p:spPr>
          <a:xfrm>
            <a:off x="311725" y="2502500"/>
            <a:ext cx="2451300" cy="1681500"/>
          </a:xfrm>
          <a:prstGeom prst="roundRect">
            <a:avLst>
              <a:gd fmla="val 16667" name="adj"/>
            </a:avLst>
          </a:prstGeom>
          <a:solidFill>
            <a:srgbClr val="D5E8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Hashmap data structure is used. </a:t>
            </a:r>
            <a:endParaRPr/>
          </a:p>
          <a:p>
            <a:pPr indent="0" lvl="0" marL="0" rtl="0" algn="l">
              <a:spcBef>
                <a:spcPts val="0"/>
              </a:spcBef>
              <a:spcAft>
                <a:spcPts val="0"/>
              </a:spcAft>
              <a:buNone/>
            </a:pPr>
            <a:r>
              <a:rPr lang="en"/>
              <a:t>Key is the object id and the value is offset of the object in the volume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18"/>
          <p:cNvSpPr/>
          <p:nvPr/>
        </p:nvSpPr>
        <p:spPr>
          <a:xfrm>
            <a:off x="3346350" y="2502500"/>
            <a:ext cx="2451300" cy="1681500"/>
          </a:xfrm>
          <a:prstGeom prst="roundRect">
            <a:avLst>
              <a:gd fmla="val 16667" name="adj"/>
            </a:avLst>
          </a:prstGeom>
          <a:solidFill>
            <a:srgbClr val="D5E8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Lot of small files will have lots of metadata in </a:t>
            </a:r>
            <a:r>
              <a:rPr lang="en"/>
              <a:t>local filesystem and it will be hard to cache those metadata. Thus we create one large file and append the object.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8"/>
          <p:cNvSpPr/>
          <p:nvPr/>
        </p:nvSpPr>
        <p:spPr>
          <a:xfrm>
            <a:off x="6380975" y="2502488"/>
            <a:ext cx="2451300" cy="1681500"/>
          </a:xfrm>
          <a:prstGeom prst="roundRect">
            <a:avLst>
              <a:gd fmla="val 16667" name="adj"/>
            </a:avLst>
          </a:prstGeom>
          <a:solidFill>
            <a:srgbClr val="D5E8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Since we will have one large file, it will be easy to cache metadata of the file in ram, thus reducing </a:t>
            </a:r>
            <a:r>
              <a:rPr lang="en"/>
              <a:t>the disk IO to 1</a:t>
            </a:r>
            <a:endParaRPr/>
          </a:p>
        </p:txBody>
      </p:sp>
      <p:cxnSp>
        <p:nvCxnSpPr>
          <p:cNvPr id="108" name="Google Shape;108;p18"/>
          <p:cNvCxnSpPr>
            <a:stCxn id="103" idx="2"/>
            <a:endCxn id="105" idx="0"/>
          </p:cNvCxnSpPr>
          <p:nvPr/>
        </p:nvCxnSpPr>
        <p:spPr>
          <a:xfrm>
            <a:off x="1537350" y="1909650"/>
            <a:ext cx="0" cy="5928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8"/>
          <p:cNvCxnSpPr>
            <a:stCxn id="102" idx="2"/>
            <a:endCxn id="106" idx="0"/>
          </p:cNvCxnSpPr>
          <p:nvPr/>
        </p:nvCxnSpPr>
        <p:spPr>
          <a:xfrm>
            <a:off x="4572000" y="1909650"/>
            <a:ext cx="0" cy="5928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8"/>
          <p:cNvCxnSpPr>
            <a:stCxn id="104" idx="2"/>
            <a:endCxn id="107" idx="0"/>
          </p:cNvCxnSpPr>
          <p:nvPr/>
        </p:nvCxnSpPr>
        <p:spPr>
          <a:xfrm>
            <a:off x="7606650" y="1909650"/>
            <a:ext cx="0" cy="59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13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sp>
        <p:nvSpPr>
          <p:cNvPr id="116" name="Google Shape;116;p19"/>
          <p:cNvSpPr txBox="1"/>
          <p:nvPr>
            <p:ph idx="1" type="body"/>
          </p:nvPr>
        </p:nvSpPr>
        <p:spPr>
          <a:xfrm>
            <a:off x="311700" y="815500"/>
            <a:ext cx="3785700" cy="3857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Primary node is responsible for managing volumes</a:t>
            </a:r>
            <a:endParaRPr/>
          </a:p>
          <a:p>
            <a:pPr indent="-304800" lvl="1" marL="914400" rtl="0" algn="l">
              <a:spcBef>
                <a:spcPts val="0"/>
              </a:spcBef>
              <a:spcAft>
                <a:spcPts val="0"/>
              </a:spcAft>
              <a:buSzPts val="1200"/>
              <a:buChar char="○"/>
            </a:pPr>
            <a:r>
              <a:rPr lang="en"/>
              <a:t>Volume manager</a:t>
            </a:r>
            <a:endParaRPr/>
          </a:p>
          <a:p>
            <a:pPr indent="-304800" lvl="1" marL="914400" rtl="0" algn="l">
              <a:spcBef>
                <a:spcPts val="0"/>
              </a:spcBef>
              <a:spcAft>
                <a:spcPts val="0"/>
              </a:spcAft>
              <a:buSzPts val="1200"/>
              <a:buChar char="○"/>
            </a:pPr>
            <a:r>
              <a:rPr lang="en"/>
              <a:t>ID generator</a:t>
            </a:r>
            <a:endParaRPr/>
          </a:p>
          <a:p>
            <a:pPr indent="-304800" lvl="1" marL="914400" rtl="0" algn="l">
              <a:spcBef>
                <a:spcPts val="0"/>
              </a:spcBef>
              <a:spcAft>
                <a:spcPts val="0"/>
              </a:spcAft>
              <a:buSzPts val="1200"/>
              <a:buChar char="○"/>
            </a:pPr>
            <a:r>
              <a:rPr lang="en"/>
              <a:t>Cluster info</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Data node is responsible for </a:t>
            </a:r>
            <a:r>
              <a:rPr lang="en"/>
              <a:t>storing</a:t>
            </a:r>
            <a:r>
              <a:rPr lang="en"/>
              <a:t> data</a:t>
            </a:r>
            <a:endParaRPr/>
          </a:p>
          <a:p>
            <a:pPr indent="-304800" lvl="1" marL="914400" rtl="0" algn="l">
              <a:spcBef>
                <a:spcPts val="0"/>
              </a:spcBef>
              <a:spcAft>
                <a:spcPts val="0"/>
              </a:spcAft>
              <a:buSzPts val="1200"/>
              <a:buChar char="○"/>
            </a:pPr>
            <a:r>
              <a:rPr lang="en" sz="1400"/>
              <a:t>Stores the objects in volumes as “needles”</a:t>
            </a:r>
            <a:endParaRPr sz="1400"/>
          </a:p>
          <a:p>
            <a:pPr indent="-304800" lvl="1" marL="914400" rtl="0" algn="l">
              <a:spcBef>
                <a:spcPts val="0"/>
              </a:spcBef>
              <a:spcAft>
                <a:spcPts val="0"/>
              </a:spcAft>
              <a:buSzPts val="1200"/>
              <a:buChar char="○"/>
            </a:pPr>
            <a:r>
              <a:rPr lang="en" sz="1400"/>
              <a:t>Read and write apis for objects</a:t>
            </a:r>
            <a:endParaRPr sz="1400"/>
          </a:p>
          <a:p>
            <a:pPr indent="-304800" lvl="1" marL="914400" rtl="0" algn="l">
              <a:spcBef>
                <a:spcPts val="0"/>
              </a:spcBef>
              <a:spcAft>
                <a:spcPts val="0"/>
              </a:spcAft>
              <a:buSzPts val="1200"/>
              <a:buChar char="○"/>
            </a:pPr>
            <a:r>
              <a:rPr lang="en" sz="1400"/>
              <a:t>Heartbeat process to primary node</a:t>
            </a:r>
            <a:endParaRPr/>
          </a:p>
        </p:txBody>
      </p:sp>
      <p:sp>
        <p:nvSpPr>
          <p:cNvPr id="117" name="Google Shape;11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9"/>
          <p:cNvPicPr preferRelativeResize="0"/>
          <p:nvPr/>
        </p:nvPicPr>
        <p:blipFill>
          <a:blip r:embed="rId3">
            <a:alphaModFix/>
          </a:blip>
          <a:stretch>
            <a:fillRect/>
          </a:stretch>
        </p:blipFill>
        <p:spPr>
          <a:xfrm>
            <a:off x="4587175" y="634650"/>
            <a:ext cx="3885275" cy="3931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172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node components</a:t>
            </a:r>
            <a:endParaRPr/>
          </a:p>
          <a:p>
            <a:pPr indent="0" lvl="0" marL="0" rtl="0" algn="l">
              <a:spcBef>
                <a:spcPts val="0"/>
              </a:spcBef>
              <a:spcAft>
                <a:spcPts val="0"/>
              </a:spcAft>
              <a:buNone/>
            </a:pPr>
            <a:r>
              <a:t/>
            </a:r>
            <a:endParaRPr/>
          </a:p>
        </p:txBody>
      </p:sp>
      <p:sp>
        <p:nvSpPr>
          <p:cNvPr id="124" name="Google Shape;124;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b="1" lang="en"/>
              <a:t>Api handler</a:t>
            </a:r>
            <a:r>
              <a:rPr lang="en"/>
              <a:t>  is responsible for the api calls. In this layer, there will be no logic apart from some input sanity checks. It will basically parse request params and pass it to the server layer</a:t>
            </a:r>
            <a:endParaRPr/>
          </a:p>
          <a:p>
            <a:pPr indent="-317500" lvl="0" marL="457200" rtl="0" algn="l">
              <a:spcBef>
                <a:spcPts val="0"/>
              </a:spcBef>
              <a:spcAft>
                <a:spcPts val="0"/>
              </a:spcAft>
              <a:buSzPts val="1400"/>
              <a:buChar char="●"/>
            </a:pPr>
            <a:r>
              <a:rPr b="1" lang="en"/>
              <a:t>Server layer</a:t>
            </a:r>
            <a:r>
              <a:rPr lang="en"/>
              <a:t> will be responsible for the translation of the incoming requests to the storage layer like constructing the needle to the format storage layer understands and so on.</a:t>
            </a:r>
            <a:endParaRPr/>
          </a:p>
          <a:p>
            <a:pPr indent="-317500" lvl="0" marL="457200" rtl="0" algn="l">
              <a:spcBef>
                <a:spcPts val="0"/>
              </a:spcBef>
              <a:spcAft>
                <a:spcPts val="0"/>
              </a:spcAft>
              <a:buSzPts val="1400"/>
              <a:buChar char="●"/>
            </a:pPr>
            <a:r>
              <a:rPr b="1" lang="en"/>
              <a:t>Storage</a:t>
            </a:r>
            <a:r>
              <a:rPr lang="en"/>
              <a:t> layer is responsible for the management of the volumes.</a:t>
            </a:r>
            <a:endParaRPr/>
          </a:p>
          <a:p>
            <a:pPr indent="-317500" lvl="0" marL="457200" rtl="0" algn="l">
              <a:spcBef>
                <a:spcPts val="0"/>
              </a:spcBef>
              <a:spcAft>
                <a:spcPts val="0"/>
              </a:spcAft>
              <a:buSzPts val="1400"/>
              <a:buChar char="●"/>
            </a:pPr>
            <a:r>
              <a:rPr b="1" lang="en"/>
              <a:t>Volume</a:t>
            </a:r>
            <a:r>
              <a:rPr lang="en"/>
              <a:t> will contain some number of small objects(needles).</a:t>
            </a:r>
            <a:endParaRPr/>
          </a:p>
          <a:p>
            <a:pPr indent="0" lvl="0" marL="0" rtl="0" algn="l">
              <a:spcBef>
                <a:spcPts val="1200"/>
              </a:spcBef>
              <a:spcAft>
                <a:spcPts val="1200"/>
              </a:spcAft>
              <a:buNone/>
            </a:pPr>
            <a:r>
              <a:t/>
            </a:r>
            <a:endParaRPr/>
          </a:p>
        </p:txBody>
      </p:sp>
      <p:sp>
        <p:nvSpPr>
          <p:cNvPr id="125" name="Google Shape;125;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0"/>
          <p:cNvPicPr preferRelativeResize="0"/>
          <p:nvPr/>
        </p:nvPicPr>
        <p:blipFill>
          <a:blip r:embed="rId3">
            <a:alphaModFix/>
          </a:blip>
          <a:stretch>
            <a:fillRect/>
          </a:stretch>
        </p:blipFill>
        <p:spPr>
          <a:xfrm>
            <a:off x="4653125" y="1152475"/>
            <a:ext cx="4179175" cy="3416401"/>
          </a:xfrm>
          <a:prstGeom prst="rect">
            <a:avLst/>
          </a:prstGeom>
          <a:noFill/>
          <a:ln>
            <a:noFill/>
          </a:ln>
        </p:spPr>
      </p:pic>
      <p:sp>
        <p:nvSpPr>
          <p:cNvPr id="127" name="Google Shape;12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Needle - unit of data in the system</a:t>
            </a:r>
            <a:endParaRPr/>
          </a:p>
        </p:txBody>
      </p:sp>
      <p:sp>
        <p:nvSpPr>
          <p:cNvPr id="133" name="Google Shape;133;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type</a:t>
            </a:r>
            <a:r>
              <a:rPr lang="en"/>
              <a:t> Needle </a:t>
            </a:r>
            <a:r>
              <a:rPr lang="en">
                <a:solidFill>
                  <a:schemeClr val="accent1"/>
                </a:solidFill>
              </a:rPr>
              <a:t>struct</a:t>
            </a:r>
            <a:r>
              <a:rPr lang="en"/>
              <a:t> { </a:t>
            </a:r>
            <a:endParaRPr/>
          </a:p>
          <a:p>
            <a:pPr indent="457200" lvl="0" marL="0" rtl="0" algn="l">
              <a:lnSpc>
                <a:spcPct val="50000"/>
              </a:lnSpc>
              <a:spcBef>
                <a:spcPts val="1200"/>
              </a:spcBef>
              <a:spcAft>
                <a:spcPts val="0"/>
              </a:spcAft>
              <a:buNone/>
            </a:pPr>
            <a:r>
              <a:rPr lang="en"/>
              <a:t>TotalSize 	</a:t>
            </a:r>
            <a:r>
              <a:rPr lang="en">
                <a:solidFill>
                  <a:schemeClr val="accent1"/>
                </a:solidFill>
              </a:rPr>
              <a:t>uint32</a:t>
            </a:r>
            <a:r>
              <a:rPr lang="en">
                <a:solidFill>
                  <a:srgbClr val="FF9900"/>
                </a:solidFill>
              </a:rPr>
              <a:t> </a:t>
            </a:r>
            <a:r>
              <a:rPr lang="en">
                <a:solidFill>
                  <a:schemeClr val="dk1"/>
                </a:solidFill>
              </a:rPr>
              <a:t># </a:t>
            </a:r>
            <a:r>
              <a:rPr lang="en" sz="1300">
                <a:solidFill>
                  <a:schemeClr val="dk1"/>
                </a:solidFill>
              </a:rPr>
              <a:t>Total size of Needle</a:t>
            </a:r>
            <a:endParaRPr sz="1300">
              <a:solidFill>
                <a:schemeClr val="dk1"/>
              </a:solidFill>
            </a:endParaRPr>
          </a:p>
          <a:p>
            <a:pPr indent="457200" lvl="0" marL="0" rtl="0" algn="l">
              <a:lnSpc>
                <a:spcPct val="50000"/>
              </a:lnSpc>
              <a:spcBef>
                <a:spcPts val="1200"/>
              </a:spcBef>
              <a:spcAft>
                <a:spcPts val="0"/>
              </a:spcAft>
              <a:buNone/>
            </a:pPr>
            <a:r>
              <a:rPr lang="en"/>
              <a:t>Id        	</a:t>
            </a:r>
            <a:r>
              <a:rPr lang="en">
                <a:solidFill>
                  <a:schemeClr val="accent1"/>
                </a:solidFill>
              </a:rPr>
              <a:t>uint32</a:t>
            </a:r>
            <a:r>
              <a:rPr lang="en">
                <a:solidFill>
                  <a:srgbClr val="FF9900"/>
                </a:solidFill>
              </a:rPr>
              <a:t> </a:t>
            </a:r>
            <a:r>
              <a:rPr lang="en">
                <a:solidFill>
                  <a:schemeClr val="dk1"/>
                </a:solidFill>
              </a:rPr>
              <a:t># </a:t>
            </a:r>
            <a:r>
              <a:rPr lang="en" sz="1300">
                <a:solidFill>
                  <a:schemeClr val="dk1"/>
                </a:solidFill>
              </a:rPr>
              <a:t>Id of the writtent obj</a:t>
            </a:r>
            <a:endParaRPr sz="1300">
              <a:solidFill>
                <a:schemeClr val="dk1"/>
              </a:solidFill>
            </a:endParaRPr>
          </a:p>
          <a:p>
            <a:pPr indent="457200" lvl="0" marL="0" rtl="0" algn="l">
              <a:lnSpc>
                <a:spcPct val="50000"/>
              </a:lnSpc>
              <a:spcBef>
                <a:spcPts val="1200"/>
              </a:spcBef>
              <a:spcAft>
                <a:spcPts val="0"/>
              </a:spcAft>
              <a:buNone/>
            </a:pPr>
            <a:r>
              <a:rPr lang="en"/>
              <a:t>NameSize  	</a:t>
            </a:r>
            <a:r>
              <a:rPr lang="en">
                <a:solidFill>
                  <a:schemeClr val="accent1"/>
                </a:solidFill>
              </a:rPr>
              <a:t>uint32</a:t>
            </a:r>
            <a:r>
              <a:rPr lang="en">
                <a:solidFill>
                  <a:srgbClr val="FF9900"/>
                </a:solidFill>
              </a:rPr>
              <a:t> </a:t>
            </a:r>
            <a:r>
              <a:rPr lang="en">
                <a:solidFill>
                  <a:schemeClr val="dk1"/>
                </a:solidFill>
              </a:rPr>
              <a:t># </a:t>
            </a:r>
            <a:r>
              <a:rPr lang="en" sz="1300">
                <a:solidFill>
                  <a:schemeClr val="dk1"/>
                </a:solidFill>
              </a:rPr>
              <a:t>Number of bytes in name</a:t>
            </a:r>
            <a:endParaRPr sz="1300">
              <a:solidFill>
                <a:schemeClr val="dk1"/>
              </a:solidFill>
            </a:endParaRPr>
          </a:p>
          <a:p>
            <a:pPr indent="457200" lvl="0" marL="0" rtl="0" algn="l">
              <a:lnSpc>
                <a:spcPct val="50000"/>
              </a:lnSpc>
              <a:spcBef>
                <a:spcPts val="1200"/>
              </a:spcBef>
              <a:spcAft>
                <a:spcPts val="0"/>
              </a:spcAft>
              <a:buNone/>
            </a:pPr>
            <a:r>
              <a:rPr lang="en"/>
              <a:t>Name      	</a:t>
            </a:r>
            <a:r>
              <a:rPr lang="en">
                <a:solidFill>
                  <a:schemeClr val="accent1"/>
                </a:solidFill>
              </a:rPr>
              <a:t>[]byte</a:t>
            </a:r>
            <a:r>
              <a:rPr lang="en"/>
              <a:t> # Obj name</a:t>
            </a:r>
            <a:endParaRPr/>
          </a:p>
          <a:p>
            <a:pPr indent="457200" lvl="0" marL="0" rtl="0" algn="l">
              <a:lnSpc>
                <a:spcPct val="50000"/>
              </a:lnSpc>
              <a:spcBef>
                <a:spcPts val="1200"/>
              </a:spcBef>
              <a:spcAft>
                <a:spcPts val="0"/>
              </a:spcAft>
              <a:buNone/>
            </a:pPr>
            <a:r>
              <a:rPr lang="en"/>
              <a:t>MimeSize  	</a:t>
            </a:r>
            <a:r>
              <a:rPr lang="en">
                <a:solidFill>
                  <a:schemeClr val="accent1"/>
                </a:solidFill>
              </a:rPr>
              <a:t>uint32</a:t>
            </a:r>
            <a:r>
              <a:rPr lang="en"/>
              <a:t> # Obj mime size</a:t>
            </a:r>
            <a:endParaRPr/>
          </a:p>
          <a:p>
            <a:pPr indent="457200" lvl="0" marL="0" rtl="0" algn="l">
              <a:lnSpc>
                <a:spcPct val="50000"/>
              </a:lnSpc>
              <a:spcBef>
                <a:spcPts val="1200"/>
              </a:spcBef>
              <a:spcAft>
                <a:spcPts val="0"/>
              </a:spcAft>
              <a:buNone/>
            </a:pPr>
            <a:r>
              <a:rPr lang="en"/>
              <a:t>Mime     </a:t>
            </a:r>
            <a:r>
              <a:rPr lang="en">
                <a:solidFill>
                  <a:srgbClr val="FF9900"/>
                </a:solidFill>
              </a:rPr>
              <a:t> 	</a:t>
            </a:r>
            <a:r>
              <a:rPr lang="en">
                <a:solidFill>
                  <a:schemeClr val="accent1"/>
                </a:solidFill>
              </a:rPr>
              <a:t>[]byte</a:t>
            </a:r>
            <a:r>
              <a:rPr lang="en">
                <a:solidFill>
                  <a:srgbClr val="FF9900"/>
                </a:solidFill>
              </a:rPr>
              <a:t> </a:t>
            </a:r>
            <a:r>
              <a:rPr lang="en">
                <a:solidFill>
                  <a:schemeClr val="dk1"/>
                </a:solidFill>
              </a:rPr>
              <a:t># Obj mime </a:t>
            </a:r>
            <a:r>
              <a:rPr lang="en">
                <a:solidFill>
                  <a:schemeClr val="dk1"/>
                </a:solidFill>
              </a:rPr>
              <a:t>type</a:t>
            </a:r>
            <a:r>
              <a:rPr lang="en">
                <a:solidFill>
                  <a:schemeClr val="dk1"/>
                </a:solidFill>
              </a:rPr>
              <a:t> name</a:t>
            </a:r>
            <a:endParaRPr>
              <a:solidFill>
                <a:schemeClr val="dk1"/>
              </a:solidFill>
            </a:endParaRPr>
          </a:p>
          <a:p>
            <a:pPr indent="457200" lvl="0" marL="0" rtl="0" algn="l">
              <a:lnSpc>
                <a:spcPct val="50000"/>
              </a:lnSpc>
              <a:spcBef>
                <a:spcPts val="1200"/>
              </a:spcBef>
              <a:spcAft>
                <a:spcPts val="0"/>
              </a:spcAft>
              <a:buNone/>
            </a:pPr>
            <a:r>
              <a:rPr lang="en"/>
              <a:t>DataSize  	</a:t>
            </a:r>
            <a:r>
              <a:rPr lang="en">
                <a:solidFill>
                  <a:schemeClr val="accent1"/>
                </a:solidFill>
              </a:rPr>
              <a:t>uint32</a:t>
            </a:r>
            <a:r>
              <a:rPr lang="en">
                <a:solidFill>
                  <a:srgbClr val="FF9900"/>
                </a:solidFill>
              </a:rPr>
              <a:t> </a:t>
            </a:r>
            <a:r>
              <a:rPr lang="en">
                <a:solidFill>
                  <a:schemeClr val="dk1"/>
                </a:solidFill>
              </a:rPr>
              <a:t># Obj content size</a:t>
            </a:r>
            <a:endParaRPr>
              <a:solidFill>
                <a:schemeClr val="dk1"/>
              </a:solidFill>
            </a:endParaRPr>
          </a:p>
          <a:p>
            <a:pPr indent="457200" lvl="0" marL="0" rtl="0" algn="l">
              <a:lnSpc>
                <a:spcPct val="50000"/>
              </a:lnSpc>
              <a:spcBef>
                <a:spcPts val="1200"/>
              </a:spcBef>
              <a:spcAft>
                <a:spcPts val="0"/>
              </a:spcAft>
              <a:buNone/>
            </a:pPr>
            <a:r>
              <a:rPr lang="en"/>
              <a:t>Data      	</a:t>
            </a:r>
            <a:r>
              <a:rPr lang="en">
                <a:solidFill>
                  <a:schemeClr val="accent1"/>
                </a:solidFill>
              </a:rPr>
              <a:t>[]byte</a:t>
            </a:r>
            <a:r>
              <a:rPr lang="en"/>
              <a:t> # Obj’s content in bytes</a:t>
            </a:r>
            <a:endParaRPr/>
          </a:p>
          <a:p>
            <a:pPr indent="457200" lvl="0" marL="0" rtl="0" algn="l">
              <a:lnSpc>
                <a:spcPct val="50000"/>
              </a:lnSpc>
              <a:spcBef>
                <a:spcPts val="1200"/>
              </a:spcBef>
              <a:spcAft>
                <a:spcPts val="0"/>
              </a:spcAft>
              <a:buNone/>
            </a:pPr>
            <a:r>
              <a:rPr lang="en"/>
              <a:t>Checksum  	</a:t>
            </a:r>
            <a:r>
              <a:rPr lang="en">
                <a:solidFill>
                  <a:schemeClr val="accent1"/>
                </a:solidFill>
              </a:rPr>
              <a:t>uint32</a:t>
            </a:r>
            <a:r>
              <a:rPr lang="en"/>
              <a:t> # Checksum of the obj</a:t>
            </a:r>
            <a:endParaRPr/>
          </a:p>
          <a:p>
            <a:pPr indent="0" lvl="0" marL="0" rtl="0" algn="l">
              <a:spcBef>
                <a:spcPts val="1200"/>
              </a:spcBef>
              <a:spcAft>
                <a:spcPts val="1200"/>
              </a:spcAft>
              <a:buNone/>
            </a:pPr>
            <a:r>
              <a:rPr lang="en"/>
              <a:t>}</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1"/>
          <p:cNvPicPr preferRelativeResize="0"/>
          <p:nvPr/>
        </p:nvPicPr>
        <p:blipFill>
          <a:blip r:embed="rId3">
            <a:alphaModFix/>
          </a:blip>
          <a:stretch>
            <a:fillRect/>
          </a:stretch>
        </p:blipFill>
        <p:spPr>
          <a:xfrm>
            <a:off x="4464000" y="1170125"/>
            <a:ext cx="4527599" cy="31371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