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70" r:id="rId6"/>
    <p:sldId id="264" r:id="rId7"/>
    <p:sldId id="267" r:id="rId8"/>
    <p:sldId id="265" r:id="rId9"/>
    <p:sldId id="266" r:id="rId10"/>
    <p:sldId id="259" r:id="rId11"/>
    <p:sldId id="268" r:id="rId12"/>
    <p:sldId id="260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9124" autoAdjust="0"/>
  </p:normalViewPr>
  <p:slideViewPr>
    <p:cSldViewPr snapToGrid="0">
      <p:cViewPr varScale="1">
        <p:scale>
          <a:sx n="60" d="100"/>
          <a:sy n="60" d="100"/>
        </p:scale>
        <p:origin x="17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28F5D-169D-4C16-803D-935960F40C3A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ADACE-53BC-44DF-B026-15E9816AC8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7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conduct a comparative study of indexing techniques in two popular database systems, MySQL and PostgreSQL. We aim to evaluate the impact of indexing on query performance using a database.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ADACE-53BC-44DF-B026-15E9816AC8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1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Approach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– Database</a:t>
            </a:r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used: 6tables. Over 2Million rows in salaries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 – deleting PK,FK and indexes. For</a:t>
            </a:r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what?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ADACE-53BC-44DF-B026-15E9816AC8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3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 Ecosystem: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Python has a vast ecosystem of libraries and packages that cover a wide range of applications, including database interactions, data analysis, and visualization. Python offers robust libraries like </a:t>
            </a:r>
            <a:r>
              <a:rPr lang="en-US" dirty="0" err="1" smtClean="0"/>
              <a:t>mysql.connector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dirty="0" smtClean="0"/>
              <a:t>psycopg2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allow seamless connections to popular databases like MySQL and PostgreSQL.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Analysis Capabilities: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Python has become a popular choice for data analysis and scientific computing. Libraries such as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Pandas,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facilitate data manipulation, statistical analysis, and visualization, which are essential for research projects involving large datasets.</a:t>
            </a:r>
          </a:p>
          <a:p>
            <a:endParaRPr lang="en-US" dirty="0" smtClean="0"/>
          </a:p>
          <a:p>
            <a:r>
              <a:rPr lang="en-US" dirty="0" smtClean="0"/>
              <a:t>Others: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Interdisciplinary Usage: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Python is widely used across various domains, including data science, machine learning, web development, scientific research, and more. This interdisciplinary nature fosters collaboration and knowledge exchange.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 Support: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Python has a thriving and supportive community of developers, researchers, and enthusiasts. This ensures that there are ample resources, tutorials, and forums available to seek help and share knowledge.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ADACE-53BC-44DF-B026-15E9816AC8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7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Fine-tuning Indexing Strategies: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Investigate different indexing strategies, such as composite indexes and partial indexes, to determine their impact on specific query scenarios.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Benchmarking with Other Databases: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Expand the study to include other popular database systems to compare their performance with MySQL and PostgreSQL.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Testing: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Extend the experimentation to larger datasets to evaluate the scalability and performance of the databases under increased workloads.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ADACE-53BC-44DF-B026-15E9816AC8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7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133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2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2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89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7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8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9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910" y="121185"/>
            <a:ext cx="10708396" cy="233306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 </a:t>
            </a:r>
            <a:r>
              <a:rPr lang="en-US" sz="4400" dirty="0"/>
              <a:t>comparative study of indexing techniques in different database </a:t>
            </a:r>
            <a:r>
              <a:rPr lang="en-US" sz="4400" dirty="0" smtClean="0"/>
              <a:t>systems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910" y="4318613"/>
            <a:ext cx="9418320" cy="2063459"/>
          </a:xfrm>
        </p:spPr>
        <p:txBody>
          <a:bodyPr>
            <a:normAutofit/>
          </a:bodyPr>
          <a:lstStyle/>
          <a:p>
            <a:r>
              <a:rPr lang="en-US" dirty="0" smtClean="0"/>
              <a:t>Student: Sokrat Bashirov</a:t>
            </a:r>
          </a:p>
          <a:p>
            <a:r>
              <a:rPr lang="en-US" dirty="0" smtClean="0"/>
              <a:t>Instructors: Steve Kaisler and </a:t>
            </a:r>
            <a:r>
              <a:rPr lang="en-US" dirty="0" smtClean="0"/>
              <a:t>Jamaladdin</a:t>
            </a:r>
            <a:r>
              <a:rPr lang="en-US" dirty="0" smtClean="0"/>
              <a:t> </a:t>
            </a:r>
            <a:r>
              <a:rPr lang="en-US" dirty="0" smtClean="0"/>
              <a:t>Hasanov</a:t>
            </a:r>
            <a:endParaRPr lang="en-US" dirty="0" smtClean="0"/>
          </a:p>
          <a:p>
            <a:r>
              <a:rPr lang="en-US" dirty="0" smtClean="0"/>
              <a:t>Class: CSCI_6917_10</a:t>
            </a:r>
          </a:p>
          <a:p>
            <a:r>
              <a:rPr lang="en-US" dirty="0" smtClean="0"/>
              <a:t>Date: 8/10/2023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67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238760"/>
            <a:ext cx="6890512" cy="1005840"/>
          </a:xfrm>
        </p:spPr>
        <p:txBody>
          <a:bodyPr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500541"/>
              </p:ext>
            </p:extLst>
          </p:nvPr>
        </p:nvGraphicFramePr>
        <p:xfrm>
          <a:off x="368302" y="1244600"/>
          <a:ext cx="10591798" cy="5422900"/>
        </p:xfrm>
        <a:graphic>
          <a:graphicData uri="http://schemas.openxmlformats.org/drawingml/2006/table">
            <a:tbl>
              <a:tblPr firstRow="1" firstCol="1" bandRow="1"/>
              <a:tblGrid>
                <a:gridCol w="1904643">
                  <a:extLst>
                    <a:ext uri="{9D8B030D-6E8A-4147-A177-3AD203B41FA5}">
                      <a16:colId xmlns:a16="http://schemas.microsoft.com/office/drawing/2014/main" val="3003298486"/>
                    </a:ext>
                  </a:extLst>
                </a:gridCol>
                <a:gridCol w="2348193">
                  <a:extLst>
                    <a:ext uri="{9D8B030D-6E8A-4147-A177-3AD203B41FA5}">
                      <a16:colId xmlns:a16="http://schemas.microsoft.com/office/drawing/2014/main" val="1146967710"/>
                    </a:ext>
                  </a:extLst>
                </a:gridCol>
                <a:gridCol w="1891599">
                  <a:extLst>
                    <a:ext uri="{9D8B030D-6E8A-4147-A177-3AD203B41FA5}">
                      <a16:colId xmlns:a16="http://schemas.microsoft.com/office/drawing/2014/main" val="2884200541"/>
                    </a:ext>
                  </a:extLst>
                </a:gridCol>
                <a:gridCol w="2226076">
                  <a:extLst>
                    <a:ext uri="{9D8B030D-6E8A-4147-A177-3AD203B41FA5}">
                      <a16:colId xmlns:a16="http://schemas.microsoft.com/office/drawing/2014/main" val="130193169"/>
                    </a:ext>
                  </a:extLst>
                </a:gridCol>
                <a:gridCol w="2221287">
                  <a:extLst>
                    <a:ext uri="{9D8B030D-6E8A-4147-A177-3AD203B41FA5}">
                      <a16:colId xmlns:a16="http://schemas.microsoft.com/office/drawing/2014/main" val="3511989731"/>
                    </a:ext>
                  </a:extLst>
                </a:gridCol>
              </a:tblGrid>
              <a:tr h="47818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Index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PK, FK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75161"/>
                  </a:ext>
                </a:extLst>
              </a:tr>
              <a:tr h="44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006894"/>
                  </a:ext>
                </a:extLst>
              </a:tr>
              <a:tr h="9225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M=1.548126, V=0.041572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M=0.284291, V=0.004871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M=0.972378, V=0.091758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M=0.168848, V=0.000081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718154"/>
                  </a:ext>
                </a:extLst>
              </a:tr>
              <a:tr h="9225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 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M=6.797741, V=17.694517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M=0.177891, V=0.009510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M=3.931604, V=0.700861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M=0.170281, V=0.077064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052981"/>
                  </a:ext>
                </a:extLst>
              </a:tr>
              <a:tr h="9225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M=7.368838, V=41.980646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M=0.196694, V=0.000385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M=0.145027, V=0.000078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M=0.062558, V=0.026607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7455"/>
                  </a:ext>
                </a:extLst>
              </a:tr>
              <a:tr h="910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 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M=0.998389, V=0.002483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M=0.066969, V=0.001955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M=0.986983, V=0.001629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M=0.062277, V=0.003739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215259"/>
                  </a:ext>
                </a:extLst>
              </a:tr>
              <a:tr h="8173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 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M=0.490565, V=0.000493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M=0.081345, V=0.000713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M=0.152935, V=0.001636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M=0.056450, V=0.001409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80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16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272" y="2489201"/>
            <a:ext cx="8595360" cy="25527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Indexes: PostgreSQL consistently outperformed MySQL in query execution time, indicating its inherent optimization and advanced query processing capabilities.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Indexes: The introduction of indexes in both databases led to significant improvements in query execution time, reducing the overall response time for queries.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3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172" y="2705101"/>
            <a:ext cx="8595360" cy="20066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comparative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indexing techniques in MySQL and PostgreSQL databases has provided valuable insights into the impact of indexing on query performance. We executed a set of representative queries 1000 times in both databases without indexes and with indexes added, enabling a thorough evaluation of their respective performances.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92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3872" y="2044700"/>
            <a:ext cx="44805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indexes to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tables.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is to further optimize query performance and reduce execution times in both MySQL and PostgreSQL databases. The inclusion of indexing structures is expected to play a crucial role in narrowing the performance gap between the two database systems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3580" y="2044700"/>
            <a:ext cx="5024120" cy="413543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Possibilities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Indexing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Benchmarking with Other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0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872" y="2702560"/>
            <a:ext cx="9692640" cy="1325562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2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1"/>
            <a:ext cx="9692640" cy="148424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comparative study of indexing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198" y="3787407"/>
            <a:ext cx="9692640" cy="198775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query performance of MySQL and PostgreSQL databases with and without indexes to understand the influence of indexing on query execution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involves systematically testing both databases without any indexes and then introducing indexes incrementally to study their impact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31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37283" y="1505954"/>
            <a:ext cx="8595360" cy="290562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 to database administrators, developers, and researchers who seek to optimize database performance for their applications.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understanding of the impact of indexing on query execution time, enabling users to make informed decisions about index usage in their databases.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5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850106" y="0"/>
            <a:ext cx="41513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68" y="721894"/>
            <a:ext cx="3559612" cy="1325562"/>
          </a:xfrm>
        </p:spPr>
        <p:txBody>
          <a:bodyPr anchor="ctr"/>
          <a:lstStyle/>
          <a:p>
            <a:pPr algn="ctr"/>
            <a:r>
              <a:rPr lang="en-US" dirty="0" smtClean="0"/>
              <a:t>Research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496" y="0"/>
            <a:ext cx="8330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2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272" y="482600"/>
            <a:ext cx="10714228" cy="5646737"/>
          </a:xfrm>
        </p:spPr>
        <p:txBody>
          <a:bodyPr>
            <a:normAutofit/>
          </a:bodyPr>
          <a:lstStyle/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emp_no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COUNT(*) AS count FROM employees GROUP BY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emp_no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SELECT * FROM salaries WHERE salary = 94443 OR salary = 59571;</a:t>
            </a: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SELECT E.*, S.* FROM employees E JOIN salaries S ON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E.emp_no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S.emp_no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E.first_name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'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Duangkaew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SELECT * FROM titles WHERE title LIKE 'senior%';</a:t>
            </a: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SELECT E.*, T.* FROM employees E JOIN titles T ON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E.emp_no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T.emp_no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E.first_name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'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Duangkaew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12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767" y="615658"/>
            <a:ext cx="44805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Python because:</a:t>
            </a:r>
          </a:p>
          <a:p>
            <a:r>
              <a:rPr lang="en-US" sz="2400" b="1" dirty="0" smtClean="0"/>
              <a:t>Ease </a:t>
            </a:r>
            <a:r>
              <a:rPr lang="en-US" sz="2400" b="1" dirty="0"/>
              <a:t>of </a:t>
            </a:r>
            <a:r>
              <a:rPr lang="en-US" sz="2400" b="1" dirty="0" smtClean="0"/>
              <a:t>Use</a:t>
            </a:r>
          </a:p>
          <a:p>
            <a:r>
              <a:rPr lang="en-US" sz="2400" b="1" dirty="0"/>
              <a:t>Rich </a:t>
            </a:r>
            <a:r>
              <a:rPr lang="en-US" sz="2400" b="1" dirty="0" smtClean="0"/>
              <a:t>Ecosystem</a:t>
            </a:r>
          </a:p>
          <a:p>
            <a:r>
              <a:rPr lang="en-US" sz="2400" b="1" dirty="0"/>
              <a:t>Data Analysis </a:t>
            </a:r>
            <a:r>
              <a:rPr lang="en-US" sz="2400" b="1" dirty="0" smtClean="0"/>
              <a:t>Capabilities</a:t>
            </a:r>
          </a:p>
          <a:p>
            <a:r>
              <a:rPr lang="en-US" sz="2400" b="1" dirty="0"/>
              <a:t>Database </a:t>
            </a:r>
            <a:r>
              <a:rPr lang="en-US" sz="2400" b="1" dirty="0" smtClean="0"/>
              <a:t>Connectivity</a:t>
            </a:r>
          </a:p>
          <a:p>
            <a:r>
              <a:rPr lang="en-US" sz="2400" b="1" dirty="0"/>
              <a:t>Platform Independence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0079" y="4774489"/>
            <a:ext cx="9883541" cy="1465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 by each query to execute in both MySQL and PostgreSQL databases with and without any indexes.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653" y="978568"/>
            <a:ext cx="6360186" cy="261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5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832" y="4011862"/>
            <a:ext cx="3794850" cy="284613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410"/>
            <a:ext cx="4118196" cy="30886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82" y="1024410"/>
            <a:ext cx="4118197" cy="30886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972" y="57385"/>
            <a:ext cx="9692640" cy="96520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run without indexes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114" y="1024410"/>
            <a:ext cx="3992886" cy="2994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4116708"/>
            <a:ext cx="3655056" cy="27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94" y="29044"/>
            <a:ext cx="8478012" cy="86614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run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PK, FK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95" y="895184"/>
            <a:ext cx="4114799" cy="30860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895184"/>
            <a:ext cx="4114799" cy="3086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895184"/>
            <a:ext cx="4114800" cy="308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94" y="4021645"/>
            <a:ext cx="3781806" cy="2836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8" y="4019548"/>
            <a:ext cx="3784602" cy="28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5009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129</TotalTime>
  <Words>819</Words>
  <Application>Microsoft Office PowerPoint</Application>
  <PresentationFormat>Widescreen</PresentationFormat>
  <Paragraphs>93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Times New Roman</vt:lpstr>
      <vt:lpstr>Wingdings 2</vt:lpstr>
      <vt:lpstr>View</vt:lpstr>
      <vt:lpstr>The comparative study of indexing techniques in different database systems</vt:lpstr>
      <vt:lpstr>Project Objective</vt:lpstr>
      <vt:lpstr>PowerPoint Presentation</vt:lpstr>
      <vt:lpstr>Research plan</vt:lpstr>
      <vt:lpstr>PowerPoint Presentation</vt:lpstr>
      <vt:lpstr>PowerPoint Presentation</vt:lpstr>
      <vt:lpstr>PowerPoint Presentation</vt:lpstr>
      <vt:lpstr>Query run without indexes</vt:lpstr>
      <vt:lpstr>Query run with PK, FK</vt:lpstr>
      <vt:lpstr>Results</vt:lpstr>
      <vt:lpstr>Key Findings:</vt:lpstr>
      <vt:lpstr>Conclusion</vt:lpstr>
      <vt:lpstr>Future Work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comparative study of indexing techniques in different database systems</dc:title>
  <dc:creator>Sokrat Bashirov</dc:creator>
  <cp:lastModifiedBy>Sokrat Bashirov</cp:lastModifiedBy>
  <cp:revision>15</cp:revision>
  <dcterms:created xsi:type="dcterms:W3CDTF">2023-07-31T18:48:14Z</dcterms:created>
  <dcterms:modified xsi:type="dcterms:W3CDTF">2023-07-31T20:57:37Z</dcterms:modified>
</cp:coreProperties>
</file>