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5" r:id="rId1"/>
  </p:sldMasterIdLst>
  <p:notesMasterIdLst>
    <p:notesMasterId r:id="rId17"/>
  </p:notesMasterIdLst>
  <p:sldIdLst>
    <p:sldId id="256" r:id="rId2"/>
    <p:sldId id="257" r:id="rId3"/>
    <p:sldId id="273" r:id="rId4"/>
    <p:sldId id="258" r:id="rId5"/>
    <p:sldId id="270" r:id="rId6"/>
    <p:sldId id="264" r:id="rId7"/>
    <p:sldId id="265" r:id="rId8"/>
    <p:sldId id="266" r:id="rId9"/>
    <p:sldId id="271" r:id="rId10"/>
    <p:sldId id="259" r:id="rId11"/>
    <p:sldId id="268" r:id="rId12"/>
    <p:sldId id="274" r:id="rId13"/>
    <p:sldId id="260" r:id="rId14"/>
    <p:sldId id="26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8" autoAdjust="0"/>
    <p:restoredTop sz="88172" autoAdjust="0"/>
  </p:normalViewPr>
  <p:slideViewPr>
    <p:cSldViewPr snapToGrid="0">
      <p:cViewPr varScale="1">
        <p:scale>
          <a:sx n="77" d="100"/>
          <a:sy n="77" d="100"/>
        </p:scale>
        <p:origin x="9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28F5D-169D-4C16-803D-935960F40C3A}" type="datetimeFigureOut">
              <a:rPr lang="en-US" smtClean="0"/>
              <a:t>8/9/2023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ADACE-53BC-44DF-B026-15E9816AC86F}" type="slidenum">
              <a:rPr lang="en-US" smtClean="0"/>
              <a:t>‹#›</a:t>
            </a:fld>
            <a:endParaRPr lang="en-US" dirty="0"/>
          </a:p>
        </p:txBody>
      </p:sp>
    </p:spTree>
    <p:extLst>
      <p:ext uri="{BB962C8B-B14F-4D97-AF65-F5344CB8AC3E}">
        <p14:creationId xmlns:p14="http://schemas.microsoft.com/office/powerpoint/2010/main" val="1104375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24ADACE-53BC-44DF-B026-15E9816AC86F}" type="slidenum">
              <a:rPr lang="en-US" smtClean="0"/>
              <a:t>2</a:t>
            </a:fld>
            <a:endParaRPr lang="en-US" dirty="0"/>
          </a:p>
        </p:txBody>
      </p:sp>
    </p:spTree>
    <p:extLst>
      <p:ext uri="{BB962C8B-B14F-4D97-AF65-F5344CB8AC3E}">
        <p14:creationId xmlns:p14="http://schemas.microsoft.com/office/powerpoint/2010/main" val="214451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Data collection – Database</a:t>
            </a:r>
            <a:r>
              <a:rPr lang="en-US" sz="1200" baseline="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used: 6tables. Over 2Million rows in salaries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Data cleansing – deleting PK,FK and indexes. For</a:t>
            </a:r>
            <a:r>
              <a:rPr lang="en-US" sz="1200" baseline="0" dirty="0" smtClean="0">
                <a:latin typeface="Times New Roman" panose="02020603050405020304" pitchFamily="18" charset="0"/>
                <a:cs typeface="Times New Roman" panose="02020603050405020304" pitchFamily="18" charset="0"/>
              </a:rPr>
              <a:t> what?</a:t>
            </a:r>
            <a:endParaRPr lang="en-US" sz="1200"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324ADACE-53BC-44DF-B026-15E9816AC86F}" type="slidenum">
              <a:rPr lang="en-US" smtClean="0"/>
              <a:t>4</a:t>
            </a:fld>
            <a:endParaRPr lang="en-US" dirty="0"/>
          </a:p>
        </p:txBody>
      </p:sp>
    </p:spTree>
    <p:extLst>
      <p:ext uri="{BB962C8B-B14F-4D97-AF65-F5344CB8AC3E}">
        <p14:creationId xmlns:p14="http://schemas.microsoft.com/office/powerpoint/2010/main" val="93023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Cost-Based Query Optimizer:</a:t>
            </a:r>
            <a:r>
              <a:rPr lang="en-US" sz="1200" b="0" i="0" kern="1200" dirty="0" smtClean="0">
                <a:solidFill>
                  <a:schemeClr val="tx1"/>
                </a:solidFill>
                <a:effectLst/>
                <a:latin typeface="+mn-lt"/>
                <a:ea typeface="+mn-ea"/>
                <a:cs typeface="+mn-cs"/>
              </a:rPr>
              <a:t> PostgreSQL employs a sophisticated cost-based query optimizer that evaluates multiple execution plans and selects the most efficient one based on estimated costs. This feature enables PostgreSQL to adapt to varying query complexities and data distributions, optimizing query execution plans.</a:t>
            </a:r>
            <a:endParaRPr lang="en-US" dirty="0"/>
          </a:p>
        </p:txBody>
      </p:sp>
      <p:sp>
        <p:nvSpPr>
          <p:cNvPr id="4" name="Slide Number Placeholder 3"/>
          <p:cNvSpPr>
            <a:spLocks noGrp="1"/>
          </p:cNvSpPr>
          <p:nvPr>
            <p:ph type="sldNum" sz="quarter" idx="10"/>
          </p:nvPr>
        </p:nvSpPr>
        <p:spPr/>
        <p:txBody>
          <a:bodyPr/>
          <a:lstStyle/>
          <a:p>
            <a:fld id="{324ADACE-53BC-44DF-B026-15E9816AC86F}" type="slidenum">
              <a:rPr lang="en-US" smtClean="0"/>
              <a:t>11</a:t>
            </a:fld>
            <a:endParaRPr lang="en-US" dirty="0"/>
          </a:p>
        </p:txBody>
      </p:sp>
    </p:spTree>
    <p:extLst>
      <p:ext uri="{BB962C8B-B14F-4D97-AF65-F5344CB8AC3E}">
        <p14:creationId xmlns:p14="http://schemas.microsoft.com/office/powerpoint/2010/main" val="351695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ADACE-53BC-44DF-B026-15E9816AC86F}" type="slidenum">
              <a:rPr lang="en-US" smtClean="0"/>
              <a:t>13</a:t>
            </a:fld>
            <a:endParaRPr lang="en-US" dirty="0"/>
          </a:p>
        </p:txBody>
      </p:sp>
    </p:spTree>
    <p:extLst>
      <p:ext uri="{BB962C8B-B14F-4D97-AF65-F5344CB8AC3E}">
        <p14:creationId xmlns:p14="http://schemas.microsoft.com/office/powerpoint/2010/main" val="378910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Fine-tuning Indexing Strategies:</a:t>
            </a:r>
            <a:r>
              <a:rPr lang="en-US" sz="1200" b="0" i="0" kern="1200" dirty="0" smtClean="0">
                <a:solidFill>
                  <a:schemeClr val="tx1"/>
                </a:solidFill>
                <a:effectLst/>
                <a:latin typeface="+mn-lt"/>
                <a:ea typeface="+mn-ea"/>
                <a:cs typeface="+mn-cs"/>
              </a:rPr>
              <a:t> Investigate different indexing strategies, such as composite indexes and partial indexes, to determine their impact on specific query scenarios.</a:t>
            </a:r>
          </a:p>
          <a:p>
            <a:r>
              <a:rPr lang="en-US" sz="1200" b="1" i="0" kern="1200" dirty="0" smtClean="0">
                <a:solidFill>
                  <a:schemeClr val="tx1"/>
                </a:solidFill>
                <a:effectLst/>
                <a:latin typeface="+mn-lt"/>
                <a:ea typeface="+mn-ea"/>
                <a:cs typeface="+mn-cs"/>
              </a:rPr>
              <a:t>Benchmarking with Other Databases:</a:t>
            </a:r>
            <a:r>
              <a:rPr lang="en-US" sz="1200" b="0" i="0" kern="1200" dirty="0" smtClean="0">
                <a:solidFill>
                  <a:schemeClr val="tx1"/>
                </a:solidFill>
                <a:effectLst/>
                <a:latin typeface="+mn-lt"/>
                <a:ea typeface="+mn-ea"/>
                <a:cs typeface="+mn-cs"/>
              </a:rPr>
              <a:t> Expand the study to include other popular database systems to compare their performance with MySQL and PostgreSQL.</a:t>
            </a:r>
          </a:p>
          <a:p>
            <a:r>
              <a:rPr lang="en-US" sz="1200" b="1" i="0" kern="1200" dirty="0" smtClean="0">
                <a:solidFill>
                  <a:schemeClr val="tx1"/>
                </a:solidFill>
                <a:effectLst/>
                <a:latin typeface="+mn-lt"/>
                <a:ea typeface="+mn-ea"/>
                <a:cs typeface="+mn-cs"/>
              </a:rPr>
              <a:t>Scale Testing:</a:t>
            </a:r>
            <a:r>
              <a:rPr lang="en-US" sz="1200" b="0" i="0" kern="1200" dirty="0" smtClean="0">
                <a:solidFill>
                  <a:schemeClr val="tx1"/>
                </a:solidFill>
                <a:effectLst/>
                <a:latin typeface="+mn-lt"/>
                <a:ea typeface="+mn-ea"/>
                <a:cs typeface="+mn-cs"/>
              </a:rPr>
              <a:t> Extend the experimentation to larger datasets to evaluate the scalability and performance of the databases under increased workloads.</a:t>
            </a:r>
            <a:endParaRPr lang="en-US" dirty="0"/>
          </a:p>
        </p:txBody>
      </p:sp>
      <p:sp>
        <p:nvSpPr>
          <p:cNvPr id="4" name="Slide Number Placeholder 3"/>
          <p:cNvSpPr>
            <a:spLocks noGrp="1"/>
          </p:cNvSpPr>
          <p:nvPr>
            <p:ph type="sldNum" sz="quarter" idx="10"/>
          </p:nvPr>
        </p:nvSpPr>
        <p:spPr/>
        <p:txBody>
          <a:bodyPr/>
          <a:lstStyle/>
          <a:p>
            <a:fld id="{324ADACE-53BC-44DF-B026-15E9816AC86F}" type="slidenum">
              <a:rPr lang="en-US" smtClean="0"/>
              <a:t>14</a:t>
            </a:fld>
            <a:endParaRPr lang="en-US" dirty="0"/>
          </a:p>
        </p:txBody>
      </p:sp>
    </p:spTree>
    <p:extLst>
      <p:ext uri="{BB962C8B-B14F-4D97-AF65-F5344CB8AC3E}">
        <p14:creationId xmlns:p14="http://schemas.microsoft.com/office/powerpoint/2010/main" val="346167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5890B2E-CC37-4A70-81B7-F7D35511AC30}" type="datetime1">
              <a:rPr lang="en-US" smtClean="0"/>
              <a:t>8/9/2023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133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096D79-073A-467D-B261-9A2AAE44DA7D}"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952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9CFB84-5097-4564-ACBF-62A442DDCE6D}"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102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6D4C5B-5F81-4AAA-AF20-A37B244292AF}"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91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B13AF2-1927-438C-8046-2259DC174D95}"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4890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D6272-CCCB-4983-A3F1-D390DB1FCA69}"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657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E629D2-AD9D-4FC2-B25E-391474F4947B}" type="datetime1">
              <a:rPr lang="en-US" smtClean="0"/>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6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45F3D7-6374-4F53-94A9-91AEFAD3AF11}" type="datetime1">
              <a:rPr lang="en-US" smtClean="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048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B6133-63C0-46E1-8C67-ABF8801CA8C4}" type="datetime1">
              <a:rPr lang="en-US" smtClean="0"/>
              <a:t>8/9/2023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05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84DFB3-333E-4C6A-AB42-6FF2AE03C03D}"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066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1BBE5C-D6FE-44D4-A4A4-B8F79F130CEF}"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409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1458CBC-CC39-44EF-83B0-6128003C801B}" type="datetime1">
              <a:rPr lang="en-US" smtClean="0"/>
              <a:t>8/9/2023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841112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910" y="121185"/>
            <a:ext cx="10708396" cy="2333064"/>
          </a:xfrm>
        </p:spPr>
        <p:txBody>
          <a:bodyPr>
            <a:normAutofit/>
          </a:bodyPr>
          <a:lstStyle/>
          <a:p>
            <a:r>
              <a:rPr lang="en-US" sz="4400" dirty="0" smtClean="0"/>
              <a:t>The </a:t>
            </a:r>
            <a:r>
              <a:rPr lang="en-US" sz="4400" dirty="0"/>
              <a:t>comparative study of indexing techniques in different database </a:t>
            </a:r>
            <a:r>
              <a:rPr lang="en-US" sz="4400" dirty="0" smtClean="0"/>
              <a:t>systems</a:t>
            </a:r>
            <a:endParaRPr lang="en-US" sz="4400" dirty="0"/>
          </a:p>
        </p:txBody>
      </p:sp>
      <p:sp>
        <p:nvSpPr>
          <p:cNvPr id="3" name="Subtitle 2"/>
          <p:cNvSpPr>
            <a:spLocks noGrp="1"/>
          </p:cNvSpPr>
          <p:nvPr>
            <p:ph type="subTitle" idx="1"/>
          </p:nvPr>
        </p:nvSpPr>
        <p:spPr>
          <a:xfrm>
            <a:off x="594910" y="4333461"/>
            <a:ext cx="7409403" cy="2048612"/>
          </a:xfrm>
        </p:spPr>
        <p:txBody>
          <a:bodyPr>
            <a:normAutofit/>
          </a:bodyPr>
          <a:lstStyle/>
          <a:p>
            <a:pPr algn="just"/>
            <a:r>
              <a:rPr lang="en-US" dirty="0" smtClean="0"/>
              <a:t>Student: Sokrat Bashirov</a:t>
            </a:r>
          </a:p>
          <a:p>
            <a:pPr algn="just"/>
            <a:r>
              <a:rPr lang="en-US" dirty="0" smtClean="0"/>
              <a:t>Instructors: Steve Kaisler and Jamaladdin Hasanov</a:t>
            </a:r>
          </a:p>
          <a:p>
            <a:pPr algn="just"/>
            <a:r>
              <a:rPr lang="en-US" dirty="0" smtClean="0"/>
              <a:t>Class: </a:t>
            </a:r>
            <a:r>
              <a:rPr lang="en-US" dirty="0" smtClean="0"/>
              <a:t>CSCI_6917_10</a:t>
            </a:r>
            <a:r>
              <a:rPr lang="en-US" dirty="0" smtClean="0"/>
              <a:t>: Guided Research Methods</a:t>
            </a:r>
            <a:endParaRPr lang="en-US" dirty="0" smtClean="0"/>
          </a:p>
          <a:p>
            <a:pPr algn="just"/>
            <a:r>
              <a:rPr lang="en-US" dirty="0" smtClean="0"/>
              <a:t>Date: 8/10/2023</a:t>
            </a:r>
            <a:endParaRPr lang="en-US" dirty="0"/>
          </a:p>
        </p:txBody>
      </p:sp>
    </p:spTree>
    <p:extLst>
      <p:ext uri="{BB962C8B-B14F-4D97-AF65-F5344CB8AC3E}">
        <p14:creationId xmlns:p14="http://schemas.microsoft.com/office/powerpoint/2010/main" val="3037467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145" y="142829"/>
            <a:ext cx="3963115" cy="916272"/>
          </a:xfrm>
          <a:solidFill>
            <a:schemeClr val="tx2"/>
          </a:solidFill>
        </p:spPr>
        <p:txBody>
          <a:bodyPr anchor="ctr"/>
          <a:lstStyle/>
          <a:p>
            <a:pPr algn="ctr"/>
            <a:r>
              <a:rPr lang="en-US" dirty="0" smtClean="0">
                <a:solidFill>
                  <a:schemeClr val="bg1"/>
                </a:solidFill>
                <a:latin typeface="Times New Roman" panose="02020603050405020304" pitchFamily="18" charset="0"/>
                <a:cs typeface="Times New Roman" panose="02020603050405020304" pitchFamily="18" charset="0"/>
              </a:rPr>
              <a:t>Results</a:t>
            </a:r>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151780695"/>
              </p:ext>
            </p:extLst>
          </p:nvPr>
        </p:nvGraphicFramePr>
        <p:xfrm>
          <a:off x="890337" y="1155029"/>
          <a:ext cx="9864733" cy="5610896"/>
        </p:xfrm>
        <a:graphic>
          <a:graphicData uri="http://schemas.openxmlformats.org/drawingml/2006/table">
            <a:tbl>
              <a:tblPr firstRow="1" firstCol="1" bandRow="1"/>
              <a:tblGrid>
                <a:gridCol w="1120711">
                  <a:extLst>
                    <a:ext uri="{9D8B030D-6E8A-4147-A177-3AD203B41FA5}">
                      <a16:colId xmlns:a16="http://schemas.microsoft.com/office/drawing/2014/main" val="3550225923"/>
                    </a:ext>
                  </a:extLst>
                </a:gridCol>
                <a:gridCol w="1504598">
                  <a:extLst>
                    <a:ext uri="{9D8B030D-6E8A-4147-A177-3AD203B41FA5}">
                      <a16:colId xmlns:a16="http://schemas.microsoft.com/office/drawing/2014/main" val="3710064631"/>
                    </a:ext>
                  </a:extLst>
                </a:gridCol>
                <a:gridCol w="1414097">
                  <a:extLst>
                    <a:ext uri="{9D8B030D-6E8A-4147-A177-3AD203B41FA5}">
                      <a16:colId xmlns:a16="http://schemas.microsoft.com/office/drawing/2014/main" val="1261428260"/>
                    </a:ext>
                  </a:extLst>
                </a:gridCol>
                <a:gridCol w="1470660">
                  <a:extLst>
                    <a:ext uri="{9D8B030D-6E8A-4147-A177-3AD203B41FA5}">
                      <a16:colId xmlns:a16="http://schemas.microsoft.com/office/drawing/2014/main" val="3071890540"/>
                    </a:ext>
                  </a:extLst>
                </a:gridCol>
                <a:gridCol w="1436722">
                  <a:extLst>
                    <a:ext uri="{9D8B030D-6E8A-4147-A177-3AD203B41FA5}">
                      <a16:colId xmlns:a16="http://schemas.microsoft.com/office/drawing/2014/main" val="3416788184"/>
                    </a:ext>
                  </a:extLst>
                </a:gridCol>
                <a:gridCol w="1334906">
                  <a:extLst>
                    <a:ext uri="{9D8B030D-6E8A-4147-A177-3AD203B41FA5}">
                      <a16:colId xmlns:a16="http://schemas.microsoft.com/office/drawing/2014/main" val="4050813946"/>
                    </a:ext>
                  </a:extLst>
                </a:gridCol>
                <a:gridCol w="1583039">
                  <a:extLst>
                    <a:ext uri="{9D8B030D-6E8A-4147-A177-3AD203B41FA5}">
                      <a16:colId xmlns:a16="http://schemas.microsoft.com/office/drawing/2014/main" val="598762693"/>
                    </a:ext>
                  </a:extLst>
                </a:gridCol>
              </a:tblGrid>
              <a:tr h="337387">
                <a:tc rowSpan="2">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Index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PK, FK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75118685"/>
                  </a:ext>
                </a:extLst>
              </a:tr>
              <a:tr h="329594">
                <a:tc v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PostgreSQL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MySQL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PostgreSQL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MySQL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PostgreSQL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7035639"/>
                  </a:ext>
                </a:extLst>
              </a:tr>
              <a:tr h="988783">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Query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M=1.548126 V=0.041572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M=0.284291 V=0.004871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M=0.972378 V=0.091758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M=0.168848 V=0.000081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M=0.633805 V=0.014808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M=0.165613 V=0.000215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1823304"/>
                  </a:ext>
                </a:extLst>
              </a:tr>
              <a:tr h="988783">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Query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M=6.797741 V=17.694517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M=0.177891 V=0.009510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M=3.931604 V=0.700861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M=0.170281 V=0.077064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M=3.808604 V=1.977335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M=0.184995 V=0.067939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4183550"/>
                  </a:ext>
                </a:extLst>
              </a:tr>
              <a:tr h="988783">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Query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M=7.368838 V=41.980646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M=0.196694 V=0.000385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M=0.145027 V=0.000078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M=0.062558 V=0.026607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M=0.140308 V=0.000199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M=0.074244 V=0.038325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9861879"/>
                  </a:ext>
                </a:extLst>
              </a:tr>
              <a:tr h="988783">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Query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M=0.998389 V=0.002483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M=0.066969 V=0.001955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M=0.986983 V=0.001629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M=0.062277 V=0.003739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M=0.971660 V=0.005960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M=0.067387 V=0.003260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0200433"/>
                  </a:ext>
                </a:extLst>
              </a:tr>
              <a:tr h="988783">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Query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M=0.490565 V=0.000493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M=0.081345 V=0.000713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M=0.152935 V=0.001636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M=0.056450 V=0.001409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M=0.136228 V=0.000074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M=0.062035 V=0.001512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45594527"/>
                  </a:ext>
                </a:extLst>
              </a:tr>
            </a:tbl>
          </a:graphicData>
        </a:graphic>
      </p:graphicFrame>
      <p:sp>
        <p:nvSpPr>
          <p:cNvPr id="3" name="Slide Number Placeholder 2"/>
          <p:cNvSpPr>
            <a:spLocks noGrp="1"/>
          </p:cNvSpPr>
          <p:nvPr>
            <p:ph type="sldNum" sz="quarter" idx="12"/>
          </p:nvPr>
        </p:nvSpPr>
        <p:spPr/>
        <p:txBody>
          <a:bodyPr>
            <a:normAutofit lnSpcReduction="10000"/>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701164040"/>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778752" y="1444752"/>
            <a:ext cx="5413248" cy="5413248"/>
          </a:xfrm>
          <a:prstGeom prst="rect">
            <a:avLst/>
          </a:prstGeom>
        </p:spPr>
      </p:pic>
      <p:sp>
        <p:nvSpPr>
          <p:cNvPr id="2" name="Title 1"/>
          <p:cNvSpPr>
            <a:spLocks noGrp="1"/>
          </p:cNvSpPr>
          <p:nvPr>
            <p:ph type="title"/>
          </p:nvPr>
        </p:nvSpPr>
        <p:spPr>
          <a:xfrm>
            <a:off x="3462527" y="365759"/>
            <a:ext cx="5293547" cy="1022527"/>
          </a:xfrm>
          <a:solidFill>
            <a:schemeClr val="tx2"/>
          </a:solidFill>
        </p:spPr>
        <p:txBody>
          <a:bodyPr anchor="ctr"/>
          <a:lstStyle/>
          <a:p>
            <a:pPr algn="ctr"/>
            <a:r>
              <a:rPr lang="en-US" dirty="0" smtClean="0">
                <a:solidFill>
                  <a:schemeClr val="bg1"/>
                </a:solidFill>
                <a:latin typeface="Times New Roman" panose="02020603050405020304" pitchFamily="18" charset="0"/>
                <a:cs typeface="Times New Roman" panose="02020603050405020304" pitchFamily="18" charset="0"/>
              </a:rPr>
              <a:t>Key Findings: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646" y="1754045"/>
            <a:ext cx="5689654" cy="4524831"/>
          </a:xfrm>
        </p:spPr>
        <p:txBody>
          <a:bodyPr>
            <a:normAutofit/>
          </a:bodyPr>
          <a:lstStyle/>
          <a:p>
            <a:pPr algn="just"/>
            <a:r>
              <a:rPr lang="en-US" sz="2400" dirty="0">
                <a:latin typeface="Times New Roman" panose="02020603050405020304" pitchFamily="18" charset="0"/>
                <a:cs typeface="Times New Roman" panose="02020603050405020304" pitchFamily="18" charset="0"/>
              </a:rPr>
              <a:t>Without Indexes: PostgreSQL consistently outperformed MySQL in query execution time, indicating its inherent optimization and advanced query processing capabilities</a:t>
            </a:r>
            <a:r>
              <a:rPr lang="en-US" sz="2400" dirty="0" smtClean="0">
                <a:latin typeface="Times New Roman" panose="02020603050405020304" pitchFamily="18" charset="0"/>
                <a:cs typeface="Times New Roman" panose="02020603050405020304" pitchFamily="18" charset="0"/>
              </a:rPr>
              <a:t>.</a:t>
            </a:r>
            <a:endParaRPr lang="ru-RU"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With Indexes: The introduction of indexes in both databases led to significant improvements in query execution time, reducing the overall response time for queries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lnSpcReduction="10000"/>
          </a:bodyPr>
          <a:lstStyle/>
          <a:p>
            <a:fld id="{6D22F896-40B5-4ADD-8801-0D06FADFA095}" type="slidenum">
              <a:rPr lang="en-US" smtClean="0">
                <a:solidFill>
                  <a:schemeClr val="tx2"/>
                </a:solidFill>
              </a:rPr>
              <a:t>11</a:t>
            </a:fld>
            <a:endParaRPr lang="en-US" dirty="0">
              <a:solidFill>
                <a:schemeClr val="tx2"/>
              </a:solidFill>
            </a:endParaRPr>
          </a:p>
        </p:txBody>
      </p:sp>
    </p:spTree>
    <p:extLst>
      <p:ext uri="{BB962C8B-B14F-4D97-AF65-F5344CB8AC3E}">
        <p14:creationId xmlns:p14="http://schemas.microsoft.com/office/powerpoint/2010/main" val="354633226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8444" y="245965"/>
            <a:ext cx="5639198" cy="1174486"/>
          </a:xfrm>
          <a:solidFill>
            <a:schemeClr val="tx2"/>
          </a:solidFill>
        </p:spPr>
        <p:txBody>
          <a:bodyPr anchor="ctr">
            <a:norm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Performance advantages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83096" y="2080591"/>
            <a:ext cx="5159336" cy="4099545"/>
          </a:xfrm>
        </p:spPr>
        <p:txBody>
          <a:bodyPr>
            <a:normAutofit/>
          </a:bodyPr>
          <a:lstStyle/>
          <a:p>
            <a:pPr algn="just"/>
            <a:r>
              <a:rPr lang="en-US" b="1" dirty="0">
                <a:latin typeface="Times New Roman" panose="02020603050405020304" pitchFamily="18" charset="0"/>
                <a:cs typeface="Times New Roman" panose="02020603050405020304" pitchFamily="18" charset="0"/>
              </a:rPr>
              <a:t>Parallel Query Execution</a:t>
            </a:r>
            <a:r>
              <a:rPr lang="en-US" dirty="0">
                <a:latin typeface="Times New Roman" panose="02020603050405020304" pitchFamily="18" charset="0"/>
                <a:cs typeface="Times New Roman" panose="02020603050405020304" pitchFamily="18" charset="0"/>
              </a:rPr>
              <a:t>: While both databases support parallelism, PostgreSQL's implementation of parallel query execution allows queries to be split into smaller tasks that are executed concurrently, potentially speeding up query performance for certain workloads</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Advanced Indexing Techniques</a:t>
            </a:r>
            <a:r>
              <a:rPr lang="en-US" dirty="0">
                <a:latin typeface="Times New Roman" panose="02020603050405020304" pitchFamily="18" charset="0"/>
                <a:cs typeface="Times New Roman" panose="02020603050405020304" pitchFamily="18" charset="0"/>
              </a:rPr>
              <a:t>: PostgreSQL offers features like Generalized Inverted Indexes (GIN) and Generalized Search Tree (</a:t>
            </a:r>
            <a:r>
              <a:rPr lang="en-US" dirty="0" err="1">
                <a:latin typeface="Times New Roman" panose="02020603050405020304" pitchFamily="18" charset="0"/>
                <a:cs typeface="Times New Roman" panose="02020603050405020304" pitchFamily="18" charset="0"/>
              </a:rPr>
              <a:t>GiST</a:t>
            </a:r>
            <a:r>
              <a:rPr lang="en-US" dirty="0">
                <a:latin typeface="Times New Roman" panose="02020603050405020304" pitchFamily="18" charset="0"/>
                <a:cs typeface="Times New Roman" panose="02020603050405020304" pitchFamily="18" charset="0"/>
              </a:rPr>
              <a:t>) indexes, which provide specialized indexing methods for complex data types like arrays, full-text search, and geometric data. These indexing options can be particularly useful for applications that require advanced search capabilities</a:t>
            </a:r>
            <a:r>
              <a:rPr lang="en-US" dirty="0" smtClean="0">
                <a:latin typeface="Times New Roman" panose="02020603050405020304" pitchFamily="18" charset="0"/>
                <a:cs typeface="Times New Roman" panose="02020603050405020304" pitchFamily="18" charset="0"/>
              </a:rPr>
              <a:t>.</a:t>
            </a:r>
          </a:p>
        </p:txBody>
      </p:sp>
      <p:sp>
        <p:nvSpPr>
          <p:cNvPr id="7" name="Content Placeholder 6"/>
          <p:cNvSpPr>
            <a:spLocks noGrp="1"/>
          </p:cNvSpPr>
          <p:nvPr>
            <p:ph sz="half" idx="2"/>
          </p:nvPr>
        </p:nvSpPr>
        <p:spPr>
          <a:xfrm>
            <a:off x="5897370" y="2080591"/>
            <a:ext cx="5240531" cy="4099545"/>
          </a:xfrm>
        </p:spPr>
        <p:txBody>
          <a:bodyPr>
            <a:normAutofit/>
          </a:bodyPr>
          <a:lstStyle/>
          <a:p>
            <a:pPr algn="just"/>
            <a:r>
              <a:rPr lang="en-US" b="1" dirty="0">
                <a:latin typeface="Times New Roman" panose="02020603050405020304" pitchFamily="18" charset="0"/>
                <a:cs typeface="Times New Roman" panose="02020603050405020304" pitchFamily="18" charset="0"/>
              </a:rPr>
              <a:t>Materialized Views: </a:t>
            </a:r>
            <a:r>
              <a:rPr lang="en-US" dirty="0">
                <a:latin typeface="Times New Roman" panose="02020603050405020304" pitchFamily="18" charset="0"/>
                <a:cs typeface="Times New Roman" panose="02020603050405020304" pitchFamily="18" charset="0"/>
              </a:rPr>
              <a:t>PostgreSQL supports materialized views that store precomputed results, reducing the need for repeated complex calculations. This feature accelerates query performance by retrieving data directly from the materialized view.</a:t>
            </a:r>
          </a:p>
          <a:p>
            <a:pPr algn="just"/>
            <a:r>
              <a:rPr lang="en-US" b="1" dirty="0">
                <a:latin typeface="Times New Roman" panose="02020603050405020304" pitchFamily="18" charset="0"/>
                <a:cs typeface="Times New Roman" panose="02020603050405020304" pitchFamily="18" charset="0"/>
              </a:rPr>
              <a:t>Concurrency Control: </a:t>
            </a:r>
            <a:r>
              <a:rPr lang="en-US" dirty="0">
                <a:latin typeface="Times New Roman" panose="02020603050405020304" pitchFamily="18" charset="0"/>
                <a:cs typeface="Times New Roman" panose="02020603050405020304" pitchFamily="18" charset="0"/>
              </a:rPr>
              <a:t>PostgreSQL's advanced concurrency control mechanisms, such as Multi-Version Concurrency Control (MVCC), mitigate locking and contention issues, enabling efficient multi-user access.</a:t>
            </a:r>
            <a:r>
              <a:rPr lang="en-US" dirty="0"/>
              <a:t> Effective concurrency control mechanisms to ensure efficient multi-user access without sacrificing performance.</a:t>
            </a:r>
            <a:endParaRPr lang="en-US" dirty="0">
              <a:latin typeface="Times New Roman" panose="02020603050405020304" pitchFamily="18" charset="0"/>
              <a:cs typeface="Times New Roman" panose="02020603050405020304" pitchFamily="18" charset="0"/>
            </a:endParaRPr>
          </a:p>
          <a:p>
            <a:pPr algn="just"/>
            <a:endParaRPr lang="en-US" dirty="0"/>
          </a:p>
        </p:txBody>
      </p:sp>
      <p:sp>
        <p:nvSpPr>
          <p:cNvPr id="4" name="Slide Number Placeholder 3"/>
          <p:cNvSpPr>
            <a:spLocks noGrp="1"/>
          </p:cNvSpPr>
          <p:nvPr>
            <p:ph type="sldNum" sz="quarter" idx="12"/>
          </p:nvPr>
        </p:nvSpPr>
        <p:spPr/>
        <p:txBody>
          <a:bodyPr>
            <a:normAutofit lnSpcReduction="10000"/>
          </a:bodyPr>
          <a:lstStyle/>
          <a:p>
            <a:fld id="{6D22F896-40B5-4ADD-8801-0D06FADFA095}" type="slidenum">
              <a:rPr lang="en-US" smtClean="0"/>
              <a:t>12</a:t>
            </a:fld>
            <a:endParaRPr lang="en-US" dirty="0"/>
          </a:p>
        </p:txBody>
      </p:sp>
      <p:pic>
        <p:nvPicPr>
          <p:cNvPr id="5" name="Picture 4" descr="How to Find &amp; Kill Long-Running &amp; Blocked Queries in Postg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962872" cy="1481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ySQL and Moodle - ElearningWorld.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3215" y="0"/>
            <a:ext cx="2499625" cy="1666417"/>
          </a:xfrm>
          <a:prstGeom prst="rect">
            <a:avLst/>
          </a:prstGeom>
          <a:noFill/>
          <a:effectLst>
            <a:reflection endPos="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23107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1339" y="340316"/>
            <a:ext cx="4606507" cy="1157180"/>
          </a:xfrm>
          <a:solidFill>
            <a:schemeClr val="tx2"/>
          </a:solidFill>
        </p:spPr>
        <p:txBody>
          <a:bodyPr anchor="ctr"/>
          <a:lstStyle/>
          <a:p>
            <a:pPr algn="ctr"/>
            <a:r>
              <a:rPr lang="en-US" dirty="0" smtClean="0">
                <a:solidFill>
                  <a:schemeClr val="bg1"/>
                </a:solidFill>
                <a:latin typeface="Times New Roman" panose="02020603050405020304" pitchFamily="18" charset="0"/>
                <a:cs typeface="Times New Roman" panose="02020603050405020304" pitchFamily="18" charset="0"/>
              </a:rPr>
              <a:t>Conclusion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5374" y="1815548"/>
            <a:ext cx="10100500" cy="4356651"/>
          </a:xfrm>
        </p:spPr>
        <p:txBody>
          <a:bodyPr anchor="ct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The comparative </a:t>
            </a:r>
            <a:r>
              <a:rPr lang="en-US" sz="3200" dirty="0">
                <a:latin typeface="Times New Roman" panose="02020603050405020304" pitchFamily="18" charset="0"/>
                <a:cs typeface="Times New Roman" panose="02020603050405020304" pitchFamily="18" charset="0"/>
              </a:rPr>
              <a:t>study of indexing techniques in MySQL and PostgreSQL databases has provided valuable insights into the impact of indexing on query performance. </a:t>
            </a:r>
            <a:r>
              <a:rPr lang="en-US" sz="3200" dirty="0" smtClean="0">
                <a:latin typeface="Times New Roman" panose="02020603050405020304" pitchFamily="18" charset="0"/>
                <a:cs typeface="Times New Roman" panose="02020603050405020304" pitchFamily="18" charset="0"/>
              </a:rPr>
              <a:t>I have </a:t>
            </a:r>
            <a:r>
              <a:rPr lang="en-US" sz="3200" dirty="0">
                <a:latin typeface="Times New Roman" panose="02020603050405020304" pitchFamily="18" charset="0"/>
                <a:cs typeface="Times New Roman" panose="02020603050405020304" pitchFamily="18" charset="0"/>
              </a:rPr>
              <a:t>executed a set of representative queries 1000 times in both databases without indexes and with indexes added, enabling a thorough evaluation of their respective performances.</a:t>
            </a:r>
          </a:p>
        </p:txBody>
      </p:sp>
      <p:sp>
        <p:nvSpPr>
          <p:cNvPr id="4" name="Slide Number Placeholder 3"/>
          <p:cNvSpPr>
            <a:spLocks noGrp="1"/>
          </p:cNvSpPr>
          <p:nvPr>
            <p:ph type="sldNum" sz="quarter" idx="12"/>
          </p:nvPr>
        </p:nvSpPr>
        <p:spPr/>
        <p:txBody>
          <a:bodyPr>
            <a:normAutofit lnSpcReduction="10000"/>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07292260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77056" y="292608"/>
            <a:ext cx="4663440" cy="975360"/>
          </a:xfrm>
          <a:solidFill>
            <a:schemeClr val="tx2"/>
          </a:solidFill>
        </p:spPr>
        <p:txBody>
          <a:bodyPr anchor="ctr"/>
          <a:lstStyle/>
          <a:p>
            <a:pPr algn="ctr"/>
            <a:r>
              <a:rPr lang="en-US" dirty="0" smtClean="0">
                <a:solidFill>
                  <a:schemeClr val="bg1"/>
                </a:solidFill>
                <a:latin typeface="Times New Roman" panose="02020603050405020304" pitchFamily="18" charset="0"/>
                <a:cs typeface="Times New Roman" panose="02020603050405020304" pitchFamily="18" charset="0"/>
              </a:rPr>
              <a:t>Future Work</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78962" y="5273227"/>
            <a:ext cx="3798094" cy="681438"/>
          </a:xfrm>
          <a:ln>
            <a:solidFill>
              <a:schemeClr val="bg1"/>
            </a:solidFill>
          </a:ln>
        </p:spPr>
        <p:txBody>
          <a:bodyPr anchor="ctr">
            <a:normAutofit/>
          </a:bodyPr>
          <a:lstStyle/>
          <a:p>
            <a:pPr marL="0" indent="0" algn="ctr">
              <a:buNone/>
            </a:pPr>
            <a:r>
              <a:rPr lang="en-US" sz="2000" dirty="0" smtClean="0">
                <a:latin typeface="Times New Roman" panose="02020603050405020304" pitchFamily="18" charset="0"/>
                <a:cs typeface="Times New Roman" panose="02020603050405020304" pitchFamily="18" charset="0"/>
              </a:rPr>
              <a:t>Fine-tuning </a:t>
            </a:r>
            <a:r>
              <a:rPr lang="en-US" sz="2000" dirty="0">
                <a:latin typeface="Times New Roman" panose="02020603050405020304" pitchFamily="18" charset="0"/>
                <a:cs typeface="Times New Roman" panose="02020603050405020304" pitchFamily="18" charset="0"/>
              </a:rPr>
              <a:t>Indexing </a:t>
            </a:r>
            <a:r>
              <a:rPr lang="en-US" sz="2000" dirty="0" smtClean="0">
                <a:latin typeface="Times New Roman" panose="02020603050405020304" pitchFamily="18" charset="0"/>
                <a:cs typeface="Times New Roman" panose="02020603050405020304" pitchFamily="18" charset="0"/>
              </a:rPr>
              <a:t>Strategies</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lnSpcReduction="10000"/>
          </a:bodyPr>
          <a:lstStyle/>
          <a:p>
            <a:fld id="{6D22F896-40B5-4ADD-8801-0D06FADFA095}" type="slidenum">
              <a:rPr lang="en-US" smtClean="0"/>
              <a:t>14</a:t>
            </a:fld>
            <a:endParaRPr lang="en-US" dirty="0"/>
          </a:p>
        </p:txBody>
      </p:sp>
      <p:pic>
        <p:nvPicPr>
          <p:cNvPr id="3" name="Picture 2"/>
          <p:cNvPicPr>
            <a:picLocks noChangeAspect="1"/>
          </p:cNvPicPr>
          <p:nvPr/>
        </p:nvPicPr>
        <p:blipFill>
          <a:blip r:embed="rId3"/>
          <a:stretch>
            <a:fillRect/>
          </a:stretch>
        </p:blipFill>
        <p:spPr>
          <a:xfrm>
            <a:off x="67096" y="1267968"/>
            <a:ext cx="4179417" cy="4179417"/>
          </a:xfrm>
          <a:prstGeom prst="rect">
            <a:avLst/>
          </a:prstGeom>
        </p:spPr>
      </p:pic>
      <p:pic>
        <p:nvPicPr>
          <p:cNvPr id="6" name="Picture 5"/>
          <p:cNvPicPr>
            <a:picLocks noChangeAspect="1"/>
          </p:cNvPicPr>
          <p:nvPr/>
        </p:nvPicPr>
        <p:blipFill>
          <a:blip r:embed="rId4"/>
          <a:stretch>
            <a:fillRect/>
          </a:stretch>
        </p:blipFill>
        <p:spPr>
          <a:xfrm>
            <a:off x="4302786" y="1571943"/>
            <a:ext cx="3216203" cy="3216203"/>
          </a:xfrm>
          <a:prstGeom prst="rect">
            <a:avLst/>
          </a:prstGeom>
        </p:spPr>
      </p:pic>
      <p:pic>
        <p:nvPicPr>
          <p:cNvPr id="1028" name="Picture 4" descr="Database, enlarge, expand, grow, platform, scalable, scale icon - Download  on Iconfin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5705" y="1571943"/>
            <a:ext cx="3109568" cy="310956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a:spLocks noGrp="1"/>
          </p:cNvSpPr>
          <p:nvPr>
            <p:ph sz="half" idx="2"/>
          </p:nvPr>
        </p:nvSpPr>
        <p:spPr>
          <a:xfrm>
            <a:off x="4302786" y="5272090"/>
            <a:ext cx="4237709" cy="682575"/>
          </a:xfrm>
          <a:ln>
            <a:solidFill>
              <a:schemeClr val="bg1"/>
            </a:solidFill>
          </a:ln>
        </p:spPr>
        <p:txBody>
          <a:bodyPr anchor="ctr">
            <a:normAutofit/>
          </a:bodyPr>
          <a:lstStyle/>
          <a:p>
            <a:pPr marL="0" indent="0" algn="ctr">
              <a:buNone/>
            </a:pPr>
            <a:r>
              <a:rPr lang="en-US" sz="2000" dirty="0" smtClean="0">
                <a:latin typeface="Times New Roman" panose="02020603050405020304" pitchFamily="18" charset="0"/>
                <a:cs typeface="Times New Roman" panose="02020603050405020304" pitchFamily="18" charset="0"/>
              </a:rPr>
              <a:t>Benchmarking </a:t>
            </a:r>
            <a:r>
              <a:rPr lang="en-US" sz="2000" dirty="0">
                <a:latin typeface="Times New Roman" panose="02020603050405020304" pitchFamily="18" charset="0"/>
                <a:cs typeface="Times New Roman" panose="02020603050405020304" pitchFamily="18" charset="0"/>
              </a:rPr>
              <a:t>with Other </a:t>
            </a:r>
            <a:r>
              <a:rPr lang="en-US" sz="2000" dirty="0" smtClean="0">
                <a:latin typeface="Times New Roman" panose="02020603050405020304" pitchFamily="18" charset="0"/>
                <a:cs typeface="Times New Roman" panose="02020603050405020304" pitchFamily="18" charset="0"/>
              </a:rPr>
              <a:t>Databases</a:t>
            </a:r>
            <a:endParaRPr lang="en-US" sz="2000" dirty="0">
              <a:latin typeface="Times New Roman" panose="02020603050405020304" pitchFamily="18" charset="0"/>
              <a:cs typeface="Times New Roman" panose="02020603050405020304" pitchFamily="18" charset="0"/>
            </a:endParaRPr>
          </a:p>
        </p:txBody>
      </p:sp>
      <p:sp>
        <p:nvSpPr>
          <p:cNvPr id="11" name="Content Placeholder 3"/>
          <p:cNvSpPr>
            <a:spLocks noGrp="1"/>
          </p:cNvSpPr>
          <p:nvPr>
            <p:ph sz="half" idx="2"/>
          </p:nvPr>
        </p:nvSpPr>
        <p:spPr>
          <a:xfrm>
            <a:off x="9607826" y="5273228"/>
            <a:ext cx="2163312" cy="681437"/>
          </a:xfrm>
          <a:ln>
            <a:solidFill>
              <a:schemeClr val="bg1"/>
            </a:solidFill>
          </a:ln>
        </p:spPr>
        <p:txBody>
          <a:bodyPr anchor="ctr">
            <a:normAutofit/>
          </a:bodyPr>
          <a:lstStyle/>
          <a:p>
            <a:pPr marL="0" indent="0" algn="ctr">
              <a:buNone/>
            </a:pPr>
            <a:r>
              <a:rPr lang="en-US" sz="2000" dirty="0" smtClean="0">
                <a:latin typeface="Times New Roman" panose="02020603050405020304" pitchFamily="18" charset="0"/>
                <a:cs typeface="Times New Roman" panose="02020603050405020304" pitchFamily="18" charset="0"/>
              </a:rPr>
              <a:t>Scale Testing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10170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928" y="2474976"/>
            <a:ext cx="9244584" cy="1553146"/>
          </a:xfrm>
          <a:solidFill>
            <a:schemeClr val="tx2"/>
          </a:solidFill>
        </p:spPr>
        <p:txBody>
          <a:bodyPr anchor="ctr"/>
          <a:lstStyle/>
          <a:p>
            <a:pPr algn="ctr"/>
            <a:r>
              <a:rPr lang="en-US" dirty="0" smtClean="0">
                <a:solidFill>
                  <a:schemeClr val="bg1"/>
                </a:solidFill>
              </a:rPr>
              <a:t>Thank you for your attention!</a:t>
            </a:r>
            <a:endParaRPr lang="en-US" dirty="0">
              <a:solidFill>
                <a:schemeClr val="bg1"/>
              </a:solidFill>
            </a:endParaRPr>
          </a:p>
        </p:txBody>
      </p:sp>
    </p:spTree>
    <p:extLst>
      <p:ext uri="{BB962C8B-B14F-4D97-AF65-F5344CB8AC3E}">
        <p14:creationId xmlns:p14="http://schemas.microsoft.com/office/powerpoint/2010/main" val="2370120406"/>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7312" y="292608"/>
            <a:ext cx="6211824" cy="1223684"/>
          </a:xfrm>
          <a:solidFill>
            <a:schemeClr val="tx2"/>
          </a:solidFill>
        </p:spPr>
        <p:txBody>
          <a:bodyPr anchor="ctr"/>
          <a:lstStyle/>
          <a:p>
            <a:pPr algn="ctr"/>
            <a:r>
              <a:rPr lang="en-US" dirty="0" smtClean="0">
                <a:solidFill>
                  <a:schemeClr val="bg1"/>
                </a:solidFill>
                <a:latin typeface="Times New Roman" panose="02020603050405020304" pitchFamily="18" charset="0"/>
                <a:cs typeface="Times New Roman" panose="02020603050405020304" pitchFamily="18" charset="0"/>
              </a:rPr>
              <a:t>Project Objective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261872" y="1828801"/>
            <a:ext cx="9692640" cy="1784558"/>
          </a:xfrm>
        </p:spPr>
        <p:txBody>
          <a:bodyPr anchor="ctr">
            <a:noAutofit/>
          </a:bodyPr>
          <a:lstStyle/>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primary objective of this project is to conduct a comparative study of query performance in MySQL and PostgreSQL databases with and without indexes. </a:t>
            </a:r>
            <a:r>
              <a:rPr lang="en-US" sz="2400" dirty="0" smtClean="0">
                <a:latin typeface="Times New Roman" panose="02020603050405020304" pitchFamily="18" charset="0"/>
                <a:cs typeface="Times New Roman" panose="02020603050405020304" pitchFamily="18" charset="0"/>
              </a:rPr>
              <a:t>Aiming </a:t>
            </a:r>
            <a:r>
              <a:rPr lang="en-US" sz="2400" dirty="0">
                <a:latin typeface="Times New Roman" panose="02020603050405020304" pitchFamily="18" charset="0"/>
                <a:cs typeface="Times New Roman" panose="02020603050405020304" pitchFamily="18" charset="0"/>
              </a:rPr>
              <a:t>to evaluate the impact of indexing on query execution time using a real-world dataset and identify the performance differences between the two database systems.</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lnSpcReduction="10000"/>
          </a:bodyPr>
          <a:lstStyle/>
          <a:p>
            <a:fld id="{6D22F896-40B5-4ADD-8801-0D06FADFA095}" type="slidenum">
              <a:rPr lang="en-US" smtClean="0"/>
              <a:t>2</a:t>
            </a:fld>
            <a:endParaRPr lang="en-US" dirty="0"/>
          </a:p>
        </p:txBody>
      </p:sp>
      <p:pic>
        <p:nvPicPr>
          <p:cNvPr id="7" name="Picture 6" descr="How to Find &amp; Kill Long-Running &amp; Blocked Queries in Postg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62" y="3613360"/>
            <a:ext cx="5903794" cy="29518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ySQL and Moodle - ElearningWorld.o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6667" y="3613359"/>
            <a:ext cx="4427845" cy="2951898"/>
          </a:xfrm>
          <a:prstGeom prst="rect">
            <a:avLst/>
          </a:prstGeom>
          <a:noFill/>
          <a:effectLst>
            <a:reflection endPos="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650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60" y="268224"/>
            <a:ext cx="6467003" cy="1179854"/>
          </a:xfrm>
          <a:solidFill>
            <a:schemeClr val="tx2"/>
          </a:solidFill>
        </p:spPr>
        <p:txBody>
          <a:bodyPr anchor="ctr"/>
          <a:lstStyle/>
          <a:p>
            <a:pPr algn="ctr"/>
            <a:r>
              <a:rPr lang="en-US" dirty="0" err="1" smtClean="0">
                <a:solidFill>
                  <a:schemeClr val="bg1"/>
                </a:solidFill>
                <a:latin typeface="Times New Roman" panose="02020603050405020304" pitchFamily="18" charset="0"/>
                <a:cs typeface="Times New Roman" panose="02020603050405020304" pitchFamily="18" charset="0"/>
              </a:rPr>
              <a:t>Heilmeier</a:t>
            </a:r>
            <a:r>
              <a:rPr lang="en-US" dirty="0" smtClean="0">
                <a:solidFill>
                  <a:schemeClr val="bg1"/>
                </a:solidFill>
                <a:latin typeface="Times New Roman" panose="02020603050405020304" pitchFamily="18" charset="0"/>
                <a:cs typeface="Times New Roman" panose="02020603050405020304" pitchFamily="18" charset="0"/>
              </a:rPr>
              <a:t> questions: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830400" y="1720515"/>
            <a:ext cx="5314071" cy="5045409"/>
          </a:xfrm>
          <a:solidFill>
            <a:schemeClr val="accent1"/>
          </a:solidFill>
        </p:spPr>
        <p:txBody>
          <a:bodyPr>
            <a:normAutofit/>
          </a:bodyPr>
          <a:lstStyle/>
          <a:p>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are the risks and the payoffs?</a:t>
            </a:r>
          </a:p>
          <a:p>
            <a:pPr marL="274320" lvl="1" indent="0">
              <a:buNone/>
            </a:pPr>
            <a:r>
              <a:rPr lang="en-US" dirty="0" smtClean="0">
                <a:solidFill>
                  <a:schemeClr val="bg1"/>
                </a:solidFill>
                <a:latin typeface="Times New Roman" panose="02020603050405020304" pitchFamily="18" charset="0"/>
                <a:cs typeface="Times New Roman" panose="02020603050405020304" pitchFamily="18" charset="0"/>
              </a:rPr>
              <a:t>Potential </a:t>
            </a:r>
            <a:r>
              <a:rPr lang="en-US" dirty="0">
                <a:solidFill>
                  <a:schemeClr val="bg1"/>
                </a:solidFill>
                <a:latin typeface="Times New Roman" panose="02020603050405020304" pitchFamily="18" charset="0"/>
                <a:cs typeface="Times New Roman" panose="02020603050405020304" pitchFamily="18" charset="0"/>
              </a:rPr>
              <a:t>complexities in data collection, analysis, and accurately reflecting real-world workloads. </a:t>
            </a:r>
          </a:p>
          <a:p>
            <a:r>
              <a:rPr lang="en-US" dirty="0">
                <a:latin typeface="Times New Roman" panose="02020603050405020304" pitchFamily="18" charset="0"/>
                <a:cs typeface="Times New Roman" panose="02020603050405020304" pitchFamily="18" charset="0"/>
              </a:rPr>
              <a:t>How much will it cost? How long will it take?</a:t>
            </a:r>
          </a:p>
          <a:p>
            <a:pPr marL="274320" lvl="1" indent="0">
              <a:buNone/>
            </a:pPr>
            <a:r>
              <a:rPr lang="en-US" dirty="0">
                <a:solidFill>
                  <a:schemeClr val="bg1"/>
                </a:solidFill>
                <a:latin typeface="Times New Roman" panose="02020603050405020304" pitchFamily="18" charset="0"/>
                <a:cs typeface="Times New Roman" panose="02020603050405020304" pitchFamily="18" charset="0"/>
              </a:rPr>
              <a:t>The cost involves computational resources, database hosting</a:t>
            </a:r>
          </a:p>
          <a:p>
            <a:r>
              <a:rPr lang="en-US" dirty="0">
                <a:latin typeface="Times New Roman" panose="02020603050405020304" pitchFamily="18" charset="0"/>
                <a:cs typeface="Times New Roman" panose="02020603050405020304" pitchFamily="18" charset="0"/>
              </a:rPr>
              <a:t>What are the midterm and final exams to check for success?</a:t>
            </a:r>
          </a:p>
          <a:p>
            <a:pPr marL="274320" lvl="1" indent="0">
              <a:buNone/>
            </a:pPr>
            <a:r>
              <a:rPr lang="en-US" dirty="0">
                <a:solidFill>
                  <a:schemeClr val="bg1"/>
                </a:solidFill>
                <a:latin typeface="Times New Roman" panose="02020603050405020304" pitchFamily="18" charset="0"/>
                <a:cs typeface="Times New Roman" panose="02020603050405020304" pitchFamily="18" charset="0"/>
              </a:rPr>
              <a:t>Successfully executing and comparing queries without indexes.</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A comprehensive evaluation of queries with indexes added, supported by data analysis and visualization.</a:t>
            </a:r>
          </a:p>
          <a:p>
            <a:r>
              <a:rPr lang="en-US" dirty="0">
                <a:latin typeface="Times New Roman" panose="02020603050405020304" pitchFamily="18" charset="0"/>
                <a:cs typeface="Times New Roman" panose="02020603050405020304" pitchFamily="18" charset="0"/>
              </a:rPr>
              <a:t>Why now?</a:t>
            </a:r>
          </a:p>
          <a:p>
            <a:pPr lvl="1">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The increasing reliance on databases for </a:t>
            </a:r>
            <a:r>
              <a:rPr lang="en-US" dirty="0" smtClean="0">
                <a:solidFill>
                  <a:schemeClr val="bg1"/>
                </a:solidFill>
                <a:latin typeface="Times New Roman" panose="02020603050405020304" pitchFamily="18" charset="0"/>
                <a:cs typeface="Times New Roman" panose="02020603050405020304" pitchFamily="18" charset="0"/>
              </a:rPr>
              <a:t>applications</a:t>
            </a:r>
            <a:endParaRPr lang="en-US" dirty="0"/>
          </a:p>
        </p:txBody>
      </p:sp>
      <p:sp>
        <p:nvSpPr>
          <p:cNvPr id="5" name="Slide Number Placeholder 4"/>
          <p:cNvSpPr>
            <a:spLocks noGrp="1"/>
          </p:cNvSpPr>
          <p:nvPr>
            <p:ph type="sldNum" sz="quarter" idx="12"/>
          </p:nvPr>
        </p:nvSpPr>
        <p:spPr/>
        <p:txBody>
          <a:bodyPr>
            <a:normAutofit lnSpcReduction="10000"/>
          </a:bodyPr>
          <a:lstStyle/>
          <a:p>
            <a:fld id="{6D22F896-40B5-4ADD-8801-0D06FADFA095}" type="slidenum">
              <a:rPr lang="en-US" smtClean="0"/>
              <a:t>3</a:t>
            </a:fld>
            <a:endParaRPr lang="en-US" dirty="0"/>
          </a:p>
        </p:txBody>
      </p:sp>
      <p:sp>
        <p:nvSpPr>
          <p:cNvPr id="6" name="Content Placeholder 3"/>
          <p:cNvSpPr txBox="1">
            <a:spLocks/>
          </p:cNvSpPr>
          <p:nvPr/>
        </p:nvSpPr>
        <p:spPr>
          <a:xfrm>
            <a:off x="149792" y="1720153"/>
            <a:ext cx="5307977" cy="5045772"/>
          </a:xfrm>
          <a:prstGeom prst="rect">
            <a:avLst/>
          </a:prstGeom>
          <a:solidFill>
            <a:schemeClr val="accent1"/>
          </a:solidFill>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What are you trying to do? </a:t>
            </a:r>
          </a:p>
          <a:p>
            <a:pPr marL="274320" lvl="1" indent="0">
              <a:buNone/>
            </a:pPr>
            <a:r>
              <a:rPr lang="en-US" dirty="0" smtClean="0">
                <a:solidFill>
                  <a:schemeClr val="bg1"/>
                </a:solidFill>
                <a:latin typeface="Times New Roman" panose="02020603050405020304" pitchFamily="18" charset="0"/>
                <a:cs typeface="Times New Roman" panose="02020603050405020304" pitchFamily="18" charset="0"/>
              </a:rPr>
              <a:t>Comparing the query performance of MySQL and PostgreSQL databases with and without indexes to understand the influence of indexing on query execution.</a:t>
            </a:r>
          </a:p>
          <a:p>
            <a:r>
              <a:rPr lang="en-US" dirty="0">
                <a:latin typeface="Times New Roman" panose="02020603050405020304" pitchFamily="18" charset="0"/>
                <a:cs typeface="Times New Roman" panose="02020603050405020304" pitchFamily="18" charset="0"/>
              </a:rPr>
              <a:t>How is it done today, and what are the limits of current practice</a:t>
            </a:r>
            <a:r>
              <a:rPr lang="en-US" dirty="0" smtClean="0">
                <a:latin typeface="Times New Roman" panose="02020603050405020304" pitchFamily="18" charset="0"/>
                <a:cs typeface="Times New Roman" panose="02020603050405020304" pitchFamily="18" charset="0"/>
              </a:rPr>
              <a:t>?</a:t>
            </a:r>
          </a:p>
          <a:p>
            <a:pPr marL="274320" lvl="1" indent="0">
              <a:buNone/>
            </a:pPr>
            <a:r>
              <a:rPr lang="en-US" dirty="0" smtClean="0">
                <a:solidFill>
                  <a:schemeClr val="bg1"/>
                </a:solidFill>
                <a:latin typeface="Times New Roman" panose="02020603050405020304" pitchFamily="18" charset="0"/>
                <a:cs typeface="Times New Roman" panose="02020603050405020304" pitchFamily="18" charset="0"/>
              </a:rPr>
              <a:t>The </a:t>
            </a:r>
            <a:r>
              <a:rPr lang="en-US" dirty="0">
                <a:solidFill>
                  <a:schemeClr val="bg1"/>
                </a:solidFill>
                <a:latin typeface="Times New Roman" panose="02020603050405020304" pitchFamily="18" charset="0"/>
                <a:cs typeface="Times New Roman" panose="02020603050405020304" pitchFamily="18" charset="0"/>
              </a:rPr>
              <a:t>extent to which indexes influence query performance is not always well understood. </a:t>
            </a:r>
            <a:r>
              <a:rPr lang="en-US" dirty="0" smtClean="0">
                <a:solidFill>
                  <a:schemeClr val="bg1"/>
                </a:solidFill>
                <a:latin typeface="Times New Roman" panose="02020603050405020304" pitchFamily="18" charset="0"/>
                <a:cs typeface="Times New Roman" panose="02020603050405020304" pitchFamily="18" charset="0"/>
              </a:rPr>
              <a:t>My </a:t>
            </a:r>
            <a:r>
              <a:rPr lang="en-US" dirty="0">
                <a:solidFill>
                  <a:schemeClr val="bg1"/>
                </a:solidFill>
                <a:latin typeface="Times New Roman" panose="02020603050405020304" pitchFamily="18" charset="0"/>
                <a:cs typeface="Times New Roman" panose="02020603050405020304" pitchFamily="18" charset="0"/>
              </a:rPr>
              <a:t>research aims to provide clear insights into the effectiveness of indexes and their limitations.</a:t>
            </a:r>
          </a:p>
          <a:p>
            <a:r>
              <a:rPr lang="en-US" dirty="0" smtClean="0">
                <a:latin typeface="Times New Roman" panose="02020603050405020304" pitchFamily="18" charset="0"/>
                <a:cs typeface="Times New Roman" panose="02020603050405020304" pitchFamily="18" charset="0"/>
              </a:rPr>
              <a:t>What is new in your approach, and why do you think it will be successful?</a:t>
            </a:r>
          </a:p>
          <a:p>
            <a:pPr marL="274320" lvl="1" indent="0">
              <a:buNone/>
            </a:pPr>
            <a:r>
              <a:rPr lang="en-US" sz="1700" dirty="0" smtClean="0">
                <a:solidFill>
                  <a:schemeClr val="bg1"/>
                </a:solidFill>
                <a:latin typeface="Times New Roman" panose="02020603050405020304" pitchFamily="18" charset="0"/>
                <a:cs typeface="Times New Roman" panose="02020603050405020304" pitchFamily="18" charset="0"/>
              </a:rPr>
              <a:t>Approach involves systematically testing both databases without any indexes and then introducing indexes incrementally to study their impact.</a:t>
            </a:r>
            <a:endParaRPr lang="en-US" sz="1700" dirty="0">
              <a:solidFill>
                <a:schemeClr val="bg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Who cares?</a:t>
            </a:r>
          </a:p>
          <a:p>
            <a:pPr marL="274320" lvl="1" indent="0">
              <a:buNone/>
            </a:pPr>
            <a:r>
              <a:rPr lang="en-US" sz="1700" dirty="0">
                <a:solidFill>
                  <a:schemeClr val="bg1"/>
                </a:solidFill>
                <a:latin typeface="Times New Roman" panose="02020603050405020304" pitchFamily="18" charset="0"/>
                <a:cs typeface="Times New Roman" panose="02020603050405020304" pitchFamily="18" charset="0"/>
              </a:rPr>
              <a:t>Database administrators, developers, and researchers who seek to optimize database performance for their applications</a:t>
            </a:r>
            <a:r>
              <a:rPr lang="en-US" sz="1700" dirty="0" smtClean="0">
                <a:solidFill>
                  <a:schemeClr val="bg1"/>
                </a:solidFill>
                <a:latin typeface="Times New Roman" panose="02020603050405020304" pitchFamily="18" charset="0"/>
                <a:cs typeface="Times New Roman" panose="02020603050405020304" pitchFamily="18" charset="0"/>
              </a:rPr>
              <a:t>.</a:t>
            </a:r>
            <a:endParaRPr lang="en-US"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92593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09" y="371062"/>
            <a:ext cx="4784034" cy="1245704"/>
          </a:xfrm>
          <a:solidFill>
            <a:schemeClr val="tx2"/>
          </a:solidFill>
        </p:spPr>
        <p:txBody>
          <a:bodyPr anchor="ctr"/>
          <a:lstStyle/>
          <a:p>
            <a:pPr algn="ctr"/>
            <a:r>
              <a:rPr lang="en-US" dirty="0" smtClean="0">
                <a:solidFill>
                  <a:schemeClr val="bg1"/>
                </a:solidFill>
              </a:rPr>
              <a:t>Research plan</a:t>
            </a:r>
            <a:endParaRPr lang="en-US" dirty="0">
              <a:solidFill>
                <a:schemeClr val="bg1"/>
              </a:solidFill>
            </a:endParaRPr>
          </a:p>
        </p:txBody>
      </p:sp>
      <p:sp>
        <p:nvSpPr>
          <p:cNvPr id="3" name="Slide Number Placeholder 2"/>
          <p:cNvSpPr>
            <a:spLocks noGrp="1"/>
          </p:cNvSpPr>
          <p:nvPr>
            <p:ph type="sldNum" sz="quarter" idx="12"/>
          </p:nvPr>
        </p:nvSpPr>
        <p:spPr/>
        <p:txBody>
          <a:bodyPr>
            <a:normAutofit lnSpcReduction="10000"/>
          </a:bodyPr>
          <a:lstStyle/>
          <a:p>
            <a:fld id="{6D22F896-40B5-4ADD-8801-0D06FADFA095}" type="slidenum">
              <a:rPr lang="en-US" smtClean="0"/>
              <a:t>4</a:t>
            </a:fld>
            <a:endParaRPr lang="en-US" dirty="0"/>
          </a:p>
        </p:txBody>
      </p:sp>
      <p:pic>
        <p:nvPicPr>
          <p:cNvPr id="7" name="Picture 6"/>
          <p:cNvPicPr>
            <a:picLocks noChangeAspect="1"/>
          </p:cNvPicPr>
          <p:nvPr/>
        </p:nvPicPr>
        <p:blipFill>
          <a:blip r:embed="rId3"/>
          <a:stretch>
            <a:fillRect/>
          </a:stretch>
        </p:blipFill>
        <p:spPr>
          <a:xfrm>
            <a:off x="0" y="2784861"/>
            <a:ext cx="12207241" cy="1763866"/>
          </a:xfrm>
          <a:prstGeom prst="rect">
            <a:avLst/>
          </a:prstGeom>
        </p:spPr>
      </p:pic>
    </p:spTree>
    <p:extLst>
      <p:ext uri="{BB962C8B-B14F-4D97-AF65-F5344CB8AC3E}">
        <p14:creationId xmlns:p14="http://schemas.microsoft.com/office/powerpoint/2010/main" val="22570722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738422" y="0"/>
            <a:ext cx="7554418" cy="6858001"/>
          </a:xfrm>
          <a:prstGeom prst="rect">
            <a:avLst/>
          </a:prstGeom>
        </p:spPr>
      </p:pic>
      <p:sp>
        <p:nvSpPr>
          <p:cNvPr id="3" name="Title 2"/>
          <p:cNvSpPr>
            <a:spLocks noGrp="1"/>
          </p:cNvSpPr>
          <p:nvPr>
            <p:ph type="title"/>
          </p:nvPr>
        </p:nvSpPr>
        <p:spPr>
          <a:xfrm>
            <a:off x="583096" y="622853"/>
            <a:ext cx="4015410" cy="1073426"/>
          </a:xfrm>
          <a:solidFill>
            <a:schemeClr val="tx2"/>
          </a:solidFill>
        </p:spPr>
        <p:txBody>
          <a:bodyPr anchor="ctr"/>
          <a:lstStyle/>
          <a:p>
            <a:pPr algn="ctr"/>
            <a:r>
              <a:rPr lang="en-US" dirty="0" smtClean="0">
                <a:solidFill>
                  <a:schemeClr val="bg1"/>
                </a:solidFill>
                <a:latin typeface="Times New Roman" panose="02020603050405020304" pitchFamily="18" charset="0"/>
                <a:cs typeface="Times New Roman" panose="02020603050405020304" pitchFamily="18" charset="0"/>
              </a:rPr>
              <a:t>Database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normAutofit lnSpcReduction="10000"/>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07452061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lnSpcReduction="10000"/>
          </a:bodyPr>
          <a:lstStyle/>
          <a:p>
            <a:fld id="{6D22F896-40B5-4ADD-8801-0D06FADFA095}" type="slidenum">
              <a:rPr lang="en-US" smtClean="0"/>
              <a:t>6</a:t>
            </a:fld>
            <a:endParaRPr lang="en-US" dirty="0"/>
          </a:p>
        </p:txBody>
      </p:sp>
      <p:sp>
        <p:nvSpPr>
          <p:cNvPr id="4" name="Content Placeholder 2"/>
          <p:cNvSpPr txBox="1">
            <a:spLocks/>
          </p:cNvSpPr>
          <p:nvPr/>
        </p:nvSpPr>
        <p:spPr>
          <a:xfrm>
            <a:off x="1136225" y="3981669"/>
            <a:ext cx="9424497" cy="826552"/>
          </a:xfrm>
          <a:prstGeom prst="rect">
            <a:avLst/>
          </a:prstGeom>
          <a:solidFill>
            <a:schemeClr val="tx2"/>
          </a:solidFill>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2200" dirty="0" smtClean="0">
                <a:solidFill>
                  <a:schemeClr val="bg1"/>
                </a:solidFill>
                <a:latin typeface="Calibri" panose="020F0502020204030204" pitchFamily="34" charset="0"/>
                <a:cs typeface="Calibri" panose="020F0502020204030204" pitchFamily="34" charset="0"/>
              </a:rPr>
              <a:t>SELECT * FROM titles WHERE title LIKE 'senior%';</a:t>
            </a:r>
          </a:p>
        </p:txBody>
      </p:sp>
      <p:sp>
        <p:nvSpPr>
          <p:cNvPr id="5" name="Content Placeholder 2"/>
          <p:cNvSpPr txBox="1">
            <a:spLocks/>
          </p:cNvSpPr>
          <p:nvPr/>
        </p:nvSpPr>
        <p:spPr>
          <a:xfrm>
            <a:off x="1136223" y="1440548"/>
            <a:ext cx="9424497" cy="936889"/>
          </a:xfrm>
          <a:prstGeom prst="rect">
            <a:avLst/>
          </a:prstGeom>
          <a:solidFill>
            <a:schemeClr val="tx2"/>
          </a:solidFill>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2200" dirty="0" smtClean="0">
                <a:solidFill>
                  <a:schemeClr val="bg1"/>
                </a:solidFill>
                <a:latin typeface="Calibri" panose="020F0502020204030204" pitchFamily="34" charset="0"/>
                <a:cs typeface="Calibri" panose="020F0502020204030204" pitchFamily="34" charset="0"/>
              </a:rPr>
              <a:t>SELECT * FROM salaries WHERE salary = 94443 OR salary = 59571;</a:t>
            </a:r>
          </a:p>
        </p:txBody>
      </p:sp>
      <p:sp>
        <p:nvSpPr>
          <p:cNvPr id="7" name="Content Placeholder 2"/>
          <p:cNvSpPr txBox="1">
            <a:spLocks/>
          </p:cNvSpPr>
          <p:nvPr/>
        </p:nvSpPr>
        <p:spPr>
          <a:xfrm>
            <a:off x="1136226" y="2690642"/>
            <a:ext cx="9424497" cy="977822"/>
          </a:xfrm>
          <a:prstGeom prst="rect">
            <a:avLst/>
          </a:prstGeom>
          <a:solidFill>
            <a:schemeClr val="tx2"/>
          </a:solidFill>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2200" dirty="0" smtClean="0">
                <a:solidFill>
                  <a:schemeClr val="bg1"/>
                </a:solidFill>
                <a:latin typeface="Calibri" panose="020F0502020204030204" pitchFamily="34" charset="0"/>
                <a:cs typeface="Calibri" panose="020F0502020204030204" pitchFamily="34" charset="0"/>
              </a:rPr>
              <a:t>SELECT E.*, S.* FROM employees E JOIN salaries S ON </a:t>
            </a:r>
            <a:r>
              <a:rPr lang="en-US" sz="2200" dirty="0" err="1" smtClean="0">
                <a:solidFill>
                  <a:schemeClr val="bg1"/>
                </a:solidFill>
                <a:latin typeface="Calibri" panose="020F0502020204030204" pitchFamily="34" charset="0"/>
                <a:cs typeface="Calibri" panose="020F0502020204030204" pitchFamily="34" charset="0"/>
              </a:rPr>
              <a:t>E.emp_no</a:t>
            </a:r>
            <a:r>
              <a:rPr lang="en-US" sz="2200" dirty="0" smtClean="0">
                <a:solidFill>
                  <a:schemeClr val="bg1"/>
                </a:solidFill>
                <a:latin typeface="Calibri" panose="020F0502020204030204" pitchFamily="34" charset="0"/>
                <a:cs typeface="Calibri" panose="020F0502020204030204" pitchFamily="34" charset="0"/>
              </a:rPr>
              <a:t> = </a:t>
            </a:r>
            <a:r>
              <a:rPr lang="en-US" sz="2200" dirty="0" err="1" smtClean="0">
                <a:solidFill>
                  <a:schemeClr val="bg1"/>
                </a:solidFill>
                <a:latin typeface="Calibri" panose="020F0502020204030204" pitchFamily="34" charset="0"/>
                <a:cs typeface="Calibri" panose="020F0502020204030204" pitchFamily="34" charset="0"/>
              </a:rPr>
              <a:t>S.emp_no</a:t>
            </a:r>
            <a:r>
              <a:rPr lang="en-US" sz="2200" dirty="0" smtClean="0">
                <a:solidFill>
                  <a:schemeClr val="bg1"/>
                </a:solidFill>
                <a:latin typeface="Calibri" panose="020F0502020204030204" pitchFamily="34" charset="0"/>
                <a:cs typeface="Calibri" panose="020F0502020204030204" pitchFamily="34" charset="0"/>
              </a:rPr>
              <a:t> WHERE </a:t>
            </a:r>
            <a:r>
              <a:rPr lang="en-US" sz="2200" dirty="0" err="1" smtClean="0">
                <a:solidFill>
                  <a:schemeClr val="bg1"/>
                </a:solidFill>
                <a:latin typeface="Calibri" panose="020F0502020204030204" pitchFamily="34" charset="0"/>
                <a:cs typeface="Calibri" panose="020F0502020204030204" pitchFamily="34" charset="0"/>
              </a:rPr>
              <a:t>E.first_name</a:t>
            </a:r>
            <a:r>
              <a:rPr lang="en-US" sz="2200" dirty="0" smtClean="0">
                <a:solidFill>
                  <a:schemeClr val="bg1"/>
                </a:solidFill>
                <a:latin typeface="Calibri" panose="020F0502020204030204" pitchFamily="34" charset="0"/>
                <a:cs typeface="Calibri" panose="020F0502020204030204" pitchFamily="34" charset="0"/>
              </a:rPr>
              <a:t> = '</a:t>
            </a:r>
            <a:r>
              <a:rPr lang="en-US" sz="2200" dirty="0" err="1" smtClean="0">
                <a:solidFill>
                  <a:schemeClr val="bg1"/>
                </a:solidFill>
                <a:latin typeface="Calibri" panose="020F0502020204030204" pitchFamily="34" charset="0"/>
                <a:cs typeface="Calibri" panose="020F0502020204030204" pitchFamily="34" charset="0"/>
              </a:rPr>
              <a:t>Duangkaew</a:t>
            </a:r>
            <a:r>
              <a:rPr lang="en-US" sz="2200" dirty="0" smtClean="0">
                <a:solidFill>
                  <a:schemeClr val="bg1"/>
                </a:solidFill>
                <a:latin typeface="Calibri" panose="020F0502020204030204" pitchFamily="34" charset="0"/>
                <a:cs typeface="Calibri" panose="020F0502020204030204" pitchFamily="34" charset="0"/>
              </a:rPr>
              <a:t>';</a:t>
            </a:r>
          </a:p>
        </p:txBody>
      </p:sp>
      <p:sp>
        <p:nvSpPr>
          <p:cNvPr id="8" name="Content Placeholder 2"/>
          <p:cNvSpPr txBox="1">
            <a:spLocks/>
          </p:cNvSpPr>
          <p:nvPr/>
        </p:nvSpPr>
        <p:spPr>
          <a:xfrm>
            <a:off x="1136224" y="5121426"/>
            <a:ext cx="9424497" cy="852214"/>
          </a:xfrm>
          <a:prstGeom prst="rect">
            <a:avLst/>
          </a:prstGeom>
          <a:solidFill>
            <a:schemeClr val="tx2"/>
          </a:solidFill>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2200" dirty="0" smtClean="0">
                <a:solidFill>
                  <a:schemeClr val="bg1"/>
                </a:solidFill>
                <a:latin typeface="Calibri" panose="020F0502020204030204" pitchFamily="34" charset="0"/>
                <a:cs typeface="Calibri" panose="020F0502020204030204" pitchFamily="34" charset="0"/>
              </a:rPr>
              <a:t>SELECT E.*, T.* FROM employees E JOIN titles T ON </a:t>
            </a:r>
            <a:r>
              <a:rPr lang="en-US" sz="2200" dirty="0" err="1" smtClean="0">
                <a:solidFill>
                  <a:schemeClr val="bg1"/>
                </a:solidFill>
                <a:latin typeface="Calibri" panose="020F0502020204030204" pitchFamily="34" charset="0"/>
                <a:cs typeface="Calibri" panose="020F0502020204030204" pitchFamily="34" charset="0"/>
              </a:rPr>
              <a:t>E.emp_no</a:t>
            </a:r>
            <a:r>
              <a:rPr lang="en-US" sz="2200" dirty="0" smtClean="0">
                <a:solidFill>
                  <a:schemeClr val="bg1"/>
                </a:solidFill>
                <a:latin typeface="Calibri" panose="020F0502020204030204" pitchFamily="34" charset="0"/>
                <a:cs typeface="Calibri" panose="020F0502020204030204" pitchFamily="34" charset="0"/>
              </a:rPr>
              <a:t> = </a:t>
            </a:r>
            <a:r>
              <a:rPr lang="en-US" sz="2200" dirty="0" err="1" smtClean="0">
                <a:solidFill>
                  <a:schemeClr val="bg1"/>
                </a:solidFill>
                <a:latin typeface="Calibri" panose="020F0502020204030204" pitchFamily="34" charset="0"/>
                <a:cs typeface="Calibri" panose="020F0502020204030204" pitchFamily="34" charset="0"/>
              </a:rPr>
              <a:t>T.emp_no</a:t>
            </a:r>
            <a:r>
              <a:rPr lang="en-US" sz="2200" dirty="0" smtClean="0">
                <a:solidFill>
                  <a:schemeClr val="bg1"/>
                </a:solidFill>
                <a:latin typeface="Calibri" panose="020F0502020204030204" pitchFamily="34" charset="0"/>
                <a:cs typeface="Calibri" panose="020F0502020204030204" pitchFamily="34" charset="0"/>
              </a:rPr>
              <a:t> WHERE </a:t>
            </a:r>
            <a:r>
              <a:rPr lang="en-US" sz="2200" dirty="0" err="1" smtClean="0">
                <a:solidFill>
                  <a:schemeClr val="bg1"/>
                </a:solidFill>
                <a:latin typeface="Calibri" panose="020F0502020204030204" pitchFamily="34" charset="0"/>
                <a:cs typeface="Calibri" panose="020F0502020204030204" pitchFamily="34" charset="0"/>
              </a:rPr>
              <a:t>E.first_name</a:t>
            </a:r>
            <a:r>
              <a:rPr lang="en-US" sz="2200" dirty="0" smtClean="0">
                <a:solidFill>
                  <a:schemeClr val="bg1"/>
                </a:solidFill>
                <a:latin typeface="Calibri" panose="020F0502020204030204" pitchFamily="34" charset="0"/>
                <a:cs typeface="Calibri" panose="020F0502020204030204" pitchFamily="34" charset="0"/>
              </a:rPr>
              <a:t> = '</a:t>
            </a:r>
            <a:r>
              <a:rPr lang="en-US" sz="2200" dirty="0" err="1" smtClean="0">
                <a:solidFill>
                  <a:schemeClr val="bg1"/>
                </a:solidFill>
                <a:latin typeface="Calibri" panose="020F0502020204030204" pitchFamily="34" charset="0"/>
                <a:cs typeface="Calibri" panose="020F0502020204030204" pitchFamily="34" charset="0"/>
              </a:rPr>
              <a:t>Duangkaew</a:t>
            </a:r>
            <a:r>
              <a:rPr lang="en-US" sz="2200" dirty="0" smtClean="0">
                <a:solidFill>
                  <a:schemeClr val="bg1"/>
                </a:solidFill>
                <a:latin typeface="Calibri" panose="020F0502020204030204" pitchFamily="34" charset="0"/>
                <a:cs typeface="Calibri" panose="020F0502020204030204" pitchFamily="34" charset="0"/>
              </a:rPr>
              <a:t>';</a:t>
            </a:r>
          </a:p>
        </p:txBody>
      </p:sp>
      <p:sp>
        <p:nvSpPr>
          <p:cNvPr id="9" name="Content Placeholder 2"/>
          <p:cNvSpPr txBox="1">
            <a:spLocks/>
          </p:cNvSpPr>
          <p:nvPr/>
        </p:nvSpPr>
        <p:spPr>
          <a:xfrm>
            <a:off x="1136222" y="190454"/>
            <a:ext cx="9424497" cy="936889"/>
          </a:xfrm>
          <a:prstGeom prst="rect">
            <a:avLst/>
          </a:prstGeom>
          <a:solidFill>
            <a:schemeClr val="tx2"/>
          </a:solidFill>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lvl="0" indent="0" algn="ctr">
              <a:buNone/>
            </a:pPr>
            <a:r>
              <a:rPr lang="en-US" sz="2200" dirty="0">
                <a:solidFill>
                  <a:schemeClr val="bg1"/>
                </a:solidFill>
                <a:latin typeface="Calibri" panose="020F0502020204030204" pitchFamily="34" charset="0"/>
                <a:cs typeface="Calibri" panose="020F0502020204030204" pitchFamily="34" charset="0"/>
              </a:rPr>
              <a:t>SELECT </a:t>
            </a:r>
            <a:r>
              <a:rPr lang="en-US" sz="2200" dirty="0" err="1">
                <a:solidFill>
                  <a:schemeClr val="bg1"/>
                </a:solidFill>
                <a:latin typeface="Calibri" panose="020F0502020204030204" pitchFamily="34" charset="0"/>
                <a:cs typeface="Calibri" panose="020F0502020204030204" pitchFamily="34" charset="0"/>
              </a:rPr>
              <a:t>emp_no</a:t>
            </a:r>
            <a:r>
              <a:rPr lang="en-US" sz="2200" dirty="0">
                <a:solidFill>
                  <a:schemeClr val="bg1"/>
                </a:solidFill>
                <a:latin typeface="Calibri" panose="020F0502020204030204" pitchFamily="34" charset="0"/>
                <a:cs typeface="Calibri" panose="020F0502020204030204" pitchFamily="34" charset="0"/>
              </a:rPr>
              <a:t>, COUNT(*) AS count FROM employees GROUP BY </a:t>
            </a:r>
            <a:r>
              <a:rPr lang="en-US" sz="2200" dirty="0" err="1">
                <a:solidFill>
                  <a:schemeClr val="bg1"/>
                </a:solidFill>
                <a:latin typeface="Calibri" panose="020F0502020204030204" pitchFamily="34" charset="0"/>
                <a:cs typeface="Calibri" panose="020F0502020204030204" pitchFamily="34" charset="0"/>
              </a:rPr>
              <a:t>emp_no</a:t>
            </a:r>
            <a:r>
              <a:rPr lang="en-US" sz="2200" dirty="0">
                <a:solidFill>
                  <a:schemeClr val="bg1"/>
                </a:solidFill>
                <a:latin typeface="Calibri" panose="020F0502020204030204" pitchFamily="34" charset="0"/>
                <a:cs typeface="Calibri" panose="020F0502020204030204" pitchFamily="34" charset="0"/>
              </a:rPr>
              <a:t>;</a:t>
            </a:r>
            <a:endParaRPr lang="en-US" sz="2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2126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832" y="4011862"/>
            <a:ext cx="3794850" cy="284613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24410"/>
            <a:ext cx="4118196" cy="3088647"/>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3782" y="1024410"/>
            <a:ext cx="4118197" cy="3088647"/>
          </a:xfrm>
          <a:prstGeom prst="rect">
            <a:avLst/>
          </a:prstGeom>
        </p:spPr>
      </p:pic>
      <p:sp>
        <p:nvSpPr>
          <p:cNvPr id="2" name="Title 1"/>
          <p:cNvSpPr>
            <a:spLocks noGrp="1"/>
          </p:cNvSpPr>
          <p:nvPr>
            <p:ph type="title"/>
          </p:nvPr>
        </p:nvSpPr>
        <p:spPr>
          <a:xfrm>
            <a:off x="3658549" y="168887"/>
            <a:ext cx="5168662" cy="757890"/>
          </a:xfrm>
          <a:solidFill>
            <a:schemeClr val="tx2"/>
          </a:solidFill>
        </p:spPr>
        <p:txBody>
          <a:bodyPr anchor="ctr">
            <a:norm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Query run without indexes</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9114" y="1024410"/>
            <a:ext cx="3992886" cy="299466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3700" y="4116708"/>
            <a:ext cx="3655056" cy="2741292"/>
          </a:xfrm>
          <a:prstGeom prst="rect">
            <a:avLst/>
          </a:prstGeom>
        </p:spPr>
      </p:pic>
      <p:sp>
        <p:nvSpPr>
          <p:cNvPr id="3" name="Slide Number Placeholder 2"/>
          <p:cNvSpPr>
            <a:spLocks noGrp="1"/>
          </p:cNvSpPr>
          <p:nvPr>
            <p:ph type="sldNum" sz="quarter" idx="12"/>
          </p:nvPr>
        </p:nvSpPr>
        <p:spPr/>
        <p:txBody>
          <a:bodyPr>
            <a:normAutofit lnSpcReduction="10000"/>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6060327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8701" y="104481"/>
            <a:ext cx="4969211" cy="785415"/>
          </a:xfrm>
          <a:solidFill>
            <a:schemeClr val="tx2"/>
          </a:solidFill>
        </p:spPr>
        <p:txBody>
          <a:bodyPr anchor="ctr">
            <a:normAutofit/>
          </a:bodyPr>
          <a:lstStyle/>
          <a:p>
            <a:pPr algn="ctr"/>
            <a:r>
              <a:rPr lang="en-US" sz="3200" dirty="0">
                <a:solidFill>
                  <a:schemeClr val="bg1"/>
                </a:solidFill>
                <a:latin typeface="Times New Roman" panose="02020603050405020304" pitchFamily="18" charset="0"/>
                <a:cs typeface="Times New Roman" panose="02020603050405020304" pitchFamily="18" charset="0"/>
              </a:rPr>
              <a:t>Query run </a:t>
            </a:r>
            <a:r>
              <a:rPr lang="en-US" sz="3200" dirty="0" smtClean="0">
                <a:solidFill>
                  <a:schemeClr val="bg1"/>
                </a:solidFill>
                <a:latin typeface="Times New Roman" panose="02020603050405020304" pitchFamily="18" charset="0"/>
                <a:cs typeface="Times New Roman" panose="02020603050405020304" pitchFamily="18" charset="0"/>
              </a:rPr>
              <a:t>with PK, FK</a:t>
            </a:r>
            <a:endParaRPr lang="en-US" sz="32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70620"/>
            <a:ext cx="3960402" cy="29703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199" y="970620"/>
            <a:ext cx="4014217" cy="30106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2440" y="975979"/>
            <a:ext cx="3953256" cy="296494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994" y="4021645"/>
            <a:ext cx="3781806" cy="283635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598" y="4019548"/>
            <a:ext cx="3784602" cy="2838452"/>
          </a:xfrm>
          <a:prstGeom prst="rect">
            <a:avLst/>
          </a:prstGeom>
        </p:spPr>
      </p:pic>
      <p:sp>
        <p:nvSpPr>
          <p:cNvPr id="3" name="Slide Number Placeholder 2"/>
          <p:cNvSpPr>
            <a:spLocks noGrp="1"/>
          </p:cNvSpPr>
          <p:nvPr>
            <p:ph type="sldNum" sz="quarter" idx="12"/>
          </p:nvPr>
        </p:nvSpPr>
        <p:spPr/>
        <p:txBody>
          <a:bodyPr>
            <a:normAutofit lnSpcReduction="10000"/>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51135009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374" y="121920"/>
            <a:ext cx="4627736" cy="604626"/>
          </a:xfrm>
          <a:solidFill>
            <a:schemeClr val="tx2"/>
          </a:solidFill>
        </p:spPr>
        <p:txBody>
          <a:bodyPr anchor="ctr">
            <a:norm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Query run with index</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568" y="801846"/>
            <a:ext cx="3882153" cy="291161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570" y="782053"/>
            <a:ext cx="3909345" cy="29320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3280" y="801846"/>
            <a:ext cx="3910942" cy="293320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0740" y="3768968"/>
            <a:ext cx="4118709" cy="308903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19449" y="3767767"/>
            <a:ext cx="4120310" cy="3090233"/>
          </a:xfrm>
          <a:prstGeom prst="rect">
            <a:avLst/>
          </a:prstGeom>
        </p:spPr>
      </p:pic>
      <p:sp>
        <p:nvSpPr>
          <p:cNvPr id="3" name="Slide Number Placeholder 2"/>
          <p:cNvSpPr>
            <a:spLocks noGrp="1"/>
          </p:cNvSpPr>
          <p:nvPr>
            <p:ph type="sldNum" sz="quarter" idx="12"/>
          </p:nvPr>
        </p:nvSpPr>
        <p:spPr/>
        <p:txBody>
          <a:bodyPr>
            <a:normAutofit lnSpcReduction="10000"/>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14485337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3079</TotalTime>
  <Words>911</Words>
  <Application>Microsoft Office PowerPoint</Application>
  <PresentationFormat>Widescreen</PresentationFormat>
  <Paragraphs>121</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Schoolbook</vt:lpstr>
      <vt:lpstr>Times New Roman</vt:lpstr>
      <vt:lpstr>Wingdings</vt:lpstr>
      <vt:lpstr>Wingdings 2</vt:lpstr>
      <vt:lpstr>View</vt:lpstr>
      <vt:lpstr>The comparative study of indexing techniques in different database systems</vt:lpstr>
      <vt:lpstr>Project Objective</vt:lpstr>
      <vt:lpstr>Heilmeier questions:</vt:lpstr>
      <vt:lpstr>Research plan</vt:lpstr>
      <vt:lpstr>Database</vt:lpstr>
      <vt:lpstr>PowerPoint Presentation</vt:lpstr>
      <vt:lpstr>Query run without indexes</vt:lpstr>
      <vt:lpstr>Query run with PK, FK</vt:lpstr>
      <vt:lpstr>Query run with index</vt:lpstr>
      <vt:lpstr>Results</vt:lpstr>
      <vt:lpstr>Key Findings:</vt:lpstr>
      <vt:lpstr>Performance advantages</vt:lpstr>
      <vt:lpstr>Conclusion</vt:lpstr>
      <vt:lpstr>Future Work</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comparative study of indexing techniques in different database systems</dc:title>
  <dc:creator>Sokrat Bashirov</dc:creator>
  <cp:lastModifiedBy>Sokrat Bashirov</cp:lastModifiedBy>
  <cp:revision>65</cp:revision>
  <dcterms:created xsi:type="dcterms:W3CDTF">2023-07-31T18:48:14Z</dcterms:created>
  <dcterms:modified xsi:type="dcterms:W3CDTF">2023-08-09T19:53:47Z</dcterms:modified>
</cp:coreProperties>
</file>