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16"/>
  </p:notesMasterIdLst>
  <p:sldIdLst>
    <p:sldId id="256" r:id="rId2"/>
    <p:sldId id="257" r:id="rId3"/>
    <p:sldId id="273" r:id="rId4"/>
    <p:sldId id="258" r:id="rId5"/>
    <p:sldId id="270" r:id="rId6"/>
    <p:sldId id="264" r:id="rId7"/>
    <p:sldId id="265" r:id="rId8"/>
    <p:sldId id="266" r:id="rId9"/>
    <p:sldId id="271" r:id="rId10"/>
    <p:sldId id="259" r:id="rId11"/>
    <p:sldId id="268" r:id="rId12"/>
    <p:sldId id="260" r:id="rId13"/>
    <p:sldId id="26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8" autoAdjust="0"/>
    <p:restoredTop sz="82642" autoAdjust="0"/>
  </p:normalViewPr>
  <p:slideViewPr>
    <p:cSldViewPr snapToGrid="0">
      <p:cViewPr varScale="1">
        <p:scale>
          <a:sx n="72" d="100"/>
          <a:sy n="72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28F5D-169D-4C16-803D-935960F40C3A}" type="datetimeFigureOut">
              <a:rPr lang="en-US" smtClean="0"/>
              <a:t>8/5/2023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ADACE-53BC-44DF-B026-15E9816AC8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75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ADACE-53BC-44DF-B026-15E9816AC8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517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Approach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– Database</a:t>
            </a:r>
            <a:r>
              <a:rPr lang="en-US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used: 6tables. Over 2Million rows in salaries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cleansing – deleting PK,FK and indexes. For</a:t>
            </a:r>
            <a:r>
              <a:rPr lang="en-US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what?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ADACE-53BC-44DF-B026-15E9816AC8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30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Fine-tuning Indexing Strategies: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Investigate different indexing strategies, such as composite indexes and partial indexes, to determine their impact on specific query scenarios.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Benchmarking with Other Databases: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Expand the study to include other popular database systems to compare their performance with MySQL and PostgreSQL.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Testing: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Extend the experimentation to larger datasets to evaluate the scalability and performance of the databases under increased workloads.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ADACE-53BC-44DF-B026-15E9816AC86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67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5D95E17-CAD9-4A94-9AFA-7EE066C5650F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133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C92-6230-41F1-9E53-22466F2B3EA5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2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B9CF-B3A6-4651-9624-6C36204294C3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2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2C7D-242B-4FB9-9332-FA4A4015A939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88F9-0CF2-4AAC-A0FE-F0A4CBCFBFD4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489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0E76-D14E-42F9-960D-8F7682CDDBB3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7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4263-8120-4449-BFB8-A16D4DC5F381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6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86DD-B0FF-4FA6-BFBE-CF90CB7D0382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48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244D-0191-486A-877D-F43FC1E94FE4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5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05CA-B5B9-42DF-90F4-10A26C820E08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6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CA41-A19E-48A5-986F-80721CAB2510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9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F273355-A2F8-44FB-91BF-2FA2DCE69ED3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1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910" y="121185"/>
            <a:ext cx="10708396" cy="233306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The </a:t>
            </a:r>
            <a:r>
              <a:rPr lang="en-US" sz="4400" dirty="0"/>
              <a:t>comparative study of indexing techniques in different database </a:t>
            </a:r>
            <a:r>
              <a:rPr lang="en-US" sz="4400" dirty="0" smtClean="0"/>
              <a:t>systems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910" y="4318613"/>
            <a:ext cx="9418320" cy="2063459"/>
          </a:xfrm>
        </p:spPr>
        <p:txBody>
          <a:bodyPr>
            <a:normAutofit/>
          </a:bodyPr>
          <a:lstStyle/>
          <a:p>
            <a:r>
              <a:rPr lang="en-US" dirty="0" smtClean="0"/>
              <a:t>Student: Sokrat Bashirov</a:t>
            </a:r>
          </a:p>
          <a:p>
            <a:r>
              <a:rPr lang="en-US" dirty="0" smtClean="0"/>
              <a:t>Instructors: Steve Kaisler and Jamaladdin Hasanov</a:t>
            </a:r>
          </a:p>
          <a:p>
            <a:r>
              <a:rPr lang="en-US" dirty="0" smtClean="0"/>
              <a:t>Class: CSCI_6917_10</a:t>
            </a:r>
          </a:p>
          <a:p>
            <a:r>
              <a:rPr lang="en-US" dirty="0" smtClean="0"/>
              <a:t>Date: 8/10/2023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6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145" y="142829"/>
            <a:ext cx="3963115" cy="916272"/>
          </a:xfrm>
          <a:solidFill>
            <a:schemeClr val="tx2"/>
          </a:solidFill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1780695"/>
              </p:ext>
            </p:extLst>
          </p:nvPr>
        </p:nvGraphicFramePr>
        <p:xfrm>
          <a:off x="890337" y="1155029"/>
          <a:ext cx="9864733" cy="5610896"/>
        </p:xfrm>
        <a:graphic>
          <a:graphicData uri="http://schemas.openxmlformats.org/drawingml/2006/table">
            <a:tbl>
              <a:tblPr firstRow="1" firstCol="1" bandRow="1"/>
              <a:tblGrid>
                <a:gridCol w="1120711">
                  <a:extLst>
                    <a:ext uri="{9D8B030D-6E8A-4147-A177-3AD203B41FA5}">
                      <a16:colId xmlns:a16="http://schemas.microsoft.com/office/drawing/2014/main" val="3550225923"/>
                    </a:ext>
                  </a:extLst>
                </a:gridCol>
                <a:gridCol w="1504598">
                  <a:extLst>
                    <a:ext uri="{9D8B030D-6E8A-4147-A177-3AD203B41FA5}">
                      <a16:colId xmlns:a16="http://schemas.microsoft.com/office/drawing/2014/main" val="3710064631"/>
                    </a:ext>
                  </a:extLst>
                </a:gridCol>
                <a:gridCol w="1414097">
                  <a:extLst>
                    <a:ext uri="{9D8B030D-6E8A-4147-A177-3AD203B41FA5}">
                      <a16:colId xmlns:a16="http://schemas.microsoft.com/office/drawing/2014/main" val="1261428260"/>
                    </a:ext>
                  </a:extLst>
                </a:gridCol>
                <a:gridCol w="1470660">
                  <a:extLst>
                    <a:ext uri="{9D8B030D-6E8A-4147-A177-3AD203B41FA5}">
                      <a16:colId xmlns:a16="http://schemas.microsoft.com/office/drawing/2014/main" val="3071890540"/>
                    </a:ext>
                  </a:extLst>
                </a:gridCol>
                <a:gridCol w="1436722">
                  <a:extLst>
                    <a:ext uri="{9D8B030D-6E8A-4147-A177-3AD203B41FA5}">
                      <a16:colId xmlns:a16="http://schemas.microsoft.com/office/drawing/2014/main" val="3416788184"/>
                    </a:ext>
                  </a:extLst>
                </a:gridCol>
                <a:gridCol w="1334906">
                  <a:extLst>
                    <a:ext uri="{9D8B030D-6E8A-4147-A177-3AD203B41FA5}">
                      <a16:colId xmlns:a16="http://schemas.microsoft.com/office/drawing/2014/main" val="4050813946"/>
                    </a:ext>
                  </a:extLst>
                </a:gridCol>
                <a:gridCol w="1583039">
                  <a:extLst>
                    <a:ext uri="{9D8B030D-6E8A-4147-A177-3AD203B41FA5}">
                      <a16:colId xmlns:a16="http://schemas.microsoft.com/office/drawing/2014/main" val="598762693"/>
                    </a:ext>
                  </a:extLst>
                </a:gridCol>
              </a:tblGrid>
              <a:tr h="33738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Index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PK, FK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118685"/>
                  </a:ext>
                </a:extLst>
              </a:tr>
              <a:tr h="3295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MySQL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PostgreSQL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MySQL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PostgreSQL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MySQL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PostgreSQL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035639"/>
                  </a:ext>
                </a:extLst>
              </a:tr>
              <a:tr h="988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Query 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M=1.548126 V=0.041572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M=0.284291 V=0.004871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M=0.972378 V=0.091758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M=0.168848 V=0.000081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M=0.633805 V=0.014808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M=0.165613 V=0.000215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823304"/>
                  </a:ext>
                </a:extLst>
              </a:tr>
              <a:tr h="988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Query 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M=6.797741 V=17.694517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M=0.177891 V=0.009510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M=3.931604 V=0.700861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M=0.170281 V=0.077064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M=3.808604 V=1.977335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M=0.184995 V=0.067939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183550"/>
                  </a:ext>
                </a:extLst>
              </a:tr>
              <a:tr h="988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Query 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M=7.368838 V=41.980646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M=0.196694 V=0.000385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M=0.145027 V=0.000078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M=0.062558 V=0.026607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M=0.140308 V=0.000199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M=0.074244 V=0.038325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861879"/>
                  </a:ext>
                </a:extLst>
              </a:tr>
              <a:tr h="988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Query 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M=0.998389 V=0.002483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M=0.066969 V=0.001955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M=0.986983 V=0.001629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M=0.062277 V=0.003739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M=0.971660 V=0.005960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M=0.067387 V=0.003260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200433"/>
                  </a:ext>
                </a:extLst>
              </a:tr>
              <a:tr h="988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Query 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M=0.490565 V=0.000493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M=0.081345 V=0.000713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M=0.152935 V=0.001636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M=0.056450 V=0.001409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M=0.136228 V=0.000074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M=0.062035 V=0.001512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59452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1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752" y="1444752"/>
            <a:ext cx="5413248" cy="5413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527" y="365759"/>
            <a:ext cx="5293547" cy="1022527"/>
          </a:xfrm>
          <a:solidFill>
            <a:schemeClr val="tx2"/>
          </a:solidFill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Findings: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646" y="1754045"/>
            <a:ext cx="5689654" cy="4524831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Indexes: PostgreSQL consistently outperformed MySQL in query execution time, indicating its inherent optimization and advanced query processing capabilities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Indexes: The introduction of indexes in both databases led to significant improvements in query execution time, reducing the overall response time for queries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3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5136" y="353568"/>
            <a:ext cx="4455962" cy="865632"/>
          </a:xfrm>
          <a:solidFill>
            <a:schemeClr val="tx2"/>
          </a:solidFill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940" y="1815549"/>
            <a:ext cx="9702934" cy="3684106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comparative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of indexing techniques in MySQL and PostgreSQL databases has provided valuable insights into the impact of indexing on query performance. We executed a set of representative queries 1000 times in both databases without indexes and with indexes added, enabling a thorough evaluation of their respective performances.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2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056" y="292608"/>
            <a:ext cx="4663440" cy="975360"/>
          </a:xfrm>
          <a:solidFill>
            <a:schemeClr val="tx2"/>
          </a:solidFill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962" y="5273227"/>
            <a:ext cx="3798094" cy="681438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Fine-tuning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6" y="1267968"/>
            <a:ext cx="4179417" cy="41794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786" y="1571943"/>
            <a:ext cx="3216203" cy="3216203"/>
          </a:xfrm>
          <a:prstGeom prst="rect">
            <a:avLst/>
          </a:prstGeom>
        </p:spPr>
      </p:pic>
      <p:pic>
        <p:nvPicPr>
          <p:cNvPr id="1028" name="Picture 4" descr="Database, enlarge, expand, grow, platform, scalable, scale icon - Download  on Iconfind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705" y="1571943"/>
            <a:ext cx="3109568" cy="310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302786" y="5272090"/>
            <a:ext cx="4237709" cy="682575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Other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9607826" y="5273228"/>
            <a:ext cx="2163312" cy="681437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10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8928" y="2474976"/>
            <a:ext cx="9244584" cy="1553146"/>
          </a:xfrm>
          <a:solidFill>
            <a:schemeClr val="tx2"/>
          </a:solidFill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Thank you for your attention!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12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12" y="292608"/>
            <a:ext cx="6211824" cy="1223684"/>
          </a:xfrm>
          <a:solidFill>
            <a:schemeClr val="tx2"/>
          </a:solidFill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1"/>
            <a:ext cx="9692640" cy="178455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objective of this project is to conduct a comparative study of query performance in MySQL and PostgreSQL databases with and without indexes.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the impact of indexing on query execution time using a real-world dataset and identify the performance differences between the two database systems.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 descr="How to Find &amp; Kill Long-Running &amp; Blocked Queries in Postg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62" y="3613360"/>
            <a:ext cx="5903794" cy="295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ySQL and Moodle - ElearningWorld.or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667" y="3613359"/>
            <a:ext cx="4427845" cy="2951898"/>
          </a:xfrm>
          <a:prstGeom prst="rect">
            <a:avLst/>
          </a:prstGeom>
          <a:noFill/>
          <a:effectLst>
            <a:reflection endPos="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1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9360" y="268224"/>
            <a:ext cx="6467003" cy="1179854"/>
          </a:xfrm>
          <a:solidFill>
            <a:schemeClr val="tx2"/>
          </a:solidFill>
        </p:spPr>
        <p:txBody>
          <a:bodyPr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Heilmeier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questions: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0400" y="1720515"/>
            <a:ext cx="5314071" cy="5045409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risks and the payoffs?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complexities in data collection, analysis, and accurately reflecting real-world workloads.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will it cost? How long will it take?</a:t>
            </a:r>
          </a:p>
          <a:p>
            <a:pPr marL="274320" lvl="1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cost involves computational resources, database hosting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midterm and final exams to check for success?</a:t>
            </a:r>
          </a:p>
          <a:p>
            <a:pPr marL="274320" lvl="1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executing and comparing queries without indexes.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evaluation of queries with indexes added, supported by data analysis and visualization.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now?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increasing reliance on databases for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49792" y="1720153"/>
            <a:ext cx="5307977" cy="5045772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you trying to do? 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 query performance of MySQL and PostgreSQL databases with and without indexes to understand the influence of indexing on query execution.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it done today, and what are the limits of current practice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extent to which indexes influence query performance is not always well understood.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aims to provide clear insights into the effectiveness of indexes and their limitations.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new in your approach, and why do you think it will be successful?</a:t>
            </a:r>
          </a:p>
          <a:p>
            <a:pPr marL="274320" lvl="1" indent="0">
              <a:buNone/>
            </a:pPr>
            <a:r>
              <a:rPr lang="en-US" sz="1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involves systematically testing both databases without any indexes and then introducing indexes incrementally to study their impact.</a:t>
            </a:r>
            <a:endParaRPr lang="en-US" sz="17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cares?</a:t>
            </a:r>
          </a:p>
          <a:p>
            <a:pPr marL="274320" lvl="1" indent="0">
              <a:buNone/>
            </a:pP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administrators, developers, and researchers who seek to optimize database performance for their applications</a:t>
            </a:r>
            <a:r>
              <a:rPr lang="en-US" sz="1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7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92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850106" y="0"/>
            <a:ext cx="415131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168" y="721894"/>
            <a:ext cx="3559612" cy="1325562"/>
          </a:xfrm>
        </p:spPr>
        <p:txBody>
          <a:bodyPr anchor="ctr"/>
          <a:lstStyle/>
          <a:p>
            <a:pPr algn="ctr"/>
            <a:r>
              <a:rPr lang="en-US" dirty="0" smtClean="0"/>
              <a:t>Research plan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496" y="0"/>
            <a:ext cx="8330020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2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223" y="177611"/>
            <a:ext cx="9424497" cy="949732"/>
          </a:xfrm>
          <a:solidFill>
            <a:schemeClr val="tx2"/>
          </a:solidFill>
        </p:spPr>
        <p:txBody>
          <a:bodyPr anchor="ctr">
            <a:normAutofit/>
          </a:bodyPr>
          <a:lstStyle/>
          <a:p>
            <a:pPr marL="0" lvl="0" indent="0" algn="ctr">
              <a:buNone/>
            </a:pP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emp_no, COUNT(*) AS count FROM employees GROUP BY </a:t>
            </a:r>
            <a:r>
              <a:rPr lang="en-US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emp_no</a:t>
            </a: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36225" y="3981669"/>
            <a:ext cx="9424497" cy="826552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* FROM titles WHERE title LIKE 'senior%';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36223" y="1440548"/>
            <a:ext cx="9424497" cy="936889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* FROM salaries WHERE salary = 94443 OR salary = 59571;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36226" y="2690642"/>
            <a:ext cx="9424497" cy="977822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E.*, S.* FROM employees E JOIN salaries S ON </a:t>
            </a:r>
            <a:r>
              <a:rPr lang="en-US" sz="220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E.emp_no</a:t>
            </a: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20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S.emp_no</a:t>
            </a: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WHERE </a:t>
            </a:r>
            <a:r>
              <a:rPr lang="en-US" sz="220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E.first_name</a:t>
            </a: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'</a:t>
            </a:r>
            <a:r>
              <a:rPr lang="en-US" sz="220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Duangkaew</a:t>
            </a: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36224" y="5121426"/>
            <a:ext cx="9424497" cy="852214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E.*, T.* FROM employees E JOIN titles T ON </a:t>
            </a:r>
            <a:r>
              <a:rPr lang="en-US" sz="220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E.emp_no</a:t>
            </a: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20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T.emp_no</a:t>
            </a: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WHERE </a:t>
            </a:r>
            <a:r>
              <a:rPr lang="en-US" sz="220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E.first_name</a:t>
            </a: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'</a:t>
            </a:r>
            <a:r>
              <a:rPr lang="en-US" sz="220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Duangkaew</a:t>
            </a:r>
            <a:r>
              <a:rPr lang="en-US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385212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832" y="4011862"/>
            <a:ext cx="3794850" cy="284613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4410"/>
            <a:ext cx="4118196" cy="308864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782" y="1024410"/>
            <a:ext cx="4118197" cy="30886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49" y="168887"/>
            <a:ext cx="5168662" cy="757890"/>
          </a:xfrm>
          <a:solidFill>
            <a:schemeClr val="tx2"/>
          </a:solidFill>
        </p:spPr>
        <p:txBody>
          <a:bodyPr anchor="ctr">
            <a:norm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run without indexes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114" y="1024410"/>
            <a:ext cx="3992886" cy="29946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4116708"/>
            <a:ext cx="3655056" cy="27412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701" y="104481"/>
            <a:ext cx="4969211" cy="785415"/>
          </a:xfrm>
          <a:solidFill>
            <a:schemeClr val="tx2"/>
          </a:solidFill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run 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PK, FK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70620"/>
            <a:ext cx="3960402" cy="29703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199" y="970620"/>
            <a:ext cx="4014217" cy="3010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440" y="975979"/>
            <a:ext cx="3953256" cy="29649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94" y="4021645"/>
            <a:ext cx="3781806" cy="28363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8" y="4019548"/>
            <a:ext cx="3784602" cy="283845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5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6374" y="121920"/>
            <a:ext cx="4627736" cy="604626"/>
          </a:xfrm>
          <a:solidFill>
            <a:schemeClr val="tx2"/>
          </a:solidFill>
        </p:spPr>
        <p:txBody>
          <a:bodyPr anchor="ctr">
            <a:norm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run with index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8" y="801846"/>
            <a:ext cx="3882153" cy="29116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570" y="782053"/>
            <a:ext cx="3909345" cy="29320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280" y="801846"/>
            <a:ext cx="3910942" cy="29332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740" y="3768968"/>
            <a:ext cx="4118709" cy="3089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449" y="3767767"/>
            <a:ext cx="4120310" cy="309023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85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2646</TotalTime>
  <Words>685</Words>
  <Application>Microsoft Office PowerPoint</Application>
  <PresentationFormat>Widescreen</PresentationFormat>
  <Paragraphs>112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Schoolbook</vt:lpstr>
      <vt:lpstr>Times New Roman</vt:lpstr>
      <vt:lpstr>Wingdings</vt:lpstr>
      <vt:lpstr>Wingdings 2</vt:lpstr>
      <vt:lpstr>View</vt:lpstr>
      <vt:lpstr>The comparative study of indexing techniques in different database systems</vt:lpstr>
      <vt:lpstr>Project Objective</vt:lpstr>
      <vt:lpstr>Heilmeier questions:</vt:lpstr>
      <vt:lpstr>Research plan</vt:lpstr>
      <vt:lpstr>PowerPoint Presentation</vt:lpstr>
      <vt:lpstr>PowerPoint Presentation</vt:lpstr>
      <vt:lpstr>Query run without indexes</vt:lpstr>
      <vt:lpstr>Query run with PK, FK</vt:lpstr>
      <vt:lpstr>Query run with index</vt:lpstr>
      <vt:lpstr>Results</vt:lpstr>
      <vt:lpstr>Key Findings:</vt:lpstr>
      <vt:lpstr>Conclusion</vt:lpstr>
      <vt:lpstr>Future Work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comparative study of indexing techniques in different database systems</dc:title>
  <dc:creator>Sokrat Bashirov</dc:creator>
  <cp:lastModifiedBy>Sokrat Bashirov</cp:lastModifiedBy>
  <cp:revision>49</cp:revision>
  <dcterms:created xsi:type="dcterms:W3CDTF">2023-07-31T18:48:14Z</dcterms:created>
  <dcterms:modified xsi:type="dcterms:W3CDTF">2023-08-06T02:14:28Z</dcterms:modified>
</cp:coreProperties>
</file>