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osefin Slab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regular.fntdata"/><Relationship Id="rId22" Type="http://schemas.openxmlformats.org/officeDocument/2006/relationships/font" Target="fonts/JosefinSlabSemiBold-italic.fntdata"/><Relationship Id="rId21" Type="http://schemas.openxmlformats.org/officeDocument/2006/relationships/font" Target="fonts/JosefinSlab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JosefinSlab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5d4e25a785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5d4e25a785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5d4e25a785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5d4e25a785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5d4e25a785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5d4e25a785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5d4e25a785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5d4e25a785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5d4e25a785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5d4e25a785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5d4e25a785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5d4e25a785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5d4e25a785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5d4e25a785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5d4e25a785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5d4e25a785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5d4e25a785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5d4e25a785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5d4e25a785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5d4e25a785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5d4e25a785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5d4e25a785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5d4e25a785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5d4e25a785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5d4e25a785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5d4e25a785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7" name="Google Shape;17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20" name="Google Shape;20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" name="Google Shape;32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3" name="Google Shape;3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6" name="Google Shape;36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9" name="Google Shape;3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2" name="Google Shape;42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5" name="Google Shape;45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8" name="Google Shape;48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1" name="Google Shape;51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4" name="Google Shape;54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7" name="Google Shape;57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60" name="Google Shape;60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3" name="Google Shape;63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4" name="Google Shape;64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7" name="Google Shape;67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84" name="Google Shape;284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87" name="Google Shape;287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90" name="Google Shape;290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93" name="Google Shape;293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96" name="Google Shape;296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302" name="Google Shape;302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" name="Google Shape;30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17" name="Google Shape;317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3" name="Google Shape;323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24" name="Google Shape;324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25" name="Google Shape;325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6" name="Google Shape;326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30" name="Google Shape;330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3" name="Google Shape;333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34" name="Google Shape;33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35" name="Google Shape;33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8" name="Google Shape;33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39" name="Google Shape;33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2" name="Google Shape;342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45" name="Google Shape;345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51" name="Google Shape;351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52" name="Google Shape;352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4" name="Google Shape;354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5" name="Google Shape;355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56" name="Google Shape;356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9" name="Google Shape;359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2" name="Google Shape;362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4" name="Google Shape;364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5" name="Google Shape;365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67" name="Google Shape;367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68" name="Google Shape;368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70" name="Google Shape;370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Google Shape;371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75" name="Google Shape;375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78" name="Google Shape;378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0" name="Google Shape;380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81" name="Google Shape;381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83" name="Google Shape;383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84" name="Google Shape;384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87" name="Google Shape;387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90" name="Google Shape;390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93" name="Google Shape;393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96" name="Google Shape;396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9" name="Google Shape;399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404" name="Google Shape;404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407" name="Google Shape;407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410" name="Google Shape;410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13" name="Google Shape;413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16" name="Google Shape;416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19" name="Google Shape;41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22" name="Google Shape;422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25" name="Google Shape;425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28" name="Google Shape;428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37" name="Google Shape;43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0" name="Google Shape;440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6" name="Google Shape;446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48" name="Google Shape;448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49" name="Google Shape;449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50" name="Google Shape;450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53" name="Google Shape;453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5" name="Google Shape;455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56" name="Google Shape;456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59" name="Google Shape;459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62" name="Google Shape;46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65" name="Google Shape;46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0" name="Google Shape;470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8" name="Google Shape;478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0" name="Google Shape;480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82" name="Google Shape;482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86" name="Google Shape;486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89" name="Google Shape;489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92" name="Google Shape;492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95" name="Google Shape;495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98" name="Google Shape;49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0" name="Google Shape;500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01" name="Google Shape;50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504" name="Google Shape;504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507" name="Google Shape;50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510" name="Google Shape;510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513" name="Google Shape;513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16" name="Google Shape;516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19" name="Google Shape;519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22" name="Google Shape;5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25" name="Google Shape;525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26" name="Google Shape;526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27" name="Google Shape;527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30" name="Google Shape;530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2" name="Google Shape;532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37" name="Google Shape;537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38" name="Google Shape;538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41" name="Google Shape;541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44" name="Google Shape;544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47" name="Google Shape;547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50" name="Google Shape;550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53" name="Google Shape;553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8" name="Google Shape;78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1" name="Google Shape;81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4" name="Google Shape;84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" name="Google Shape;86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7" name="Google Shape;87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90" name="Google Shape;90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3" name="Google Shape;93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6" name="Google Shape;96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9" name="Google Shape;99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2" name="Google Shape;102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5" name="Google Shape;105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58" name="Google Shape;558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61" name="Google Shape;561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64" name="Google Shape;564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67" name="Google Shape;567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74" name="Google Shape;574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77" name="Google Shape;577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80" name="Google Shape;58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83" name="Google Shape;58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86" name="Google Shape;58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89" name="Google Shape;58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92" name="Google Shape;59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95" name="Google Shape;59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98" name="Google Shape;59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601" name="Google Shape;60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604" name="Google Shape;60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607" name="Google Shape;60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610" name="Google Shape;61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3" name="Google Shape;61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5" name="Google Shape;61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6" name="Google Shape;61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9" name="Google Shape;61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21" name="Google Shape;62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22" name="Google Shape;62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7" name="Google Shape;627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8" name="Google Shape;628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32" name="Google Shape;632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35" name="Google Shape;635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38" name="Google Shape;638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41" name="Google Shape;641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44" name="Google Shape;644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47" name="Google Shape;647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50" name="Google Shape;650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53" name="Google Shape;653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4" name="Google Shape;654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55" name="Google Shape;655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6" name="Google Shape;656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57" name="Google Shape;657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60" name="Google Shape;660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" name="Google Shape;662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63" name="Google Shape;663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5" name="Google Shape;665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66" name="Google Shape;666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68" name="Google Shape;66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71" name="Google Shape;671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74" name="Google Shape;674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77" name="Google Shape;677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80" name="Google Shape;680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81" name="Google Shape;681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87" name="Google Shape;687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9" name="Google Shape;689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90" name="Google Shape;690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91" name="Google Shape;691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92" name="Google Shape;692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95" name="Google Shape;695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98" name="Google Shape;698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3" name="Google Shape;703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4" name="Google Shape;704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705" name="Google Shape;705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708" name="Google Shape;70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711" name="Google Shape;711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714" name="Google Shape;714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717" name="Google Shape;71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720" name="Google Shape;720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5" name="Google Shape;725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26" name="Google Shape;726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27" name="Google Shape;727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28" name="Google Shape;728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31" name="Google Shape;731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34" name="Google Shape;73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6" name="Google Shape;736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37" name="Google Shape;737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40" name="Google Shape;740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5" name="Google Shape;745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50" name="Google Shape;750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2" name="Google Shape;752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53" name="Google Shape;753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56" name="Google Shape;756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8" name="Google Shape;758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59" name="Google Shape;759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1" name="Google Shape;761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62" name="Google Shape;762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8" name="Google Shape;768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69" name="Google Shape;769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71" name="Google Shape;7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74" name="Google Shape;774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75" name="Google Shape;775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78" name="Google Shape;778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0" name="Google Shape;780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81" name="Google Shape;78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84" name="Google Shape;784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87" name="Google Shape;787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90" name="Google Shape;79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93" name="Google Shape;793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96" name="Google Shape;796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801" name="Google Shape;801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804" name="Google Shape;804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807" name="Google Shape;80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810" name="Google Shape;81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813" name="Google Shape;81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816" name="Google Shape;816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819" name="Google Shape;819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822" name="Google Shape;822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825" name="Google Shape;825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30" name="Google Shape;83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33" name="Google Shape;833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36" name="Google Shape;836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39" name="Google Shape;839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42" name="Google Shape;842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45" name="Google Shape;845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48" name="Google Shape;848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51" name="Google Shape;851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54" name="Google Shape;854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57" name="Google Shape;857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60" name="Google Shape;860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63" name="Google Shape;863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66" name="Google Shape;866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69" name="Google Shape;869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72" name="Google Shape;872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75" name="Google Shape;875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6" name="Google Shape;876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8" name="Google Shape;878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9" name="Google Shape;879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1" name="Google Shape;881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82" name="Google Shape;882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3" name="Google Shape;113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6" name="Google Shape;116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20" name="Google Shape;120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" name="Google Shape;122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3" name="Google Shape;123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9" name="Google Shape;129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3" name="Google Shape;133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6" name="Google Shape;136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9" name="Google Shape;139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42" name="Google Shape;142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52" name="Google Shape;152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53" name="Google Shape;15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4" name="Google Shape;15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" name="Google Shape;15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7" name="Google Shape;15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60" name="Google Shape;16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" name="Google Shape;162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" name="Google Shape;165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6" name="Google Shape;166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7" name="Google Shape;167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8" name="Google Shape;168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" name="Google Shape;170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71" name="Google Shape;171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" name="Google Shape;173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4" name="Google Shape;174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6" name="Google Shape;176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83" name="Google Shape;18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6" name="Google Shape;18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9" name="Google Shape;189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94" name="Google Shape;194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" name="Google Shape;197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8" name="Google Shape;19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201" name="Google Shape;20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204" name="Google Shape;204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7" name="Google Shape;207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sp>
        <p:nvSpPr>
          <p:cNvPr id="211" name="Google Shape;21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14" name="Google Shape;214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20" name="Google Shape;220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24" name="Google Shape;224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7" name="Google Shape;227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" name="Google Shape;229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30" name="Google Shape;230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33" name="Google Shape;233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" name="Google Shape;239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40" name="Google Shape;240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3" name="Google Shape;24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46" name="Google Shape;246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9" name="Google Shape;24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52" name="Google Shape;252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55" name="Google Shape;255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56" name="Google Shape;256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9" name="Google Shape;259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62" name="Google Shape;262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" name="Google Shape;264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65" name="Google Shape;26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1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Building a </a:t>
            </a:r>
            <a:r>
              <a:rPr lang="en" sz="3800"/>
              <a:t>GUI </a:t>
            </a:r>
            <a:r>
              <a:rPr lang="en" sz="3800"/>
              <a:t>for </a:t>
            </a:r>
            <a:r>
              <a:rPr lang="en" sz="3800"/>
              <a:t>Unix Commands </a:t>
            </a:r>
            <a:r>
              <a:rPr lang="en" sz="3800"/>
              <a:t>Execution on MacOS</a:t>
            </a:r>
            <a:endParaRPr sz="3800"/>
          </a:p>
        </p:txBody>
      </p:sp>
      <p:sp>
        <p:nvSpPr>
          <p:cNvPr id="890" name="Google Shape;890;p31"/>
          <p:cNvSpPr txBox="1"/>
          <p:nvPr>
            <p:ph idx="1" type="subTitle"/>
          </p:nvPr>
        </p:nvSpPr>
        <p:spPr>
          <a:xfrm>
            <a:off x="929213" y="34412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6917: Guided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Sravya Kuchipudi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 August 2023</a:t>
            </a:r>
            <a:endParaRPr/>
          </a:p>
        </p:txBody>
      </p:sp>
      <p:pic>
        <p:nvPicPr>
          <p:cNvPr id="891" name="Google Shape;891;p31"/>
          <p:cNvPicPr preferRelativeResize="0"/>
          <p:nvPr/>
        </p:nvPicPr>
        <p:blipFill rotWithShape="1">
          <a:blip r:embed="rId3">
            <a:alphaModFix/>
          </a:blip>
          <a:srcRect b="7719" l="2518" r="51019" t="7728"/>
          <a:stretch/>
        </p:blipFill>
        <p:spPr>
          <a:xfrm>
            <a:off x="6937525" y="1842201"/>
            <a:ext cx="1803975" cy="145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2" name="Google Shape;892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Results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958" name="Google Shape;958;p40"/>
          <p:cNvPicPr preferRelativeResize="0"/>
          <p:nvPr/>
        </p:nvPicPr>
        <p:blipFill rotWithShape="1">
          <a:blip r:embed="rId3">
            <a:alphaModFix/>
          </a:blip>
          <a:srcRect b="65005" l="33620" r="37025" t="3149"/>
          <a:stretch/>
        </p:blipFill>
        <p:spPr>
          <a:xfrm>
            <a:off x="1549475" y="1266600"/>
            <a:ext cx="2415724" cy="163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875" y="1266601"/>
            <a:ext cx="4023447" cy="16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3325" y="3153574"/>
            <a:ext cx="5694099" cy="16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Results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967" name="Google Shape;9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400" y="1213063"/>
            <a:ext cx="6071199" cy="178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400" y="3059073"/>
            <a:ext cx="6071201" cy="18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875" y="369750"/>
            <a:ext cx="31432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76" name="Google Shape;976;p42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The development of a graphical user interface (GUI) for executing Unix commands on MacOS offers a user-friendly alternative to the traditional command prompt in multiple ways.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</a:t>
            </a:r>
            <a:r>
              <a:rPr lang="en" sz="1300"/>
              <a:t>enu-based command selection and argument prompting: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Simplifies the process of running Unix commands, making it accessible to novice users.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Error handling mechanisms and informative feedback: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Enhances the GUI's reliability </a:t>
            </a:r>
            <a:r>
              <a:rPr lang="en" sz="1300"/>
              <a:t>and</a:t>
            </a:r>
            <a:r>
              <a:rPr lang="en" sz="1300"/>
              <a:t> helps users understand and rectify potential errors.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Bridges</a:t>
            </a:r>
            <a:r>
              <a:rPr lang="en" sz="1300"/>
              <a:t> the gap between technical complexity and user accessibility.**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Overall, this project has been successful in its mission to make Unix commands more user-friendly and efficient on MacOS.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There was some difficulty along the way with GUI development and integration with the Terminal, as well as with defining certain aspects of the research.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However, this was addressed by taking more time for research and discussing with the Professors as needed.</a:t>
            </a:r>
            <a:endParaRPr sz="1300"/>
          </a:p>
        </p:txBody>
      </p:sp>
      <p:sp>
        <p:nvSpPr>
          <p:cNvPr id="977" name="Google Shape;977;p4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83" name="Google Shape;983;p43"/>
          <p:cNvSpPr txBox="1"/>
          <p:nvPr>
            <p:ph idx="1" type="body"/>
          </p:nvPr>
        </p:nvSpPr>
        <p:spPr>
          <a:xfrm>
            <a:off x="720000" y="1187400"/>
            <a:ext cx="445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Interactive Tutorial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Expand Command Support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Tracking Features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Save Output to File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/>
              <a:t>Error Logging and Reporting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/>
              <a:t>Command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Syntax Highlighting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different aspects more easily identifiable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Macro Commands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bundle several commands together</a:t>
            </a:r>
            <a:endParaRPr/>
          </a:p>
        </p:txBody>
      </p:sp>
      <p:pic>
        <p:nvPicPr>
          <p:cNvPr id="984" name="Google Shape;9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625" y="644500"/>
            <a:ext cx="1924550" cy="7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375" y="1659500"/>
            <a:ext cx="1221750" cy="12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43"/>
          <p:cNvPicPr preferRelativeResize="0"/>
          <p:nvPr/>
        </p:nvPicPr>
        <p:blipFill rotWithShape="1">
          <a:blip r:embed="rId5">
            <a:alphaModFix/>
          </a:blip>
          <a:srcRect b="17065" l="22198" r="20187" t="20356"/>
          <a:stretch/>
        </p:blipFill>
        <p:spPr>
          <a:xfrm>
            <a:off x="6003525" y="3539050"/>
            <a:ext cx="1412548" cy="11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625" y="1969325"/>
            <a:ext cx="1309125" cy="1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4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94" name="Google Shape;994;p4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you!</a:t>
            </a:r>
            <a:endParaRPr b="1" sz="6000"/>
          </a:p>
        </p:txBody>
      </p:sp>
      <p:sp>
        <p:nvSpPr>
          <p:cNvPr id="995" name="Google Shape;995;p4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Project Objective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Heilmeier Questions</a:t>
            </a:r>
            <a:endParaRPr/>
          </a:p>
        </p:txBody>
      </p:sp>
      <p:sp>
        <p:nvSpPr>
          <p:cNvPr id="898" name="Google Shape;898;p32"/>
          <p:cNvSpPr txBox="1"/>
          <p:nvPr>
            <p:ph idx="1" type="body"/>
          </p:nvPr>
        </p:nvSpPr>
        <p:spPr>
          <a:xfrm>
            <a:off x="720000" y="13398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Objective (What was I </a:t>
            </a:r>
            <a:r>
              <a:rPr lang="en"/>
              <a:t>going to </a:t>
            </a:r>
            <a:r>
              <a:rPr lang="en"/>
              <a:t>do?):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user-friendly graphical user interface (GUI) for executing Unix commands on MacOS.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is it done today? Current Limitations?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have to work directly into the Terminal which requires a pre-existing knowledge of Unix Command syntax and comfort with the Terminal.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was my idea to do something better? Who will benefit from my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Empowers novice users by simplifying the execution of Unix commands, </a:t>
            </a:r>
            <a:r>
              <a:rPr lang="en"/>
              <a:t>by making it easier to explore and use Unix commands through an intuitive GUI that has instructions, tips, and an aesthetic user interface which overall saves time and effort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risks do I anticipate?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vulnerabilities in command execution and insufficient error handling.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These were addressed through methods such as input validation and specified error alert messages.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 of pocket costs? Complete within timeline?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real cost due to existing access to all necessary tools and a reasonable plan was formulated to stay on track.</a:t>
            </a:r>
            <a:endParaRPr/>
          </a:p>
        </p:txBody>
      </p:sp>
      <p:sp>
        <p:nvSpPr>
          <p:cNvPr id="899" name="Google Shape;899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850" y="0"/>
            <a:ext cx="5229624" cy="51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33"/>
          <p:cNvSpPr txBox="1"/>
          <p:nvPr>
            <p:ph type="title"/>
          </p:nvPr>
        </p:nvSpPr>
        <p:spPr>
          <a:xfrm>
            <a:off x="740500" y="2332800"/>
            <a:ext cx="2712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Technical Approach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sp>
        <p:nvSpPr>
          <p:cNvPr id="906" name="Google Shape;906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Technical Approach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Steps in Research</a:t>
            </a:r>
            <a:endParaRPr/>
          </a:p>
        </p:txBody>
      </p:sp>
      <p:sp>
        <p:nvSpPr>
          <p:cNvPr id="912" name="Google Shape;912;p3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Qualitative Approach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focus on how to facilitate the user's needs and experience and improve through repeated testing.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GUI frameworks for MacOS.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PySimpleGUI and Tkinter.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Choose relevant UNIX commands.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the most used and necessary for Terminal use.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GUI layout and structure.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 based on the needs of the commands.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menu-based command selection and argument input.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Develop command execution functionality.</a:t>
            </a:r>
            <a:endParaRPr sz="1400"/>
          </a:p>
        </p:txBody>
      </p:sp>
      <p:pic>
        <p:nvPicPr>
          <p:cNvPr id="913" name="Google Shape;9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875" y="2057049"/>
            <a:ext cx="3020451" cy="13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/>
          <p:nvPr>
            <p:ph type="title"/>
          </p:nvPr>
        </p:nvSpPr>
        <p:spPr>
          <a:xfrm>
            <a:off x="3742550" y="386025"/>
            <a:ext cx="405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Technical Approach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Architectural Design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20" name="Google Shape;920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1" name="Google Shape;9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77" y="115563"/>
            <a:ext cx="7390837" cy="49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Technical Approach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927" name="Google Shape;9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" y="1390650"/>
            <a:ext cx="3149126" cy="210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500" y="1329813"/>
            <a:ext cx="5258103" cy="2223624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7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Technical Approach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935" name="Google Shape;9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679" y="1039975"/>
            <a:ext cx="4974971" cy="218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750" y="3342248"/>
            <a:ext cx="6880926" cy="10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8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Technical Approach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Approach</a:t>
            </a:r>
            <a:endParaRPr/>
          </a:p>
        </p:txBody>
      </p:sp>
      <p:sp>
        <p:nvSpPr>
          <p:cNvPr id="943" name="Google Shape;943;p38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User-Friendly Experience using a Graphical User Interface (GUI):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/>
              <a:t>The GUI interface makes Unix commands accessible and intuitive for users unfamiliar with the command-line interface.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Menu-Based Command Selection: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Simplifying command execution by allowing users to choose commands from dropdown menus.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 Prompting: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Guiding users to input required arguments for each command, reducing errors and improving command context.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Robust Error Handling: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Providing informative and actionable feedback for users when errors occur during command execution.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Security Considerations: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Emphasizing safety by warning users about potentially harmful commands (</a:t>
            </a:r>
            <a:r>
              <a:rPr lang="en"/>
              <a:t>Ex: </a:t>
            </a:r>
            <a:r>
              <a:rPr lang="en" sz="1400"/>
              <a:t>'rm')</a:t>
            </a:r>
            <a:endParaRPr sz="1400"/>
          </a:p>
        </p:txBody>
      </p:sp>
      <p:sp>
        <p:nvSpPr>
          <p:cNvPr id="944" name="Google Shape;944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9"/>
          <p:cNvSpPr txBox="1"/>
          <p:nvPr>
            <p:ph type="title"/>
          </p:nvPr>
        </p:nvSpPr>
        <p:spPr>
          <a:xfrm>
            <a:off x="720000" y="2349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Results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50" name="Google Shape;950;p39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952" name="Google Shape;9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75" y="852800"/>
            <a:ext cx="8004823" cy="41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