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82" r:id="rId3"/>
    <p:sldId id="303" r:id="rId4"/>
    <p:sldId id="305" r:id="rId5"/>
    <p:sldId id="306" r:id="rId6"/>
    <p:sldId id="308" r:id="rId7"/>
    <p:sldId id="311" r:id="rId8"/>
    <p:sldId id="265" r:id="rId9"/>
    <p:sldId id="313" r:id="rId10"/>
    <p:sldId id="31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C3"/>
    <a:srgbClr val="EEF1FA"/>
    <a:srgbClr val="81EAFF"/>
    <a:srgbClr val="00BDE0"/>
    <a:srgbClr val="DFEFF2"/>
    <a:srgbClr val="30B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6D6735-DF56-8801-2360-42B48EBCE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5A7D8-70FE-6A57-971F-044F3EF84B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1F77-D2E1-431E-BC5A-6D05FB5ABD5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BDF528B-7D91-E45B-3E6C-C656DBC55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333130-8E0F-0E43-B468-F9259E925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49A88-682D-3819-2AF3-198B1F8F9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68E8-F123-205C-6731-C5C75FBD6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6C444-3C7D-4C1B-9D04-1F1014C047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25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06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70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2213-42AC-539C-FC7E-7EDA050D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8D481-E445-F316-E8A6-EC12CC9DC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4978-C04D-6A83-AA34-7EE50100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891B-E431-43C5-9BED-B3D9A3A033A7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CF7B-621A-60EA-8166-1BC0EE6B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F626-E649-195C-B0B6-F0BC6FA1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B5FD-09F0-274F-E13B-E0C3376E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E7F77-F821-37AB-1D87-F80B92D8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8679-506D-2527-B6D7-AC735E60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C1FC-5C8E-4E34-BAA6-03AD1B7C4C99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31FB-F4FC-5878-D80C-C6EF3C29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8313-76B4-BE55-56BE-244F479C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1D5DC-A2E2-F71A-5F2D-FAED4B052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EB5AF-31BB-621E-C2B2-3ED2E8B8A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411B-1A25-F0CD-BA7E-7C04A195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C680-D7A0-4D73-AD5B-5F9253769F2F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B5AD-B309-70C5-24BC-43954E4E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F833-20AD-1207-82E0-A9D40124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F07E-FAC1-C673-4AEC-C630D56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DF49-5283-63E6-58A2-B17C3A5B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4464F-C356-6C20-EB77-77FB7F40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F015-4E59-4337-BA6D-C1DAC07B328B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62F6-F2B7-234B-AAB9-DA49A54A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2F59-CEF6-1A54-E4C8-AB224A89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F411-C0BF-2046-0D84-04089DEA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E340-4BC7-698C-4E06-C53C0BD0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5BD9-8FD7-2C6B-02AA-8E2BA730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6D32-5FC4-43CF-BD4A-27449F05D21B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51EF-4223-BF5D-23A2-72F56398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3F42-FD9B-1F02-9926-C26C4CBF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35E3-18D1-C984-2C96-07FE0D4B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FCE2-887A-01B9-0328-2036F8EA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8F878-FEEC-C6FE-1B21-ECF5D231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C55C8-84F4-F7B7-69FD-7940FC07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CD25-B00C-4213-AD26-149C827C7FCD}" type="datetime1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E24BA-535F-CCEC-B802-F8E26005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5E01-7239-ECD8-CDFC-25D0003E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3656-6FF2-F728-5D71-42F0A68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5BC2-C890-6B39-EFED-AECB20E5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F5326-87ED-0A5C-D35E-87A6FDEB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4E97-CED7-53A4-73FC-A2428B009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E1696-EC99-C96D-0E6D-FBC9B11E1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47924-11FA-62DA-BAD2-74E105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ADDD-DDB2-4312-9719-7FA94EA6F8EA}" type="datetime1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24C78-EB74-B320-D1D6-352E0B47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26C8C-F17E-E44E-6DC9-A2B7D0E1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B66B-B017-814A-82F2-2193105D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BCBBB-BF35-3165-B761-908B0C11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656A-6A88-4EC0-9F7B-A799985A5B12}" type="datetime1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0F2D7-FE7C-E421-7B2D-7071AE9D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4D8F1-3A7D-E82B-10D4-62AEA40F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EFCBA-FE4D-1AEF-16EE-23F80762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AB20-8272-41E4-96D3-8D2154062620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2EDE8-EAD7-7086-4C7C-9E1C687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C0978-53B8-9E3B-9644-E00DBC4C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21FC-6DAC-1499-FAD1-1A178FF8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DBFC-D481-8CA9-344B-38D5866A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22CEE-60E9-82D2-3C4B-512827196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7FEEB-8333-771A-060A-0D3FC56E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8123-E404-4E21-A3D1-9A5329889850}" type="datetime1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70826-E93F-E998-2A6A-42C3C335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86341-1F20-42ED-53E3-D0F6454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B28E-67EB-7041-7362-65AC0EEC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3A1AB-09E5-D9EF-FF50-B2E135BD3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8AFC-03AB-1B8B-3DAA-B8662B16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A58B-976E-35D1-C6FD-E7A4772E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575D-A629-4AC8-A24A-E31F68D3A329}" type="datetime1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C40E0-EDE2-98B0-860A-B7C0F53D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62AF-4FD1-2942-CF1B-4C4939E7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6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4AC62-328E-51D6-7A08-AD804D76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9F84-5D9F-C4E1-284A-959AA3C9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5FCA-7B9C-45DC-1E91-D6068800A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4173-1CA3-45E5-9A79-18090338350E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39A8-8113-3276-6978-66BB56738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C0B2-9D5D-D863-424E-A37A240D6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F569-000D-4295-B13C-446A0F44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6" y="2955034"/>
            <a:ext cx="10515600" cy="30890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Course: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Research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Project Title: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Performance Scalability of Microservice-Based Application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5" name="Picture 15" descr="Logo&#10;&#10;Description automatically generated">
            <a:extLst>
              <a:ext uri="{FF2B5EF4-FFF2-40B4-BE49-F238E27FC236}">
                <a16:creationId xmlns:a16="http://schemas.microsoft.com/office/drawing/2014/main" id="{03B0AADC-E88B-4EDC-9A87-49337C2B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1" y="416311"/>
            <a:ext cx="7493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96D92AD-3B7A-47E3-B18E-16D54F4B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46" y="-494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E5FD133-AC71-4B50-A8E8-BD6B7E9D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46" y="10173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EB6A80B-8E56-4282-A580-F70D28ABB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363" y="1366651"/>
            <a:ext cx="468583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COMPUTER SCIENCE AND DATA ANALYTICS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A60A93-A8B8-4E68-9C9F-08BBC04A6EF2}"/>
              </a:ext>
            </a:extLst>
          </p:cNvPr>
          <p:cNvSpPr txBox="1">
            <a:spLocks/>
          </p:cNvSpPr>
          <p:nvPr/>
        </p:nvSpPr>
        <p:spPr>
          <a:xfrm>
            <a:off x="498265" y="3749529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Tural Mehtiyev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FEDD33-F054-46B9-AE4B-059CD82AEE5D}"/>
              </a:ext>
            </a:extLst>
          </p:cNvPr>
          <p:cNvSpPr txBox="1">
            <a:spLocks/>
          </p:cNvSpPr>
          <p:nvPr/>
        </p:nvSpPr>
        <p:spPr>
          <a:xfrm>
            <a:off x="759940" y="4704671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 &amp; Supervisors: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Stephen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Kaisler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Dr. Jamal Hasanov</a:t>
            </a:r>
          </a:p>
        </p:txBody>
      </p:sp>
      <p:pic>
        <p:nvPicPr>
          <p:cNvPr id="1031" name="Picture 7" descr="ADA University - Wikipedia">
            <a:extLst>
              <a:ext uri="{FF2B5EF4-FFF2-40B4-BE49-F238E27FC236}">
                <a16:creationId xmlns:a16="http://schemas.microsoft.com/office/drawing/2014/main" id="{BDF8A4C7-19D1-4F7B-B332-1128CA92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5" y="403552"/>
            <a:ext cx="859567" cy="55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0A460C-88A1-4E94-999D-8E4C8E7B1589}"/>
              </a:ext>
            </a:extLst>
          </p:cNvPr>
          <p:cNvSpPr txBox="1">
            <a:spLocks/>
          </p:cNvSpPr>
          <p:nvPr/>
        </p:nvSpPr>
        <p:spPr>
          <a:xfrm>
            <a:off x="411771" y="5625677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08.08.2023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2291B4-B2F2-B955-3FA4-F6742841758D}"/>
              </a:ext>
            </a:extLst>
          </p:cNvPr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548E4-2E22-B9A5-13CD-D95C948B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56B-5C80-EFB2-08BD-2509F7B5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Scenario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10</a:t>
            </a:fld>
            <a:endParaRPr lang="en-US"/>
          </a:p>
        </p:txBody>
      </p:sp>
      <p:pic>
        <p:nvPicPr>
          <p:cNvPr id="3" name="slide4" descr="Scenario 3">
            <a:extLst>
              <a:ext uri="{FF2B5EF4-FFF2-40B4-BE49-F238E27FC236}">
                <a16:creationId xmlns:a16="http://schemas.microsoft.com/office/drawing/2014/main" id="{003C9EE3-10AE-120A-9AF3-0B0890825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704"/>
            <a:ext cx="12192000" cy="32785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4E884-8BAB-5278-8C8E-E9868651F27A}"/>
              </a:ext>
            </a:extLst>
          </p:cNvPr>
          <p:cNvSpPr/>
          <p:nvPr/>
        </p:nvSpPr>
        <p:spPr>
          <a:xfrm>
            <a:off x="0" y="4628626"/>
            <a:ext cx="10846340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56B-5C80-EFB2-08BD-2509F7B5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E79D-7279-3804-66CC-C93008FE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will be derived based on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8A31-E6AC-20A6-0B4C-6A57C91B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56B-5C80-EFB2-08BD-2509F7B5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E79D-7279-3804-66CC-C93008FE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79D74-7E17-084D-0955-EC736DF7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B276BF-2DA1-35C1-8381-480132FE565A}"/>
              </a:ext>
            </a:extLst>
          </p:cNvPr>
          <p:cNvGrpSpPr/>
          <p:nvPr/>
        </p:nvGrpSpPr>
        <p:grpSpPr>
          <a:xfrm>
            <a:off x="-16526" y="870757"/>
            <a:ext cx="11918863" cy="5893724"/>
            <a:chOff x="-15312" y="-31438"/>
            <a:chExt cx="12188825" cy="6858000"/>
          </a:xfrm>
        </p:grpSpPr>
        <p:pic>
          <p:nvPicPr>
            <p:cNvPr id="5222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312" y="-31438"/>
              <a:ext cx="12188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28" name="Freeform 54"/>
            <p:cNvSpPr>
              <a:spLocks/>
            </p:cNvSpPr>
            <p:nvPr/>
          </p:nvSpPr>
          <p:spPr bwMode="auto">
            <a:xfrm>
              <a:off x="5132388" y="2301875"/>
              <a:ext cx="1935162" cy="606425"/>
            </a:xfrm>
            <a:custGeom>
              <a:avLst/>
              <a:gdLst>
                <a:gd name="T0" fmla="*/ 2147483646 w 542"/>
                <a:gd name="T1" fmla="*/ 2147483646 h 170"/>
                <a:gd name="T2" fmla="*/ 2147483646 w 542"/>
                <a:gd name="T3" fmla="*/ 2147483646 h 170"/>
                <a:gd name="T4" fmla="*/ 2147483646 w 542"/>
                <a:gd name="T5" fmla="*/ 2147483646 h 170"/>
                <a:gd name="T6" fmla="*/ 2147483646 w 542"/>
                <a:gd name="T7" fmla="*/ 2147483646 h 170"/>
                <a:gd name="T8" fmla="*/ 0 w 542"/>
                <a:gd name="T9" fmla="*/ 2147483646 h 170"/>
                <a:gd name="T10" fmla="*/ 2147483646 w 542"/>
                <a:gd name="T11" fmla="*/ 2147483646 h 170"/>
                <a:gd name="T12" fmla="*/ 2147483646 w 542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2" h="170">
                  <a:moveTo>
                    <a:pt x="527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7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0" y="159"/>
                    <a:pt x="0" y="170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59"/>
                    <a:pt x="536" y="149"/>
                    <a:pt x="527" y="144"/>
                  </a:cubicBezTo>
                  <a:close/>
                </a:path>
              </a:pathLst>
            </a:custGeom>
            <a:solidFill>
              <a:srgbClr val="D9E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29" name="Freeform 55"/>
            <p:cNvSpPr>
              <a:spLocks/>
            </p:cNvSpPr>
            <p:nvPr/>
          </p:nvSpPr>
          <p:spPr bwMode="auto">
            <a:xfrm>
              <a:off x="5132388" y="2908300"/>
              <a:ext cx="1935162" cy="996950"/>
            </a:xfrm>
            <a:custGeom>
              <a:avLst/>
              <a:gdLst>
                <a:gd name="T0" fmla="*/ 2147483646 w 542"/>
                <a:gd name="T1" fmla="*/ 0 h 279"/>
                <a:gd name="T2" fmla="*/ 2147483646 w 542"/>
                <a:gd name="T3" fmla="*/ 0 h 279"/>
                <a:gd name="T4" fmla="*/ 0 w 542"/>
                <a:gd name="T5" fmla="*/ 0 h 279"/>
                <a:gd name="T6" fmla="*/ 0 w 542"/>
                <a:gd name="T7" fmla="*/ 2147483646 h 279"/>
                <a:gd name="T8" fmla="*/ 0 w 542"/>
                <a:gd name="T9" fmla="*/ 2147483646 h 279"/>
                <a:gd name="T10" fmla="*/ 2147483646 w 542"/>
                <a:gd name="T11" fmla="*/ 2147483646 h 279"/>
                <a:gd name="T12" fmla="*/ 2147483646 w 542"/>
                <a:gd name="T13" fmla="*/ 2147483646 h 279"/>
                <a:gd name="T14" fmla="*/ 2147483646 w 542"/>
                <a:gd name="T15" fmla="*/ 0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2" h="279">
                  <a:moveTo>
                    <a:pt x="542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8"/>
                    <a:pt x="541" y="278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rgbClr val="CA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Freeform 56"/>
            <p:cNvSpPr>
              <a:spLocks/>
            </p:cNvSpPr>
            <p:nvPr/>
          </p:nvSpPr>
          <p:spPr bwMode="auto">
            <a:xfrm>
              <a:off x="5132388" y="3905250"/>
              <a:ext cx="1931987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6" y="164"/>
                    <a:pt x="256" y="164"/>
                    <a:pt x="256" y="164"/>
                  </a:cubicBezTo>
                  <a:cubicBezTo>
                    <a:pt x="265" y="169"/>
                    <a:pt x="276" y="169"/>
                    <a:pt x="286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1" y="1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B5B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Freeform 57"/>
            <p:cNvSpPr>
              <a:spLocks/>
            </p:cNvSpPr>
            <p:nvPr/>
          </p:nvSpPr>
          <p:spPr bwMode="auto">
            <a:xfrm>
              <a:off x="9448800" y="3905250"/>
              <a:ext cx="1931988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69"/>
                    <a:pt x="276" y="169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0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Freeform 58"/>
            <p:cNvSpPr>
              <a:spLocks/>
            </p:cNvSpPr>
            <p:nvPr/>
          </p:nvSpPr>
          <p:spPr bwMode="auto">
            <a:xfrm>
              <a:off x="9448800" y="2908300"/>
              <a:ext cx="1931988" cy="996950"/>
            </a:xfrm>
            <a:custGeom>
              <a:avLst/>
              <a:gdLst>
                <a:gd name="T0" fmla="*/ 2147483646 w 541"/>
                <a:gd name="T1" fmla="*/ 2147483646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2147483646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1"/>
                  </a:moveTo>
                  <a:cubicBezTo>
                    <a:pt x="541" y="1"/>
                    <a:pt x="541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8"/>
                  </a:cubicBezTo>
                  <a:lnTo>
                    <a:pt x="541" y="1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Freeform 59"/>
            <p:cNvSpPr>
              <a:spLocks/>
            </p:cNvSpPr>
            <p:nvPr/>
          </p:nvSpPr>
          <p:spPr bwMode="auto">
            <a:xfrm>
              <a:off x="9448800" y="2301875"/>
              <a:ext cx="1931988" cy="606425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0 w 541"/>
                <a:gd name="T11" fmla="*/ 2147483646 h 170"/>
                <a:gd name="T12" fmla="*/ 2147483646 w 541"/>
                <a:gd name="T13" fmla="*/ 2147483646 h 170"/>
                <a:gd name="T14" fmla="*/ 2147483646 w 541"/>
                <a:gd name="T15" fmla="*/ 2147483646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170">
                  <a:moveTo>
                    <a:pt x="526" y="145"/>
                  </a:moveTo>
                  <a:cubicBezTo>
                    <a:pt x="286" y="6"/>
                    <a:pt x="286" y="6"/>
                    <a:pt x="286" y="6"/>
                  </a:cubicBezTo>
                  <a:cubicBezTo>
                    <a:pt x="276" y="0"/>
                    <a:pt x="265" y="0"/>
                    <a:pt x="255" y="6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50"/>
                    <a:pt x="0" y="16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60"/>
                    <a:pt x="535" y="150"/>
                    <a:pt x="526" y="145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Freeform 60"/>
            <p:cNvSpPr>
              <a:spLocks/>
            </p:cNvSpPr>
            <p:nvPr/>
          </p:nvSpPr>
          <p:spPr bwMode="auto">
            <a:xfrm>
              <a:off x="2974975" y="3902075"/>
              <a:ext cx="1931988" cy="608013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2147483646 w 541"/>
                <a:gd name="T9" fmla="*/ 0 h 170"/>
                <a:gd name="T10" fmla="*/ 0 w 541"/>
                <a:gd name="T11" fmla="*/ 0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70"/>
                    <a:pt x="276" y="170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0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30B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Freeform 61"/>
            <p:cNvSpPr>
              <a:spLocks/>
            </p:cNvSpPr>
            <p:nvPr/>
          </p:nvSpPr>
          <p:spPr bwMode="auto">
            <a:xfrm>
              <a:off x="2974975" y="2297113"/>
              <a:ext cx="1931988" cy="608012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0 w 541"/>
                <a:gd name="T11" fmla="*/ 2147483646 h 170"/>
                <a:gd name="T12" fmla="*/ 2147483646 w 541"/>
                <a:gd name="T13" fmla="*/ 2147483646 h 170"/>
                <a:gd name="T14" fmla="*/ 2147483646 w 541"/>
                <a:gd name="T15" fmla="*/ 2147483646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170">
                  <a:moveTo>
                    <a:pt x="526" y="145"/>
                  </a:moveTo>
                  <a:cubicBezTo>
                    <a:pt x="286" y="6"/>
                    <a:pt x="286" y="6"/>
                    <a:pt x="286" y="6"/>
                  </a:cubicBezTo>
                  <a:cubicBezTo>
                    <a:pt x="276" y="0"/>
                    <a:pt x="265" y="0"/>
                    <a:pt x="256" y="6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50"/>
                    <a:pt x="0" y="16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60"/>
                    <a:pt x="535" y="150"/>
                    <a:pt x="526" y="145"/>
                  </a:cubicBezTo>
                  <a:close/>
                </a:path>
              </a:pathLst>
            </a:custGeom>
            <a:solidFill>
              <a:srgbClr val="47D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Freeform 62"/>
            <p:cNvSpPr>
              <a:spLocks/>
            </p:cNvSpPr>
            <p:nvPr/>
          </p:nvSpPr>
          <p:spPr bwMode="auto">
            <a:xfrm>
              <a:off x="2974975" y="2905125"/>
              <a:ext cx="1931988" cy="996950"/>
            </a:xfrm>
            <a:custGeom>
              <a:avLst/>
              <a:gdLst>
                <a:gd name="T0" fmla="*/ 2147483646 w 541"/>
                <a:gd name="T1" fmla="*/ 2147483646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2147483646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1"/>
                  </a:moveTo>
                  <a:cubicBezTo>
                    <a:pt x="541" y="1"/>
                    <a:pt x="541" y="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8"/>
                  </a:cubicBezTo>
                  <a:lnTo>
                    <a:pt x="541" y="1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Freeform 63"/>
            <p:cNvSpPr>
              <a:spLocks/>
            </p:cNvSpPr>
            <p:nvPr/>
          </p:nvSpPr>
          <p:spPr bwMode="auto">
            <a:xfrm>
              <a:off x="814388" y="2908300"/>
              <a:ext cx="1935162" cy="996950"/>
            </a:xfrm>
            <a:custGeom>
              <a:avLst/>
              <a:gdLst>
                <a:gd name="T0" fmla="*/ 2147483646 w 542"/>
                <a:gd name="T1" fmla="*/ 2147483646 h 279"/>
                <a:gd name="T2" fmla="*/ 2147483646 w 542"/>
                <a:gd name="T3" fmla="*/ 0 h 279"/>
                <a:gd name="T4" fmla="*/ 0 w 542"/>
                <a:gd name="T5" fmla="*/ 0 h 279"/>
                <a:gd name="T6" fmla="*/ 0 w 542"/>
                <a:gd name="T7" fmla="*/ 2147483646 h 279"/>
                <a:gd name="T8" fmla="*/ 0 w 542"/>
                <a:gd name="T9" fmla="*/ 2147483646 h 279"/>
                <a:gd name="T10" fmla="*/ 0 w 542"/>
                <a:gd name="T11" fmla="*/ 2147483646 h 279"/>
                <a:gd name="T12" fmla="*/ 2147483646 w 542"/>
                <a:gd name="T13" fmla="*/ 2147483646 h 279"/>
                <a:gd name="T14" fmla="*/ 2147483646 w 542"/>
                <a:gd name="T15" fmla="*/ 2147483646 h 279"/>
                <a:gd name="T16" fmla="*/ 2147483646 w 542"/>
                <a:gd name="T17" fmla="*/ 2147483646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2" h="279">
                  <a:moveTo>
                    <a:pt x="542" y="1"/>
                  </a:moveTo>
                  <a:cubicBezTo>
                    <a:pt x="542" y="1"/>
                    <a:pt x="542" y="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9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Freeform 64"/>
            <p:cNvSpPr>
              <a:spLocks/>
            </p:cNvSpPr>
            <p:nvPr/>
          </p:nvSpPr>
          <p:spPr bwMode="auto">
            <a:xfrm>
              <a:off x="814388" y="2305050"/>
              <a:ext cx="1931987" cy="603250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0 w 541"/>
                <a:gd name="T9" fmla="*/ 2147483646 h 169"/>
                <a:gd name="T10" fmla="*/ 2147483646 w 541"/>
                <a:gd name="T11" fmla="*/ 2147483646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527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7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1" y="159"/>
                    <a:pt x="0" y="169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1" y="159"/>
                    <a:pt x="536" y="149"/>
                    <a:pt x="527" y="144"/>
                  </a:cubicBezTo>
                  <a:close/>
                </a:path>
              </a:pathLst>
            </a:custGeom>
            <a:solidFill>
              <a:srgbClr val="8F7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Freeform 65"/>
            <p:cNvSpPr>
              <a:spLocks/>
            </p:cNvSpPr>
            <p:nvPr/>
          </p:nvSpPr>
          <p:spPr bwMode="auto">
            <a:xfrm>
              <a:off x="814388" y="3905250"/>
              <a:ext cx="1931987" cy="608013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2147483646 w 541"/>
                <a:gd name="T9" fmla="*/ 0 h 170"/>
                <a:gd name="T10" fmla="*/ 0 w 541"/>
                <a:gd name="T11" fmla="*/ 0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15" y="26"/>
                  </a:moveTo>
                  <a:cubicBezTo>
                    <a:pt x="256" y="165"/>
                    <a:pt x="256" y="165"/>
                    <a:pt x="256" y="165"/>
                  </a:cubicBezTo>
                  <a:cubicBezTo>
                    <a:pt x="265" y="170"/>
                    <a:pt x="276" y="170"/>
                    <a:pt x="286" y="165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536" y="21"/>
                    <a:pt x="541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6" y="20"/>
                    <a:pt x="15" y="26"/>
                  </a:cubicBezTo>
                  <a:close/>
                </a:path>
              </a:pathLst>
            </a:custGeom>
            <a:solidFill>
              <a:srgbClr val="695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40" name="Freeform 66"/>
            <p:cNvSpPr>
              <a:spLocks/>
            </p:cNvSpPr>
            <p:nvPr/>
          </p:nvSpPr>
          <p:spPr bwMode="auto">
            <a:xfrm>
              <a:off x="7292975" y="3905250"/>
              <a:ext cx="1931988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69"/>
                    <a:pt x="276" y="169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1" y="1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DD5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Freeform 67"/>
            <p:cNvSpPr>
              <a:spLocks/>
            </p:cNvSpPr>
            <p:nvPr/>
          </p:nvSpPr>
          <p:spPr bwMode="auto">
            <a:xfrm>
              <a:off x="7292975" y="2908300"/>
              <a:ext cx="1931988" cy="996950"/>
            </a:xfrm>
            <a:custGeom>
              <a:avLst/>
              <a:gdLst>
                <a:gd name="T0" fmla="*/ 2147483646 w 541"/>
                <a:gd name="T1" fmla="*/ 0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0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0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8"/>
                    <a:pt x="541" y="278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Freeform 68"/>
            <p:cNvSpPr>
              <a:spLocks/>
            </p:cNvSpPr>
            <p:nvPr/>
          </p:nvSpPr>
          <p:spPr bwMode="auto">
            <a:xfrm>
              <a:off x="7292975" y="2301875"/>
              <a:ext cx="1931988" cy="606425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2147483646 w 541"/>
                <a:gd name="T11" fmla="*/ 2147483646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526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6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0" y="159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59"/>
                    <a:pt x="535" y="149"/>
                    <a:pt x="526" y="144"/>
                  </a:cubicBezTo>
                  <a:close/>
                </a:path>
              </a:pathLst>
            </a:custGeom>
            <a:solidFill>
              <a:srgbClr val="FF7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Rectangle 69"/>
            <p:cNvSpPr>
              <a:spLocks noChangeArrowheads="1"/>
            </p:cNvSpPr>
            <p:nvPr/>
          </p:nvSpPr>
          <p:spPr bwMode="auto">
            <a:xfrm>
              <a:off x="814388" y="434037"/>
              <a:ext cx="212618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7E6762"/>
                  </a:solidFill>
                  <a:latin typeface="Open Sans Semibold" panose="020B0706030804020204" pitchFamily="34" charset="0"/>
                </a:rPr>
                <a:t>Performance Impact</a:t>
              </a:r>
              <a:endParaRPr lang="en-US" altLang="en-US" sz="1200" dirty="0"/>
            </a:p>
          </p:txBody>
        </p:sp>
        <p:sp>
          <p:nvSpPr>
            <p:cNvPr id="52244" name="Rectangle 70"/>
            <p:cNvSpPr>
              <a:spLocks noChangeArrowheads="1"/>
            </p:cNvSpPr>
            <p:nvPr/>
          </p:nvSpPr>
          <p:spPr bwMode="auto">
            <a:xfrm>
              <a:off x="5183428" y="454025"/>
              <a:ext cx="194002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ADB5AA"/>
                  </a:solidFill>
                  <a:latin typeface="Open Sans Semibold" panose="020B0706030804020204" pitchFamily="34" charset="0"/>
                </a:rPr>
                <a:t>Profitability Impact</a:t>
              </a:r>
              <a:endParaRPr lang="en-US" altLang="en-US" sz="1200" dirty="0"/>
            </a:p>
          </p:txBody>
        </p:sp>
        <p:sp>
          <p:nvSpPr>
            <p:cNvPr id="52245" name="Rectangle 71"/>
            <p:cNvSpPr>
              <a:spLocks noChangeArrowheads="1"/>
            </p:cNvSpPr>
            <p:nvPr/>
          </p:nvSpPr>
          <p:spPr bwMode="auto">
            <a:xfrm>
              <a:off x="9428202" y="454025"/>
              <a:ext cx="1817997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636363"/>
                  </a:solidFill>
                  <a:latin typeface="Open Sans Semibold" panose="020B0706030804020204" pitchFamily="34" charset="0"/>
                </a:rPr>
                <a:t>User Expectations</a:t>
              </a:r>
              <a:endParaRPr lang="en-US" altLang="en-US" sz="1200" dirty="0"/>
            </a:p>
          </p:txBody>
        </p:sp>
        <p:sp>
          <p:nvSpPr>
            <p:cNvPr id="52246" name="Rectangle 72"/>
            <p:cNvSpPr>
              <a:spLocks noChangeArrowheads="1"/>
            </p:cNvSpPr>
            <p:nvPr/>
          </p:nvSpPr>
          <p:spPr bwMode="auto">
            <a:xfrm>
              <a:off x="3183399" y="5058664"/>
              <a:ext cx="174986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35CAE6"/>
                  </a:solidFill>
                  <a:latin typeface="Open Sans Semibold" panose="020B0706030804020204" pitchFamily="34" charset="0"/>
                </a:rPr>
                <a:t>Server Downtime</a:t>
              </a:r>
              <a:endParaRPr lang="en-US" altLang="en-US" sz="1200" dirty="0"/>
            </a:p>
          </p:txBody>
        </p:sp>
        <p:sp>
          <p:nvSpPr>
            <p:cNvPr id="52247" name="Rectangle 73"/>
            <p:cNvSpPr>
              <a:spLocks noChangeArrowheads="1"/>
            </p:cNvSpPr>
            <p:nvPr/>
          </p:nvSpPr>
          <p:spPr bwMode="auto">
            <a:xfrm>
              <a:off x="7437232" y="5048991"/>
              <a:ext cx="186894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F25F1E"/>
                  </a:solidFill>
                  <a:latin typeface="Open Sans Semibold" panose="020B0706030804020204" pitchFamily="34" charset="0"/>
                </a:rPr>
                <a:t>High Traffic Events</a:t>
              </a:r>
              <a:endParaRPr lang="en-US" altLang="en-US" sz="1600" dirty="0"/>
            </a:p>
          </p:txBody>
        </p:sp>
        <p:sp>
          <p:nvSpPr>
            <p:cNvPr id="52248" name="Freeform 74"/>
            <p:cNvSpPr>
              <a:spLocks noEditPoints="1"/>
            </p:cNvSpPr>
            <p:nvPr/>
          </p:nvSpPr>
          <p:spPr bwMode="auto">
            <a:xfrm>
              <a:off x="5738813" y="5081588"/>
              <a:ext cx="731837" cy="874712"/>
            </a:xfrm>
            <a:custGeom>
              <a:avLst/>
              <a:gdLst>
                <a:gd name="T0" fmla="*/ 2147483646 w 205"/>
                <a:gd name="T1" fmla="*/ 2147483646 h 245"/>
                <a:gd name="T2" fmla="*/ 2147483646 w 205"/>
                <a:gd name="T3" fmla="*/ 2147483646 h 245"/>
                <a:gd name="T4" fmla="*/ 2147483646 w 205"/>
                <a:gd name="T5" fmla="*/ 2147483646 h 245"/>
                <a:gd name="T6" fmla="*/ 2147483646 w 205"/>
                <a:gd name="T7" fmla="*/ 2147483646 h 245"/>
                <a:gd name="T8" fmla="*/ 2147483646 w 205"/>
                <a:gd name="T9" fmla="*/ 2147483646 h 245"/>
                <a:gd name="T10" fmla="*/ 2147483646 w 205"/>
                <a:gd name="T11" fmla="*/ 2147483646 h 245"/>
                <a:gd name="T12" fmla="*/ 2147483646 w 205"/>
                <a:gd name="T13" fmla="*/ 2147483646 h 245"/>
                <a:gd name="T14" fmla="*/ 2147483646 w 205"/>
                <a:gd name="T15" fmla="*/ 2147483646 h 245"/>
                <a:gd name="T16" fmla="*/ 2147483646 w 205"/>
                <a:gd name="T17" fmla="*/ 2147483646 h 245"/>
                <a:gd name="T18" fmla="*/ 2147483646 w 205"/>
                <a:gd name="T19" fmla="*/ 2147483646 h 245"/>
                <a:gd name="T20" fmla="*/ 2147483646 w 205"/>
                <a:gd name="T21" fmla="*/ 2147483646 h 245"/>
                <a:gd name="T22" fmla="*/ 2147483646 w 205"/>
                <a:gd name="T23" fmla="*/ 2147483646 h 245"/>
                <a:gd name="T24" fmla="*/ 2147483646 w 205"/>
                <a:gd name="T25" fmla="*/ 2147483646 h 245"/>
                <a:gd name="T26" fmla="*/ 2147483646 w 205"/>
                <a:gd name="T27" fmla="*/ 2147483646 h 245"/>
                <a:gd name="T28" fmla="*/ 2147483646 w 205"/>
                <a:gd name="T29" fmla="*/ 2147483646 h 245"/>
                <a:gd name="T30" fmla="*/ 2147483646 w 205"/>
                <a:gd name="T31" fmla="*/ 2147483646 h 245"/>
                <a:gd name="T32" fmla="*/ 2147483646 w 205"/>
                <a:gd name="T33" fmla="*/ 2147483646 h 245"/>
                <a:gd name="T34" fmla="*/ 2147483646 w 205"/>
                <a:gd name="T35" fmla="*/ 2147483646 h 245"/>
                <a:gd name="T36" fmla="*/ 2147483646 w 205"/>
                <a:gd name="T37" fmla="*/ 2147483646 h 245"/>
                <a:gd name="T38" fmla="*/ 2147483646 w 205"/>
                <a:gd name="T39" fmla="*/ 2147483646 h 245"/>
                <a:gd name="T40" fmla="*/ 2147483646 w 205"/>
                <a:gd name="T41" fmla="*/ 2147483646 h 245"/>
                <a:gd name="T42" fmla="*/ 2147483646 w 205"/>
                <a:gd name="T43" fmla="*/ 2147483646 h 245"/>
                <a:gd name="T44" fmla="*/ 2147483646 w 205"/>
                <a:gd name="T45" fmla="*/ 2147483646 h 245"/>
                <a:gd name="T46" fmla="*/ 2147483646 w 205"/>
                <a:gd name="T47" fmla="*/ 2147483646 h 245"/>
                <a:gd name="T48" fmla="*/ 2147483646 w 205"/>
                <a:gd name="T49" fmla="*/ 0 h 245"/>
                <a:gd name="T50" fmla="*/ 2147483646 w 205"/>
                <a:gd name="T51" fmla="*/ 2147483646 h 245"/>
                <a:gd name="T52" fmla="*/ 2147483646 w 205"/>
                <a:gd name="T53" fmla="*/ 2147483646 h 245"/>
                <a:gd name="T54" fmla="*/ 2147483646 w 205"/>
                <a:gd name="T55" fmla="*/ 2147483646 h 245"/>
                <a:gd name="T56" fmla="*/ 2147483646 w 205"/>
                <a:gd name="T57" fmla="*/ 2147483646 h 245"/>
                <a:gd name="T58" fmla="*/ 2147483646 w 205"/>
                <a:gd name="T59" fmla="*/ 2147483646 h 245"/>
                <a:gd name="T60" fmla="*/ 2147483646 w 205"/>
                <a:gd name="T61" fmla="*/ 2147483646 h 245"/>
                <a:gd name="T62" fmla="*/ 2147483646 w 205"/>
                <a:gd name="T63" fmla="*/ 2147483646 h 245"/>
                <a:gd name="T64" fmla="*/ 2147483646 w 205"/>
                <a:gd name="T65" fmla="*/ 2147483646 h 245"/>
                <a:gd name="T66" fmla="*/ 2147483646 w 205"/>
                <a:gd name="T67" fmla="*/ 2147483646 h 245"/>
                <a:gd name="T68" fmla="*/ 2147483646 w 205"/>
                <a:gd name="T69" fmla="*/ 2147483646 h 245"/>
                <a:gd name="T70" fmla="*/ 2147483646 w 205"/>
                <a:gd name="T71" fmla="*/ 2147483646 h 245"/>
                <a:gd name="T72" fmla="*/ 2147483646 w 205"/>
                <a:gd name="T73" fmla="*/ 2147483646 h 245"/>
                <a:gd name="T74" fmla="*/ 2147483646 w 205"/>
                <a:gd name="T75" fmla="*/ 2147483646 h 245"/>
                <a:gd name="T76" fmla="*/ 2147483646 w 205"/>
                <a:gd name="T77" fmla="*/ 2147483646 h 245"/>
                <a:gd name="T78" fmla="*/ 2147483646 w 205"/>
                <a:gd name="T79" fmla="*/ 2147483646 h 245"/>
                <a:gd name="T80" fmla="*/ 2147483646 w 205"/>
                <a:gd name="T81" fmla="*/ 2147483646 h 245"/>
                <a:gd name="T82" fmla="*/ 2147483646 w 205"/>
                <a:gd name="T83" fmla="*/ 2147483646 h 245"/>
                <a:gd name="T84" fmla="*/ 2147483646 w 205"/>
                <a:gd name="T85" fmla="*/ 2147483646 h 245"/>
                <a:gd name="T86" fmla="*/ 2147483646 w 205"/>
                <a:gd name="T87" fmla="*/ 2147483646 h 245"/>
                <a:gd name="T88" fmla="*/ 2147483646 w 205"/>
                <a:gd name="T89" fmla="*/ 2147483646 h 245"/>
                <a:gd name="T90" fmla="*/ 2147483646 w 205"/>
                <a:gd name="T91" fmla="*/ 2147483646 h 245"/>
                <a:gd name="T92" fmla="*/ 2147483646 w 205"/>
                <a:gd name="T93" fmla="*/ 2147483646 h 245"/>
                <a:gd name="T94" fmla="*/ 2147483646 w 205"/>
                <a:gd name="T95" fmla="*/ 2147483646 h 245"/>
                <a:gd name="T96" fmla="*/ 2147483646 w 205"/>
                <a:gd name="T97" fmla="*/ 2147483646 h 245"/>
                <a:gd name="T98" fmla="*/ 2147483646 w 205"/>
                <a:gd name="T99" fmla="*/ 2147483646 h 245"/>
                <a:gd name="T100" fmla="*/ 2147483646 w 205"/>
                <a:gd name="T101" fmla="*/ 2147483646 h 24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05" h="245">
                  <a:moveTo>
                    <a:pt x="137" y="236"/>
                  </a:moveTo>
                  <a:cubicBezTo>
                    <a:pt x="137" y="241"/>
                    <a:pt x="133" y="245"/>
                    <a:pt x="129" y="245"/>
                  </a:cubicBezTo>
                  <a:cubicBezTo>
                    <a:pt x="77" y="245"/>
                    <a:pt x="77" y="245"/>
                    <a:pt x="77" y="245"/>
                  </a:cubicBezTo>
                  <a:cubicBezTo>
                    <a:pt x="72" y="245"/>
                    <a:pt x="68" y="241"/>
                    <a:pt x="68" y="236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8" y="232"/>
                    <a:pt x="72" y="228"/>
                    <a:pt x="77" y="228"/>
                  </a:cubicBezTo>
                  <a:cubicBezTo>
                    <a:pt x="129" y="228"/>
                    <a:pt x="129" y="228"/>
                    <a:pt x="129" y="228"/>
                  </a:cubicBezTo>
                  <a:cubicBezTo>
                    <a:pt x="133" y="228"/>
                    <a:pt x="137" y="232"/>
                    <a:pt x="137" y="236"/>
                  </a:cubicBezTo>
                  <a:close/>
                  <a:moveTo>
                    <a:pt x="137" y="214"/>
                  </a:moveTo>
                  <a:cubicBezTo>
                    <a:pt x="137" y="209"/>
                    <a:pt x="133" y="205"/>
                    <a:pt x="129" y="205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72" y="205"/>
                    <a:pt x="68" y="209"/>
                    <a:pt x="68" y="214"/>
                  </a:cubicBezTo>
                  <a:cubicBezTo>
                    <a:pt x="68" y="214"/>
                    <a:pt x="68" y="214"/>
                    <a:pt x="68" y="214"/>
                  </a:cubicBezTo>
                  <a:cubicBezTo>
                    <a:pt x="68" y="219"/>
                    <a:pt x="72" y="222"/>
                    <a:pt x="77" y="222"/>
                  </a:cubicBezTo>
                  <a:cubicBezTo>
                    <a:pt x="129" y="222"/>
                    <a:pt x="129" y="222"/>
                    <a:pt x="129" y="222"/>
                  </a:cubicBezTo>
                  <a:cubicBezTo>
                    <a:pt x="133" y="222"/>
                    <a:pt x="137" y="219"/>
                    <a:pt x="137" y="214"/>
                  </a:cubicBezTo>
                  <a:close/>
                  <a:moveTo>
                    <a:pt x="111" y="121"/>
                  </a:moveTo>
                  <a:cubicBezTo>
                    <a:pt x="100" y="121"/>
                    <a:pt x="100" y="121"/>
                    <a:pt x="100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200"/>
                    <a:pt x="95" y="200"/>
                    <a:pt x="95" y="200"/>
                  </a:cubicBezTo>
                  <a:cubicBezTo>
                    <a:pt x="97" y="200"/>
                    <a:pt x="100" y="200"/>
                    <a:pt x="102" y="200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6" y="200"/>
                    <a:pt x="108" y="200"/>
                    <a:pt x="111" y="200"/>
                  </a:cubicBezTo>
                  <a:lnTo>
                    <a:pt x="111" y="121"/>
                  </a:lnTo>
                  <a:close/>
                  <a:moveTo>
                    <a:pt x="74" y="88"/>
                  </a:moveTo>
                  <a:cubicBezTo>
                    <a:pt x="68" y="88"/>
                    <a:pt x="62" y="93"/>
                    <a:pt x="62" y="100"/>
                  </a:cubicBezTo>
                  <a:cubicBezTo>
                    <a:pt x="62" y="107"/>
                    <a:pt x="68" y="113"/>
                    <a:pt x="74" y="113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87" y="93"/>
                    <a:pt x="81" y="88"/>
                    <a:pt x="74" y="88"/>
                  </a:cubicBezTo>
                  <a:close/>
                  <a:moveTo>
                    <a:pt x="144" y="100"/>
                  </a:moveTo>
                  <a:cubicBezTo>
                    <a:pt x="144" y="93"/>
                    <a:pt x="138" y="88"/>
                    <a:pt x="131" y="88"/>
                  </a:cubicBezTo>
                  <a:cubicBezTo>
                    <a:pt x="124" y="88"/>
                    <a:pt x="119" y="93"/>
                    <a:pt x="119" y="100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8" y="113"/>
                    <a:pt x="144" y="107"/>
                    <a:pt x="144" y="100"/>
                  </a:cubicBezTo>
                  <a:close/>
                  <a:moveTo>
                    <a:pt x="171" y="78"/>
                  </a:moveTo>
                  <a:cubicBezTo>
                    <a:pt x="165" y="56"/>
                    <a:pt x="139" y="33"/>
                    <a:pt x="103" y="33"/>
                  </a:cubicBezTo>
                  <a:cubicBezTo>
                    <a:pt x="67" y="33"/>
                    <a:pt x="41" y="56"/>
                    <a:pt x="35" y="78"/>
                  </a:cubicBezTo>
                  <a:cubicBezTo>
                    <a:pt x="31" y="95"/>
                    <a:pt x="35" y="110"/>
                    <a:pt x="43" y="126"/>
                  </a:cubicBezTo>
                  <a:cubicBezTo>
                    <a:pt x="50" y="139"/>
                    <a:pt x="57" y="151"/>
                    <a:pt x="63" y="165"/>
                  </a:cubicBezTo>
                  <a:cubicBezTo>
                    <a:pt x="67" y="173"/>
                    <a:pt x="68" y="183"/>
                    <a:pt x="70" y="192"/>
                  </a:cubicBezTo>
                  <a:cubicBezTo>
                    <a:pt x="71" y="198"/>
                    <a:pt x="74" y="200"/>
                    <a:pt x="82" y="200"/>
                  </a:cubicBezTo>
                  <a:cubicBezTo>
                    <a:pt x="83" y="200"/>
                    <a:pt x="85" y="200"/>
                    <a:pt x="87" y="200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9" y="121"/>
                    <a:pt x="64" y="118"/>
                    <a:pt x="60" y="115"/>
                  </a:cubicBezTo>
                  <a:cubicBezTo>
                    <a:pt x="56" y="111"/>
                    <a:pt x="54" y="106"/>
                    <a:pt x="54" y="100"/>
                  </a:cubicBezTo>
                  <a:cubicBezTo>
                    <a:pt x="54" y="95"/>
                    <a:pt x="56" y="90"/>
                    <a:pt x="60" y="86"/>
                  </a:cubicBezTo>
                  <a:cubicBezTo>
                    <a:pt x="64" y="82"/>
                    <a:pt x="69" y="80"/>
                    <a:pt x="74" y="80"/>
                  </a:cubicBezTo>
                  <a:cubicBezTo>
                    <a:pt x="85" y="80"/>
                    <a:pt x="95" y="89"/>
                    <a:pt x="95" y="100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1" y="95"/>
                    <a:pt x="113" y="90"/>
                    <a:pt x="117" y="86"/>
                  </a:cubicBezTo>
                  <a:cubicBezTo>
                    <a:pt x="121" y="82"/>
                    <a:pt x="126" y="80"/>
                    <a:pt x="131" y="80"/>
                  </a:cubicBezTo>
                  <a:cubicBezTo>
                    <a:pt x="137" y="80"/>
                    <a:pt x="142" y="82"/>
                    <a:pt x="146" y="86"/>
                  </a:cubicBezTo>
                  <a:cubicBezTo>
                    <a:pt x="149" y="90"/>
                    <a:pt x="152" y="95"/>
                    <a:pt x="152" y="100"/>
                  </a:cubicBezTo>
                  <a:cubicBezTo>
                    <a:pt x="152" y="106"/>
                    <a:pt x="149" y="111"/>
                    <a:pt x="146" y="115"/>
                  </a:cubicBezTo>
                  <a:cubicBezTo>
                    <a:pt x="142" y="118"/>
                    <a:pt x="137" y="121"/>
                    <a:pt x="131" y="121"/>
                  </a:cubicBezTo>
                  <a:cubicBezTo>
                    <a:pt x="119" y="121"/>
                    <a:pt x="119" y="121"/>
                    <a:pt x="119" y="121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21" y="200"/>
                    <a:pt x="122" y="200"/>
                    <a:pt x="124" y="200"/>
                  </a:cubicBezTo>
                  <a:cubicBezTo>
                    <a:pt x="132" y="200"/>
                    <a:pt x="134" y="198"/>
                    <a:pt x="136" y="192"/>
                  </a:cubicBezTo>
                  <a:cubicBezTo>
                    <a:pt x="138" y="183"/>
                    <a:pt x="139" y="173"/>
                    <a:pt x="142" y="165"/>
                  </a:cubicBezTo>
                  <a:cubicBezTo>
                    <a:pt x="148" y="151"/>
                    <a:pt x="156" y="139"/>
                    <a:pt x="163" y="126"/>
                  </a:cubicBezTo>
                  <a:cubicBezTo>
                    <a:pt x="171" y="110"/>
                    <a:pt x="175" y="95"/>
                    <a:pt x="171" y="78"/>
                  </a:cubicBezTo>
                  <a:close/>
                  <a:moveTo>
                    <a:pt x="110" y="7"/>
                  </a:moveTo>
                  <a:cubicBezTo>
                    <a:pt x="110" y="3"/>
                    <a:pt x="107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9" y="0"/>
                    <a:pt x="95" y="3"/>
                    <a:pt x="95" y="7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5"/>
                    <a:pt x="99" y="29"/>
                    <a:pt x="103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7" y="29"/>
                    <a:pt x="110" y="25"/>
                    <a:pt x="110" y="21"/>
                  </a:cubicBezTo>
                  <a:lnTo>
                    <a:pt x="110" y="7"/>
                  </a:lnTo>
                  <a:close/>
                  <a:moveTo>
                    <a:pt x="152" y="19"/>
                  </a:moveTo>
                  <a:cubicBezTo>
                    <a:pt x="154" y="16"/>
                    <a:pt x="152" y="11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5" y="7"/>
                    <a:pt x="140" y="9"/>
                    <a:pt x="139" y="12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0" y="28"/>
                    <a:pt x="131" y="33"/>
                    <a:pt x="135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9" y="37"/>
                    <a:pt x="143" y="35"/>
                    <a:pt x="145" y="32"/>
                  </a:cubicBezTo>
                  <a:lnTo>
                    <a:pt x="152" y="19"/>
                  </a:lnTo>
                  <a:close/>
                  <a:moveTo>
                    <a:pt x="182" y="44"/>
                  </a:moveTo>
                  <a:cubicBezTo>
                    <a:pt x="185" y="41"/>
                    <a:pt x="185" y="36"/>
                    <a:pt x="183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0" y="30"/>
                    <a:pt x="175" y="30"/>
                    <a:pt x="172" y="32"/>
                  </a:cubicBezTo>
                  <a:cubicBezTo>
                    <a:pt x="162" y="42"/>
                    <a:pt x="162" y="42"/>
                    <a:pt x="162" y="42"/>
                  </a:cubicBezTo>
                  <a:cubicBezTo>
                    <a:pt x="159" y="44"/>
                    <a:pt x="159" y="49"/>
                    <a:pt x="161" y="52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4" y="55"/>
                    <a:pt x="169" y="55"/>
                    <a:pt x="172" y="53"/>
                  </a:cubicBezTo>
                  <a:lnTo>
                    <a:pt x="182" y="44"/>
                  </a:lnTo>
                  <a:close/>
                  <a:moveTo>
                    <a:pt x="198" y="80"/>
                  </a:moveTo>
                  <a:cubicBezTo>
                    <a:pt x="202" y="79"/>
                    <a:pt x="205" y="76"/>
                    <a:pt x="204" y="71"/>
                  </a:cubicBezTo>
                  <a:cubicBezTo>
                    <a:pt x="204" y="71"/>
                    <a:pt x="204" y="71"/>
                    <a:pt x="204" y="71"/>
                  </a:cubicBezTo>
                  <a:cubicBezTo>
                    <a:pt x="203" y="67"/>
                    <a:pt x="200" y="65"/>
                    <a:pt x="196" y="65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78" y="69"/>
                    <a:pt x="175" y="73"/>
                    <a:pt x="176" y="77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177" y="81"/>
                    <a:pt x="181" y="83"/>
                    <a:pt x="185" y="83"/>
                  </a:cubicBezTo>
                  <a:lnTo>
                    <a:pt x="198" y="80"/>
                  </a:lnTo>
                  <a:close/>
                  <a:moveTo>
                    <a:pt x="195" y="120"/>
                  </a:moveTo>
                  <a:cubicBezTo>
                    <a:pt x="199" y="121"/>
                    <a:pt x="203" y="118"/>
                    <a:pt x="204" y="114"/>
                  </a:cubicBezTo>
                  <a:cubicBezTo>
                    <a:pt x="204" y="114"/>
                    <a:pt x="204" y="114"/>
                    <a:pt x="204" y="114"/>
                  </a:cubicBezTo>
                  <a:cubicBezTo>
                    <a:pt x="204" y="110"/>
                    <a:pt x="202" y="106"/>
                    <a:pt x="198" y="105"/>
                  </a:cubicBezTo>
                  <a:cubicBezTo>
                    <a:pt x="184" y="103"/>
                    <a:pt x="184" y="103"/>
                    <a:pt x="184" y="103"/>
                  </a:cubicBezTo>
                  <a:cubicBezTo>
                    <a:pt x="180" y="102"/>
                    <a:pt x="176" y="104"/>
                    <a:pt x="176" y="109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5" y="113"/>
                    <a:pt x="177" y="116"/>
                    <a:pt x="181" y="117"/>
                  </a:cubicBezTo>
                  <a:lnTo>
                    <a:pt x="195" y="120"/>
                  </a:lnTo>
                  <a:close/>
                  <a:moveTo>
                    <a:pt x="60" y="32"/>
                  </a:moveTo>
                  <a:cubicBezTo>
                    <a:pt x="62" y="35"/>
                    <a:pt x="66" y="37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3" y="33"/>
                    <a:pt x="75" y="28"/>
                    <a:pt x="73" y="2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0" y="7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11"/>
                    <a:pt x="51" y="16"/>
                    <a:pt x="53" y="19"/>
                  </a:cubicBezTo>
                  <a:lnTo>
                    <a:pt x="60" y="32"/>
                  </a:lnTo>
                  <a:close/>
                  <a:moveTo>
                    <a:pt x="33" y="53"/>
                  </a:moveTo>
                  <a:cubicBezTo>
                    <a:pt x="36" y="55"/>
                    <a:pt x="41" y="55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6" y="49"/>
                    <a:pt x="46" y="44"/>
                    <a:pt x="43" y="4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9" y="30"/>
                    <a:pt x="25" y="30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9" y="36"/>
                    <a:pt x="19" y="41"/>
                    <a:pt x="23" y="44"/>
                  </a:cubicBezTo>
                  <a:lnTo>
                    <a:pt x="33" y="53"/>
                  </a:lnTo>
                  <a:close/>
                  <a:moveTo>
                    <a:pt x="20" y="83"/>
                  </a:moveTo>
                  <a:cubicBezTo>
                    <a:pt x="24" y="83"/>
                    <a:pt x="28" y="81"/>
                    <a:pt x="29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29" y="73"/>
                    <a:pt x="27" y="69"/>
                    <a:pt x="23" y="6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5"/>
                    <a:pt x="1" y="67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2" y="79"/>
                    <a:pt x="6" y="80"/>
                  </a:cubicBezTo>
                  <a:lnTo>
                    <a:pt x="20" y="83"/>
                  </a:lnTo>
                  <a:close/>
                  <a:moveTo>
                    <a:pt x="23" y="117"/>
                  </a:moveTo>
                  <a:cubicBezTo>
                    <a:pt x="27" y="116"/>
                    <a:pt x="30" y="113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8" y="104"/>
                    <a:pt x="24" y="102"/>
                    <a:pt x="20" y="103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3" y="106"/>
                    <a:pt x="0" y="110"/>
                    <a:pt x="1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2" y="118"/>
                    <a:pt x="6" y="121"/>
                    <a:pt x="10" y="120"/>
                  </a:cubicBezTo>
                  <a:lnTo>
                    <a:pt x="23" y="117"/>
                  </a:lnTo>
                  <a:close/>
                </a:path>
              </a:pathLst>
            </a:custGeom>
            <a:solidFill>
              <a:srgbClr val="B5B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Freeform 76"/>
            <p:cNvSpPr>
              <a:spLocks noEditPoints="1"/>
            </p:cNvSpPr>
            <p:nvPr/>
          </p:nvSpPr>
          <p:spPr bwMode="auto">
            <a:xfrm>
              <a:off x="1131888" y="5116513"/>
              <a:ext cx="1296987" cy="679450"/>
            </a:xfrm>
            <a:custGeom>
              <a:avLst/>
              <a:gdLst>
                <a:gd name="T0" fmla="*/ 2147483646 w 363"/>
                <a:gd name="T1" fmla="*/ 2147483646 h 190"/>
                <a:gd name="T2" fmla="*/ 2147483646 w 363"/>
                <a:gd name="T3" fmla="*/ 2147483646 h 190"/>
                <a:gd name="T4" fmla="*/ 2147483646 w 363"/>
                <a:gd name="T5" fmla="*/ 2147483646 h 190"/>
                <a:gd name="T6" fmla="*/ 2147483646 w 363"/>
                <a:gd name="T7" fmla="*/ 2147483646 h 190"/>
                <a:gd name="T8" fmla="*/ 2147483646 w 363"/>
                <a:gd name="T9" fmla="*/ 2147483646 h 190"/>
                <a:gd name="T10" fmla="*/ 2147483646 w 363"/>
                <a:gd name="T11" fmla="*/ 2147483646 h 190"/>
                <a:gd name="T12" fmla="*/ 2147483646 w 363"/>
                <a:gd name="T13" fmla="*/ 2147483646 h 190"/>
                <a:gd name="T14" fmla="*/ 2147483646 w 363"/>
                <a:gd name="T15" fmla="*/ 2147483646 h 190"/>
                <a:gd name="T16" fmla="*/ 2147483646 w 363"/>
                <a:gd name="T17" fmla="*/ 2147483646 h 190"/>
                <a:gd name="T18" fmla="*/ 2147483646 w 363"/>
                <a:gd name="T19" fmla="*/ 2147483646 h 190"/>
                <a:gd name="T20" fmla="*/ 2147483646 w 363"/>
                <a:gd name="T21" fmla="*/ 2147483646 h 190"/>
                <a:gd name="T22" fmla="*/ 2147483646 w 363"/>
                <a:gd name="T23" fmla="*/ 0 h 190"/>
                <a:gd name="T24" fmla="*/ 2147483646 w 363"/>
                <a:gd name="T25" fmla="*/ 2147483646 h 190"/>
                <a:gd name="T26" fmla="*/ 2147483646 w 363"/>
                <a:gd name="T27" fmla="*/ 2147483646 h 190"/>
                <a:gd name="T28" fmla="*/ 2147483646 w 363"/>
                <a:gd name="T29" fmla="*/ 2147483646 h 190"/>
                <a:gd name="T30" fmla="*/ 2147483646 w 363"/>
                <a:gd name="T31" fmla="*/ 2147483646 h 190"/>
                <a:gd name="T32" fmla="*/ 2147483646 w 363"/>
                <a:gd name="T33" fmla="*/ 2147483646 h 190"/>
                <a:gd name="T34" fmla="*/ 2147483646 w 363"/>
                <a:gd name="T35" fmla="*/ 2147483646 h 190"/>
                <a:gd name="T36" fmla="*/ 2147483646 w 363"/>
                <a:gd name="T37" fmla="*/ 2147483646 h 190"/>
                <a:gd name="T38" fmla="*/ 2147483646 w 363"/>
                <a:gd name="T39" fmla="*/ 2147483646 h 190"/>
                <a:gd name="T40" fmla="*/ 2147483646 w 363"/>
                <a:gd name="T41" fmla="*/ 2147483646 h 190"/>
                <a:gd name="T42" fmla="*/ 2147483646 w 363"/>
                <a:gd name="T43" fmla="*/ 2147483646 h 190"/>
                <a:gd name="T44" fmla="*/ 2147483646 w 363"/>
                <a:gd name="T45" fmla="*/ 2147483646 h 190"/>
                <a:gd name="T46" fmla="*/ 2147483646 w 363"/>
                <a:gd name="T47" fmla="*/ 2147483646 h 190"/>
                <a:gd name="T48" fmla="*/ 2147483646 w 363"/>
                <a:gd name="T49" fmla="*/ 2147483646 h 190"/>
                <a:gd name="T50" fmla="*/ 2147483646 w 363"/>
                <a:gd name="T51" fmla="*/ 2147483646 h 190"/>
                <a:gd name="T52" fmla="*/ 2147483646 w 363"/>
                <a:gd name="T53" fmla="*/ 2147483646 h 190"/>
                <a:gd name="T54" fmla="*/ 2147483646 w 363"/>
                <a:gd name="T55" fmla="*/ 2147483646 h 190"/>
                <a:gd name="T56" fmla="*/ 2147483646 w 363"/>
                <a:gd name="T57" fmla="*/ 2147483646 h 190"/>
                <a:gd name="T58" fmla="*/ 2147483646 w 363"/>
                <a:gd name="T59" fmla="*/ 2147483646 h 190"/>
                <a:gd name="T60" fmla="*/ 2147483646 w 363"/>
                <a:gd name="T61" fmla="*/ 2147483646 h 190"/>
                <a:gd name="T62" fmla="*/ 2147483646 w 363"/>
                <a:gd name="T63" fmla="*/ 2147483646 h 190"/>
                <a:gd name="T64" fmla="*/ 2147483646 w 363"/>
                <a:gd name="T65" fmla="*/ 2147483646 h 190"/>
                <a:gd name="T66" fmla="*/ 2147483646 w 363"/>
                <a:gd name="T67" fmla="*/ 2147483646 h 190"/>
                <a:gd name="T68" fmla="*/ 2147483646 w 363"/>
                <a:gd name="T69" fmla="*/ 2147483646 h 190"/>
                <a:gd name="T70" fmla="*/ 2147483646 w 363"/>
                <a:gd name="T71" fmla="*/ 2147483646 h 190"/>
                <a:gd name="T72" fmla="*/ 2147483646 w 363"/>
                <a:gd name="T73" fmla="*/ 2147483646 h 190"/>
                <a:gd name="T74" fmla="*/ 2147483646 w 363"/>
                <a:gd name="T75" fmla="*/ 2147483646 h 190"/>
                <a:gd name="T76" fmla="*/ 2147483646 w 363"/>
                <a:gd name="T77" fmla="*/ 2147483646 h 190"/>
                <a:gd name="T78" fmla="*/ 2147483646 w 363"/>
                <a:gd name="T79" fmla="*/ 2147483646 h 190"/>
                <a:gd name="T80" fmla="*/ 2147483646 w 363"/>
                <a:gd name="T81" fmla="*/ 2147483646 h 190"/>
                <a:gd name="T82" fmla="*/ 2147483646 w 363"/>
                <a:gd name="T83" fmla="*/ 2147483646 h 190"/>
                <a:gd name="T84" fmla="*/ 2147483646 w 363"/>
                <a:gd name="T85" fmla="*/ 2147483646 h 190"/>
                <a:gd name="T86" fmla="*/ 2147483646 w 363"/>
                <a:gd name="T87" fmla="*/ 2147483646 h 190"/>
                <a:gd name="T88" fmla="*/ 2147483646 w 363"/>
                <a:gd name="T89" fmla="*/ 2147483646 h 190"/>
                <a:gd name="T90" fmla="*/ 2147483646 w 363"/>
                <a:gd name="T91" fmla="*/ 2147483646 h 190"/>
                <a:gd name="T92" fmla="*/ 2147483646 w 363"/>
                <a:gd name="T93" fmla="*/ 2147483646 h 190"/>
                <a:gd name="T94" fmla="*/ 2147483646 w 363"/>
                <a:gd name="T95" fmla="*/ 2147483646 h 190"/>
                <a:gd name="T96" fmla="*/ 2147483646 w 363"/>
                <a:gd name="T97" fmla="*/ 2147483646 h 190"/>
                <a:gd name="T98" fmla="*/ 2147483646 w 363"/>
                <a:gd name="T99" fmla="*/ 2147483646 h 190"/>
                <a:gd name="T100" fmla="*/ 2147483646 w 363"/>
                <a:gd name="T101" fmla="*/ 2147483646 h 190"/>
                <a:gd name="T102" fmla="*/ 2147483646 w 363"/>
                <a:gd name="T103" fmla="*/ 2147483646 h 190"/>
                <a:gd name="T104" fmla="*/ 2147483646 w 363"/>
                <a:gd name="T105" fmla="*/ 2147483646 h 190"/>
                <a:gd name="T106" fmla="*/ 2147483646 w 363"/>
                <a:gd name="T107" fmla="*/ 2147483646 h 190"/>
                <a:gd name="T108" fmla="*/ 2147483646 w 363"/>
                <a:gd name="T109" fmla="*/ 2147483646 h 190"/>
                <a:gd name="T110" fmla="*/ 2147483646 w 363"/>
                <a:gd name="T111" fmla="*/ 2147483646 h 190"/>
                <a:gd name="T112" fmla="*/ 2147483646 w 363"/>
                <a:gd name="T113" fmla="*/ 2147483646 h 190"/>
                <a:gd name="T114" fmla="*/ 2147483646 w 363"/>
                <a:gd name="T115" fmla="*/ 2147483646 h 190"/>
                <a:gd name="T116" fmla="*/ 2147483646 w 363"/>
                <a:gd name="T117" fmla="*/ 2147483646 h 1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63" h="190">
                  <a:moveTo>
                    <a:pt x="262" y="179"/>
                  </a:moveTo>
                  <a:cubicBezTo>
                    <a:pt x="257" y="181"/>
                    <a:pt x="251" y="183"/>
                    <a:pt x="246" y="184"/>
                  </a:cubicBezTo>
                  <a:cubicBezTo>
                    <a:pt x="228" y="188"/>
                    <a:pt x="209" y="189"/>
                    <a:pt x="186" y="190"/>
                  </a:cubicBezTo>
                  <a:cubicBezTo>
                    <a:pt x="163" y="189"/>
                    <a:pt x="144" y="188"/>
                    <a:pt x="126" y="184"/>
                  </a:cubicBezTo>
                  <a:cubicBezTo>
                    <a:pt x="121" y="183"/>
                    <a:pt x="115" y="181"/>
                    <a:pt x="110" y="179"/>
                  </a:cubicBezTo>
                  <a:cubicBezTo>
                    <a:pt x="94" y="171"/>
                    <a:pt x="94" y="158"/>
                    <a:pt x="103" y="150"/>
                  </a:cubicBezTo>
                  <a:cubicBezTo>
                    <a:pt x="113" y="140"/>
                    <a:pt x="124" y="133"/>
                    <a:pt x="137" y="128"/>
                  </a:cubicBezTo>
                  <a:cubicBezTo>
                    <a:pt x="142" y="125"/>
                    <a:pt x="148" y="123"/>
                    <a:pt x="153" y="121"/>
                  </a:cubicBezTo>
                  <a:cubicBezTo>
                    <a:pt x="164" y="117"/>
                    <a:pt x="167" y="106"/>
                    <a:pt x="159" y="98"/>
                  </a:cubicBezTo>
                  <a:cubicBezTo>
                    <a:pt x="143" y="82"/>
                    <a:pt x="137" y="63"/>
                    <a:pt x="138" y="42"/>
                  </a:cubicBezTo>
                  <a:cubicBezTo>
                    <a:pt x="139" y="19"/>
                    <a:pt x="152" y="7"/>
                    <a:pt x="173" y="2"/>
                  </a:cubicBezTo>
                  <a:cubicBezTo>
                    <a:pt x="177" y="1"/>
                    <a:pt x="182" y="0"/>
                    <a:pt x="186" y="0"/>
                  </a:cubicBezTo>
                  <a:cubicBezTo>
                    <a:pt x="190" y="0"/>
                    <a:pt x="195" y="1"/>
                    <a:pt x="199" y="2"/>
                  </a:cubicBezTo>
                  <a:cubicBezTo>
                    <a:pt x="220" y="7"/>
                    <a:pt x="233" y="19"/>
                    <a:pt x="234" y="42"/>
                  </a:cubicBezTo>
                  <a:cubicBezTo>
                    <a:pt x="235" y="63"/>
                    <a:pt x="229" y="82"/>
                    <a:pt x="213" y="98"/>
                  </a:cubicBezTo>
                  <a:cubicBezTo>
                    <a:pt x="205" y="106"/>
                    <a:pt x="208" y="117"/>
                    <a:pt x="219" y="121"/>
                  </a:cubicBezTo>
                  <a:cubicBezTo>
                    <a:pt x="224" y="123"/>
                    <a:pt x="230" y="125"/>
                    <a:pt x="235" y="128"/>
                  </a:cubicBezTo>
                  <a:cubicBezTo>
                    <a:pt x="248" y="133"/>
                    <a:pt x="259" y="140"/>
                    <a:pt x="269" y="150"/>
                  </a:cubicBezTo>
                  <a:cubicBezTo>
                    <a:pt x="275" y="156"/>
                    <a:pt x="278" y="171"/>
                    <a:pt x="262" y="179"/>
                  </a:cubicBezTo>
                  <a:close/>
                  <a:moveTo>
                    <a:pt x="357" y="162"/>
                  </a:moveTo>
                  <a:cubicBezTo>
                    <a:pt x="351" y="155"/>
                    <a:pt x="343" y="150"/>
                    <a:pt x="334" y="146"/>
                  </a:cubicBezTo>
                  <a:cubicBezTo>
                    <a:pt x="330" y="145"/>
                    <a:pt x="326" y="143"/>
                    <a:pt x="322" y="142"/>
                  </a:cubicBezTo>
                  <a:cubicBezTo>
                    <a:pt x="315" y="139"/>
                    <a:pt x="313" y="131"/>
                    <a:pt x="318" y="126"/>
                  </a:cubicBezTo>
                  <a:cubicBezTo>
                    <a:pt x="329" y="115"/>
                    <a:pt x="333" y="102"/>
                    <a:pt x="333" y="87"/>
                  </a:cubicBezTo>
                  <a:cubicBezTo>
                    <a:pt x="332" y="71"/>
                    <a:pt x="323" y="63"/>
                    <a:pt x="309" y="59"/>
                  </a:cubicBezTo>
                  <a:cubicBezTo>
                    <a:pt x="306" y="58"/>
                    <a:pt x="302" y="58"/>
                    <a:pt x="300" y="58"/>
                  </a:cubicBezTo>
                  <a:cubicBezTo>
                    <a:pt x="297" y="58"/>
                    <a:pt x="294" y="58"/>
                    <a:pt x="290" y="59"/>
                  </a:cubicBezTo>
                  <a:cubicBezTo>
                    <a:pt x="276" y="63"/>
                    <a:pt x="267" y="71"/>
                    <a:pt x="266" y="87"/>
                  </a:cubicBezTo>
                  <a:cubicBezTo>
                    <a:pt x="266" y="102"/>
                    <a:pt x="270" y="115"/>
                    <a:pt x="281" y="126"/>
                  </a:cubicBezTo>
                  <a:cubicBezTo>
                    <a:pt x="286" y="131"/>
                    <a:pt x="284" y="139"/>
                    <a:pt x="277" y="142"/>
                  </a:cubicBezTo>
                  <a:cubicBezTo>
                    <a:pt x="277" y="142"/>
                    <a:pt x="276" y="142"/>
                    <a:pt x="276" y="142"/>
                  </a:cubicBezTo>
                  <a:cubicBezTo>
                    <a:pt x="277" y="143"/>
                    <a:pt x="278" y="144"/>
                    <a:pt x="279" y="145"/>
                  </a:cubicBezTo>
                  <a:cubicBezTo>
                    <a:pt x="284" y="150"/>
                    <a:pt x="287" y="158"/>
                    <a:pt x="285" y="166"/>
                  </a:cubicBezTo>
                  <a:cubicBezTo>
                    <a:pt x="284" y="174"/>
                    <a:pt x="279" y="180"/>
                    <a:pt x="271" y="184"/>
                  </a:cubicBezTo>
                  <a:cubicBezTo>
                    <a:pt x="268" y="185"/>
                    <a:pt x="266" y="186"/>
                    <a:pt x="264" y="187"/>
                  </a:cubicBezTo>
                  <a:cubicBezTo>
                    <a:pt x="275" y="189"/>
                    <a:pt x="286" y="189"/>
                    <a:pt x="300" y="190"/>
                  </a:cubicBezTo>
                  <a:cubicBezTo>
                    <a:pt x="316" y="189"/>
                    <a:pt x="329" y="189"/>
                    <a:pt x="341" y="186"/>
                  </a:cubicBezTo>
                  <a:cubicBezTo>
                    <a:pt x="345" y="185"/>
                    <a:pt x="349" y="184"/>
                    <a:pt x="353" y="182"/>
                  </a:cubicBezTo>
                  <a:cubicBezTo>
                    <a:pt x="363" y="177"/>
                    <a:pt x="362" y="166"/>
                    <a:pt x="357" y="162"/>
                  </a:cubicBezTo>
                  <a:close/>
                  <a:moveTo>
                    <a:pt x="85" y="166"/>
                  </a:moveTo>
                  <a:cubicBezTo>
                    <a:pt x="84" y="159"/>
                    <a:pt x="87" y="151"/>
                    <a:pt x="93" y="145"/>
                  </a:cubicBezTo>
                  <a:cubicBezTo>
                    <a:pt x="95" y="143"/>
                    <a:pt x="97" y="141"/>
                    <a:pt x="100" y="138"/>
                  </a:cubicBezTo>
                  <a:cubicBezTo>
                    <a:pt x="99" y="138"/>
                    <a:pt x="97" y="137"/>
                    <a:pt x="95" y="137"/>
                  </a:cubicBezTo>
                  <a:cubicBezTo>
                    <a:pt x="87" y="133"/>
                    <a:pt x="85" y="125"/>
                    <a:pt x="91" y="119"/>
                  </a:cubicBezTo>
                  <a:cubicBezTo>
                    <a:pt x="103" y="107"/>
                    <a:pt x="108" y="92"/>
                    <a:pt x="107" y="76"/>
                  </a:cubicBezTo>
                  <a:cubicBezTo>
                    <a:pt x="107" y="58"/>
                    <a:pt x="96" y="49"/>
                    <a:pt x="80" y="45"/>
                  </a:cubicBezTo>
                  <a:cubicBezTo>
                    <a:pt x="77" y="44"/>
                    <a:pt x="74" y="44"/>
                    <a:pt x="70" y="44"/>
                  </a:cubicBezTo>
                  <a:cubicBezTo>
                    <a:pt x="67" y="44"/>
                    <a:pt x="64" y="44"/>
                    <a:pt x="60" y="45"/>
                  </a:cubicBezTo>
                  <a:cubicBezTo>
                    <a:pt x="44" y="49"/>
                    <a:pt x="34" y="58"/>
                    <a:pt x="33" y="76"/>
                  </a:cubicBezTo>
                  <a:cubicBezTo>
                    <a:pt x="33" y="92"/>
                    <a:pt x="37" y="107"/>
                    <a:pt x="50" y="119"/>
                  </a:cubicBezTo>
                  <a:cubicBezTo>
                    <a:pt x="56" y="125"/>
                    <a:pt x="53" y="133"/>
                    <a:pt x="45" y="137"/>
                  </a:cubicBezTo>
                  <a:cubicBezTo>
                    <a:pt x="41" y="138"/>
                    <a:pt x="37" y="140"/>
                    <a:pt x="32" y="142"/>
                  </a:cubicBezTo>
                  <a:cubicBezTo>
                    <a:pt x="23" y="146"/>
                    <a:pt x="14" y="151"/>
                    <a:pt x="6" y="159"/>
                  </a:cubicBezTo>
                  <a:cubicBezTo>
                    <a:pt x="0" y="166"/>
                    <a:pt x="0" y="175"/>
                    <a:pt x="12" y="181"/>
                  </a:cubicBezTo>
                  <a:cubicBezTo>
                    <a:pt x="16" y="183"/>
                    <a:pt x="20" y="184"/>
                    <a:pt x="24" y="185"/>
                  </a:cubicBezTo>
                  <a:cubicBezTo>
                    <a:pt x="38" y="189"/>
                    <a:pt x="53" y="189"/>
                    <a:pt x="70" y="190"/>
                  </a:cubicBezTo>
                  <a:cubicBezTo>
                    <a:pt x="85" y="189"/>
                    <a:pt x="97" y="189"/>
                    <a:pt x="108" y="187"/>
                  </a:cubicBezTo>
                  <a:cubicBezTo>
                    <a:pt x="106" y="186"/>
                    <a:pt x="103" y="185"/>
                    <a:pt x="101" y="184"/>
                  </a:cubicBezTo>
                  <a:cubicBezTo>
                    <a:pt x="92" y="180"/>
                    <a:pt x="86" y="173"/>
                    <a:pt x="85" y="166"/>
                  </a:cubicBez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Freeform 77"/>
            <p:cNvSpPr>
              <a:spLocks noEditPoints="1"/>
            </p:cNvSpPr>
            <p:nvPr/>
          </p:nvSpPr>
          <p:spPr bwMode="auto">
            <a:xfrm>
              <a:off x="3481388" y="982663"/>
              <a:ext cx="882650" cy="739775"/>
            </a:xfrm>
            <a:custGeom>
              <a:avLst/>
              <a:gdLst>
                <a:gd name="T0" fmla="*/ 2147483646 w 247"/>
                <a:gd name="T1" fmla="*/ 2147483646 h 207"/>
                <a:gd name="T2" fmla="*/ 2147483646 w 247"/>
                <a:gd name="T3" fmla="*/ 2147483646 h 207"/>
                <a:gd name="T4" fmla="*/ 2147483646 w 247"/>
                <a:gd name="T5" fmla="*/ 2147483646 h 207"/>
                <a:gd name="T6" fmla="*/ 2147483646 w 247"/>
                <a:gd name="T7" fmla="*/ 2147483646 h 207"/>
                <a:gd name="T8" fmla="*/ 2147483646 w 247"/>
                <a:gd name="T9" fmla="*/ 2147483646 h 207"/>
                <a:gd name="T10" fmla="*/ 2147483646 w 247"/>
                <a:gd name="T11" fmla="*/ 2147483646 h 207"/>
                <a:gd name="T12" fmla="*/ 2147483646 w 247"/>
                <a:gd name="T13" fmla="*/ 2147483646 h 207"/>
                <a:gd name="T14" fmla="*/ 2147483646 w 247"/>
                <a:gd name="T15" fmla="*/ 2147483646 h 207"/>
                <a:gd name="T16" fmla="*/ 2147483646 w 247"/>
                <a:gd name="T17" fmla="*/ 2147483646 h 207"/>
                <a:gd name="T18" fmla="*/ 2147483646 w 247"/>
                <a:gd name="T19" fmla="*/ 2147483646 h 207"/>
                <a:gd name="T20" fmla="*/ 2147483646 w 247"/>
                <a:gd name="T21" fmla="*/ 2147483646 h 207"/>
                <a:gd name="T22" fmla="*/ 2147483646 w 247"/>
                <a:gd name="T23" fmla="*/ 2147483646 h 207"/>
                <a:gd name="T24" fmla="*/ 2147483646 w 247"/>
                <a:gd name="T25" fmla="*/ 2147483646 h 207"/>
                <a:gd name="T26" fmla="*/ 2147483646 w 247"/>
                <a:gd name="T27" fmla="*/ 2147483646 h 207"/>
                <a:gd name="T28" fmla="*/ 2147483646 w 247"/>
                <a:gd name="T29" fmla="*/ 2147483646 h 207"/>
                <a:gd name="T30" fmla="*/ 2147483646 w 247"/>
                <a:gd name="T31" fmla="*/ 2147483646 h 207"/>
                <a:gd name="T32" fmla="*/ 2147483646 w 247"/>
                <a:gd name="T33" fmla="*/ 2147483646 h 207"/>
                <a:gd name="T34" fmla="*/ 2147483646 w 247"/>
                <a:gd name="T35" fmla="*/ 2147483646 h 207"/>
                <a:gd name="T36" fmla="*/ 2147483646 w 247"/>
                <a:gd name="T37" fmla="*/ 2147483646 h 207"/>
                <a:gd name="T38" fmla="*/ 2147483646 w 247"/>
                <a:gd name="T39" fmla="*/ 2147483646 h 207"/>
                <a:gd name="T40" fmla="*/ 2147483646 w 247"/>
                <a:gd name="T41" fmla="*/ 2147483646 h 207"/>
                <a:gd name="T42" fmla="*/ 2147483646 w 247"/>
                <a:gd name="T43" fmla="*/ 2147483646 h 207"/>
                <a:gd name="T44" fmla="*/ 2147483646 w 247"/>
                <a:gd name="T45" fmla="*/ 2147483646 h 207"/>
                <a:gd name="T46" fmla="*/ 2147483646 w 247"/>
                <a:gd name="T47" fmla="*/ 2147483646 h 207"/>
                <a:gd name="T48" fmla="*/ 2147483646 w 247"/>
                <a:gd name="T49" fmla="*/ 2147483646 h 207"/>
                <a:gd name="T50" fmla="*/ 2147483646 w 247"/>
                <a:gd name="T51" fmla="*/ 2147483646 h 207"/>
                <a:gd name="T52" fmla="*/ 2147483646 w 247"/>
                <a:gd name="T53" fmla="*/ 2147483646 h 207"/>
                <a:gd name="T54" fmla="*/ 2147483646 w 247"/>
                <a:gd name="T55" fmla="*/ 2147483646 h 207"/>
                <a:gd name="T56" fmla="*/ 2147483646 w 247"/>
                <a:gd name="T57" fmla="*/ 2147483646 h 207"/>
                <a:gd name="T58" fmla="*/ 2147483646 w 247"/>
                <a:gd name="T59" fmla="*/ 2147483646 h 207"/>
                <a:gd name="T60" fmla="*/ 2147483646 w 247"/>
                <a:gd name="T61" fmla="*/ 2147483646 h 207"/>
                <a:gd name="T62" fmla="*/ 2147483646 w 247"/>
                <a:gd name="T63" fmla="*/ 2147483646 h 207"/>
                <a:gd name="T64" fmla="*/ 2147483646 w 247"/>
                <a:gd name="T65" fmla="*/ 2147483646 h 207"/>
                <a:gd name="T66" fmla="*/ 2147483646 w 247"/>
                <a:gd name="T67" fmla="*/ 2147483646 h 207"/>
                <a:gd name="T68" fmla="*/ 2147483646 w 247"/>
                <a:gd name="T69" fmla="*/ 2147483646 h 207"/>
                <a:gd name="T70" fmla="*/ 2147483646 w 247"/>
                <a:gd name="T71" fmla="*/ 2147483646 h 207"/>
                <a:gd name="T72" fmla="*/ 2147483646 w 247"/>
                <a:gd name="T73" fmla="*/ 2147483646 h 207"/>
                <a:gd name="T74" fmla="*/ 2147483646 w 247"/>
                <a:gd name="T75" fmla="*/ 2147483646 h 207"/>
                <a:gd name="T76" fmla="*/ 2147483646 w 247"/>
                <a:gd name="T77" fmla="*/ 2147483646 h 207"/>
                <a:gd name="T78" fmla="*/ 2147483646 w 247"/>
                <a:gd name="T79" fmla="*/ 2147483646 h 207"/>
                <a:gd name="T80" fmla="*/ 2147483646 w 247"/>
                <a:gd name="T81" fmla="*/ 2147483646 h 207"/>
                <a:gd name="T82" fmla="*/ 2147483646 w 247"/>
                <a:gd name="T83" fmla="*/ 2147483646 h 207"/>
                <a:gd name="T84" fmla="*/ 2147483646 w 247"/>
                <a:gd name="T85" fmla="*/ 2147483646 h 207"/>
                <a:gd name="T86" fmla="*/ 2147483646 w 247"/>
                <a:gd name="T87" fmla="*/ 2147483646 h 207"/>
                <a:gd name="T88" fmla="*/ 2147483646 w 247"/>
                <a:gd name="T89" fmla="*/ 2147483646 h 207"/>
                <a:gd name="T90" fmla="*/ 2147483646 w 247"/>
                <a:gd name="T91" fmla="*/ 2147483646 h 207"/>
                <a:gd name="T92" fmla="*/ 2147483646 w 247"/>
                <a:gd name="T93" fmla="*/ 2147483646 h 207"/>
                <a:gd name="T94" fmla="*/ 2147483646 w 247"/>
                <a:gd name="T95" fmla="*/ 2147483646 h 207"/>
                <a:gd name="T96" fmla="*/ 2147483646 w 247"/>
                <a:gd name="T97" fmla="*/ 2147483646 h 207"/>
                <a:gd name="T98" fmla="*/ 2147483646 w 247"/>
                <a:gd name="T99" fmla="*/ 2147483646 h 207"/>
                <a:gd name="T100" fmla="*/ 2147483646 w 247"/>
                <a:gd name="T101" fmla="*/ 0 h 207"/>
                <a:gd name="T102" fmla="*/ 0 w 247"/>
                <a:gd name="T103" fmla="*/ 2147483646 h 207"/>
                <a:gd name="T104" fmla="*/ 2147483646 w 247"/>
                <a:gd name="T105" fmla="*/ 2147483646 h 207"/>
                <a:gd name="T106" fmla="*/ 2147483646 w 247"/>
                <a:gd name="T107" fmla="*/ 2147483646 h 207"/>
                <a:gd name="T108" fmla="*/ 2147483646 w 247"/>
                <a:gd name="T109" fmla="*/ 2147483646 h 207"/>
                <a:gd name="T110" fmla="*/ 2147483646 w 247"/>
                <a:gd name="T111" fmla="*/ 2147483646 h 207"/>
                <a:gd name="T112" fmla="*/ 2147483646 w 247"/>
                <a:gd name="T113" fmla="*/ 2147483646 h 207"/>
                <a:gd name="T114" fmla="*/ 2147483646 w 247"/>
                <a:gd name="T115" fmla="*/ 2147483646 h 207"/>
                <a:gd name="T116" fmla="*/ 2147483646 w 247"/>
                <a:gd name="T117" fmla="*/ 2147483646 h 2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7" h="207">
                  <a:moveTo>
                    <a:pt x="33" y="169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33" y="109"/>
                    <a:pt x="37" y="105"/>
                    <a:pt x="41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9" y="105"/>
                    <a:pt x="63" y="109"/>
                    <a:pt x="63" y="113"/>
                  </a:cubicBezTo>
                  <a:cubicBezTo>
                    <a:pt x="63" y="169"/>
                    <a:pt x="63" y="169"/>
                    <a:pt x="63" y="169"/>
                  </a:cubicBezTo>
                  <a:cubicBezTo>
                    <a:pt x="63" y="174"/>
                    <a:pt x="59" y="177"/>
                    <a:pt x="55" y="177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37" y="177"/>
                    <a:pt x="33" y="174"/>
                    <a:pt x="33" y="169"/>
                  </a:cubicBezTo>
                  <a:close/>
                  <a:moveTo>
                    <a:pt x="91" y="85"/>
                  </a:moveTo>
                  <a:cubicBezTo>
                    <a:pt x="86" y="85"/>
                    <a:pt x="83" y="89"/>
                    <a:pt x="83" y="93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3" y="174"/>
                    <a:pt x="86" y="177"/>
                    <a:pt x="91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9" y="177"/>
                    <a:pt x="112" y="174"/>
                    <a:pt x="112" y="169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12" y="89"/>
                    <a:pt x="109" y="85"/>
                    <a:pt x="104" y="85"/>
                  </a:cubicBezTo>
                  <a:lnTo>
                    <a:pt x="91" y="85"/>
                  </a:lnTo>
                  <a:close/>
                  <a:moveTo>
                    <a:pt x="140" y="68"/>
                  </a:moveTo>
                  <a:cubicBezTo>
                    <a:pt x="136" y="68"/>
                    <a:pt x="132" y="72"/>
                    <a:pt x="132" y="76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74"/>
                    <a:pt x="136" y="177"/>
                    <a:pt x="140" y="177"/>
                  </a:cubicBezTo>
                  <a:cubicBezTo>
                    <a:pt x="154" y="177"/>
                    <a:pt x="154" y="177"/>
                    <a:pt x="154" y="177"/>
                  </a:cubicBezTo>
                  <a:cubicBezTo>
                    <a:pt x="158" y="177"/>
                    <a:pt x="162" y="174"/>
                    <a:pt x="162" y="16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62" y="72"/>
                    <a:pt x="158" y="68"/>
                    <a:pt x="154" y="68"/>
                  </a:cubicBezTo>
                  <a:lnTo>
                    <a:pt x="140" y="68"/>
                  </a:lnTo>
                  <a:close/>
                  <a:moveTo>
                    <a:pt x="190" y="51"/>
                  </a:moveTo>
                  <a:cubicBezTo>
                    <a:pt x="185" y="51"/>
                    <a:pt x="182" y="54"/>
                    <a:pt x="182" y="59"/>
                  </a:cubicBezTo>
                  <a:cubicBezTo>
                    <a:pt x="182" y="169"/>
                    <a:pt x="182" y="169"/>
                    <a:pt x="182" y="169"/>
                  </a:cubicBezTo>
                  <a:cubicBezTo>
                    <a:pt x="182" y="174"/>
                    <a:pt x="185" y="177"/>
                    <a:pt x="190" y="177"/>
                  </a:cubicBezTo>
                  <a:cubicBezTo>
                    <a:pt x="203" y="177"/>
                    <a:pt x="203" y="177"/>
                    <a:pt x="203" y="177"/>
                  </a:cubicBezTo>
                  <a:cubicBezTo>
                    <a:pt x="208" y="177"/>
                    <a:pt x="212" y="174"/>
                    <a:pt x="212" y="169"/>
                  </a:cubicBezTo>
                  <a:cubicBezTo>
                    <a:pt x="212" y="59"/>
                    <a:pt x="212" y="59"/>
                    <a:pt x="212" y="59"/>
                  </a:cubicBezTo>
                  <a:cubicBezTo>
                    <a:pt x="212" y="54"/>
                    <a:pt x="208" y="51"/>
                    <a:pt x="203" y="51"/>
                  </a:cubicBezTo>
                  <a:lnTo>
                    <a:pt x="190" y="51"/>
                  </a:lnTo>
                  <a:close/>
                  <a:moveTo>
                    <a:pt x="37" y="83"/>
                  </a:moveTo>
                  <a:cubicBezTo>
                    <a:pt x="90" y="74"/>
                    <a:pt x="139" y="55"/>
                    <a:pt x="184" y="28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174" y="10"/>
                    <a:pt x="174" y="10"/>
                    <a:pt x="174" y="10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35" y="44"/>
                    <a:pt x="87" y="63"/>
                    <a:pt x="35" y="72"/>
                  </a:cubicBezTo>
                  <a:lnTo>
                    <a:pt x="37" y="83"/>
                  </a:lnTo>
                  <a:close/>
                  <a:moveTo>
                    <a:pt x="247" y="193"/>
                  </a:moveTo>
                  <a:cubicBezTo>
                    <a:pt x="222" y="178"/>
                    <a:pt x="222" y="178"/>
                    <a:pt x="222" y="178"/>
                  </a:cubicBezTo>
                  <a:cubicBezTo>
                    <a:pt x="222" y="187"/>
                    <a:pt x="222" y="187"/>
                    <a:pt x="222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8"/>
                    <a:pt x="9" y="198"/>
                    <a:pt x="9" y="198"/>
                  </a:cubicBezTo>
                  <a:cubicBezTo>
                    <a:pt x="222" y="198"/>
                    <a:pt x="222" y="198"/>
                    <a:pt x="222" y="198"/>
                  </a:cubicBezTo>
                  <a:cubicBezTo>
                    <a:pt x="222" y="207"/>
                    <a:pt x="222" y="207"/>
                    <a:pt x="222" y="207"/>
                  </a:cubicBezTo>
                  <a:lnTo>
                    <a:pt x="247" y="193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Freeform 78"/>
            <p:cNvSpPr>
              <a:spLocks noEditPoints="1"/>
            </p:cNvSpPr>
            <p:nvPr/>
          </p:nvSpPr>
          <p:spPr bwMode="auto">
            <a:xfrm>
              <a:off x="7870825" y="982663"/>
              <a:ext cx="788988" cy="711200"/>
            </a:xfrm>
            <a:custGeom>
              <a:avLst/>
              <a:gdLst>
                <a:gd name="T0" fmla="*/ 2147483646 w 221"/>
                <a:gd name="T1" fmla="*/ 2147483646 h 199"/>
                <a:gd name="T2" fmla="*/ 2147483646 w 221"/>
                <a:gd name="T3" fmla="*/ 2147483646 h 199"/>
                <a:gd name="T4" fmla="*/ 2147483646 w 221"/>
                <a:gd name="T5" fmla="*/ 2147483646 h 199"/>
                <a:gd name="T6" fmla="*/ 2147483646 w 221"/>
                <a:gd name="T7" fmla="*/ 0 h 199"/>
                <a:gd name="T8" fmla="*/ 2147483646 w 221"/>
                <a:gd name="T9" fmla="*/ 2147483646 h 199"/>
                <a:gd name="T10" fmla="*/ 2147483646 w 221"/>
                <a:gd name="T11" fmla="*/ 2147483646 h 199"/>
                <a:gd name="T12" fmla="*/ 2147483646 w 221"/>
                <a:gd name="T13" fmla="*/ 2147483646 h 199"/>
                <a:gd name="T14" fmla="*/ 2147483646 w 221"/>
                <a:gd name="T15" fmla="*/ 2147483646 h 199"/>
                <a:gd name="T16" fmla="*/ 2147483646 w 221"/>
                <a:gd name="T17" fmla="*/ 2147483646 h 199"/>
                <a:gd name="T18" fmla="*/ 2147483646 w 221"/>
                <a:gd name="T19" fmla="*/ 2147483646 h 199"/>
                <a:gd name="T20" fmla="*/ 2147483646 w 221"/>
                <a:gd name="T21" fmla="*/ 2147483646 h 199"/>
                <a:gd name="T22" fmla="*/ 2147483646 w 221"/>
                <a:gd name="T23" fmla="*/ 2147483646 h 199"/>
                <a:gd name="T24" fmla="*/ 2147483646 w 221"/>
                <a:gd name="T25" fmla="*/ 2147483646 h 199"/>
                <a:gd name="T26" fmla="*/ 2147483646 w 221"/>
                <a:gd name="T27" fmla="*/ 2147483646 h 199"/>
                <a:gd name="T28" fmla="*/ 2147483646 w 221"/>
                <a:gd name="T29" fmla="*/ 2147483646 h 199"/>
                <a:gd name="T30" fmla="*/ 2147483646 w 221"/>
                <a:gd name="T31" fmla="*/ 2147483646 h 199"/>
                <a:gd name="T32" fmla="*/ 0 w 221"/>
                <a:gd name="T33" fmla="*/ 2147483646 h 199"/>
                <a:gd name="T34" fmla="*/ 2147483646 w 221"/>
                <a:gd name="T35" fmla="*/ 2147483646 h 199"/>
                <a:gd name="T36" fmla="*/ 2147483646 w 221"/>
                <a:gd name="T37" fmla="*/ 2147483646 h 199"/>
                <a:gd name="T38" fmla="*/ 2147483646 w 221"/>
                <a:gd name="T39" fmla="*/ 2147483646 h 199"/>
                <a:gd name="T40" fmla="*/ 2147483646 w 221"/>
                <a:gd name="T41" fmla="*/ 2147483646 h 199"/>
                <a:gd name="T42" fmla="*/ 0 w 221"/>
                <a:gd name="T43" fmla="*/ 2147483646 h 199"/>
                <a:gd name="T44" fmla="*/ 2147483646 w 221"/>
                <a:gd name="T45" fmla="*/ 2147483646 h 199"/>
                <a:gd name="T46" fmla="*/ 2147483646 w 221"/>
                <a:gd name="T47" fmla="*/ 2147483646 h 199"/>
                <a:gd name="T48" fmla="*/ 2147483646 w 221"/>
                <a:gd name="T49" fmla="*/ 2147483646 h 199"/>
                <a:gd name="T50" fmla="*/ 2147483646 w 221"/>
                <a:gd name="T51" fmla="*/ 2147483646 h 199"/>
                <a:gd name="T52" fmla="*/ 2147483646 w 221"/>
                <a:gd name="T53" fmla="*/ 2147483646 h 199"/>
                <a:gd name="T54" fmla="*/ 2147483646 w 221"/>
                <a:gd name="T55" fmla="*/ 2147483646 h 199"/>
                <a:gd name="T56" fmla="*/ 2147483646 w 221"/>
                <a:gd name="T57" fmla="*/ 2147483646 h 199"/>
                <a:gd name="T58" fmla="*/ 2147483646 w 221"/>
                <a:gd name="T59" fmla="*/ 2147483646 h 199"/>
                <a:gd name="T60" fmla="*/ 2147483646 w 221"/>
                <a:gd name="T61" fmla="*/ 2147483646 h 199"/>
                <a:gd name="T62" fmla="*/ 2147483646 w 221"/>
                <a:gd name="T63" fmla="*/ 2147483646 h 199"/>
                <a:gd name="T64" fmla="*/ 2147483646 w 221"/>
                <a:gd name="T65" fmla="*/ 2147483646 h 199"/>
                <a:gd name="T66" fmla="*/ 2147483646 w 221"/>
                <a:gd name="T67" fmla="*/ 2147483646 h 199"/>
                <a:gd name="T68" fmla="*/ 2147483646 w 221"/>
                <a:gd name="T69" fmla="*/ 2147483646 h 199"/>
                <a:gd name="T70" fmla="*/ 2147483646 w 221"/>
                <a:gd name="T71" fmla="*/ 2147483646 h 19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1" h="199">
                  <a:moveTo>
                    <a:pt x="151" y="27"/>
                  </a:moveTo>
                  <a:cubicBezTo>
                    <a:pt x="137" y="27"/>
                    <a:pt x="137" y="27"/>
                    <a:pt x="137" y="27"/>
                  </a:cubicBezTo>
                  <a:cubicBezTo>
                    <a:pt x="137" y="19"/>
                    <a:pt x="130" y="13"/>
                    <a:pt x="123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1" y="13"/>
                    <a:pt x="85" y="19"/>
                    <a:pt x="84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12"/>
                    <a:pt x="82" y="0"/>
                    <a:pt x="9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0" y="0"/>
                    <a:pt x="150" y="12"/>
                    <a:pt x="151" y="27"/>
                  </a:cubicBezTo>
                  <a:close/>
                  <a:moveTo>
                    <a:pt x="34" y="111"/>
                  </a:moveTo>
                  <a:cubicBezTo>
                    <a:pt x="90" y="111"/>
                    <a:pt x="90" y="111"/>
                    <a:pt x="90" y="111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90" y="97"/>
                    <a:pt x="94" y="92"/>
                    <a:pt x="100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7" y="92"/>
                    <a:pt x="132" y="97"/>
                    <a:pt x="132" y="103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205" y="111"/>
                    <a:pt x="219" y="97"/>
                    <a:pt x="221" y="79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46"/>
                    <a:pt x="210" y="33"/>
                    <a:pt x="196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2" y="33"/>
                    <a:pt x="0" y="46"/>
                    <a:pt x="0" y="6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97"/>
                    <a:pt x="17" y="111"/>
                    <a:pt x="34" y="111"/>
                  </a:cubicBezTo>
                  <a:close/>
                  <a:moveTo>
                    <a:pt x="188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34"/>
                    <a:pt x="127" y="139"/>
                    <a:pt x="122" y="1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94" y="139"/>
                    <a:pt x="90" y="134"/>
                    <a:pt x="90" y="128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20" y="120"/>
                    <a:pt x="8" y="112"/>
                    <a:pt x="0" y="101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86"/>
                    <a:pt x="12" y="199"/>
                    <a:pt x="26" y="199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43" y="199"/>
                    <a:pt x="43" y="199"/>
                    <a:pt x="43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78" y="199"/>
                    <a:pt x="178" y="199"/>
                    <a:pt x="178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96" y="199"/>
                    <a:pt x="196" y="199"/>
                    <a:pt x="196" y="199"/>
                  </a:cubicBezTo>
                  <a:cubicBezTo>
                    <a:pt x="210" y="199"/>
                    <a:pt x="221" y="186"/>
                    <a:pt x="221" y="169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4" y="112"/>
                    <a:pt x="202" y="120"/>
                    <a:pt x="188" y="120"/>
                  </a:cubicBezTo>
                  <a:close/>
                  <a:moveTo>
                    <a:pt x="121" y="100"/>
                  </a:moveTo>
                  <a:cubicBezTo>
                    <a:pt x="101" y="100"/>
                    <a:pt x="101" y="100"/>
                    <a:pt x="101" y="100"/>
                  </a:cubicBezTo>
                  <a:cubicBezTo>
                    <a:pt x="99" y="100"/>
                    <a:pt x="97" y="102"/>
                    <a:pt x="97" y="104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7" y="129"/>
                    <a:pt x="99" y="131"/>
                    <a:pt x="101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3" y="131"/>
                    <a:pt x="125" y="129"/>
                    <a:pt x="125" y="127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19"/>
                    <a:pt x="125" y="119"/>
                    <a:pt x="125" y="119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125" y="102"/>
                    <a:pt x="123" y="100"/>
                    <a:pt x="121" y="100"/>
                  </a:cubicBez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Rectangle 84"/>
            <p:cNvSpPr>
              <a:spLocks noChangeArrowheads="1"/>
            </p:cNvSpPr>
            <p:nvPr/>
          </p:nvSpPr>
          <p:spPr bwMode="auto">
            <a:xfrm>
              <a:off x="909636" y="3108075"/>
              <a:ext cx="1817689" cy="77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FontTx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86% of companies </a:t>
              </a:r>
              <a:r>
                <a:rPr lang="en-US" altLang="en-US" sz="1050" dirty="0">
                  <a:solidFill>
                    <a:schemeClr val="bg1"/>
                  </a:solidFill>
                  <a:latin typeface="Söhne"/>
                </a:rPr>
                <a:t>a single hour of downtime would cause a significant reputational impact.</a:t>
              </a:r>
            </a:p>
          </p:txBody>
        </p:sp>
        <p:sp>
          <p:nvSpPr>
            <p:cNvPr id="52257" name="Rectangle 85"/>
            <p:cNvSpPr>
              <a:spLocks noChangeArrowheads="1"/>
            </p:cNvSpPr>
            <p:nvPr/>
          </p:nvSpPr>
          <p:spPr bwMode="auto">
            <a:xfrm>
              <a:off x="5394337" y="2479976"/>
              <a:ext cx="1369524" cy="39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chemeClr val="bg1"/>
                  </a:solidFill>
                  <a:latin typeface="Söhne"/>
                </a:rPr>
                <a:t>A study by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chemeClr val="bg1"/>
                  </a:solidFill>
                  <a:latin typeface="Söhne"/>
                </a:rPr>
                <a:t>Gartner estimates</a:t>
              </a:r>
            </a:p>
          </p:txBody>
        </p:sp>
        <p:sp>
          <p:nvSpPr>
            <p:cNvPr id="52258" name="Rectangle 87"/>
            <p:cNvSpPr>
              <a:spLocks noChangeArrowheads="1"/>
            </p:cNvSpPr>
            <p:nvPr/>
          </p:nvSpPr>
          <p:spPr bwMode="auto">
            <a:xfrm>
              <a:off x="5496885" y="3066722"/>
              <a:ext cx="1202992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Average cost of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downtime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$5,600 per minute</a:t>
              </a:r>
            </a:p>
          </p:txBody>
        </p:sp>
        <p:sp>
          <p:nvSpPr>
            <p:cNvPr id="52260" name="Rectangle 90"/>
            <p:cNvSpPr>
              <a:spLocks noChangeArrowheads="1"/>
            </p:cNvSpPr>
            <p:nvPr/>
          </p:nvSpPr>
          <p:spPr bwMode="auto">
            <a:xfrm>
              <a:off x="7488238" y="3128963"/>
              <a:ext cx="1566861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100ms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 increase in page load time led to a </a:t>
              </a: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1% decrease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 in sales</a:t>
              </a:r>
            </a:p>
          </p:txBody>
        </p:sp>
        <p:sp>
          <p:nvSpPr>
            <p:cNvPr id="52262" name="Rectangle 93"/>
            <p:cNvSpPr>
              <a:spLocks noChangeArrowheads="1"/>
            </p:cNvSpPr>
            <p:nvPr/>
          </p:nvSpPr>
          <p:spPr bwMode="auto">
            <a:xfrm>
              <a:off x="9509609" y="2990662"/>
              <a:ext cx="1874831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40% 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of consumers abandon a website that takes more than </a:t>
              </a: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3 seconds 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to load.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FE3F492-D806-6B31-901B-BC81446A6C4E}"/>
              </a:ext>
            </a:extLst>
          </p:cNvPr>
          <p:cNvSpPr txBox="1">
            <a:spLocks/>
          </p:cNvSpPr>
          <p:nvPr/>
        </p:nvSpPr>
        <p:spPr>
          <a:xfrm>
            <a:off x="3617758" y="-38632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Why this topic?/ Why now?</a:t>
            </a:r>
            <a:endParaRPr lang="en-US" dirty="0"/>
          </a:p>
        </p:txBody>
      </p:sp>
      <p:sp>
        <p:nvSpPr>
          <p:cNvPr id="6" name="Rectangle 84">
            <a:extLst>
              <a:ext uri="{FF2B5EF4-FFF2-40B4-BE49-F238E27FC236}">
                <a16:creationId xmlns:a16="http://schemas.microsoft.com/office/drawing/2014/main" id="{125C54F0-DFDB-4258-2D4C-3FB21F8A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80" y="3056395"/>
            <a:ext cx="17774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FFFFFF"/>
                </a:solidFill>
                <a:latin typeface="Montserrat" panose="02000505000000020004" pitchFamily="2" charset="0"/>
              </a:rPr>
              <a:t>A survey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FFFFFF"/>
                </a:solidFill>
                <a:latin typeface="Montserrat" panose="02000505000000020004" pitchFamily="2" charset="0"/>
              </a:rPr>
              <a:t> by ITIC found that</a:t>
            </a:r>
            <a:endParaRPr lang="en-US" altLang="en-US" sz="1000" dirty="0"/>
          </a:p>
        </p:txBody>
      </p:sp>
      <p:sp>
        <p:nvSpPr>
          <p:cNvPr id="7" name="Rectangle 84">
            <a:extLst>
              <a:ext uri="{FF2B5EF4-FFF2-40B4-BE49-F238E27FC236}">
                <a16:creationId xmlns:a16="http://schemas.microsoft.com/office/drawing/2014/main" id="{9C5DCC08-A50B-F890-33A2-E8F39BB6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324" y="3431832"/>
            <a:ext cx="1892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scalability issues cost businesses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an average of </a:t>
            </a:r>
            <a:r>
              <a:rPr lang="en-US" altLang="en-US" sz="1200" b="1" dirty="0">
                <a:solidFill>
                  <a:schemeClr val="bg1"/>
                </a:solidFill>
                <a:latin typeface="Söhne"/>
              </a:rPr>
              <a:t>$10,000 - $100,000 per hour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endParaRPr lang="en-US" altLang="en-US" sz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8" name="Rectangle 84">
            <a:extLst>
              <a:ext uri="{FF2B5EF4-FFF2-40B4-BE49-F238E27FC236}">
                <a16:creationId xmlns:a16="http://schemas.microsoft.com/office/drawing/2014/main" id="{9B061DC2-9B2B-1A21-EB6C-CC6460651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919" y="3013662"/>
            <a:ext cx="17774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An IDC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study suggests that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A6881403-5EE3-A4C8-41E4-31758C6ED882}"/>
              </a:ext>
            </a:extLst>
          </p:cNvPr>
          <p:cNvSpPr/>
          <p:nvPr/>
        </p:nvSpPr>
        <p:spPr>
          <a:xfrm>
            <a:off x="9661009" y="5264861"/>
            <a:ext cx="984529" cy="890130"/>
          </a:xfrm>
          <a:prstGeom prst="ellipse">
            <a:avLst/>
          </a:prstGeom>
          <a:solidFill>
            <a:srgbClr val="0652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44029E4F-0962-B18F-E88E-FC10A46E63E6}"/>
              </a:ext>
            </a:extLst>
          </p:cNvPr>
          <p:cNvSpPr/>
          <p:nvPr/>
        </p:nvSpPr>
        <p:spPr>
          <a:xfrm>
            <a:off x="9888279" y="5413597"/>
            <a:ext cx="559689" cy="525609"/>
          </a:xfrm>
          <a:custGeom>
            <a:avLst/>
            <a:gdLst/>
            <a:ahLst/>
            <a:cxnLst/>
            <a:rect l="l" t="t" r="r" b="b"/>
            <a:pathLst>
              <a:path w="139" h="140" extrusionOk="0">
                <a:moveTo>
                  <a:pt x="76" y="140"/>
                </a:moveTo>
                <a:cubicBezTo>
                  <a:pt x="62" y="140"/>
                  <a:pt x="62" y="140"/>
                  <a:pt x="62" y="140"/>
                </a:cubicBezTo>
                <a:cubicBezTo>
                  <a:pt x="59" y="140"/>
                  <a:pt x="57" y="137"/>
                  <a:pt x="56" y="134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0"/>
                  <a:pt x="54" y="120"/>
                  <a:pt x="53" y="120"/>
                </a:cubicBezTo>
                <a:cubicBezTo>
                  <a:pt x="50" y="119"/>
                  <a:pt x="48" y="118"/>
                  <a:pt x="45" y="116"/>
                </a:cubicBezTo>
                <a:cubicBezTo>
                  <a:pt x="45" y="116"/>
                  <a:pt x="44" y="116"/>
                  <a:pt x="44" y="116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0" y="126"/>
                  <a:pt x="27" y="126"/>
                  <a:pt x="25" y="12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3" y="112"/>
                  <a:pt x="13" y="109"/>
                  <a:pt x="15" y="107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5"/>
                  <a:pt x="23" y="94"/>
                  <a:pt x="23" y="94"/>
                </a:cubicBezTo>
                <a:cubicBezTo>
                  <a:pt x="21" y="91"/>
                  <a:pt x="20" y="89"/>
                  <a:pt x="19" y="86"/>
                </a:cubicBezTo>
                <a:cubicBezTo>
                  <a:pt x="19" y="85"/>
                  <a:pt x="19" y="85"/>
                  <a:pt x="18" y="85"/>
                </a:cubicBezTo>
                <a:cubicBezTo>
                  <a:pt x="5" y="83"/>
                  <a:pt x="5" y="83"/>
                  <a:pt x="5" y="83"/>
                </a:cubicBezTo>
                <a:cubicBezTo>
                  <a:pt x="2" y="82"/>
                  <a:pt x="0" y="80"/>
                  <a:pt x="0" y="7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0"/>
                  <a:pt x="2" y="58"/>
                  <a:pt x="5" y="57"/>
                </a:cubicBezTo>
                <a:cubicBezTo>
                  <a:pt x="18" y="55"/>
                  <a:pt x="18" y="55"/>
                  <a:pt x="18" y="55"/>
                </a:cubicBezTo>
                <a:cubicBezTo>
                  <a:pt x="19" y="55"/>
                  <a:pt x="19" y="55"/>
                  <a:pt x="19" y="54"/>
                </a:cubicBezTo>
                <a:cubicBezTo>
                  <a:pt x="20" y="51"/>
                  <a:pt x="21" y="49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15" y="33"/>
                  <a:pt x="15" y="33"/>
                  <a:pt x="15" y="33"/>
                </a:cubicBezTo>
                <a:cubicBezTo>
                  <a:pt x="13" y="31"/>
                  <a:pt x="13" y="28"/>
                  <a:pt x="15" y="2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4"/>
                  <a:pt x="30" y="14"/>
                  <a:pt x="33" y="15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5" y="24"/>
                  <a:pt x="45" y="24"/>
                </a:cubicBezTo>
                <a:cubicBezTo>
                  <a:pt x="48" y="22"/>
                  <a:pt x="50" y="21"/>
                  <a:pt x="53" y="20"/>
                </a:cubicBezTo>
                <a:cubicBezTo>
                  <a:pt x="54" y="20"/>
                  <a:pt x="54" y="20"/>
                  <a:pt x="54" y="19"/>
                </a:cubicBezTo>
                <a:cubicBezTo>
                  <a:pt x="56" y="6"/>
                  <a:pt x="56" y="6"/>
                  <a:pt x="56" y="6"/>
                </a:cubicBezTo>
                <a:cubicBezTo>
                  <a:pt x="57" y="3"/>
                  <a:pt x="59" y="0"/>
                  <a:pt x="6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1" y="3"/>
                  <a:pt x="82" y="6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20"/>
                  <a:pt x="84" y="20"/>
                  <a:pt x="85" y="20"/>
                </a:cubicBezTo>
                <a:cubicBezTo>
                  <a:pt x="88" y="21"/>
                  <a:pt x="90" y="22"/>
                  <a:pt x="93" y="24"/>
                </a:cubicBezTo>
                <a:cubicBezTo>
                  <a:pt x="93" y="24"/>
                  <a:pt x="94" y="24"/>
                  <a:pt x="95" y="24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8" y="14"/>
                  <a:pt x="111" y="14"/>
                  <a:pt x="114" y="16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25" y="28"/>
                  <a:pt x="125" y="31"/>
                  <a:pt x="124" y="33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5" y="45"/>
                  <a:pt x="115" y="46"/>
                  <a:pt x="115" y="46"/>
                </a:cubicBezTo>
                <a:cubicBezTo>
                  <a:pt x="117" y="49"/>
                  <a:pt x="118" y="51"/>
                  <a:pt x="119" y="54"/>
                </a:cubicBezTo>
                <a:cubicBezTo>
                  <a:pt x="119" y="55"/>
                  <a:pt x="119" y="55"/>
                  <a:pt x="120" y="55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6" y="58"/>
                  <a:pt x="139" y="60"/>
                  <a:pt x="139" y="63"/>
                </a:cubicBezTo>
                <a:cubicBezTo>
                  <a:pt x="139" y="77"/>
                  <a:pt x="139" y="77"/>
                  <a:pt x="139" y="77"/>
                </a:cubicBezTo>
                <a:cubicBezTo>
                  <a:pt x="139" y="80"/>
                  <a:pt x="136" y="82"/>
                  <a:pt x="134" y="83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19" y="85"/>
                  <a:pt x="119" y="85"/>
                  <a:pt x="119" y="86"/>
                </a:cubicBezTo>
                <a:cubicBezTo>
                  <a:pt x="118" y="89"/>
                  <a:pt x="117" y="91"/>
                  <a:pt x="115" y="94"/>
                </a:cubicBezTo>
                <a:cubicBezTo>
                  <a:pt x="115" y="94"/>
                  <a:pt x="115" y="95"/>
                  <a:pt x="116" y="95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5" y="109"/>
                  <a:pt x="125" y="112"/>
                  <a:pt x="123" y="114"/>
                </a:cubicBezTo>
                <a:cubicBezTo>
                  <a:pt x="114" y="124"/>
                  <a:pt x="114" y="124"/>
                  <a:pt x="114" y="124"/>
                </a:cubicBezTo>
                <a:cubicBezTo>
                  <a:pt x="111" y="126"/>
                  <a:pt x="108" y="126"/>
                  <a:pt x="106" y="125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4" y="116"/>
                  <a:pt x="93" y="116"/>
                  <a:pt x="93" y="116"/>
                </a:cubicBezTo>
                <a:cubicBezTo>
                  <a:pt x="90" y="118"/>
                  <a:pt x="88" y="119"/>
                  <a:pt x="85" y="120"/>
                </a:cubicBezTo>
                <a:cubicBezTo>
                  <a:pt x="84" y="120"/>
                  <a:pt x="84" y="120"/>
                  <a:pt x="84" y="121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1" y="137"/>
                  <a:pt x="79" y="140"/>
                  <a:pt x="76" y="140"/>
                </a:cubicBezTo>
                <a:close/>
                <a:moveTo>
                  <a:pt x="63" y="133"/>
                </a:moveTo>
                <a:cubicBezTo>
                  <a:pt x="76" y="133"/>
                  <a:pt x="76" y="133"/>
                  <a:pt x="76" y="133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8" y="117"/>
                  <a:pt x="80" y="115"/>
                  <a:pt x="83" y="114"/>
                </a:cubicBezTo>
                <a:cubicBezTo>
                  <a:pt x="85" y="113"/>
                  <a:pt x="88" y="112"/>
                  <a:pt x="90" y="111"/>
                </a:cubicBezTo>
                <a:cubicBezTo>
                  <a:pt x="93" y="109"/>
                  <a:pt x="96" y="110"/>
                  <a:pt x="98" y="111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09" y="97"/>
                  <a:pt x="108" y="94"/>
                  <a:pt x="110" y="91"/>
                </a:cubicBezTo>
                <a:cubicBezTo>
                  <a:pt x="111" y="89"/>
                  <a:pt x="112" y="86"/>
                  <a:pt x="113" y="84"/>
                </a:cubicBezTo>
                <a:cubicBezTo>
                  <a:pt x="114" y="81"/>
                  <a:pt x="116" y="79"/>
                  <a:pt x="119" y="79"/>
                </a:cubicBezTo>
                <a:cubicBezTo>
                  <a:pt x="132" y="77"/>
                  <a:pt x="132" y="77"/>
                  <a:pt x="132" y="77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116" y="61"/>
                  <a:pt x="114" y="59"/>
                  <a:pt x="113" y="56"/>
                </a:cubicBezTo>
                <a:cubicBezTo>
                  <a:pt x="112" y="54"/>
                  <a:pt x="111" y="51"/>
                  <a:pt x="110" y="49"/>
                </a:cubicBezTo>
                <a:cubicBezTo>
                  <a:pt x="108" y="46"/>
                  <a:pt x="109" y="43"/>
                  <a:pt x="110" y="41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98" y="29"/>
                  <a:pt x="98" y="29"/>
                  <a:pt x="98" y="29"/>
                </a:cubicBezTo>
                <a:cubicBezTo>
                  <a:pt x="96" y="30"/>
                  <a:pt x="93" y="31"/>
                  <a:pt x="90" y="29"/>
                </a:cubicBezTo>
                <a:cubicBezTo>
                  <a:pt x="88" y="28"/>
                  <a:pt x="86" y="27"/>
                  <a:pt x="83" y="26"/>
                </a:cubicBezTo>
                <a:cubicBezTo>
                  <a:pt x="80" y="25"/>
                  <a:pt x="78" y="23"/>
                  <a:pt x="78" y="20"/>
                </a:cubicBezTo>
                <a:cubicBezTo>
                  <a:pt x="76" y="7"/>
                  <a:pt x="76" y="7"/>
                  <a:pt x="76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3"/>
                  <a:pt x="58" y="25"/>
                  <a:pt x="55" y="26"/>
                </a:cubicBezTo>
                <a:cubicBezTo>
                  <a:pt x="53" y="27"/>
                  <a:pt x="50" y="28"/>
                  <a:pt x="48" y="29"/>
                </a:cubicBezTo>
                <a:cubicBezTo>
                  <a:pt x="46" y="31"/>
                  <a:pt x="42" y="30"/>
                  <a:pt x="40" y="29"/>
                </a:cubicBezTo>
                <a:cubicBezTo>
                  <a:pt x="29" y="21"/>
                  <a:pt x="29" y="21"/>
                  <a:pt x="29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8" y="41"/>
                  <a:pt x="28" y="41"/>
                  <a:pt x="28" y="41"/>
                </a:cubicBezTo>
                <a:cubicBezTo>
                  <a:pt x="30" y="43"/>
                  <a:pt x="30" y="46"/>
                  <a:pt x="28" y="49"/>
                </a:cubicBezTo>
                <a:cubicBezTo>
                  <a:pt x="27" y="51"/>
                  <a:pt x="26" y="54"/>
                  <a:pt x="26" y="56"/>
                </a:cubicBezTo>
                <a:cubicBezTo>
                  <a:pt x="25" y="59"/>
                  <a:pt x="22" y="61"/>
                  <a:pt x="19" y="61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77"/>
                  <a:pt x="6" y="77"/>
                  <a:pt x="6" y="77"/>
                </a:cubicBezTo>
                <a:cubicBezTo>
                  <a:pt x="19" y="79"/>
                  <a:pt x="19" y="79"/>
                  <a:pt x="19" y="79"/>
                </a:cubicBezTo>
                <a:cubicBezTo>
                  <a:pt x="22" y="79"/>
                  <a:pt x="25" y="81"/>
                  <a:pt x="26" y="84"/>
                </a:cubicBezTo>
                <a:cubicBezTo>
                  <a:pt x="26" y="86"/>
                  <a:pt x="27" y="89"/>
                  <a:pt x="28" y="91"/>
                </a:cubicBezTo>
                <a:cubicBezTo>
                  <a:pt x="30" y="94"/>
                  <a:pt x="30" y="97"/>
                  <a:pt x="28" y="99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42" y="110"/>
                  <a:pt x="46" y="109"/>
                  <a:pt x="48" y="111"/>
                </a:cubicBezTo>
                <a:cubicBezTo>
                  <a:pt x="50" y="112"/>
                  <a:pt x="53" y="113"/>
                  <a:pt x="55" y="114"/>
                </a:cubicBezTo>
                <a:cubicBezTo>
                  <a:pt x="58" y="115"/>
                  <a:pt x="60" y="117"/>
                  <a:pt x="61" y="120"/>
                </a:cubicBezTo>
                <a:lnTo>
                  <a:pt x="63" y="133"/>
                </a:lnTo>
                <a:close/>
                <a:moveTo>
                  <a:pt x="20" y="110"/>
                </a:move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lose/>
                <a:moveTo>
                  <a:pt x="119" y="110"/>
                </a:moveTo>
                <a:cubicBezTo>
                  <a:pt x="119" y="110"/>
                  <a:pt x="119" y="110"/>
                  <a:pt x="119" y="110"/>
                </a:cubicBezTo>
                <a:close/>
                <a:moveTo>
                  <a:pt x="132" y="77"/>
                </a:moveTo>
                <a:cubicBezTo>
                  <a:pt x="132" y="77"/>
                  <a:pt x="132" y="77"/>
                  <a:pt x="132" y="77"/>
                </a:cubicBezTo>
                <a:close/>
                <a:moveTo>
                  <a:pt x="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lose/>
                <a:moveTo>
                  <a:pt x="133" y="76"/>
                </a:moveTo>
                <a:cubicBezTo>
                  <a:pt x="133" y="76"/>
                  <a:pt x="133" y="76"/>
                  <a:pt x="133" y="76"/>
                </a:cubicBezTo>
                <a:close/>
                <a:moveTo>
                  <a:pt x="6" y="76"/>
                </a:move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lose/>
                <a:moveTo>
                  <a:pt x="109" y="21"/>
                </a:move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lose/>
                <a:moveTo>
                  <a:pt x="109" y="21"/>
                </a:moveTo>
                <a:cubicBezTo>
                  <a:pt x="109" y="21"/>
                  <a:pt x="109" y="21"/>
                  <a:pt x="109" y="21"/>
                </a:cubicBezTo>
                <a:close/>
                <a:moveTo>
                  <a:pt x="69" y="98"/>
                </a:moveTo>
                <a:cubicBezTo>
                  <a:pt x="62" y="98"/>
                  <a:pt x="55" y="95"/>
                  <a:pt x="50" y="90"/>
                </a:cubicBezTo>
                <a:cubicBezTo>
                  <a:pt x="43" y="83"/>
                  <a:pt x="40" y="73"/>
                  <a:pt x="42" y="64"/>
                </a:cubicBezTo>
                <a:cubicBezTo>
                  <a:pt x="45" y="53"/>
                  <a:pt x="53" y="45"/>
                  <a:pt x="63" y="43"/>
                </a:cubicBezTo>
                <a:cubicBezTo>
                  <a:pt x="72" y="41"/>
                  <a:pt x="82" y="44"/>
                  <a:pt x="89" y="50"/>
                </a:cubicBezTo>
                <a:cubicBezTo>
                  <a:pt x="95" y="57"/>
                  <a:pt x="98" y="67"/>
                  <a:pt x="96" y="76"/>
                </a:cubicBezTo>
                <a:cubicBezTo>
                  <a:pt x="94" y="87"/>
                  <a:pt x="86" y="95"/>
                  <a:pt x="75" y="97"/>
                </a:cubicBezTo>
                <a:cubicBezTo>
                  <a:pt x="73" y="97"/>
                  <a:pt x="71" y="98"/>
                  <a:pt x="69" y="98"/>
                </a:cubicBezTo>
                <a:close/>
                <a:moveTo>
                  <a:pt x="69" y="49"/>
                </a:moveTo>
                <a:cubicBezTo>
                  <a:pt x="67" y="49"/>
                  <a:pt x="66" y="49"/>
                  <a:pt x="64" y="49"/>
                </a:cubicBezTo>
                <a:cubicBezTo>
                  <a:pt x="57" y="51"/>
                  <a:pt x="50" y="57"/>
                  <a:pt x="48" y="65"/>
                </a:cubicBezTo>
                <a:cubicBezTo>
                  <a:pt x="47" y="72"/>
                  <a:pt x="49" y="80"/>
                  <a:pt x="54" y="85"/>
                </a:cubicBezTo>
                <a:cubicBezTo>
                  <a:pt x="59" y="90"/>
                  <a:pt x="67" y="92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82" y="89"/>
                  <a:pt x="88" y="83"/>
                  <a:pt x="90" y="75"/>
                </a:cubicBezTo>
                <a:cubicBezTo>
                  <a:pt x="91" y="68"/>
                  <a:pt x="89" y="60"/>
                  <a:pt x="84" y="55"/>
                </a:cubicBezTo>
                <a:cubicBezTo>
                  <a:pt x="80" y="51"/>
                  <a:pt x="75" y="49"/>
                  <a:pt x="6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90">
            <a:extLst>
              <a:ext uri="{FF2B5EF4-FFF2-40B4-BE49-F238E27FC236}">
                <a16:creationId xmlns:a16="http://schemas.microsoft.com/office/drawing/2014/main" id="{07F0EDD1-8F5D-4B88-1654-A779B1FE8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540" y="3164990"/>
            <a:ext cx="153215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Amazon found that</a:t>
            </a:r>
          </a:p>
        </p:txBody>
      </p:sp>
      <p:sp>
        <p:nvSpPr>
          <p:cNvPr id="15" name="Rectangle 93">
            <a:extLst>
              <a:ext uri="{FF2B5EF4-FFF2-40B4-BE49-F238E27FC236}">
                <a16:creationId xmlns:a16="http://schemas.microsoft.com/office/drawing/2014/main" id="{E52D3406-CECC-1DAF-BC14-AE02FCE7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917" y="3093840"/>
            <a:ext cx="18333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FFFFFF"/>
                </a:solidFill>
                <a:latin typeface="Montserrat" panose="02000505000000020004" pitchFamily="2" charset="0"/>
              </a:rPr>
              <a:t>According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FFFFFF"/>
                </a:solidFill>
                <a:latin typeface="Montserrat" panose="02000505000000020004" pitchFamily="2" charset="0"/>
              </a:rPr>
              <a:t>to a study by Akamai</a:t>
            </a:r>
            <a:endParaRPr lang="en-US" altLang="en-US" sz="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FAC165F-D7C2-9A0B-5A9C-DC7048A972C9}"/>
              </a:ext>
            </a:extLst>
          </p:cNvPr>
          <p:cNvSpPr txBox="1">
            <a:spLocks/>
          </p:cNvSpPr>
          <p:nvPr/>
        </p:nvSpPr>
        <p:spPr>
          <a:xfrm>
            <a:off x="112912" y="522884"/>
            <a:ext cx="11659985" cy="558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1A1A1A"/>
                </a:solidFill>
                <a:latin typeface="Raleway" pitchFamily="2" charset="0"/>
              </a:rPr>
              <a:t>Problem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: “Scalability issues causing </a:t>
            </a:r>
            <a:r>
              <a:rPr lang="en-US" sz="1200" u="sng" dirty="0">
                <a:solidFill>
                  <a:srgbClr val="1A1A1A"/>
                </a:solidFill>
                <a:latin typeface="Raleway" pitchFamily="2" charset="0"/>
              </a:rPr>
              <a:t>performance issues and as a result substantial financial losses 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highlight the critical need for </a:t>
            </a:r>
            <a:r>
              <a:rPr lang="en-US" sz="1200" b="1" dirty="0">
                <a:solidFill>
                  <a:srgbClr val="1A1A1A"/>
                </a:solidFill>
                <a:latin typeface="Raleway" pitchFamily="2" charset="0"/>
              </a:rPr>
              <a:t>rigorous performance testing 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in today’s software applications”</a:t>
            </a:r>
            <a:endParaRPr lang="en-US" sz="2800" dirty="0"/>
          </a:p>
        </p:txBody>
      </p:sp>
      <p:sp>
        <p:nvSpPr>
          <p:cNvPr id="17" name="Google Shape;1681;p59">
            <a:extLst>
              <a:ext uri="{FF2B5EF4-FFF2-40B4-BE49-F238E27FC236}">
                <a16:creationId xmlns:a16="http://schemas.microsoft.com/office/drawing/2014/main" id="{E60C9EE3-1576-3B43-DCB7-6454C196A32D}"/>
              </a:ext>
            </a:extLst>
          </p:cNvPr>
          <p:cNvSpPr txBox="1"/>
          <p:nvPr/>
        </p:nvSpPr>
        <p:spPr>
          <a:xfrm>
            <a:off x="794798" y="1614021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Software performance and scalability issues lead to poor user experiences and customer loss.</a:t>
            </a:r>
            <a:endParaRPr lang="ru-RU" altLang="ru-RU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050" dirty="0"/>
          </a:p>
        </p:txBody>
      </p:sp>
      <p:sp>
        <p:nvSpPr>
          <p:cNvPr id="18" name="Google Shape;1681;p59">
            <a:extLst>
              <a:ext uri="{FF2B5EF4-FFF2-40B4-BE49-F238E27FC236}">
                <a16:creationId xmlns:a16="http://schemas.microsoft.com/office/drawing/2014/main" id="{4229AB63-AEC1-CEBF-6EE7-6980F783448F}"/>
              </a:ext>
            </a:extLst>
          </p:cNvPr>
          <p:cNvSpPr txBox="1"/>
          <p:nvPr/>
        </p:nvSpPr>
        <p:spPr>
          <a:xfrm>
            <a:off x="2956725" y="5528168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endParaRPr lang="en-US" altLang="ru-RU" sz="1050" dirty="0">
              <a:solidFill>
                <a:srgbClr val="374151"/>
              </a:solidFill>
              <a:latin typeface="Söhne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Amazon's website went down for just </a:t>
            </a:r>
            <a:r>
              <a:rPr lang="en-US" altLang="ru-RU" sz="1050" b="1" dirty="0">
                <a:solidFill>
                  <a:srgbClr val="374151"/>
                </a:solidFill>
                <a:latin typeface="Söhne"/>
              </a:rPr>
              <a:t>40 minutes</a:t>
            </a: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 in 2018, and the estimated cost to the company was approximately </a:t>
            </a:r>
            <a:r>
              <a:rPr lang="en-US" altLang="ru-RU" sz="1050" b="1" dirty="0">
                <a:solidFill>
                  <a:srgbClr val="374151"/>
                </a:solidFill>
                <a:latin typeface="Söhne"/>
              </a:rPr>
              <a:t>$4.6 million </a:t>
            </a: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in lost sales.</a:t>
            </a:r>
            <a:endParaRPr lang="ru-RU" altLang="ru-RU" sz="105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9" name="Google Shape;1681;p59">
            <a:extLst>
              <a:ext uri="{FF2B5EF4-FFF2-40B4-BE49-F238E27FC236}">
                <a16:creationId xmlns:a16="http://schemas.microsoft.com/office/drawing/2014/main" id="{565AA2DE-A81D-C9E6-2FFE-FDAC9E9EF2A4}"/>
              </a:ext>
            </a:extLst>
          </p:cNvPr>
          <p:cNvSpPr txBox="1"/>
          <p:nvPr/>
        </p:nvSpPr>
        <p:spPr>
          <a:xfrm>
            <a:off x="5017161" y="1611476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As per a report by the Information Systems Audit and Control Association (ISACA), poor performance directly impacts operational efficiency, customer satisfaction, and ultimately profitability</a:t>
            </a:r>
            <a:endParaRPr lang="ru-RU" altLang="ru-RU" sz="105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0" name="Google Shape;1681;p59">
            <a:extLst>
              <a:ext uri="{FF2B5EF4-FFF2-40B4-BE49-F238E27FC236}">
                <a16:creationId xmlns:a16="http://schemas.microsoft.com/office/drawing/2014/main" id="{A9EA748B-1AC2-DCD0-8101-45725121B814}"/>
              </a:ext>
            </a:extLst>
          </p:cNvPr>
          <p:cNvSpPr txBox="1"/>
          <p:nvPr/>
        </p:nvSpPr>
        <p:spPr>
          <a:xfrm>
            <a:off x="7181349" y="5528167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In 2015, Target's website crashed on Cyber Monday, a critical online shopping day, causing a significant loss of potential revenue and customer trust.</a:t>
            </a:r>
          </a:p>
        </p:txBody>
      </p:sp>
      <p:sp>
        <p:nvSpPr>
          <p:cNvPr id="21" name="Google Shape;1681;p59">
            <a:extLst>
              <a:ext uri="{FF2B5EF4-FFF2-40B4-BE49-F238E27FC236}">
                <a16:creationId xmlns:a16="http://schemas.microsoft.com/office/drawing/2014/main" id="{986BD9E3-A961-7643-AB0C-E6F5F5F40B7E}"/>
              </a:ext>
            </a:extLst>
          </p:cNvPr>
          <p:cNvSpPr txBox="1"/>
          <p:nvPr/>
        </p:nvSpPr>
        <p:spPr>
          <a:xfrm>
            <a:off x="9188117" y="1614021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 Microsoft study found that 33% of users would abandon a website that's prone to crashing or slow speeds, highlighting the importance of stability and performance for retaining users.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7C41F-256B-CCA1-353B-0D498A3E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991832" y="-55258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Project Objective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D21A31-5DD4-5982-9C4B-FBC61FEFEEC6}"/>
              </a:ext>
            </a:extLst>
          </p:cNvPr>
          <p:cNvSpPr txBox="1">
            <a:spLocks/>
          </p:cNvSpPr>
          <p:nvPr/>
        </p:nvSpPr>
        <p:spPr>
          <a:xfrm>
            <a:off x="99753" y="618461"/>
            <a:ext cx="11937076" cy="632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“The primary objective of this project was to gain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fundamental insights into software scalability challenges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, laying a groundwork for further exploration and potential solutions in handling modern application performance issues in my master thesis and later doctoral studies."</a:t>
            </a:r>
            <a:endParaRPr lang="en-US" sz="3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A77C52-2CC8-1C20-3584-04E8B1AD0575}"/>
              </a:ext>
            </a:extLst>
          </p:cNvPr>
          <p:cNvGrpSpPr/>
          <p:nvPr/>
        </p:nvGrpSpPr>
        <p:grpSpPr>
          <a:xfrm>
            <a:off x="1197406" y="2015515"/>
            <a:ext cx="9648682" cy="4156155"/>
            <a:chOff x="1014526" y="1747276"/>
            <a:chExt cx="9723674" cy="43911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1AAC9E-8C55-6FD2-AE16-B1A4B32975B0}"/>
                </a:ext>
              </a:extLst>
            </p:cNvPr>
            <p:cNvGrpSpPr/>
            <p:nvPr/>
          </p:nvGrpSpPr>
          <p:grpSpPr>
            <a:xfrm>
              <a:off x="1014526" y="3507032"/>
              <a:ext cx="9700579" cy="2565823"/>
              <a:chOff x="906462" y="2959100"/>
              <a:chExt cx="10371138" cy="2943224"/>
            </a:xfrm>
          </p:grpSpPr>
          <p:sp>
            <p:nvSpPr>
              <p:cNvPr id="9" name="Google Shape;1664;p59">
                <a:extLst>
                  <a:ext uri="{FF2B5EF4-FFF2-40B4-BE49-F238E27FC236}">
                    <a16:creationId xmlns:a16="http://schemas.microsoft.com/office/drawing/2014/main" id="{8773EAAC-7770-C9F8-FDA8-4861F1CE6FAB}"/>
                  </a:ext>
                </a:extLst>
              </p:cNvPr>
              <p:cNvSpPr/>
              <p:nvPr/>
            </p:nvSpPr>
            <p:spPr>
              <a:xfrm>
                <a:off x="906462" y="2959100"/>
                <a:ext cx="2514600" cy="693737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52"/>
                    </a:moveTo>
                    <a:cubicBezTo>
                      <a:pt x="335" y="52"/>
                      <a:pt x="335" y="52"/>
                      <a:pt x="335" y="52"/>
                    </a:cubicBezTo>
                    <a:cubicBezTo>
                      <a:pt x="312" y="26"/>
                      <a:pt x="312" y="26"/>
                      <a:pt x="312" y="2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65" y="26"/>
                      <a:pt x="265" y="26"/>
                      <a:pt x="265" y="26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24" y="52"/>
                      <a:pt x="0" y="76"/>
                      <a:pt x="0" y="105"/>
                    </a:cubicBezTo>
                    <a:cubicBezTo>
                      <a:pt x="0" y="135"/>
                      <a:pt x="24" y="159"/>
                      <a:pt x="53" y="159"/>
                    </a:cubicBezTo>
                    <a:cubicBezTo>
                      <a:pt x="568" y="159"/>
                      <a:pt x="568" y="159"/>
                      <a:pt x="568" y="159"/>
                    </a:cubicBezTo>
                    <a:cubicBezTo>
                      <a:pt x="573" y="159"/>
                      <a:pt x="577" y="155"/>
                      <a:pt x="577" y="150"/>
                    </a:cubicBezTo>
                    <a:cubicBezTo>
                      <a:pt x="577" y="61"/>
                      <a:pt x="577" y="61"/>
                      <a:pt x="577" y="61"/>
                    </a:cubicBezTo>
                    <a:cubicBezTo>
                      <a:pt x="577" y="56"/>
                      <a:pt x="573" y="52"/>
                      <a:pt x="568" y="52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665;p59">
                <a:extLst>
                  <a:ext uri="{FF2B5EF4-FFF2-40B4-BE49-F238E27FC236}">
                    <a16:creationId xmlns:a16="http://schemas.microsoft.com/office/drawing/2014/main" id="{2E61F494-A91F-0A02-23C5-E86B5AA2BE54}"/>
                  </a:ext>
                </a:extLst>
              </p:cNvPr>
              <p:cNvSpPr/>
              <p:nvPr/>
            </p:nvSpPr>
            <p:spPr>
              <a:xfrm>
                <a:off x="6145212" y="2959100"/>
                <a:ext cx="2514600" cy="693737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52"/>
                    </a:moveTo>
                    <a:cubicBezTo>
                      <a:pt x="335" y="52"/>
                      <a:pt x="335" y="52"/>
                      <a:pt x="335" y="52"/>
                    </a:cubicBezTo>
                    <a:cubicBezTo>
                      <a:pt x="312" y="26"/>
                      <a:pt x="312" y="26"/>
                      <a:pt x="312" y="2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65" y="26"/>
                      <a:pt x="265" y="26"/>
                      <a:pt x="265" y="26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4" y="52"/>
                      <a:pt x="0" y="56"/>
                      <a:pt x="0" y="61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5"/>
                      <a:pt x="4" y="159"/>
                      <a:pt x="9" y="159"/>
                    </a:cubicBezTo>
                    <a:cubicBezTo>
                      <a:pt x="568" y="159"/>
                      <a:pt x="568" y="159"/>
                      <a:pt x="568" y="159"/>
                    </a:cubicBezTo>
                    <a:cubicBezTo>
                      <a:pt x="573" y="159"/>
                      <a:pt x="577" y="155"/>
                      <a:pt x="577" y="150"/>
                    </a:cubicBezTo>
                    <a:cubicBezTo>
                      <a:pt x="577" y="61"/>
                      <a:pt x="577" y="61"/>
                      <a:pt x="577" y="61"/>
                    </a:cubicBezTo>
                    <a:cubicBezTo>
                      <a:pt x="577" y="56"/>
                      <a:pt x="573" y="52"/>
                      <a:pt x="568" y="52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666;p59">
                <a:extLst>
                  <a:ext uri="{FF2B5EF4-FFF2-40B4-BE49-F238E27FC236}">
                    <a16:creationId xmlns:a16="http://schemas.microsoft.com/office/drawing/2014/main" id="{6FD00816-B6EB-5F15-B0BC-DF9D369A48BA}"/>
                  </a:ext>
                </a:extLst>
              </p:cNvPr>
              <p:cNvSpPr/>
              <p:nvPr/>
            </p:nvSpPr>
            <p:spPr>
              <a:xfrm>
                <a:off x="8763000" y="3186112"/>
                <a:ext cx="251460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242" y="107"/>
                      <a:pt x="242" y="107"/>
                      <a:pt x="242" y="107"/>
                    </a:cubicBezTo>
                    <a:cubicBezTo>
                      <a:pt x="265" y="133"/>
                      <a:pt x="265" y="133"/>
                      <a:pt x="265" y="133"/>
                    </a:cubicBezTo>
                    <a:cubicBezTo>
                      <a:pt x="289" y="159"/>
                      <a:pt x="289" y="159"/>
                      <a:pt x="289" y="159"/>
                    </a:cubicBezTo>
                    <a:cubicBezTo>
                      <a:pt x="312" y="133"/>
                      <a:pt x="312" y="133"/>
                      <a:pt x="312" y="133"/>
                    </a:cubicBezTo>
                    <a:cubicBezTo>
                      <a:pt x="335" y="107"/>
                      <a:pt x="335" y="107"/>
                      <a:pt x="335" y="107"/>
                    </a:cubicBezTo>
                    <a:cubicBezTo>
                      <a:pt x="524" y="107"/>
                      <a:pt x="524" y="107"/>
                      <a:pt x="524" y="107"/>
                    </a:cubicBezTo>
                    <a:cubicBezTo>
                      <a:pt x="553" y="107"/>
                      <a:pt x="577" y="83"/>
                      <a:pt x="577" y="54"/>
                    </a:cubicBezTo>
                    <a:cubicBezTo>
                      <a:pt x="577" y="24"/>
                      <a:pt x="553" y="0"/>
                      <a:pt x="524" y="0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667;p59">
                <a:extLst>
                  <a:ext uri="{FF2B5EF4-FFF2-40B4-BE49-F238E27FC236}">
                    <a16:creationId xmlns:a16="http://schemas.microsoft.com/office/drawing/2014/main" id="{93781906-4037-5413-2B7C-EB9E2410AA03}"/>
                  </a:ext>
                </a:extLst>
              </p:cNvPr>
              <p:cNvSpPr/>
              <p:nvPr/>
            </p:nvSpPr>
            <p:spPr>
              <a:xfrm>
                <a:off x="3525837" y="3186112"/>
                <a:ext cx="251460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242" y="107"/>
                      <a:pt x="242" y="107"/>
                      <a:pt x="242" y="107"/>
                    </a:cubicBezTo>
                    <a:cubicBezTo>
                      <a:pt x="265" y="133"/>
                      <a:pt x="265" y="133"/>
                      <a:pt x="265" y="133"/>
                    </a:cubicBezTo>
                    <a:cubicBezTo>
                      <a:pt x="288" y="159"/>
                      <a:pt x="288" y="159"/>
                      <a:pt x="288" y="159"/>
                    </a:cubicBezTo>
                    <a:cubicBezTo>
                      <a:pt x="312" y="133"/>
                      <a:pt x="312" y="133"/>
                      <a:pt x="312" y="133"/>
                    </a:cubicBezTo>
                    <a:cubicBezTo>
                      <a:pt x="335" y="107"/>
                      <a:pt x="335" y="107"/>
                      <a:pt x="335" y="107"/>
                    </a:cubicBezTo>
                    <a:cubicBezTo>
                      <a:pt x="568" y="107"/>
                      <a:pt x="568" y="107"/>
                      <a:pt x="568" y="107"/>
                    </a:cubicBezTo>
                    <a:cubicBezTo>
                      <a:pt x="573" y="107"/>
                      <a:pt x="577" y="103"/>
                      <a:pt x="577" y="98"/>
                    </a:cubicBezTo>
                    <a:cubicBezTo>
                      <a:pt x="577" y="9"/>
                      <a:pt x="577" y="9"/>
                      <a:pt x="577" y="9"/>
                    </a:cubicBezTo>
                    <a:cubicBezTo>
                      <a:pt x="577" y="4"/>
                      <a:pt x="573" y="0"/>
                      <a:pt x="568" y="0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672;p59">
                <a:extLst>
                  <a:ext uri="{FF2B5EF4-FFF2-40B4-BE49-F238E27FC236}">
                    <a16:creationId xmlns:a16="http://schemas.microsoft.com/office/drawing/2014/main" id="{EB204626-6E52-620B-4E59-A1A90FE91F06}"/>
                  </a:ext>
                </a:extLst>
              </p:cNvPr>
              <p:cNvSpPr/>
              <p:nvPr/>
            </p:nvSpPr>
            <p:spPr>
              <a:xfrm>
                <a:off x="4197350" y="4729162"/>
                <a:ext cx="1171575" cy="1173162"/>
              </a:xfrm>
              <a:prstGeom prst="ellipse">
                <a:avLst/>
              </a:prstGeom>
              <a:solidFill>
                <a:srgbClr val="DFEF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676;p59">
                <a:extLst>
                  <a:ext uri="{FF2B5EF4-FFF2-40B4-BE49-F238E27FC236}">
                    <a16:creationId xmlns:a16="http://schemas.microsoft.com/office/drawing/2014/main" id="{86686164-DC11-3E78-ABC9-9AA10CFF498B}"/>
                  </a:ext>
                </a:extLst>
              </p:cNvPr>
              <p:cNvSpPr/>
              <p:nvPr/>
            </p:nvSpPr>
            <p:spPr>
              <a:xfrm>
                <a:off x="4440237" y="4983162"/>
                <a:ext cx="684212" cy="684212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7" extrusionOk="0">
                    <a:moveTo>
                      <a:pt x="86" y="157"/>
                    </a:moveTo>
                    <a:cubicBezTo>
                      <a:pt x="71" y="157"/>
                      <a:pt x="71" y="157"/>
                      <a:pt x="71" y="157"/>
                    </a:cubicBezTo>
                    <a:cubicBezTo>
                      <a:pt x="68" y="157"/>
                      <a:pt x="65" y="154"/>
                      <a:pt x="64" y="151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62" y="135"/>
                      <a:pt x="61" y="135"/>
                      <a:pt x="61" y="134"/>
                    </a:cubicBezTo>
                    <a:cubicBezTo>
                      <a:pt x="58" y="133"/>
                      <a:pt x="55" y="132"/>
                      <a:pt x="52" y="131"/>
                    </a:cubicBezTo>
                    <a:cubicBezTo>
                      <a:pt x="51" y="130"/>
                      <a:pt x="50" y="130"/>
                      <a:pt x="50" y="131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35" y="142"/>
                      <a:pt x="31" y="142"/>
                      <a:pt x="29" y="139"/>
                    </a:cubicBezTo>
                    <a:cubicBezTo>
                      <a:pt x="18" y="129"/>
                      <a:pt x="18" y="129"/>
                      <a:pt x="18" y="129"/>
                    </a:cubicBezTo>
                    <a:cubicBezTo>
                      <a:pt x="15" y="126"/>
                      <a:pt x="15" y="122"/>
                      <a:pt x="17" y="120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7" y="107"/>
                      <a:pt x="27" y="106"/>
                      <a:pt x="26" y="105"/>
                    </a:cubicBezTo>
                    <a:cubicBezTo>
                      <a:pt x="25" y="102"/>
                      <a:pt x="24" y="99"/>
                      <a:pt x="23" y="96"/>
                    </a:cubicBezTo>
                    <a:cubicBezTo>
                      <a:pt x="22" y="96"/>
                      <a:pt x="22" y="95"/>
                      <a:pt x="21" y="95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3" y="92"/>
                      <a:pt x="0" y="89"/>
                      <a:pt x="0" y="8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67"/>
                      <a:pt x="3" y="64"/>
                      <a:pt x="6" y="64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2" y="61"/>
                      <a:pt x="22" y="61"/>
                      <a:pt x="23" y="60"/>
                    </a:cubicBezTo>
                    <a:cubicBezTo>
                      <a:pt x="24" y="57"/>
                      <a:pt x="25" y="54"/>
                      <a:pt x="26" y="51"/>
                    </a:cubicBezTo>
                    <a:cubicBezTo>
                      <a:pt x="27" y="51"/>
                      <a:pt x="27" y="50"/>
                      <a:pt x="26" y="5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4"/>
                      <a:pt x="15" y="30"/>
                      <a:pt x="18" y="28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5"/>
                      <a:pt x="35" y="15"/>
                      <a:pt x="37" y="1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1" y="26"/>
                      <a:pt x="52" y="26"/>
                    </a:cubicBezTo>
                    <a:cubicBezTo>
                      <a:pt x="55" y="24"/>
                      <a:pt x="58" y="23"/>
                      <a:pt x="61" y="22"/>
                    </a:cubicBezTo>
                    <a:cubicBezTo>
                      <a:pt x="61" y="22"/>
                      <a:pt x="62" y="22"/>
                      <a:pt x="62" y="21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5" y="2"/>
                      <a:pt x="68" y="0"/>
                      <a:pt x="7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3" y="2"/>
                      <a:pt x="93" y="5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6" y="22"/>
                      <a:pt x="96" y="22"/>
                      <a:pt x="97" y="22"/>
                    </a:cubicBezTo>
                    <a:cubicBezTo>
                      <a:pt x="100" y="23"/>
                      <a:pt x="103" y="24"/>
                      <a:pt x="106" y="26"/>
                    </a:cubicBezTo>
                    <a:cubicBezTo>
                      <a:pt x="106" y="26"/>
                      <a:pt x="107" y="26"/>
                      <a:pt x="107" y="26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3" y="15"/>
                      <a:pt x="127" y="15"/>
                      <a:pt x="129" y="17"/>
                    </a:cubicBezTo>
                    <a:cubicBezTo>
                      <a:pt x="140" y="28"/>
                      <a:pt x="140" y="28"/>
                      <a:pt x="140" y="28"/>
                    </a:cubicBezTo>
                    <a:cubicBezTo>
                      <a:pt x="142" y="30"/>
                      <a:pt x="142" y="34"/>
                      <a:pt x="140" y="37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1"/>
                      <a:pt x="131" y="51"/>
                    </a:cubicBezTo>
                    <a:cubicBezTo>
                      <a:pt x="133" y="54"/>
                      <a:pt x="134" y="57"/>
                      <a:pt x="135" y="60"/>
                    </a:cubicBezTo>
                    <a:cubicBezTo>
                      <a:pt x="135" y="61"/>
                      <a:pt x="135" y="61"/>
                      <a:pt x="136" y="62"/>
                    </a:cubicBezTo>
                    <a:cubicBezTo>
                      <a:pt x="152" y="64"/>
                      <a:pt x="152" y="64"/>
                      <a:pt x="152" y="64"/>
                    </a:cubicBezTo>
                    <a:cubicBezTo>
                      <a:pt x="152" y="64"/>
                      <a:pt x="152" y="64"/>
                      <a:pt x="152" y="64"/>
                    </a:cubicBezTo>
                    <a:cubicBezTo>
                      <a:pt x="155" y="64"/>
                      <a:pt x="157" y="67"/>
                      <a:pt x="157" y="71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9"/>
                      <a:pt x="155" y="92"/>
                      <a:pt x="151" y="93"/>
                    </a:cubicBezTo>
                    <a:cubicBezTo>
                      <a:pt x="136" y="95"/>
                      <a:pt x="136" y="95"/>
                      <a:pt x="136" y="95"/>
                    </a:cubicBezTo>
                    <a:cubicBezTo>
                      <a:pt x="135" y="95"/>
                      <a:pt x="135" y="96"/>
                      <a:pt x="135" y="96"/>
                    </a:cubicBezTo>
                    <a:cubicBezTo>
                      <a:pt x="134" y="99"/>
                      <a:pt x="133" y="102"/>
                      <a:pt x="131" y="105"/>
                    </a:cubicBezTo>
                    <a:cubicBezTo>
                      <a:pt x="131" y="106"/>
                      <a:pt x="131" y="107"/>
                      <a:pt x="131" y="107"/>
                    </a:cubicBezTo>
                    <a:cubicBezTo>
                      <a:pt x="140" y="120"/>
                      <a:pt x="140" y="120"/>
                      <a:pt x="140" y="120"/>
                    </a:cubicBezTo>
                    <a:cubicBezTo>
                      <a:pt x="142" y="122"/>
                      <a:pt x="142" y="126"/>
                      <a:pt x="140" y="129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7" y="142"/>
                      <a:pt x="123" y="142"/>
                      <a:pt x="120" y="140"/>
                    </a:cubicBezTo>
                    <a:cubicBezTo>
                      <a:pt x="107" y="131"/>
                      <a:pt x="107" y="131"/>
                      <a:pt x="107" y="131"/>
                    </a:cubicBezTo>
                    <a:cubicBezTo>
                      <a:pt x="107" y="130"/>
                      <a:pt x="106" y="130"/>
                      <a:pt x="106" y="131"/>
                    </a:cubicBezTo>
                    <a:cubicBezTo>
                      <a:pt x="103" y="132"/>
                      <a:pt x="100" y="133"/>
                      <a:pt x="97" y="134"/>
                    </a:cubicBezTo>
                    <a:cubicBezTo>
                      <a:pt x="96" y="135"/>
                      <a:pt x="96" y="135"/>
                      <a:pt x="95" y="136"/>
                    </a:cubicBezTo>
                    <a:cubicBezTo>
                      <a:pt x="93" y="151"/>
                      <a:pt x="93" y="151"/>
                      <a:pt x="93" y="151"/>
                    </a:cubicBezTo>
                    <a:cubicBezTo>
                      <a:pt x="93" y="154"/>
                      <a:pt x="90" y="157"/>
                      <a:pt x="86" y="157"/>
                    </a:cubicBezTo>
                    <a:close/>
                    <a:moveTo>
                      <a:pt x="71" y="150"/>
                    </a:moveTo>
                    <a:cubicBezTo>
                      <a:pt x="86" y="150"/>
                      <a:pt x="86" y="150"/>
                      <a:pt x="86" y="150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9" y="131"/>
                      <a:pt x="91" y="129"/>
                      <a:pt x="95" y="128"/>
                    </a:cubicBezTo>
                    <a:cubicBezTo>
                      <a:pt x="97" y="127"/>
                      <a:pt x="100" y="126"/>
                      <a:pt x="102" y="124"/>
                    </a:cubicBezTo>
                    <a:cubicBezTo>
                      <a:pt x="105" y="123"/>
                      <a:pt x="109" y="123"/>
                      <a:pt x="112" y="125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34" y="124"/>
                      <a:pt x="134" y="124"/>
                      <a:pt x="134" y="124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3" y="109"/>
                      <a:pt x="123" y="105"/>
                      <a:pt x="125" y="102"/>
                    </a:cubicBezTo>
                    <a:cubicBezTo>
                      <a:pt x="126" y="99"/>
                      <a:pt x="127" y="97"/>
                      <a:pt x="128" y="94"/>
                    </a:cubicBezTo>
                    <a:cubicBezTo>
                      <a:pt x="129" y="91"/>
                      <a:pt x="132" y="89"/>
                      <a:pt x="135" y="88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71"/>
                      <a:pt x="150" y="71"/>
                      <a:pt x="150" y="71"/>
                    </a:cubicBezTo>
                    <a:cubicBezTo>
                      <a:pt x="135" y="69"/>
                      <a:pt x="135" y="69"/>
                      <a:pt x="135" y="69"/>
                    </a:cubicBezTo>
                    <a:cubicBezTo>
                      <a:pt x="132" y="68"/>
                      <a:pt x="129" y="66"/>
                      <a:pt x="128" y="62"/>
                    </a:cubicBezTo>
                    <a:cubicBezTo>
                      <a:pt x="127" y="60"/>
                      <a:pt x="126" y="57"/>
                      <a:pt x="125" y="55"/>
                    </a:cubicBezTo>
                    <a:cubicBezTo>
                      <a:pt x="123" y="52"/>
                      <a:pt x="123" y="48"/>
                      <a:pt x="125" y="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09" y="34"/>
                      <a:pt x="105" y="34"/>
                      <a:pt x="102" y="32"/>
                    </a:cubicBezTo>
                    <a:cubicBezTo>
                      <a:pt x="100" y="31"/>
                      <a:pt x="97" y="30"/>
                      <a:pt x="95" y="29"/>
                    </a:cubicBezTo>
                    <a:cubicBezTo>
                      <a:pt x="91" y="28"/>
                      <a:pt x="89" y="25"/>
                      <a:pt x="88" y="22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8" y="25"/>
                      <a:pt x="66" y="28"/>
                      <a:pt x="63" y="29"/>
                    </a:cubicBezTo>
                    <a:cubicBezTo>
                      <a:pt x="60" y="30"/>
                      <a:pt x="58" y="31"/>
                      <a:pt x="55" y="32"/>
                    </a:cubicBezTo>
                    <a:cubicBezTo>
                      <a:pt x="52" y="34"/>
                      <a:pt x="48" y="34"/>
                      <a:pt x="46" y="32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8"/>
                      <a:pt x="34" y="52"/>
                      <a:pt x="33" y="55"/>
                    </a:cubicBezTo>
                    <a:cubicBezTo>
                      <a:pt x="31" y="57"/>
                      <a:pt x="30" y="60"/>
                      <a:pt x="29" y="62"/>
                    </a:cubicBezTo>
                    <a:cubicBezTo>
                      <a:pt x="28" y="66"/>
                      <a:pt x="26" y="68"/>
                      <a:pt x="22" y="69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86"/>
                      <a:pt x="7" y="86"/>
                      <a:pt x="7" y="86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6" y="89"/>
                      <a:pt x="28" y="91"/>
                      <a:pt x="29" y="94"/>
                    </a:cubicBezTo>
                    <a:cubicBezTo>
                      <a:pt x="30" y="97"/>
                      <a:pt x="31" y="99"/>
                      <a:pt x="33" y="102"/>
                    </a:cubicBezTo>
                    <a:cubicBezTo>
                      <a:pt x="34" y="105"/>
                      <a:pt x="34" y="109"/>
                      <a:pt x="32" y="11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46" y="125"/>
                      <a:pt x="46" y="125"/>
                      <a:pt x="46" y="125"/>
                    </a:cubicBezTo>
                    <a:cubicBezTo>
                      <a:pt x="48" y="123"/>
                      <a:pt x="52" y="123"/>
                      <a:pt x="55" y="124"/>
                    </a:cubicBezTo>
                    <a:cubicBezTo>
                      <a:pt x="58" y="126"/>
                      <a:pt x="60" y="127"/>
                      <a:pt x="63" y="128"/>
                    </a:cubicBezTo>
                    <a:cubicBezTo>
                      <a:pt x="66" y="129"/>
                      <a:pt x="68" y="131"/>
                      <a:pt x="69" y="135"/>
                    </a:cubicBezTo>
                    <a:lnTo>
                      <a:pt x="71" y="150"/>
                    </a:lnTo>
                    <a:close/>
                    <a:moveTo>
                      <a:pt x="23" y="124"/>
                    </a:move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lose/>
                    <a:moveTo>
                      <a:pt x="135" y="123"/>
                    </a:moveTo>
                    <a:cubicBezTo>
                      <a:pt x="135" y="123"/>
                      <a:pt x="135" y="123"/>
                      <a:pt x="135" y="123"/>
                    </a:cubicBezTo>
                    <a:close/>
                    <a:moveTo>
                      <a:pt x="150" y="86"/>
                    </a:moveTo>
                    <a:cubicBezTo>
                      <a:pt x="150" y="86"/>
                      <a:pt x="150" y="86"/>
                      <a:pt x="150" y="86"/>
                    </a:cubicBezTo>
                    <a:close/>
                    <a:moveTo>
                      <a:pt x="7" y="86"/>
                    </a:moveTo>
                    <a:cubicBezTo>
                      <a:pt x="7" y="86"/>
                      <a:pt x="7" y="86"/>
                      <a:pt x="7" y="86"/>
                    </a:cubicBezTo>
                    <a:close/>
                    <a:moveTo>
                      <a:pt x="150" y="86"/>
                    </a:moveTo>
                    <a:cubicBezTo>
                      <a:pt x="150" y="86"/>
                      <a:pt x="150" y="86"/>
                      <a:pt x="150" y="86"/>
                    </a:cubicBezTo>
                    <a:close/>
                    <a:moveTo>
                      <a:pt x="7" y="86"/>
                    </a:moveTo>
                    <a:cubicBezTo>
                      <a:pt x="7" y="86"/>
                      <a:pt x="7" y="86"/>
                      <a:pt x="7" y="86"/>
                    </a:cubicBezTo>
                    <a:cubicBezTo>
                      <a:pt x="7" y="86"/>
                      <a:pt x="7" y="86"/>
                      <a:pt x="7" y="86"/>
                    </a:cubicBezTo>
                    <a:close/>
                    <a:moveTo>
                      <a:pt x="124" y="22"/>
                    </a:moveTo>
                    <a:cubicBezTo>
                      <a:pt x="124" y="22"/>
                      <a:pt x="124" y="22"/>
                      <a:pt x="124" y="22"/>
                    </a:cubicBezTo>
                    <a:close/>
                    <a:moveTo>
                      <a:pt x="124" y="22"/>
                    </a:moveTo>
                    <a:cubicBezTo>
                      <a:pt x="124" y="22"/>
                      <a:pt x="124" y="22"/>
                      <a:pt x="124" y="22"/>
                    </a:cubicBezTo>
                    <a:close/>
                    <a:moveTo>
                      <a:pt x="79" y="110"/>
                    </a:moveTo>
                    <a:cubicBezTo>
                      <a:pt x="70" y="110"/>
                      <a:pt x="62" y="106"/>
                      <a:pt x="57" y="100"/>
                    </a:cubicBezTo>
                    <a:cubicBezTo>
                      <a:pt x="49" y="93"/>
                      <a:pt x="46" y="82"/>
                      <a:pt x="48" y="71"/>
                    </a:cubicBezTo>
                    <a:cubicBezTo>
                      <a:pt x="51" y="59"/>
                      <a:pt x="60" y="50"/>
                      <a:pt x="72" y="48"/>
                    </a:cubicBezTo>
                    <a:cubicBezTo>
                      <a:pt x="82" y="46"/>
                      <a:pt x="93" y="49"/>
                      <a:pt x="101" y="56"/>
                    </a:cubicBezTo>
                    <a:cubicBezTo>
                      <a:pt x="108" y="64"/>
                      <a:pt x="111" y="75"/>
                      <a:pt x="109" y="85"/>
                    </a:cubicBezTo>
                    <a:cubicBezTo>
                      <a:pt x="107" y="97"/>
                      <a:pt x="97" y="106"/>
                      <a:pt x="86" y="109"/>
                    </a:cubicBezTo>
                    <a:cubicBezTo>
                      <a:pt x="83" y="109"/>
                      <a:pt x="81" y="110"/>
                      <a:pt x="79" y="110"/>
                    </a:cubicBezTo>
                    <a:close/>
                    <a:moveTo>
                      <a:pt x="79" y="54"/>
                    </a:moveTo>
                    <a:cubicBezTo>
                      <a:pt x="77" y="54"/>
                      <a:pt x="75" y="54"/>
                      <a:pt x="73" y="55"/>
                    </a:cubicBezTo>
                    <a:cubicBezTo>
                      <a:pt x="64" y="57"/>
                      <a:pt x="57" y="64"/>
                      <a:pt x="55" y="73"/>
                    </a:cubicBezTo>
                    <a:cubicBezTo>
                      <a:pt x="53" y="81"/>
                      <a:pt x="56" y="89"/>
                      <a:pt x="62" y="95"/>
                    </a:cubicBezTo>
                    <a:cubicBezTo>
                      <a:pt x="68" y="101"/>
                      <a:pt x="76" y="104"/>
                      <a:pt x="84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93" y="100"/>
                      <a:pt x="100" y="93"/>
                      <a:pt x="102" y="84"/>
                    </a:cubicBezTo>
                    <a:cubicBezTo>
                      <a:pt x="104" y="76"/>
                      <a:pt x="102" y="67"/>
                      <a:pt x="96" y="61"/>
                    </a:cubicBezTo>
                    <a:cubicBezTo>
                      <a:pt x="91" y="57"/>
                      <a:pt x="85" y="54"/>
                      <a:pt x="79" y="54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Google Shape;1610;p57">
              <a:extLst>
                <a:ext uri="{FF2B5EF4-FFF2-40B4-BE49-F238E27FC236}">
                  <a16:creationId xmlns:a16="http://schemas.microsoft.com/office/drawing/2014/main" id="{9A415FD0-B5E3-BAD6-679C-70172206C618}"/>
                </a:ext>
              </a:extLst>
            </p:cNvPr>
            <p:cNvSpPr txBox="1"/>
            <p:nvPr/>
          </p:nvSpPr>
          <p:spPr>
            <a:xfrm>
              <a:off x="1278922" y="3809423"/>
              <a:ext cx="1926338" cy="298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Topic  Investigation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1610;p57">
              <a:extLst>
                <a:ext uri="{FF2B5EF4-FFF2-40B4-BE49-F238E27FC236}">
                  <a16:creationId xmlns:a16="http://schemas.microsoft.com/office/drawing/2014/main" id="{E06F472C-8270-541D-5D7F-5D752735190E}"/>
                </a:ext>
              </a:extLst>
            </p:cNvPr>
            <p:cNvSpPr txBox="1"/>
            <p:nvPr/>
          </p:nvSpPr>
          <p:spPr>
            <a:xfrm>
              <a:off x="3410547" y="3813686"/>
              <a:ext cx="2460005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Montserrat"/>
                  <a:sym typeface="Montserrat"/>
                </a:rPr>
                <a:t>Application Development</a:t>
              </a:r>
              <a:endParaRPr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Google Shape;1610;p57">
              <a:extLst>
                <a:ext uri="{FF2B5EF4-FFF2-40B4-BE49-F238E27FC236}">
                  <a16:creationId xmlns:a16="http://schemas.microsoft.com/office/drawing/2014/main" id="{58860087-BFEE-7322-FD7D-4B56B47F2E2D}"/>
                </a:ext>
              </a:extLst>
            </p:cNvPr>
            <p:cNvSpPr txBox="1"/>
            <p:nvPr/>
          </p:nvSpPr>
          <p:spPr>
            <a:xfrm>
              <a:off x="5985438" y="3809423"/>
              <a:ext cx="2210255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Performance Testing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4109;p88">
              <a:extLst>
                <a:ext uri="{FF2B5EF4-FFF2-40B4-BE49-F238E27FC236}">
                  <a16:creationId xmlns:a16="http://schemas.microsoft.com/office/drawing/2014/main" id="{5C0764C9-ADEB-A49F-C130-9174FC9A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524" y="1747276"/>
              <a:ext cx="1042988" cy="1049337"/>
            </a:xfrm>
            <a:prstGeom prst="ellipse">
              <a:avLst/>
            </a:pr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Google Shape;4116;p88">
              <a:extLst>
                <a:ext uri="{FF2B5EF4-FFF2-40B4-BE49-F238E27FC236}">
                  <a16:creationId xmlns:a16="http://schemas.microsoft.com/office/drawing/2014/main" id="{25FE8212-9BB7-FDBD-3CAC-8252ADF96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137" y="1885388"/>
              <a:ext cx="639762" cy="747713"/>
            </a:xfrm>
            <a:custGeom>
              <a:avLst/>
              <a:gdLst>
                <a:gd name="T0" fmla="*/ 2147483646 w 149"/>
                <a:gd name="T1" fmla="*/ 2147483646 h 174"/>
                <a:gd name="T2" fmla="*/ 2147483646 w 149"/>
                <a:gd name="T3" fmla="*/ 2147483646 h 174"/>
                <a:gd name="T4" fmla="*/ 2147483646 w 149"/>
                <a:gd name="T5" fmla="*/ 2147483646 h 174"/>
                <a:gd name="T6" fmla="*/ 2147483646 w 149"/>
                <a:gd name="T7" fmla="*/ 2147483646 h 174"/>
                <a:gd name="T8" fmla="*/ 2147483646 w 149"/>
                <a:gd name="T9" fmla="*/ 2147483646 h 174"/>
                <a:gd name="T10" fmla="*/ 2147483646 w 149"/>
                <a:gd name="T11" fmla="*/ 2147483646 h 174"/>
                <a:gd name="T12" fmla="*/ 2147483646 w 149"/>
                <a:gd name="T13" fmla="*/ 2147483646 h 174"/>
                <a:gd name="T14" fmla="*/ 2147483646 w 149"/>
                <a:gd name="T15" fmla="*/ 2147483646 h 174"/>
                <a:gd name="T16" fmla="*/ 2147483646 w 149"/>
                <a:gd name="T17" fmla="*/ 2147483646 h 174"/>
                <a:gd name="T18" fmla="*/ 2147483646 w 149"/>
                <a:gd name="T19" fmla="*/ 2147483646 h 174"/>
                <a:gd name="T20" fmla="*/ 2147483646 w 149"/>
                <a:gd name="T21" fmla="*/ 2147483646 h 174"/>
                <a:gd name="T22" fmla="*/ 2147483646 w 149"/>
                <a:gd name="T23" fmla="*/ 2147483646 h 174"/>
                <a:gd name="T24" fmla="*/ 2147483646 w 149"/>
                <a:gd name="T25" fmla="*/ 2147483646 h 174"/>
                <a:gd name="T26" fmla="*/ 2147483646 w 149"/>
                <a:gd name="T27" fmla="*/ 2147483646 h 174"/>
                <a:gd name="T28" fmla="*/ 2147483646 w 149"/>
                <a:gd name="T29" fmla="*/ 2147483646 h 174"/>
                <a:gd name="T30" fmla="*/ 2147483646 w 149"/>
                <a:gd name="T31" fmla="*/ 2147483646 h 174"/>
                <a:gd name="T32" fmla="*/ 2147483646 w 149"/>
                <a:gd name="T33" fmla="*/ 2147483646 h 174"/>
                <a:gd name="T34" fmla="*/ 2147483646 w 149"/>
                <a:gd name="T35" fmla="*/ 2147483646 h 174"/>
                <a:gd name="T36" fmla="*/ 2147483646 w 149"/>
                <a:gd name="T37" fmla="*/ 2147483646 h 174"/>
                <a:gd name="T38" fmla="*/ 2147483646 w 149"/>
                <a:gd name="T39" fmla="*/ 2147483646 h 174"/>
                <a:gd name="T40" fmla="*/ 2147483646 w 149"/>
                <a:gd name="T41" fmla="*/ 2147483646 h 174"/>
                <a:gd name="T42" fmla="*/ 2147483646 w 149"/>
                <a:gd name="T43" fmla="*/ 2147483646 h 174"/>
                <a:gd name="T44" fmla="*/ 2147483646 w 149"/>
                <a:gd name="T45" fmla="*/ 2147483646 h 174"/>
                <a:gd name="T46" fmla="*/ 0 w 149"/>
                <a:gd name="T47" fmla="*/ 2147483646 h 174"/>
                <a:gd name="T48" fmla="*/ 2147483646 w 149"/>
                <a:gd name="T49" fmla="*/ 2147483646 h 174"/>
                <a:gd name="T50" fmla="*/ 2147483646 w 149"/>
                <a:gd name="T51" fmla="*/ 2147483646 h 174"/>
                <a:gd name="T52" fmla="*/ 2147483646 w 149"/>
                <a:gd name="T53" fmla="*/ 2147483646 h 174"/>
                <a:gd name="T54" fmla="*/ 2147483646 w 149"/>
                <a:gd name="T55" fmla="*/ 2147483646 h 174"/>
                <a:gd name="T56" fmla="*/ 2147483646 w 149"/>
                <a:gd name="T57" fmla="*/ 2147483646 h 174"/>
                <a:gd name="T58" fmla="*/ 2147483646 w 149"/>
                <a:gd name="T59" fmla="*/ 2147483646 h 174"/>
                <a:gd name="T60" fmla="*/ 2147483646 w 149"/>
                <a:gd name="T61" fmla="*/ 2147483646 h 174"/>
                <a:gd name="T62" fmla="*/ 2147483646 w 149"/>
                <a:gd name="T63" fmla="*/ 2147483646 h 174"/>
                <a:gd name="T64" fmla="*/ 2147483646 w 149"/>
                <a:gd name="T65" fmla="*/ 2147483646 h 174"/>
                <a:gd name="T66" fmla="*/ 2147483646 w 149"/>
                <a:gd name="T67" fmla="*/ 2147483646 h 174"/>
                <a:gd name="T68" fmla="*/ 2147483646 w 149"/>
                <a:gd name="T69" fmla="*/ 2147483646 h 174"/>
                <a:gd name="T70" fmla="*/ 2147483646 w 149"/>
                <a:gd name="T71" fmla="*/ 2147483646 h 174"/>
                <a:gd name="T72" fmla="*/ 2147483646 w 149"/>
                <a:gd name="T73" fmla="*/ 2147483646 h 174"/>
                <a:gd name="T74" fmla="*/ 2147483646 w 149"/>
                <a:gd name="T75" fmla="*/ 2147483646 h 174"/>
                <a:gd name="T76" fmla="*/ 2147483646 w 149"/>
                <a:gd name="T77" fmla="*/ 2147483646 h 174"/>
                <a:gd name="T78" fmla="*/ 2147483646 w 149"/>
                <a:gd name="T79" fmla="*/ 2147483646 h 174"/>
                <a:gd name="T80" fmla="*/ 2147483646 w 149"/>
                <a:gd name="T81" fmla="*/ 2147483646 h 174"/>
                <a:gd name="T82" fmla="*/ 2147483646 w 149"/>
                <a:gd name="T83" fmla="*/ 2147483646 h 174"/>
                <a:gd name="T84" fmla="*/ 2147483646 w 149"/>
                <a:gd name="T85" fmla="*/ 2147483646 h 174"/>
                <a:gd name="T86" fmla="*/ 2147483646 w 149"/>
                <a:gd name="T87" fmla="*/ 0 h 174"/>
                <a:gd name="T88" fmla="*/ 2147483646 w 149"/>
                <a:gd name="T89" fmla="*/ 2147483646 h 1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9" h="174" extrusionOk="0">
                  <a:moveTo>
                    <a:pt x="86" y="174"/>
                  </a:moveTo>
                  <a:cubicBezTo>
                    <a:pt x="62" y="174"/>
                    <a:pt x="62" y="174"/>
                    <a:pt x="62" y="174"/>
                  </a:cubicBezTo>
                  <a:cubicBezTo>
                    <a:pt x="60" y="174"/>
                    <a:pt x="58" y="173"/>
                    <a:pt x="58" y="171"/>
                  </a:cubicBezTo>
                  <a:cubicBezTo>
                    <a:pt x="58" y="169"/>
                    <a:pt x="60" y="168"/>
                    <a:pt x="62" y="16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8" y="168"/>
                    <a:pt x="89" y="169"/>
                    <a:pt x="89" y="171"/>
                  </a:cubicBezTo>
                  <a:cubicBezTo>
                    <a:pt x="89" y="173"/>
                    <a:pt x="88" y="174"/>
                    <a:pt x="86" y="174"/>
                  </a:cubicBezTo>
                  <a:close/>
                  <a:moveTo>
                    <a:pt x="92" y="163"/>
                  </a:moveTo>
                  <a:cubicBezTo>
                    <a:pt x="55" y="163"/>
                    <a:pt x="55" y="163"/>
                    <a:pt x="55" y="163"/>
                  </a:cubicBezTo>
                  <a:cubicBezTo>
                    <a:pt x="53" y="163"/>
                    <a:pt x="52" y="161"/>
                    <a:pt x="52" y="160"/>
                  </a:cubicBezTo>
                  <a:cubicBezTo>
                    <a:pt x="52" y="158"/>
                    <a:pt x="53" y="156"/>
                    <a:pt x="55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4" y="156"/>
                    <a:pt x="96" y="158"/>
                    <a:pt x="96" y="160"/>
                  </a:cubicBezTo>
                  <a:cubicBezTo>
                    <a:pt x="96" y="161"/>
                    <a:pt x="94" y="163"/>
                    <a:pt x="92" y="163"/>
                  </a:cubicBezTo>
                  <a:close/>
                  <a:moveTo>
                    <a:pt x="73" y="151"/>
                  </a:moveTo>
                  <a:cubicBezTo>
                    <a:pt x="67" y="151"/>
                    <a:pt x="60" y="151"/>
                    <a:pt x="59" y="151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2" y="151"/>
                    <a:pt x="49" y="148"/>
                    <a:pt x="48" y="142"/>
                  </a:cubicBezTo>
                  <a:cubicBezTo>
                    <a:pt x="47" y="140"/>
                    <a:pt x="47" y="137"/>
                    <a:pt x="47" y="135"/>
                  </a:cubicBezTo>
                  <a:cubicBezTo>
                    <a:pt x="47" y="132"/>
                    <a:pt x="47" y="128"/>
                    <a:pt x="46" y="126"/>
                  </a:cubicBezTo>
                  <a:cubicBezTo>
                    <a:pt x="41" y="117"/>
                    <a:pt x="37" y="110"/>
                    <a:pt x="32" y="101"/>
                  </a:cubicBezTo>
                  <a:cubicBezTo>
                    <a:pt x="27" y="92"/>
                    <a:pt x="22" y="78"/>
                    <a:pt x="26" y="65"/>
                  </a:cubicBezTo>
                  <a:cubicBezTo>
                    <a:pt x="30" y="48"/>
                    <a:pt x="48" y="31"/>
                    <a:pt x="73" y="31"/>
                  </a:cubicBezTo>
                  <a:cubicBezTo>
                    <a:pt x="99" y="31"/>
                    <a:pt x="117" y="48"/>
                    <a:pt x="121" y="65"/>
                  </a:cubicBezTo>
                  <a:cubicBezTo>
                    <a:pt x="124" y="78"/>
                    <a:pt x="119" y="92"/>
                    <a:pt x="114" y="101"/>
                  </a:cubicBezTo>
                  <a:cubicBezTo>
                    <a:pt x="109" y="110"/>
                    <a:pt x="106" y="117"/>
                    <a:pt x="101" y="126"/>
                  </a:cubicBezTo>
                  <a:cubicBezTo>
                    <a:pt x="100" y="128"/>
                    <a:pt x="99" y="132"/>
                    <a:pt x="99" y="135"/>
                  </a:cubicBezTo>
                  <a:cubicBezTo>
                    <a:pt x="99" y="137"/>
                    <a:pt x="99" y="140"/>
                    <a:pt x="99" y="142"/>
                  </a:cubicBezTo>
                  <a:cubicBezTo>
                    <a:pt x="97" y="148"/>
                    <a:pt x="94" y="151"/>
                    <a:pt x="87" y="151"/>
                  </a:cubicBezTo>
                  <a:cubicBezTo>
                    <a:pt x="87" y="151"/>
                    <a:pt x="80" y="151"/>
                    <a:pt x="73" y="151"/>
                  </a:cubicBezTo>
                  <a:close/>
                  <a:moveTo>
                    <a:pt x="59" y="144"/>
                  </a:moveTo>
                  <a:cubicBezTo>
                    <a:pt x="60" y="144"/>
                    <a:pt x="87" y="144"/>
                    <a:pt x="87" y="144"/>
                  </a:cubicBezTo>
                  <a:cubicBezTo>
                    <a:pt x="91" y="144"/>
                    <a:pt x="92" y="144"/>
                    <a:pt x="92" y="141"/>
                  </a:cubicBezTo>
                  <a:cubicBezTo>
                    <a:pt x="93" y="139"/>
                    <a:pt x="93" y="137"/>
                    <a:pt x="93" y="135"/>
                  </a:cubicBezTo>
                  <a:cubicBezTo>
                    <a:pt x="93" y="131"/>
                    <a:pt x="93" y="127"/>
                    <a:pt x="95" y="123"/>
                  </a:cubicBezTo>
                  <a:cubicBezTo>
                    <a:pt x="100" y="114"/>
                    <a:pt x="104" y="107"/>
                    <a:pt x="108" y="98"/>
                  </a:cubicBezTo>
                  <a:cubicBezTo>
                    <a:pt x="112" y="91"/>
                    <a:pt x="117" y="78"/>
                    <a:pt x="114" y="66"/>
                  </a:cubicBezTo>
                  <a:cubicBezTo>
                    <a:pt x="111" y="53"/>
                    <a:pt x="95" y="38"/>
                    <a:pt x="73" y="38"/>
                  </a:cubicBezTo>
                  <a:cubicBezTo>
                    <a:pt x="51" y="38"/>
                    <a:pt x="36" y="53"/>
                    <a:pt x="32" y="66"/>
                  </a:cubicBezTo>
                  <a:cubicBezTo>
                    <a:pt x="29" y="78"/>
                    <a:pt x="35" y="91"/>
                    <a:pt x="38" y="98"/>
                  </a:cubicBezTo>
                  <a:cubicBezTo>
                    <a:pt x="43" y="107"/>
                    <a:pt x="46" y="114"/>
                    <a:pt x="51" y="123"/>
                  </a:cubicBezTo>
                  <a:cubicBezTo>
                    <a:pt x="53" y="127"/>
                    <a:pt x="54" y="131"/>
                    <a:pt x="54" y="135"/>
                  </a:cubicBezTo>
                  <a:cubicBezTo>
                    <a:pt x="54" y="137"/>
                    <a:pt x="54" y="139"/>
                    <a:pt x="54" y="141"/>
                  </a:cubicBezTo>
                  <a:cubicBezTo>
                    <a:pt x="55" y="144"/>
                    <a:pt x="55" y="14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lose/>
                  <a:moveTo>
                    <a:pt x="16" y="80"/>
                  </a:move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9"/>
                    <a:pt x="0" y="77"/>
                  </a:cubicBezTo>
                  <a:cubicBezTo>
                    <a:pt x="0" y="75"/>
                    <a:pt x="2" y="74"/>
                    <a:pt x="4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8" y="74"/>
                    <a:pt x="20" y="75"/>
                    <a:pt x="20" y="77"/>
                  </a:cubicBezTo>
                  <a:cubicBezTo>
                    <a:pt x="20" y="79"/>
                    <a:pt x="18" y="80"/>
                    <a:pt x="16" y="80"/>
                  </a:cubicBezTo>
                  <a:close/>
                  <a:moveTo>
                    <a:pt x="146" y="78"/>
                  </a:moveTo>
                  <a:cubicBezTo>
                    <a:pt x="130" y="78"/>
                    <a:pt x="130" y="78"/>
                    <a:pt x="130" y="78"/>
                  </a:cubicBezTo>
                  <a:cubicBezTo>
                    <a:pt x="128" y="78"/>
                    <a:pt x="127" y="76"/>
                    <a:pt x="127" y="75"/>
                  </a:cubicBezTo>
                  <a:cubicBezTo>
                    <a:pt x="127" y="73"/>
                    <a:pt x="128" y="71"/>
                    <a:pt x="130" y="71"/>
                  </a:cubicBezTo>
                  <a:cubicBezTo>
                    <a:pt x="146" y="71"/>
                    <a:pt x="146" y="71"/>
                    <a:pt x="146" y="71"/>
                  </a:cubicBezTo>
                  <a:cubicBezTo>
                    <a:pt x="147" y="71"/>
                    <a:pt x="149" y="73"/>
                    <a:pt x="149" y="75"/>
                  </a:cubicBezTo>
                  <a:cubicBezTo>
                    <a:pt x="149" y="76"/>
                    <a:pt x="147" y="78"/>
                    <a:pt x="146" y="78"/>
                  </a:cubicBezTo>
                  <a:close/>
                  <a:moveTo>
                    <a:pt x="44" y="75"/>
                  </a:moveTo>
                  <a:cubicBezTo>
                    <a:pt x="44" y="75"/>
                    <a:pt x="44" y="75"/>
                    <a:pt x="43" y="75"/>
                  </a:cubicBezTo>
                  <a:cubicBezTo>
                    <a:pt x="42" y="75"/>
                    <a:pt x="41" y="73"/>
                    <a:pt x="41" y="71"/>
                  </a:cubicBezTo>
                  <a:cubicBezTo>
                    <a:pt x="44" y="59"/>
                    <a:pt x="57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8" y="49"/>
                    <a:pt x="78" y="50"/>
                  </a:cubicBezTo>
                  <a:cubicBezTo>
                    <a:pt x="78" y="52"/>
                    <a:pt x="77" y="54"/>
                    <a:pt x="75" y="54"/>
                  </a:cubicBezTo>
                  <a:cubicBezTo>
                    <a:pt x="60" y="54"/>
                    <a:pt x="50" y="64"/>
                    <a:pt x="47" y="73"/>
                  </a:cubicBezTo>
                  <a:cubicBezTo>
                    <a:pt x="47" y="74"/>
                    <a:pt x="46" y="75"/>
                    <a:pt x="44" y="75"/>
                  </a:cubicBezTo>
                  <a:close/>
                  <a:moveTo>
                    <a:pt x="115" y="40"/>
                  </a:moveTo>
                  <a:cubicBezTo>
                    <a:pt x="114" y="40"/>
                    <a:pt x="113" y="39"/>
                    <a:pt x="112" y="39"/>
                  </a:cubicBezTo>
                  <a:cubicBezTo>
                    <a:pt x="111" y="38"/>
                    <a:pt x="111" y="36"/>
                    <a:pt x="112" y="34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5" y="22"/>
                    <a:pt x="127" y="22"/>
                    <a:pt x="128" y="23"/>
                  </a:cubicBezTo>
                  <a:cubicBezTo>
                    <a:pt x="129" y="25"/>
                    <a:pt x="129" y="27"/>
                    <a:pt x="128" y="2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39"/>
                    <a:pt x="116" y="40"/>
                    <a:pt x="115" y="40"/>
                  </a:cubicBezTo>
                  <a:close/>
                  <a:moveTo>
                    <a:pt x="33" y="40"/>
                  </a:moveTo>
                  <a:cubicBezTo>
                    <a:pt x="32" y="40"/>
                    <a:pt x="31" y="39"/>
                    <a:pt x="30" y="3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5"/>
                    <a:pt x="19" y="23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6"/>
                    <a:pt x="36" y="38"/>
                    <a:pt x="35" y="39"/>
                  </a:cubicBezTo>
                  <a:cubicBezTo>
                    <a:pt x="34" y="39"/>
                    <a:pt x="34" y="40"/>
                    <a:pt x="33" y="40"/>
                  </a:cubicBezTo>
                  <a:close/>
                  <a:moveTo>
                    <a:pt x="73" y="25"/>
                  </a:moveTo>
                  <a:cubicBezTo>
                    <a:pt x="71" y="25"/>
                    <a:pt x="70" y="24"/>
                    <a:pt x="70" y="22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71" y="0"/>
                    <a:pt x="73" y="0"/>
                  </a:cubicBezTo>
                  <a:cubicBezTo>
                    <a:pt x="75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5" y="25"/>
                    <a:pt x="7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9" name="Google Shape;4107;p88">
              <a:extLst>
                <a:ext uri="{FF2B5EF4-FFF2-40B4-BE49-F238E27FC236}">
                  <a16:creationId xmlns:a16="http://schemas.microsoft.com/office/drawing/2014/main" id="{81AEEF5D-2294-C629-FA15-387AF6AFE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390" y="1808831"/>
              <a:ext cx="1042987" cy="1047750"/>
            </a:xfrm>
            <a:prstGeom prst="ellipse">
              <a:avLst/>
            </a:pr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Google Shape;4120;p88">
              <a:extLst>
                <a:ext uri="{FF2B5EF4-FFF2-40B4-BE49-F238E27FC236}">
                  <a16:creationId xmlns:a16="http://schemas.microsoft.com/office/drawing/2014/main" id="{416FA627-DD46-C1BE-8CBA-AE4AC15B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940" y="2010443"/>
              <a:ext cx="661987" cy="627063"/>
            </a:xfrm>
            <a:custGeom>
              <a:avLst/>
              <a:gdLst>
                <a:gd name="T0" fmla="*/ 2147483646 w 154"/>
                <a:gd name="T1" fmla="*/ 2147483646 h 146"/>
                <a:gd name="T2" fmla="*/ 2147483646 w 154"/>
                <a:gd name="T3" fmla="*/ 2147483646 h 146"/>
                <a:gd name="T4" fmla="*/ 2147483646 w 154"/>
                <a:gd name="T5" fmla="*/ 2147483646 h 146"/>
                <a:gd name="T6" fmla="*/ 2147483646 w 154"/>
                <a:gd name="T7" fmla="*/ 2147483646 h 146"/>
                <a:gd name="T8" fmla="*/ 2147483646 w 154"/>
                <a:gd name="T9" fmla="*/ 2147483646 h 146"/>
                <a:gd name="T10" fmla="*/ 2147483646 w 154"/>
                <a:gd name="T11" fmla="*/ 2147483646 h 146"/>
                <a:gd name="T12" fmla="*/ 2147483646 w 154"/>
                <a:gd name="T13" fmla="*/ 2147483646 h 146"/>
                <a:gd name="T14" fmla="*/ 2147483646 w 154"/>
                <a:gd name="T15" fmla="*/ 2147483646 h 146"/>
                <a:gd name="T16" fmla="*/ 2147483646 w 154"/>
                <a:gd name="T17" fmla="*/ 2147483646 h 146"/>
                <a:gd name="T18" fmla="*/ 2147483646 w 154"/>
                <a:gd name="T19" fmla="*/ 2147483646 h 146"/>
                <a:gd name="T20" fmla="*/ 2147483646 w 154"/>
                <a:gd name="T21" fmla="*/ 2147483646 h 146"/>
                <a:gd name="T22" fmla="*/ 2147483646 w 154"/>
                <a:gd name="T23" fmla="*/ 2147483646 h 146"/>
                <a:gd name="T24" fmla="*/ 2147483646 w 154"/>
                <a:gd name="T25" fmla="*/ 2147483646 h 146"/>
                <a:gd name="T26" fmla="*/ 2147483646 w 154"/>
                <a:gd name="T27" fmla="*/ 2147483646 h 146"/>
                <a:gd name="T28" fmla="*/ 2147483646 w 154"/>
                <a:gd name="T29" fmla="*/ 2147483646 h 146"/>
                <a:gd name="T30" fmla="*/ 2147483646 w 154"/>
                <a:gd name="T31" fmla="*/ 2147483646 h 146"/>
                <a:gd name="T32" fmla="*/ 2147483646 w 154"/>
                <a:gd name="T33" fmla="*/ 2147483646 h 146"/>
                <a:gd name="T34" fmla="*/ 2147483646 w 154"/>
                <a:gd name="T35" fmla="*/ 2147483646 h 146"/>
                <a:gd name="T36" fmla="*/ 2147483646 w 154"/>
                <a:gd name="T37" fmla="*/ 2147483646 h 146"/>
                <a:gd name="T38" fmla="*/ 2147483646 w 154"/>
                <a:gd name="T39" fmla="*/ 2147483646 h 146"/>
                <a:gd name="T40" fmla="*/ 2147483646 w 154"/>
                <a:gd name="T41" fmla="*/ 2147483646 h 146"/>
                <a:gd name="T42" fmla="*/ 2147483646 w 154"/>
                <a:gd name="T43" fmla="*/ 2147483646 h 146"/>
                <a:gd name="T44" fmla="*/ 2147483646 w 154"/>
                <a:gd name="T45" fmla="*/ 2147483646 h 146"/>
                <a:gd name="T46" fmla="*/ 2147483646 w 154"/>
                <a:gd name="T47" fmla="*/ 2147483646 h 146"/>
                <a:gd name="T48" fmla="*/ 2147483646 w 154"/>
                <a:gd name="T49" fmla="*/ 2147483646 h 146"/>
                <a:gd name="T50" fmla="*/ 2147483646 w 154"/>
                <a:gd name="T51" fmla="*/ 2147483646 h 146"/>
                <a:gd name="T52" fmla="*/ 2147483646 w 154"/>
                <a:gd name="T53" fmla="*/ 2147483646 h 146"/>
                <a:gd name="T54" fmla="*/ 2147483646 w 154"/>
                <a:gd name="T55" fmla="*/ 2147483646 h 146"/>
                <a:gd name="T56" fmla="*/ 2147483646 w 154"/>
                <a:gd name="T57" fmla="*/ 2147483646 h 146"/>
                <a:gd name="T58" fmla="*/ 2147483646 w 154"/>
                <a:gd name="T59" fmla="*/ 2147483646 h 146"/>
                <a:gd name="T60" fmla="*/ 2147483646 w 154"/>
                <a:gd name="T61" fmla="*/ 2147483646 h 146"/>
                <a:gd name="T62" fmla="*/ 2147483646 w 154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4" h="146" extrusionOk="0">
                  <a:moveTo>
                    <a:pt x="19" y="47"/>
                  </a:moveTo>
                  <a:cubicBezTo>
                    <a:pt x="11" y="61"/>
                    <a:pt x="9" y="77"/>
                    <a:pt x="13" y="93"/>
                  </a:cubicBezTo>
                  <a:cubicBezTo>
                    <a:pt x="14" y="95"/>
                    <a:pt x="12" y="97"/>
                    <a:pt x="10" y="98"/>
                  </a:cubicBezTo>
                  <a:cubicBezTo>
                    <a:pt x="10" y="98"/>
                    <a:pt x="9" y="98"/>
                    <a:pt x="9" y="98"/>
                  </a:cubicBezTo>
                  <a:cubicBezTo>
                    <a:pt x="7" y="98"/>
                    <a:pt x="6" y="97"/>
                    <a:pt x="5" y="95"/>
                  </a:cubicBezTo>
                  <a:cubicBezTo>
                    <a:pt x="0" y="77"/>
                    <a:pt x="3" y="59"/>
                    <a:pt x="12" y="43"/>
                  </a:cubicBezTo>
                  <a:cubicBezTo>
                    <a:pt x="19" y="29"/>
                    <a:pt x="31" y="19"/>
                    <a:pt x="46" y="1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6"/>
                    <a:pt x="36" y="4"/>
                    <a:pt x="37" y="2"/>
                  </a:cubicBezTo>
                  <a:cubicBezTo>
                    <a:pt x="39" y="0"/>
                    <a:pt x="41" y="0"/>
                    <a:pt x="43" y="1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7" y="12"/>
                    <a:pt x="58" y="12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4"/>
                    <a:pt x="58" y="15"/>
                    <a:pt x="58" y="1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3"/>
                    <a:pt x="54" y="35"/>
                    <a:pt x="52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0" y="35"/>
                    <a:pt x="49" y="34"/>
                    <a:pt x="49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36" y="26"/>
                    <a:pt x="26" y="35"/>
                    <a:pt x="19" y="47"/>
                  </a:cubicBezTo>
                  <a:close/>
                  <a:moveTo>
                    <a:pt x="154" y="88"/>
                  </a:moveTo>
                  <a:cubicBezTo>
                    <a:pt x="153" y="89"/>
                    <a:pt x="152" y="90"/>
                    <a:pt x="151" y="90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5" y="97"/>
                    <a:pt x="135" y="97"/>
                    <a:pt x="134" y="97"/>
                  </a:cubicBezTo>
                  <a:cubicBezTo>
                    <a:pt x="133" y="97"/>
                    <a:pt x="132" y="97"/>
                    <a:pt x="131" y="9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7" y="85"/>
                    <a:pt x="116" y="82"/>
                    <a:pt x="118" y="81"/>
                  </a:cubicBezTo>
                  <a:cubicBezTo>
                    <a:pt x="118" y="80"/>
                    <a:pt x="119" y="79"/>
                    <a:pt x="120" y="79"/>
                  </a:cubicBezTo>
                  <a:cubicBezTo>
                    <a:pt x="122" y="79"/>
                    <a:pt x="123" y="79"/>
                    <a:pt x="123" y="80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3" y="72"/>
                    <a:pt x="131" y="58"/>
                    <a:pt x="124" y="46"/>
                  </a:cubicBezTo>
                  <a:cubicBezTo>
                    <a:pt x="115" y="32"/>
                    <a:pt x="102" y="22"/>
                    <a:pt x="87" y="18"/>
                  </a:cubicBezTo>
                  <a:cubicBezTo>
                    <a:pt x="86" y="18"/>
                    <a:pt x="85" y="17"/>
                    <a:pt x="84" y="16"/>
                  </a:cubicBezTo>
                  <a:cubicBezTo>
                    <a:pt x="84" y="15"/>
                    <a:pt x="83" y="14"/>
                    <a:pt x="84" y="13"/>
                  </a:cubicBezTo>
                  <a:cubicBezTo>
                    <a:pt x="84" y="11"/>
                    <a:pt x="87" y="10"/>
                    <a:pt x="89" y="10"/>
                  </a:cubicBezTo>
                  <a:cubicBezTo>
                    <a:pt x="106" y="15"/>
                    <a:pt x="121" y="26"/>
                    <a:pt x="131" y="42"/>
                  </a:cubicBezTo>
                  <a:cubicBezTo>
                    <a:pt x="139" y="56"/>
                    <a:pt x="142" y="71"/>
                    <a:pt x="139" y="86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49" y="82"/>
                    <a:pt x="150" y="82"/>
                    <a:pt x="151" y="83"/>
                  </a:cubicBezTo>
                  <a:cubicBezTo>
                    <a:pt x="152" y="83"/>
                    <a:pt x="153" y="84"/>
                    <a:pt x="153" y="85"/>
                  </a:cubicBezTo>
                  <a:cubicBezTo>
                    <a:pt x="154" y="86"/>
                    <a:pt x="154" y="87"/>
                    <a:pt x="154" y="88"/>
                  </a:cubicBezTo>
                  <a:close/>
                  <a:moveTo>
                    <a:pt x="120" y="85"/>
                  </a:moveTo>
                  <a:cubicBezTo>
                    <a:pt x="120" y="85"/>
                    <a:pt x="120" y="85"/>
                    <a:pt x="120" y="85"/>
                  </a:cubicBezTo>
                  <a:cubicBezTo>
                    <a:pt x="120" y="85"/>
                    <a:pt x="120" y="85"/>
                    <a:pt x="120" y="85"/>
                  </a:cubicBezTo>
                  <a:close/>
                  <a:moveTo>
                    <a:pt x="115" y="119"/>
                  </a:moveTo>
                  <a:cubicBezTo>
                    <a:pt x="115" y="119"/>
                    <a:pt x="115" y="119"/>
                    <a:pt x="115" y="119"/>
                  </a:cubicBezTo>
                  <a:cubicBezTo>
                    <a:pt x="103" y="131"/>
                    <a:pt x="88" y="137"/>
                    <a:pt x="72" y="137"/>
                  </a:cubicBezTo>
                  <a:cubicBezTo>
                    <a:pt x="72" y="137"/>
                    <a:pt x="72" y="137"/>
                    <a:pt x="71" y="137"/>
                  </a:cubicBezTo>
                  <a:cubicBezTo>
                    <a:pt x="58" y="137"/>
                    <a:pt x="44" y="133"/>
                    <a:pt x="34" y="12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5" y="120"/>
                    <a:pt x="46" y="117"/>
                    <a:pt x="45" y="115"/>
                  </a:cubicBezTo>
                  <a:cubicBezTo>
                    <a:pt x="44" y="113"/>
                    <a:pt x="42" y="112"/>
                    <a:pt x="40" y="113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3" y="120"/>
                    <a:pt x="23" y="121"/>
                  </a:cubicBezTo>
                  <a:cubicBezTo>
                    <a:pt x="22" y="121"/>
                    <a:pt x="22" y="121"/>
                    <a:pt x="22" y="122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20" y="142"/>
                    <a:pt x="21" y="144"/>
                    <a:pt x="24" y="144"/>
                  </a:cubicBezTo>
                  <a:cubicBezTo>
                    <a:pt x="26" y="144"/>
                    <a:pt x="28" y="143"/>
                    <a:pt x="28" y="140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41" y="140"/>
                    <a:pt x="56" y="146"/>
                    <a:pt x="71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90" y="145"/>
                    <a:pt x="107" y="138"/>
                    <a:pt x="120" y="125"/>
                  </a:cubicBezTo>
                  <a:cubicBezTo>
                    <a:pt x="122" y="124"/>
                    <a:pt x="122" y="121"/>
                    <a:pt x="120" y="119"/>
                  </a:cubicBezTo>
                  <a:cubicBezTo>
                    <a:pt x="119" y="118"/>
                    <a:pt x="116" y="118"/>
                    <a:pt x="115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1" name="Google Shape;4108;p88">
              <a:extLst>
                <a:ext uri="{FF2B5EF4-FFF2-40B4-BE49-F238E27FC236}">
                  <a16:creationId xmlns:a16="http://schemas.microsoft.com/office/drawing/2014/main" id="{308CEEF2-B660-FA84-B63D-7BB5B4AC4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66" y="5090669"/>
              <a:ext cx="1044575" cy="1047750"/>
            </a:xfrm>
            <a:prstGeom prst="ellipse">
              <a:avLst/>
            </a:pr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Google Shape;4114;p88">
              <a:extLst>
                <a:ext uri="{FF2B5EF4-FFF2-40B4-BE49-F238E27FC236}">
                  <a16:creationId xmlns:a16="http://schemas.microsoft.com/office/drawing/2014/main" id="{DBC0D3E6-A3DA-D077-48E3-9A528527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0804" y="5309744"/>
              <a:ext cx="647700" cy="587375"/>
            </a:xfrm>
            <a:custGeom>
              <a:avLst/>
              <a:gdLst>
                <a:gd name="T0" fmla="*/ 2147483646 w 151"/>
                <a:gd name="T1" fmla="*/ 2147483646 h 137"/>
                <a:gd name="T2" fmla="*/ 2147483646 w 151"/>
                <a:gd name="T3" fmla="*/ 2147483646 h 137"/>
                <a:gd name="T4" fmla="*/ 2147483646 w 151"/>
                <a:gd name="T5" fmla="*/ 2147483646 h 137"/>
                <a:gd name="T6" fmla="*/ 2147483646 w 151"/>
                <a:gd name="T7" fmla="*/ 2147483646 h 137"/>
                <a:gd name="T8" fmla="*/ 2147483646 w 151"/>
                <a:gd name="T9" fmla="*/ 2147483646 h 137"/>
                <a:gd name="T10" fmla="*/ 2147483646 w 151"/>
                <a:gd name="T11" fmla="*/ 2147483646 h 137"/>
                <a:gd name="T12" fmla="*/ 2147483646 w 151"/>
                <a:gd name="T13" fmla="*/ 2147483646 h 137"/>
                <a:gd name="T14" fmla="*/ 2147483646 w 151"/>
                <a:gd name="T15" fmla="*/ 2147483646 h 137"/>
                <a:gd name="T16" fmla="*/ 2147483646 w 151"/>
                <a:gd name="T17" fmla="*/ 2147483646 h 137"/>
                <a:gd name="T18" fmla="*/ 2147483646 w 151"/>
                <a:gd name="T19" fmla="*/ 2147483646 h 137"/>
                <a:gd name="T20" fmla="*/ 2147483646 w 151"/>
                <a:gd name="T21" fmla="*/ 2147483646 h 137"/>
                <a:gd name="T22" fmla="*/ 2147483646 w 151"/>
                <a:gd name="T23" fmla="*/ 2147483646 h 137"/>
                <a:gd name="T24" fmla="*/ 2147483646 w 151"/>
                <a:gd name="T25" fmla="*/ 2147483646 h 137"/>
                <a:gd name="T26" fmla="*/ 2147483646 w 151"/>
                <a:gd name="T27" fmla="*/ 2147483646 h 137"/>
                <a:gd name="T28" fmla="*/ 2147483646 w 151"/>
                <a:gd name="T29" fmla="*/ 2147483646 h 137"/>
                <a:gd name="T30" fmla="*/ 2147483646 w 151"/>
                <a:gd name="T31" fmla="*/ 2147483646 h 137"/>
                <a:gd name="T32" fmla="*/ 2147483646 w 151"/>
                <a:gd name="T33" fmla="*/ 2147483646 h 137"/>
                <a:gd name="T34" fmla="*/ 2147483646 w 151"/>
                <a:gd name="T35" fmla="*/ 2147483646 h 137"/>
                <a:gd name="T36" fmla="*/ 2147483646 w 151"/>
                <a:gd name="T37" fmla="*/ 2147483646 h 137"/>
                <a:gd name="T38" fmla="*/ 2147483646 w 151"/>
                <a:gd name="T39" fmla="*/ 2147483646 h 137"/>
                <a:gd name="T40" fmla="*/ 2147483646 w 151"/>
                <a:gd name="T41" fmla="*/ 2147483646 h 137"/>
                <a:gd name="T42" fmla="*/ 2147483646 w 151"/>
                <a:gd name="T43" fmla="*/ 2147483646 h 137"/>
                <a:gd name="T44" fmla="*/ 2147483646 w 151"/>
                <a:gd name="T45" fmla="*/ 2147483646 h 137"/>
                <a:gd name="T46" fmla="*/ 2147483646 w 151"/>
                <a:gd name="T47" fmla="*/ 2147483646 h 137"/>
                <a:gd name="T48" fmla="*/ 2147483646 w 151"/>
                <a:gd name="T49" fmla="*/ 2147483646 h 137"/>
                <a:gd name="T50" fmla="*/ 2147483646 w 151"/>
                <a:gd name="T51" fmla="*/ 2147483646 h 137"/>
                <a:gd name="T52" fmla="*/ 2147483646 w 151"/>
                <a:gd name="T53" fmla="*/ 2147483646 h 137"/>
                <a:gd name="T54" fmla="*/ 2147483646 w 151"/>
                <a:gd name="T55" fmla="*/ 2147483646 h 137"/>
                <a:gd name="T56" fmla="*/ 2147483646 w 151"/>
                <a:gd name="T57" fmla="*/ 2147483646 h 137"/>
                <a:gd name="T58" fmla="*/ 2147483646 w 151"/>
                <a:gd name="T59" fmla="*/ 2147483646 h 137"/>
                <a:gd name="T60" fmla="*/ 2147483646 w 151"/>
                <a:gd name="T61" fmla="*/ 2147483646 h 137"/>
                <a:gd name="T62" fmla="*/ 2147483646 w 151"/>
                <a:gd name="T63" fmla="*/ 2147483646 h 137"/>
                <a:gd name="T64" fmla="*/ 2147483646 w 151"/>
                <a:gd name="T65" fmla="*/ 2147483646 h 137"/>
                <a:gd name="T66" fmla="*/ 2147483646 w 151"/>
                <a:gd name="T67" fmla="*/ 2147483646 h 137"/>
                <a:gd name="T68" fmla="*/ 2147483646 w 151"/>
                <a:gd name="T69" fmla="*/ 2147483646 h 137"/>
                <a:gd name="T70" fmla="*/ 2147483646 w 151"/>
                <a:gd name="T71" fmla="*/ 2147483646 h 137"/>
                <a:gd name="T72" fmla="*/ 2147483646 w 151"/>
                <a:gd name="T73" fmla="*/ 2147483646 h 137"/>
                <a:gd name="T74" fmla="*/ 2147483646 w 151"/>
                <a:gd name="T75" fmla="*/ 2147483646 h 137"/>
                <a:gd name="T76" fmla="*/ 2147483646 w 151"/>
                <a:gd name="T77" fmla="*/ 2147483646 h 137"/>
                <a:gd name="T78" fmla="*/ 2147483646 w 151"/>
                <a:gd name="T79" fmla="*/ 2147483646 h 137"/>
                <a:gd name="T80" fmla="*/ 2147483646 w 151"/>
                <a:gd name="T81" fmla="*/ 2147483646 h 137"/>
                <a:gd name="T82" fmla="*/ 2147483646 w 151"/>
                <a:gd name="T83" fmla="*/ 2147483646 h 137"/>
                <a:gd name="T84" fmla="*/ 2147483646 w 151"/>
                <a:gd name="T85" fmla="*/ 2147483646 h 137"/>
                <a:gd name="T86" fmla="*/ 2147483646 w 151"/>
                <a:gd name="T87" fmla="*/ 2147483646 h 137"/>
                <a:gd name="T88" fmla="*/ 2147483646 w 151"/>
                <a:gd name="T89" fmla="*/ 2147483646 h 137"/>
                <a:gd name="T90" fmla="*/ 2147483646 w 151"/>
                <a:gd name="T91" fmla="*/ 2147483646 h 137"/>
                <a:gd name="T92" fmla="*/ 0 w 151"/>
                <a:gd name="T93" fmla="*/ 2147483646 h 137"/>
                <a:gd name="T94" fmla="*/ 2147483646 w 151"/>
                <a:gd name="T95" fmla="*/ 2147483646 h 137"/>
                <a:gd name="T96" fmla="*/ 2147483646 w 151"/>
                <a:gd name="T97" fmla="*/ 2147483646 h 137"/>
                <a:gd name="T98" fmla="*/ 2147483646 w 151"/>
                <a:gd name="T99" fmla="*/ 2147483646 h 137"/>
                <a:gd name="T100" fmla="*/ 2147483646 w 151"/>
                <a:gd name="T101" fmla="*/ 2147483646 h 137"/>
                <a:gd name="T102" fmla="*/ 2147483646 w 151"/>
                <a:gd name="T103" fmla="*/ 2147483646 h 1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1" h="137" extrusionOk="0">
                  <a:moveTo>
                    <a:pt x="32" y="62"/>
                  </a:moveTo>
                  <a:cubicBezTo>
                    <a:pt x="28" y="62"/>
                    <a:pt x="24" y="66"/>
                    <a:pt x="24" y="7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10"/>
                    <a:pt x="28" y="114"/>
                    <a:pt x="3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5" y="114"/>
                    <a:pt x="49" y="110"/>
                    <a:pt x="49" y="105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66"/>
                    <a:pt x="45" y="62"/>
                    <a:pt x="41" y="62"/>
                  </a:cubicBezTo>
                  <a:lnTo>
                    <a:pt x="32" y="62"/>
                  </a:lnTo>
                  <a:close/>
                  <a:moveTo>
                    <a:pt x="43" y="71"/>
                  </a:moveTo>
                  <a:cubicBezTo>
                    <a:pt x="43" y="105"/>
                    <a:pt x="43" y="105"/>
                    <a:pt x="43" y="105"/>
                  </a:cubicBezTo>
                  <a:cubicBezTo>
                    <a:pt x="43" y="106"/>
                    <a:pt x="42" y="107"/>
                    <a:pt x="41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31" y="107"/>
                    <a:pt x="31" y="106"/>
                    <a:pt x="31" y="105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0"/>
                    <a:pt x="31" y="69"/>
                    <a:pt x="32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9"/>
                    <a:pt x="43" y="70"/>
                    <a:pt x="43" y="71"/>
                  </a:cubicBezTo>
                  <a:close/>
                  <a:moveTo>
                    <a:pt x="63" y="50"/>
                  </a:moveTo>
                  <a:cubicBezTo>
                    <a:pt x="59" y="50"/>
                    <a:pt x="55" y="54"/>
                    <a:pt x="55" y="58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10"/>
                    <a:pt x="59" y="114"/>
                    <a:pt x="63" y="114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6" y="114"/>
                    <a:pt x="80" y="110"/>
                    <a:pt x="80" y="105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54"/>
                    <a:pt x="76" y="50"/>
                    <a:pt x="72" y="50"/>
                  </a:cubicBezTo>
                  <a:lnTo>
                    <a:pt x="63" y="50"/>
                  </a:lnTo>
                  <a:close/>
                  <a:moveTo>
                    <a:pt x="74" y="58"/>
                  </a:moveTo>
                  <a:cubicBezTo>
                    <a:pt x="74" y="105"/>
                    <a:pt x="74" y="105"/>
                    <a:pt x="74" y="105"/>
                  </a:cubicBezTo>
                  <a:cubicBezTo>
                    <a:pt x="74" y="106"/>
                    <a:pt x="73" y="107"/>
                    <a:pt x="72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2" y="107"/>
                    <a:pt x="61" y="106"/>
                    <a:pt x="61" y="105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7"/>
                    <a:pt x="62" y="56"/>
                    <a:pt x="63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3" y="56"/>
                    <a:pt x="74" y="57"/>
                    <a:pt x="74" y="58"/>
                  </a:cubicBezTo>
                  <a:close/>
                  <a:moveTo>
                    <a:pt x="94" y="39"/>
                  </a:moveTo>
                  <a:cubicBezTo>
                    <a:pt x="89" y="39"/>
                    <a:pt x="86" y="43"/>
                    <a:pt x="86" y="48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6" y="110"/>
                    <a:pt x="89" y="114"/>
                    <a:pt x="94" y="114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7" y="114"/>
                    <a:pt x="111" y="110"/>
                    <a:pt x="111" y="105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3"/>
                    <a:pt x="107" y="39"/>
                    <a:pt x="103" y="39"/>
                  </a:cubicBezTo>
                  <a:lnTo>
                    <a:pt x="94" y="39"/>
                  </a:lnTo>
                  <a:close/>
                  <a:moveTo>
                    <a:pt x="104" y="48"/>
                  </a:moveTo>
                  <a:cubicBezTo>
                    <a:pt x="104" y="105"/>
                    <a:pt x="104" y="105"/>
                    <a:pt x="104" y="105"/>
                  </a:cubicBezTo>
                  <a:cubicBezTo>
                    <a:pt x="104" y="106"/>
                    <a:pt x="104" y="107"/>
                    <a:pt x="103" y="107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3" y="107"/>
                    <a:pt x="92" y="106"/>
                    <a:pt x="92" y="105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7"/>
                    <a:pt x="93" y="46"/>
                    <a:pt x="94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7"/>
                    <a:pt x="104" y="48"/>
                  </a:cubicBezTo>
                  <a:close/>
                  <a:moveTo>
                    <a:pt x="117" y="37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117" y="110"/>
                    <a:pt x="120" y="114"/>
                    <a:pt x="125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8" y="114"/>
                    <a:pt x="142" y="110"/>
                    <a:pt x="142" y="105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2" y="32"/>
                    <a:pt x="138" y="28"/>
                    <a:pt x="133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0" y="28"/>
                    <a:pt x="117" y="32"/>
                    <a:pt x="117" y="37"/>
                  </a:cubicBezTo>
                  <a:close/>
                  <a:moveTo>
                    <a:pt x="135" y="37"/>
                  </a:moveTo>
                  <a:cubicBezTo>
                    <a:pt x="135" y="105"/>
                    <a:pt x="135" y="105"/>
                    <a:pt x="135" y="105"/>
                  </a:cubicBezTo>
                  <a:cubicBezTo>
                    <a:pt x="135" y="106"/>
                    <a:pt x="134" y="107"/>
                    <a:pt x="133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4" y="107"/>
                    <a:pt x="123" y="106"/>
                    <a:pt x="123" y="105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6"/>
                    <a:pt x="124" y="35"/>
                    <a:pt x="125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4" y="35"/>
                    <a:pt x="135" y="36"/>
                    <a:pt x="135" y="37"/>
                  </a:cubicBezTo>
                  <a:close/>
                  <a:moveTo>
                    <a:pt x="78" y="28"/>
                  </a:moveTo>
                  <a:cubicBezTo>
                    <a:pt x="98" y="20"/>
                    <a:pt x="118" y="8"/>
                    <a:pt x="118" y="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8" y="15"/>
                    <a:pt x="100" y="26"/>
                    <a:pt x="80" y="34"/>
                  </a:cubicBezTo>
                  <a:cubicBezTo>
                    <a:pt x="58" y="42"/>
                    <a:pt x="29" y="48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cubicBezTo>
                    <a:pt x="27" y="48"/>
                    <a:pt x="25" y="47"/>
                    <a:pt x="25" y="46"/>
                  </a:cubicBezTo>
                  <a:cubicBezTo>
                    <a:pt x="25" y="44"/>
                    <a:pt x="26" y="42"/>
                    <a:pt x="28" y="42"/>
                  </a:cubicBezTo>
                  <a:cubicBezTo>
                    <a:pt x="28" y="42"/>
                    <a:pt x="56" y="36"/>
                    <a:pt x="78" y="28"/>
                  </a:cubicBezTo>
                  <a:close/>
                  <a:moveTo>
                    <a:pt x="151" y="126"/>
                  </a:moveTo>
                  <a:cubicBezTo>
                    <a:pt x="146" y="131"/>
                    <a:pt x="146" y="131"/>
                    <a:pt x="146" y="13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2" y="129"/>
                    <a:pt x="12" y="129"/>
                    <a:pt x="12" y="129"/>
                  </a:cubicBezTo>
                  <a:cubicBezTo>
                    <a:pt x="10" y="129"/>
                    <a:pt x="9" y="127"/>
                    <a:pt x="9" y="125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114"/>
                    <a:pt x="141" y="114"/>
                    <a:pt x="141" y="114"/>
                  </a:cubicBezTo>
                  <a:cubicBezTo>
                    <a:pt x="146" y="120"/>
                    <a:pt x="146" y="120"/>
                    <a:pt x="146" y="120"/>
                  </a:cubicBezTo>
                  <a:lnTo>
                    <a:pt x="151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3" name="Google Shape;1610;p57">
              <a:extLst>
                <a:ext uri="{FF2B5EF4-FFF2-40B4-BE49-F238E27FC236}">
                  <a16:creationId xmlns:a16="http://schemas.microsoft.com/office/drawing/2014/main" id="{F641ABF4-A3E9-1558-5098-19493FB64DD9}"/>
                </a:ext>
              </a:extLst>
            </p:cNvPr>
            <p:cNvSpPr txBox="1"/>
            <p:nvPr/>
          </p:nvSpPr>
          <p:spPr>
            <a:xfrm>
              <a:off x="8363089" y="3808110"/>
              <a:ext cx="2375111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Analysis Methodology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2" name="Google Shape;1681;p59">
            <a:extLst>
              <a:ext uri="{FF2B5EF4-FFF2-40B4-BE49-F238E27FC236}">
                <a16:creationId xmlns:a16="http://schemas.microsoft.com/office/drawing/2014/main" id="{2D49AC82-B8EC-FD56-6F03-BFF067BED6BC}"/>
              </a:ext>
            </a:extLst>
          </p:cNvPr>
          <p:cNvSpPr txBox="1"/>
          <p:nvPr/>
        </p:nvSpPr>
        <p:spPr>
          <a:xfrm>
            <a:off x="1214550" y="4858350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Study of Performance Scalability Issues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Understanding Microservice Architecture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Factors Impacting Scalability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Current Challenges</a:t>
            </a:r>
            <a:endParaRPr sz="1050" dirty="0"/>
          </a:p>
        </p:txBody>
      </p:sp>
      <p:sp>
        <p:nvSpPr>
          <p:cNvPr id="1548" name="Google Shape;1681;p59">
            <a:extLst>
              <a:ext uri="{FF2B5EF4-FFF2-40B4-BE49-F238E27FC236}">
                <a16:creationId xmlns:a16="http://schemas.microsoft.com/office/drawing/2014/main" id="{383DEE5A-93E8-7017-462E-D1838AEFDA86}"/>
              </a:ext>
            </a:extLst>
          </p:cNvPr>
          <p:cNvSpPr txBox="1"/>
          <p:nvPr/>
        </p:nvSpPr>
        <p:spPr>
          <a:xfrm>
            <a:off x="3628527" y="2076760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System Design &amp; Architecture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Microservice Implementation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Functionality Testing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Software Application Deployment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Developing Expertise in tech stacks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Documentation Methodologies</a:t>
            </a:r>
            <a:endParaRPr lang="en-US" sz="1050" dirty="0"/>
          </a:p>
        </p:txBody>
      </p:sp>
      <p:sp>
        <p:nvSpPr>
          <p:cNvPr id="1549" name="Google Shape;1681;p59">
            <a:extLst>
              <a:ext uri="{FF2B5EF4-FFF2-40B4-BE49-F238E27FC236}">
                <a16:creationId xmlns:a16="http://schemas.microsoft.com/office/drawing/2014/main" id="{628B0013-068C-A12B-D12C-A61D7459DAEF}"/>
              </a:ext>
            </a:extLst>
          </p:cNvPr>
          <p:cNvSpPr txBox="1"/>
          <p:nvPr/>
        </p:nvSpPr>
        <p:spPr>
          <a:xfrm>
            <a:off x="6068291" y="4858349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Key Metrics Comprehension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Tool Mastery (Apache JMeter)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Test Scenario Design and User Behavior Simulation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Experimental Data Gathering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Grasping the fundamental load testing Limitations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550" name="Google Shape;1681;p59">
            <a:extLst>
              <a:ext uri="{FF2B5EF4-FFF2-40B4-BE49-F238E27FC236}">
                <a16:creationId xmlns:a16="http://schemas.microsoft.com/office/drawing/2014/main" id="{411271EF-BA18-4EE3-2538-19F87F48B3AF}"/>
              </a:ext>
            </a:extLst>
          </p:cNvPr>
          <p:cNvSpPr txBox="1"/>
          <p:nvPr/>
        </p:nvSpPr>
        <p:spPr>
          <a:xfrm>
            <a:off x="8489295" y="2080468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Data Cleaning and Pre-processing Techniques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Data Visualizations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Statistical Applications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Interpretations &amp; Insight Driving</a:t>
            </a:r>
            <a:endParaRPr lang="en-US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3D98F5-F18E-F735-4CC9-0EB1A98E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941954" y="-55258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How Is It Done Today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6E1167-169C-C4D5-E53A-48194AC9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3" y="2305458"/>
            <a:ext cx="4876117" cy="2889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DFD257-748A-02E4-C11F-6F32348E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11" y="2305459"/>
            <a:ext cx="5678073" cy="288911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1B65F1F-96B9-FB73-02F7-737E0E8AACB6}"/>
              </a:ext>
            </a:extLst>
          </p:cNvPr>
          <p:cNvSpPr txBox="1">
            <a:spLocks/>
          </p:cNvSpPr>
          <p:nvPr/>
        </p:nvSpPr>
        <p:spPr>
          <a:xfrm>
            <a:off x="189108" y="621123"/>
            <a:ext cx="11937076" cy="632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Today's </a:t>
            </a:r>
            <a:r>
              <a:rPr lang="en-US" sz="1400" u="sng" dirty="0">
                <a:solidFill>
                  <a:srgbClr val="1A1A1A"/>
                </a:solidFill>
                <a:latin typeface="Raleway" pitchFamily="2" charset="0"/>
              </a:rPr>
              <a:t>monolithic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 architectures are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limited in scalability 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due to their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tightly integrated components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, whereas </a:t>
            </a:r>
            <a:r>
              <a:rPr lang="en-US" sz="1400" u="sng" dirty="0">
                <a:solidFill>
                  <a:srgbClr val="1A1A1A"/>
                </a:solidFill>
                <a:latin typeface="Raleway" pitchFamily="2" charset="0"/>
              </a:rPr>
              <a:t>microservices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 address this challenge by enabling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granular and independent scaling of discrete services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.</a:t>
            </a:r>
            <a:endParaRPr lang="en-US" sz="3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AD6707-5296-F08D-AB69-9F710FEB8440}"/>
              </a:ext>
            </a:extLst>
          </p:cNvPr>
          <p:cNvGrpSpPr/>
          <p:nvPr/>
        </p:nvGrpSpPr>
        <p:grpSpPr>
          <a:xfrm>
            <a:off x="5341754" y="3429000"/>
            <a:ext cx="936793" cy="814877"/>
            <a:chOff x="5418306" y="3117056"/>
            <a:chExt cx="1598612" cy="1598612"/>
          </a:xfrm>
          <a:solidFill>
            <a:srgbClr val="EEF1FA"/>
          </a:solidFill>
        </p:grpSpPr>
        <p:sp>
          <p:nvSpPr>
            <p:cNvPr id="31" name="Google Shape;8975;p188">
              <a:extLst>
                <a:ext uri="{FF2B5EF4-FFF2-40B4-BE49-F238E27FC236}">
                  <a16:creationId xmlns:a16="http://schemas.microsoft.com/office/drawing/2014/main" id="{AC927079-9979-2365-957D-C8BB3F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2" name="Google Shape;8976;p188">
              <a:extLst>
                <a:ext uri="{FF2B5EF4-FFF2-40B4-BE49-F238E27FC236}">
                  <a16:creationId xmlns:a16="http://schemas.microsoft.com/office/drawing/2014/main" id="{D7BFB451-EFE6-8FE0-3AF3-ED2DFF2B1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3" name="Google Shape;8978;p188">
              <a:extLst>
                <a:ext uri="{FF2B5EF4-FFF2-40B4-BE49-F238E27FC236}">
                  <a16:creationId xmlns:a16="http://schemas.microsoft.com/office/drawing/2014/main" id="{C965FC23-65F5-D906-3324-8FB05C0CC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" name="Google Shape;8981;p188">
              <a:extLst>
                <a:ext uri="{FF2B5EF4-FFF2-40B4-BE49-F238E27FC236}">
                  <a16:creationId xmlns:a16="http://schemas.microsoft.com/office/drawing/2014/main" id="{9DD43F68-05E6-D314-CFB2-02848295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5" name="Google Shape;9000;p188">
              <a:extLst>
                <a:ext uri="{FF2B5EF4-FFF2-40B4-BE49-F238E27FC236}">
                  <a16:creationId xmlns:a16="http://schemas.microsoft.com/office/drawing/2014/main" id="{16EA7522-DCAB-B194-7D32-21730FB98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11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Architecture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5E0EDE7F-3A3E-3887-496E-103AE6E29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647"/>
            <a:ext cx="12192000" cy="5295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C858CE-13E0-1019-DBA1-FC2F3F624B58}"/>
              </a:ext>
            </a:extLst>
          </p:cNvPr>
          <p:cNvSpPr/>
          <p:nvPr/>
        </p:nvSpPr>
        <p:spPr>
          <a:xfrm>
            <a:off x="10019489" y="4289898"/>
            <a:ext cx="1334311" cy="204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306F14-5203-A559-0CA7-C61467EC0988}"/>
              </a:ext>
            </a:extLst>
          </p:cNvPr>
          <p:cNvCxnSpPr>
            <a:cxnSpLocks/>
          </p:cNvCxnSpPr>
          <p:nvPr/>
        </p:nvCxnSpPr>
        <p:spPr>
          <a:xfrm>
            <a:off x="10068126" y="4289898"/>
            <a:ext cx="1138136" cy="0"/>
          </a:xfrm>
          <a:prstGeom prst="line">
            <a:avLst/>
          </a:prstGeom>
          <a:ln>
            <a:solidFill>
              <a:srgbClr val="C1C1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Use Case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EB645A46-BF05-164F-E35D-4F1EB42DF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73" y="536591"/>
            <a:ext cx="9066592" cy="62956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41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6307541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Load Test Scenarios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792141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E419B3B2-0524-CB48-1489-0D7AC12B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" y="660875"/>
            <a:ext cx="6241026" cy="1745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alendar&#10;&#10;Description automatically generated">
            <a:extLst>
              <a:ext uri="{FF2B5EF4-FFF2-40B4-BE49-F238E27FC236}">
                <a16:creationId xmlns:a16="http://schemas.microsoft.com/office/drawing/2014/main" id="{A0EDFACF-9DD7-8206-5100-D8E6D96F8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" y="2708645"/>
            <a:ext cx="6241026" cy="1745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D68AA06A-CF87-6B81-B2D1-1621E0417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8" y="4805048"/>
            <a:ext cx="6241026" cy="17459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9537C7-D217-9384-4512-B10C49D00E29}"/>
              </a:ext>
            </a:extLst>
          </p:cNvPr>
          <p:cNvCxnSpPr/>
          <p:nvPr/>
        </p:nvCxnSpPr>
        <p:spPr>
          <a:xfrm>
            <a:off x="114428" y="4748212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1CFFF16-91E1-1F63-2FCB-B11CAD16756C}"/>
              </a:ext>
            </a:extLst>
          </p:cNvPr>
          <p:cNvSpPr txBox="1">
            <a:spLocks/>
          </p:cNvSpPr>
          <p:nvPr/>
        </p:nvSpPr>
        <p:spPr>
          <a:xfrm>
            <a:off x="2533280" y="2456448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1</a:t>
            </a:r>
            <a:endParaRPr lang="en-US" sz="1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AEABB65-AA3C-B573-73CD-7D8BE343DC62}"/>
              </a:ext>
            </a:extLst>
          </p:cNvPr>
          <p:cNvSpPr txBox="1">
            <a:spLocks/>
          </p:cNvSpPr>
          <p:nvPr/>
        </p:nvSpPr>
        <p:spPr>
          <a:xfrm>
            <a:off x="2533280" y="4497013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2</a:t>
            </a:r>
            <a:endParaRPr lang="en-US" sz="1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FCD08A-8ADC-377E-4C23-88C8EB0A2153}"/>
              </a:ext>
            </a:extLst>
          </p:cNvPr>
          <p:cNvSpPr txBox="1">
            <a:spLocks/>
          </p:cNvSpPr>
          <p:nvPr/>
        </p:nvSpPr>
        <p:spPr>
          <a:xfrm>
            <a:off x="2533280" y="6607827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3</a:t>
            </a:r>
            <a:endParaRPr lang="en-US" sz="1000" dirty="0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C12279FE-CCC3-BC99-6504-BB25E0264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29385"/>
              </p:ext>
            </p:extLst>
          </p:nvPr>
        </p:nvGraphicFramePr>
        <p:xfrm>
          <a:off x="7651135" y="537771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E826094-DE89-F79A-40BD-0DFA36B13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44218"/>
              </p:ext>
            </p:extLst>
          </p:nvPr>
        </p:nvGraphicFramePr>
        <p:xfrm>
          <a:off x="7651135" y="2707113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BAD5372-3E11-B3A9-3776-CA2885BB3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34177"/>
              </p:ext>
            </p:extLst>
          </p:nvPr>
        </p:nvGraphicFramePr>
        <p:xfrm>
          <a:off x="7651135" y="4809837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6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56B-5C80-EFB2-08BD-2509F7B5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Scenario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8</a:t>
            </a:fld>
            <a:endParaRPr lang="en-US"/>
          </a:p>
        </p:txBody>
      </p:sp>
      <p:pic>
        <p:nvPicPr>
          <p:cNvPr id="5" name="slide2" descr="Scenario 1">
            <a:extLst>
              <a:ext uri="{FF2B5EF4-FFF2-40B4-BE49-F238E27FC236}">
                <a16:creationId xmlns:a16="http://schemas.microsoft.com/office/drawing/2014/main" id="{4CD1BE40-D7DE-D938-9664-31476148D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079"/>
            <a:ext cx="12192000" cy="3625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399307-550A-DC04-F0BB-F67B1A69362A}"/>
              </a:ext>
            </a:extLst>
          </p:cNvPr>
          <p:cNvSpPr/>
          <p:nvPr/>
        </p:nvSpPr>
        <p:spPr>
          <a:xfrm>
            <a:off x="0" y="1612866"/>
            <a:ext cx="1186774" cy="618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5E7B8-9A88-355D-F618-A758F03DA2FF}"/>
              </a:ext>
            </a:extLst>
          </p:cNvPr>
          <p:cNvSpPr/>
          <p:nvPr/>
        </p:nvSpPr>
        <p:spPr>
          <a:xfrm>
            <a:off x="0" y="4793997"/>
            <a:ext cx="10846340" cy="618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5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56B-5C80-EFB2-08BD-2509F7B5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Scenario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9</a:t>
            </a:fld>
            <a:endParaRPr lang="en-US"/>
          </a:p>
        </p:txBody>
      </p:sp>
      <p:pic>
        <p:nvPicPr>
          <p:cNvPr id="3" name="slide3" descr="Scenario 2">
            <a:extLst>
              <a:ext uri="{FF2B5EF4-FFF2-40B4-BE49-F238E27FC236}">
                <a16:creationId xmlns:a16="http://schemas.microsoft.com/office/drawing/2014/main" id="{28F0F283-B9ED-4842-C882-E91AFF76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817"/>
            <a:ext cx="12192000" cy="3636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724F30-1C12-D460-332B-09CC0A5F1E0F}"/>
              </a:ext>
            </a:extLst>
          </p:cNvPr>
          <p:cNvSpPr/>
          <p:nvPr/>
        </p:nvSpPr>
        <p:spPr>
          <a:xfrm>
            <a:off x="0" y="1612866"/>
            <a:ext cx="1186774" cy="618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23BF-4B44-09F5-3836-A73C6436107B}"/>
              </a:ext>
            </a:extLst>
          </p:cNvPr>
          <p:cNvSpPr/>
          <p:nvPr/>
        </p:nvSpPr>
        <p:spPr>
          <a:xfrm>
            <a:off x="0" y="4793997"/>
            <a:ext cx="10846340" cy="618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7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616</Words>
  <Application>Microsoft Office PowerPoint</Application>
  <PresentationFormat>Widescreen</PresentationFormat>
  <Paragraphs>124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Open Sans</vt:lpstr>
      <vt:lpstr>Open Sans Semibold</vt:lpstr>
      <vt:lpstr>Raleway</vt:lpstr>
      <vt:lpstr>Söhne</vt:lpstr>
      <vt:lpstr>Times New Roman</vt:lpstr>
      <vt:lpstr>Office Theme</vt:lpstr>
      <vt:lpstr>    Course: Guided Research    Project Title: Evaluating Performance Scalability of Microservice-Based Application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Scenario 1</vt:lpstr>
      <vt:lpstr>Results: Scenario 2</vt:lpstr>
      <vt:lpstr>Results: Scenario 3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Tural Mehtiyev</dc:creator>
  <cp:lastModifiedBy>Tural Mehtiyev</cp:lastModifiedBy>
  <cp:revision>28</cp:revision>
  <dcterms:created xsi:type="dcterms:W3CDTF">2023-07-31T19:53:41Z</dcterms:created>
  <dcterms:modified xsi:type="dcterms:W3CDTF">2023-08-05T20:46:48Z</dcterms:modified>
</cp:coreProperties>
</file>