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0" r:id="rId2"/>
    <p:sldId id="445" r:id="rId3"/>
    <p:sldId id="428" r:id="rId4"/>
    <p:sldId id="306" r:id="rId5"/>
    <p:sldId id="436" r:id="rId6"/>
    <p:sldId id="437" r:id="rId7"/>
    <p:sldId id="440" r:id="rId8"/>
    <p:sldId id="435" r:id="rId9"/>
    <p:sldId id="431" r:id="rId10"/>
    <p:sldId id="430" r:id="rId11"/>
    <p:sldId id="442" r:id="rId12"/>
    <p:sldId id="444" r:id="rId13"/>
    <p:sldId id="266" r:id="rId14"/>
    <p:sldId id="449" r:id="rId15"/>
    <p:sldId id="441" r:id="rId16"/>
    <p:sldId id="446" r:id="rId17"/>
    <p:sldId id="452" r:id="rId18"/>
    <p:sldId id="308" r:id="rId19"/>
    <p:sldId id="316" r:id="rId20"/>
    <p:sldId id="267" r:id="rId21"/>
    <p:sldId id="438" r:id="rId22"/>
    <p:sldId id="432" r:id="rId23"/>
    <p:sldId id="433" r:id="rId24"/>
    <p:sldId id="434" r:id="rId25"/>
    <p:sldId id="305" r:id="rId26"/>
    <p:sldId id="44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6B"/>
    <a:srgbClr val="23929E"/>
    <a:srgbClr val="007D96"/>
    <a:srgbClr val="7E6762"/>
    <a:srgbClr val="30B8D1"/>
    <a:srgbClr val="00B1D9"/>
    <a:srgbClr val="C1C1C3"/>
    <a:srgbClr val="EEF1FA"/>
    <a:srgbClr val="81EAFF"/>
    <a:srgbClr val="00BD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showGuides="1">
      <p:cViewPr varScale="1">
        <p:scale>
          <a:sx n="79" d="100"/>
          <a:sy n="79" d="100"/>
        </p:scale>
        <p:origin x="7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6D6735-DF56-8801-2360-42B48EBCE9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CD5A7D8-70FE-6A57-971F-044F3EF84B6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A1F77-D2E1-431E-BC5A-6D05FB5ABD59}" type="datetimeFigureOut">
              <a:rPr lang="en-US" smtClean="0"/>
              <a:t>8/8/2023</a:t>
            </a:fld>
            <a:endParaRPr lang="en-US"/>
          </a:p>
        </p:txBody>
      </p:sp>
      <p:sp>
        <p:nvSpPr>
          <p:cNvPr id="4" name="Slide Image Placeholder 3">
            <a:extLst>
              <a:ext uri="{FF2B5EF4-FFF2-40B4-BE49-F238E27FC236}">
                <a16:creationId xmlns:a16="http://schemas.microsoft.com/office/drawing/2014/main" id="{4BDF528B-7D91-E45B-3E6C-C656DBC55A3D}"/>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60333130-8E0F-0E43-B468-F9259E9257C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D9549A88-682D-3819-2AF3-198B1F8F98E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E9B068E8-F123-205C-6731-C5C75FBD600D}"/>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D6C444-3C7D-4C1B-9D04-1F1014C0471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3458" name="Google Shape;8811;p173:notes"/>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403459" name="Google Shape;8812;p173:notes"/>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863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360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637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103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5824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255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6671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47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6909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4761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8" name="Google Shape;322;p3:notes"/>
          <p:cNvSpPr txBox="1">
            <a:spLocks noGrp="1"/>
          </p:cNvSpPr>
          <p:nvPr>
            <p:ph type="body" idx="1"/>
          </p:nvPr>
        </p:nvSpPr>
        <p:spPr>
          <a:ln/>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19459" name="Google Shape;323;p3:notes"/>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9065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C2213-42AC-539C-FC7E-7EDA050DDC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8D481-E445-F316-E8A6-EC12CC9DCC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134978-C04D-6A83-AA34-7EE501009817}"/>
              </a:ext>
            </a:extLst>
          </p:cNvPr>
          <p:cNvSpPr>
            <a:spLocks noGrp="1"/>
          </p:cNvSpPr>
          <p:nvPr>
            <p:ph type="dt" sz="half" idx="10"/>
          </p:nvPr>
        </p:nvSpPr>
        <p:spPr/>
        <p:txBody>
          <a:bodyPr/>
          <a:lstStyle/>
          <a:p>
            <a:fld id="{AD1A669C-F8B0-43D7-84FE-56DFEA9826D3}" type="datetime1">
              <a:rPr lang="en-US" smtClean="0"/>
              <a:t>8/9/2023</a:t>
            </a:fld>
            <a:endParaRPr lang="en-US"/>
          </a:p>
        </p:txBody>
      </p:sp>
      <p:sp>
        <p:nvSpPr>
          <p:cNvPr id="5" name="Footer Placeholder 4">
            <a:extLst>
              <a:ext uri="{FF2B5EF4-FFF2-40B4-BE49-F238E27FC236}">
                <a16:creationId xmlns:a16="http://schemas.microsoft.com/office/drawing/2014/main" id="{4DCECF7B-621A-60EA-8166-1BC0EE6BD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5F626-E649-195C-B0B6-F0BC6FA18477}"/>
              </a:ext>
            </a:extLst>
          </p:cNvPr>
          <p:cNvSpPr>
            <a:spLocks noGrp="1"/>
          </p:cNvSpPr>
          <p:nvPr>
            <p:ph type="sldNum" sz="quarter" idx="12"/>
          </p:nvPr>
        </p:nvSpPr>
        <p:spPr/>
        <p:txBody>
          <a:bodyPr/>
          <a:lstStyle/>
          <a:p>
            <a:fld id="{DE927BF4-6C58-4511-84B6-11760C11D11D}" type="slidenum">
              <a:rPr lang="en-US" smtClean="0"/>
              <a:t>‹#›</a:t>
            </a:fld>
            <a:endParaRPr lang="en-US"/>
          </a:p>
        </p:txBody>
      </p:sp>
    </p:spTree>
    <p:extLst>
      <p:ext uri="{BB962C8B-B14F-4D97-AF65-F5344CB8AC3E}">
        <p14:creationId xmlns:p14="http://schemas.microsoft.com/office/powerpoint/2010/main" val="969965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B5FD-09F0-274F-E13B-E0C3376E49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9E7F77-F821-37AB-1D87-F80B92D810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D8679-506D-2527-B6D7-AC735E601AE9}"/>
              </a:ext>
            </a:extLst>
          </p:cNvPr>
          <p:cNvSpPr>
            <a:spLocks noGrp="1"/>
          </p:cNvSpPr>
          <p:nvPr>
            <p:ph type="dt" sz="half" idx="10"/>
          </p:nvPr>
        </p:nvSpPr>
        <p:spPr/>
        <p:txBody>
          <a:bodyPr/>
          <a:lstStyle/>
          <a:p>
            <a:fld id="{B1B020E5-3417-4ABE-AB80-E32F45012B5B}" type="datetime1">
              <a:rPr lang="en-US" smtClean="0"/>
              <a:t>8/9/2023</a:t>
            </a:fld>
            <a:endParaRPr lang="en-US"/>
          </a:p>
        </p:txBody>
      </p:sp>
      <p:sp>
        <p:nvSpPr>
          <p:cNvPr id="5" name="Footer Placeholder 4">
            <a:extLst>
              <a:ext uri="{FF2B5EF4-FFF2-40B4-BE49-F238E27FC236}">
                <a16:creationId xmlns:a16="http://schemas.microsoft.com/office/drawing/2014/main" id="{3B2B31FB-F4FC-5878-D80C-C6EF3C29A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98313-76B4-BE55-56BE-244F479CC5B4}"/>
              </a:ext>
            </a:extLst>
          </p:cNvPr>
          <p:cNvSpPr>
            <a:spLocks noGrp="1"/>
          </p:cNvSpPr>
          <p:nvPr>
            <p:ph type="sldNum" sz="quarter" idx="12"/>
          </p:nvPr>
        </p:nvSpPr>
        <p:spPr/>
        <p:txBody>
          <a:bodyPr/>
          <a:lstStyle/>
          <a:p>
            <a:fld id="{DE927BF4-6C58-4511-84B6-11760C11D11D}" type="slidenum">
              <a:rPr lang="en-US" smtClean="0"/>
              <a:t>‹#›</a:t>
            </a:fld>
            <a:endParaRPr lang="en-US"/>
          </a:p>
        </p:txBody>
      </p:sp>
    </p:spTree>
    <p:extLst>
      <p:ext uri="{BB962C8B-B14F-4D97-AF65-F5344CB8AC3E}">
        <p14:creationId xmlns:p14="http://schemas.microsoft.com/office/powerpoint/2010/main" val="605721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A1D5DC-A2E2-F71A-5F2D-FAED4B0529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EEB5AF-31BB-621E-C2B2-3ED2E8B8AD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4411B-1A25-F0CD-BA7E-7C04A19541FC}"/>
              </a:ext>
            </a:extLst>
          </p:cNvPr>
          <p:cNvSpPr>
            <a:spLocks noGrp="1"/>
          </p:cNvSpPr>
          <p:nvPr>
            <p:ph type="dt" sz="half" idx="10"/>
          </p:nvPr>
        </p:nvSpPr>
        <p:spPr/>
        <p:txBody>
          <a:bodyPr/>
          <a:lstStyle/>
          <a:p>
            <a:fld id="{5851BD88-7E69-4EDF-9624-409EC30195D3}" type="datetime1">
              <a:rPr lang="en-US" smtClean="0"/>
              <a:t>8/9/2023</a:t>
            </a:fld>
            <a:endParaRPr lang="en-US"/>
          </a:p>
        </p:txBody>
      </p:sp>
      <p:sp>
        <p:nvSpPr>
          <p:cNvPr id="5" name="Footer Placeholder 4">
            <a:extLst>
              <a:ext uri="{FF2B5EF4-FFF2-40B4-BE49-F238E27FC236}">
                <a16:creationId xmlns:a16="http://schemas.microsoft.com/office/drawing/2014/main" id="{B93CB5AD-B309-70C5-24BC-43954E4E9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C2F833-20AD-1207-82E0-A9D401248887}"/>
              </a:ext>
            </a:extLst>
          </p:cNvPr>
          <p:cNvSpPr>
            <a:spLocks noGrp="1"/>
          </p:cNvSpPr>
          <p:nvPr>
            <p:ph type="sldNum" sz="quarter" idx="12"/>
          </p:nvPr>
        </p:nvSpPr>
        <p:spPr/>
        <p:txBody>
          <a:bodyPr/>
          <a:lstStyle/>
          <a:p>
            <a:fld id="{DE927BF4-6C58-4511-84B6-11760C11D11D}" type="slidenum">
              <a:rPr lang="en-US" smtClean="0"/>
              <a:t>‹#›</a:t>
            </a:fld>
            <a:endParaRPr lang="en-US"/>
          </a:p>
        </p:txBody>
      </p:sp>
    </p:spTree>
    <p:extLst>
      <p:ext uri="{BB962C8B-B14F-4D97-AF65-F5344CB8AC3E}">
        <p14:creationId xmlns:p14="http://schemas.microsoft.com/office/powerpoint/2010/main" val="16686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5F07E-FAC1-C673-4AEC-C630D56B3E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72DF49-5283-63E6-58A2-B17C3A5BE2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14464F-C356-6C20-EB77-77FB7F40EE4D}"/>
              </a:ext>
            </a:extLst>
          </p:cNvPr>
          <p:cNvSpPr>
            <a:spLocks noGrp="1"/>
          </p:cNvSpPr>
          <p:nvPr>
            <p:ph type="dt" sz="half" idx="10"/>
          </p:nvPr>
        </p:nvSpPr>
        <p:spPr/>
        <p:txBody>
          <a:bodyPr/>
          <a:lstStyle/>
          <a:p>
            <a:fld id="{EC37D912-0290-48DF-B631-EDF8B5CCF422}" type="datetime1">
              <a:rPr lang="en-US" smtClean="0"/>
              <a:t>8/9/2023</a:t>
            </a:fld>
            <a:endParaRPr lang="en-US"/>
          </a:p>
        </p:txBody>
      </p:sp>
      <p:sp>
        <p:nvSpPr>
          <p:cNvPr id="5" name="Footer Placeholder 4">
            <a:extLst>
              <a:ext uri="{FF2B5EF4-FFF2-40B4-BE49-F238E27FC236}">
                <a16:creationId xmlns:a16="http://schemas.microsoft.com/office/drawing/2014/main" id="{1CF162F6-F2B7-234B-AAB9-DA49A54A7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E2F59-CEF6-1A54-E4C8-AB224A89FECB}"/>
              </a:ext>
            </a:extLst>
          </p:cNvPr>
          <p:cNvSpPr>
            <a:spLocks noGrp="1"/>
          </p:cNvSpPr>
          <p:nvPr>
            <p:ph type="sldNum" sz="quarter" idx="12"/>
          </p:nvPr>
        </p:nvSpPr>
        <p:spPr/>
        <p:txBody>
          <a:bodyPr/>
          <a:lstStyle/>
          <a:p>
            <a:fld id="{DE927BF4-6C58-4511-84B6-11760C11D11D}" type="slidenum">
              <a:rPr lang="en-US" smtClean="0"/>
              <a:t>‹#›</a:t>
            </a:fld>
            <a:endParaRPr lang="en-US"/>
          </a:p>
        </p:txBody>
      </p:sp>
    </p:spTree>
    <p:extLst>
      <p:ext uri="{BB962C8B-B14F-4D97-AF65-F5344CB8AC3E}">
        <p14:creationId xmlns:p14="http://schemas.microsoft.com/office/powerpoint/2010/main" val="186869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F411-C0BF-2046-0D84-04089DEABA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2BE340-4BC7-698C-4E06-C53C0BD046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365BD9-8FD7-2C6B-02AA-8E2BA7303A41}"/>
              </a:ext>
            </a:extLst>
          </p:cNvPr>
          <p:cNvSpPr>
            <a:spLocks noGrp="1"/>
          </p:cNvSpPr>
          <p:nvPr>
            <p:ph type="dt" sz="half" idx="10"/>
          </p:nvPr>
        </p:nvSpPr>
        <p:spPr/>
        <p:txBody>
          <a:bodyPr/>
          <a:lstStyle/>
          <a:p>
            <a:fld id="{8392739F-74C7-4095-A347-793EAC736FBD}" type="datetime1">
              <a:rPr lang="en-US" smtClean="0"/>
              <a:t>8/9/2023</a:t>
            </a:fld>
            <a:endParaRPr lang="en-US"/>
          </a:p>
        </p:txBody>
      </p:sp>
      <p:sp>
        <p:nvSpPr>
          <p:cNvPr id="5" name="Footer Placeholder 4">
            <a:extLst>
              <a:ext uri="{FF2B5EF4-FFF2-40B4-BE49-F238E27FC236}">
                <a16:creationId xmlns:a16="http://schemas.microsoft.com/office/drawing/2014/main" id="{4F2051EF-4223-BF5D-23A2-72F56398C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33F42-FD9B-1F02-9926-C26C4CBF4D92}"/>
              </a:ext>
            </a:extLst>
          </p:cNvPr>
          <p:cNvSpPr>
            <a:spLocks noGrp="1"/>
          </p:cNvSpPr>
          <p:nvPr>
            <p:ph type="sldNum" sz="quarter" idx="12"/>
          </p:nvPr>
        </p:nvSpPr>
        <p:spPr/>
        <p:txBody>
          <a:bodyPr/>
          <a:lstStyle/>
          <a:p>
            <a:fld id="{DE927BF4-6C58-4511-84B6-11760C11D11D}" type="slidenum">
              <a:rPr lang="en-US" smtClean="0"/>
              <a:t>‹#›</a:t>
            </a:fld>
            <a:endParaRPr lang="en-US"/>
          </a:p>
        </p:txBody>
      </p:sp>
    </p:spTree>
    <p:extLst>
      <p:ext uri="{BB962C8B-B14F-4D97-AF65-F5344CB8AC3E}">
        <p14:creationId xmlns:p14="http://schemas.microsoft.com/office/powerpoint/2010/main" val="1577368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935E3-18D1-C984-2C96-07FE0D4B39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78FCE2-887A-01B9-0328-2036F8EA7A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D8F878-FEEC-C6FE-1B21-ECF5D23157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4C55C8-84F4-F7B7-69FD-7940FC07EB11}"/>
              </a:ext>
            </a:extLst>
          </p:cNvPr>
          <p:cNvSpPr>
            <a:spLocks noGrp="1"/>
          </p:cNvSpPr>
          <p:nvPr>
            <p:ph type="dt" sz="half" idx="10"/>
          </p:nvPr>
        </p:nvSpPr>
        <p:spPr/>
        <p:txBody>
          <a:bodyPr/>
          <a:lstStyle/>
          <a:p>
            <a:fld id="{8FDC812F-951F-4D34-A048-2FF6115DF825}" type="datetime1">
              <a:rPr lang="en-US" smtClean="0"/>
              <a:t>8/9/2023</a:t>
            </a:fld>
            <a:endParaRPr lang="en-US"/>
          </a:p>
        </p:txBody>
      </p:sp>
      <p:sp>
        <p:nvSpPr>
          <p:cNvPr id="6" name="Footer Placeholder 5">
            <a:extLst>
              <a:ext uri="{FF2B5EF4-FFF2-40B4-BE49-F238E27FC236}">
                <a16:creationId xmlns:a16="http://schemas.microsoft.com/office/drawing/2014/main" id="{E51E24BA-535F-CCEC-B802-F8E26005EF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985E01-7239-ECD8-CDFC-25D0003EFD4B}"/>
              </a:ext>
            </a:extLst>
          </p:cNvPr>
          <p:cNvSpPr>
            <a:spLocks noGrp="1"/>
          </p:cNvSpPr>
          <p:nvPr>
            <p:ph type="sldNum" sz="quarter" idx="12"/>
          </p:nvPr>
        </p:nvSpPr>
        <p:spPr/>
        <p:txBody>
          <a:bodyPr/>
          <a:lstStyle/>
          <a:p>
            <a:fld id="{DE927BF4-6C58-4511-84B6-11760C11D11D}" type="slidenum">
              <a:rPr lang="en-US" smtClean="0"/>
              <a:t>‹#›</a:t>
            </a:fld>
            <a:endParaRPr lang="en-US"/>
          </a:p>
        </p:txBody>
      </p:sp>
    </p:spTree>
    <p:extLst>
      <p:ext uri="{BB962C8B-B14F-4D97-AF65-F5344CB8AC3E}">
        <p14:creationId xmlns:p14="http://schemas.microsoft.com/office/powerpoint/2010/main" val="2640328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03656-6FF2-F728-5D71-42F0A682AB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105BC2-C890-6B39-EFED-AECB20E5BD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F5326-87ED-0A5C-D35E-87A6FDEBE7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2D4E97-CED7-53A4-73FC-A2428B009F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8E1696-EC99-C96D-0E6D-FBC9B11E11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B47924-11FA-62DA-BAD2-74E10530D488}"/>
              </a:ext>
            </a:extLst>
          </p:cNvPr>
          <p:cNvSpPr>
            <a:spLocks noGrp="1"/>
          </p:cNvSpPr>
          <p:nvPr>
            <p:ph type="dt" sz="half" idx="10"/>
          </p:nvPr>
        </p:nvSpPr>
        <p:spPr/>
        <p:txBody>
          <a:bodyPr/>
          <a:lstStyle/>
          <a:p>
            <a:fld id="{74AA0A39-AA34-4927-9601-8C92EA470628}" type="datetime1">
              <a:rPr lang="en-US" smtClean="0"/>
              <a:t>8/9/2023</a:t>
            </a:fld>
            <a:endParaRPr lang="en-US"/>
          </a:p>
        </p:txBody>
      </p:sp>
      <p:sp>
        <p:nvSpPr>
          <p:cNvPr id="8" name="Footer Placeholder 7">
            <a:extLst>
              <a:ext uri="{FF2B5EF4-FFF2-40B4-BE49-F238E27FC236}">
                <a16:creationId xmlns:a16="http://schemas.microsoft.com/office/drawing/2014/main" id="{A3524C78-EB74-B320-D1D6-352E0B476D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926C8C-F17E-E44E-6DC9-A2B7D0E1EBE6}"/>
              </a:ext>
            </a:extLst>
          </p:cNvPr>
          <p:cNvSpPr>
            <a:spLocks noGrp="1"/>
          </p:cNvSpPr>
          <p:nvPr>
            <p:ph type="sldNum" sz="quarter" idx="12"/>
          </p:nvPr>
        </p:nvSpPr>
        <p:spPr/>
        <p:txBody>
          <a:bodyPr/>
          <a:lstStyle/>
          <a:p>
            <a:fld id="{DE927BF4-6C58-4511-84B6-11760C11D11D}" type="slidenum">
              <a:rPr lang="en-US" smtClean="0"/>
              <a:t>‹#›</a:t>
            </a:fld>
            <a:endParaRPr lang="en-US"/>
          </a:p>
        </p:txBody>
      </p:sp>
    </p:spTree>
    <p:extLst>
      <p:ext uri="{BB962C8B-B14F-4D97-AF65-F5344CB8AC3E}">
        <p14:creationId xmlns:p14="http://schemas.microsoft.com/office/powerpoint/2010/main" val="2103699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AB66B-B017-814A-82F2-2193105D02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EBCBBB-BF35-3165-B761-908B0C119D2F}"/>
              </a:ext>
            </a:extLst>
          </p:cNvPr>
          <p:cNvSpPr>
            <a:spLocks noGrp="1"/>
          </p:cNvSpPr>
          <p:nvPr>
            <p:ph type="dt" sz="half" idx="10"/>
          </p:nvPr>
        </p:nvSpPr>
        <p:spPr/>
        <p:txBody>
          <a:bodyPr/>
          <a:lstStyle/>
          <a:p>
            <a:fld id="{253DCDBE-D4B6-4473-992A-AF7AA58C46EC}" type="datetime1">
              <a:rPr lang="en-US" smtClean="0"/>
              <a:t>8/9/2023</a:t>
            </a:fld>
            <a:endParaRPr lang="en-US"/>
          </a:p>
        </p:txBody>
      </p:sp>
      <p:sp>
        <p:nvSpPr>
          <p:cNvPr id="4" name="Footer Placeholder 3">
            <a:extLst>
              <a:ext uri="{FF2B5EF4-FFF2-40B4-BE49-F238E27FC236}">
                <a16:creationId xmlns:a16="http://schemas.microsoft.com/office/drawing/2014/main" id="{B380F2D7-FE7C-E421-7B2D-7071AE9DA8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84D8F1-3A7D-E82B-10D4-62AEA40F44D4}"/>
              </a:ext>
            </a:extLst>
          </p:cNvPr>
          <p:cNvSpPr>
            <a:spLocks noGrp="1"/>
          </p:cNvSpPr>
          <p:nvPr>
            <p:ph type="sldNum" sz="quarter" idx="12"/>
          </p:nvPr>
        </p:nvSpPr>
        <p:spPr/>
        <p:txBody>
          <a:bodyPr/>
          <a:lstStyle/>
          <a:p>
            <a:fld id="{DE927BF4-6C58-4511-84B6-11760C11D11D}" type="slidenum">
              <a:rPr lang="en-US" smtClean="0"/>
              <a:t>‹#›</a:t>
            </a:fld>
            <a:endParaRPr lang="en-US"/>
          </a:p>
        </p:txBody>
      </p:sp>
    </p:spTree>
    <p:extLst>
      <p:ext uri="{BB962C8B-B14F-4D97-AF65-F5344CB8AC3E}">
        <p14:creationId xmlns:p14="http://schemas.microsoft.com/office/powerpoint/2010/main" val="2583287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0EFCBA-FE4D-1AEF-16EE-23F8076236E4}"/>
              </a:ext>
            </a:extLst>
          </p:cNvPr>
          <p:cNvSpPr>
            <a:spLocks noGrp="1"/>
          </p:cNvSpPr>
          <p:nvPr>
            <p:ph type="dt" sz="half" idx="10"/>
          </p:nvPr>
        </p:nvSpPr>
        <p:spPr/>
        <p:txBody>
          <a:bodyPr/>
          <a:lstStyle/>
          <a:p>
            <a:fld id="{6E519E83-625F-4E8A-B838-27555E230170}" type="datetime1">
              <a:rPr lang="en-US" smtClean="0"/>
              <a:t>8/9/2023</a:t>
            </a:fld>
            <a:endParaRPr lang="en-US"/>
          </a:p>
        </p:txBody>
      </p:sp>
      <p:sp>
        <p:nvSpPr>
          <p:cNvPr id="3" name="Footer Placeholder 2">
            <a:extLst>
              <a:ext uri="{FF2B5EF4-FFF2-40B4-BE49-F238E27FC236}">
                <a16:creationId xmlns:a16="http://schemas.microsoft.com/office/drawing/2014/main" id="{77F2EDE8-EAD7-7086-4C7C-9E1C6878B2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9C0978-53B8-9E3B-9644-E00DBC4C1669}"/>
              </a:ext>
            </a:extLst>
          </p:cNvPr>
          <p:cNvSpPr>
            <a:spLocks noGrp="1"/>
          </p:cNvSpPr>
          <p:nvPr>
            <p:ph type="sldNum" sz="quarter" idx="12"/>
          </p:nvPr>
        </p:nvSpPr>
        <p:spPr/>
        <p:txBody>
          <a:bodyPr/>
          <a:lstStyle/>
          <a:p>
            <a:fld id="{DE927BF4-6C58-4511-84B6-11760C11D11D}" type="slidenum">
              <a:rPr lang="en-US" smtClean="0"/>
              <a:t>‹#›</a:t>
            </a:fld>
            <a:endParaRPr lang="en-US"/>
          </a:p>
        </p:txBody>
      </p:sp>
    </p:spTree>
    <p:extLst>
      <p:ext uri="{BB962C8B-B14F-4D97-AF65-F5344CB8AC3E}">
        <p14:creationId xmlns:p14="http://schemas.microsoft.com/office/powerpoint/2010/main" val="2937921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21FC-6DAC-1499-FAD1-1A178FF86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F6DBFC-D481-8CA9-344B-38D5866A7C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F22CEE-60E9-82D2-3C4B-512827196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7FEEB-8333-771A-060A-0D3FC56EE364}"/>
              </a:ext>
            </a:extLst>
          </p:cNvPr>
          <p:cNvSpPr>
            <a:spLocks noGrp="1"/>
          </p:cNvSpPr>
          <p:nvPr>
            <p:ph type="dt" sz="half" idx="10"/>
          </p:nvPr>
        </p:nvSpPr>
        <p:spPr/>
        <p:txBody>
          <a:bodyPr/>
          <a:lstStyle/>
          <a:p>
            <a:fld id="{DA8B85B6-A6CF-4467-96CD-05248C747712}" type="datetime1">
              <a:rPr lang="en-US" smtClean="0"/>
              <a:t>8/9/2023</a:t>
            </a:fld>
            <a:endParaRPr lang="en-US"/>
          </a:p>
        </p:txBody>
      </p:sp>
      <p:sp>
        <p:nvSpPr>
          <p:cNvPr id="6" name="Footer Placeholder 5">
            <a:extLst>
              <a:ext uri="{FF2B5EF4-FFF2-40B4-BE49-F238E27FC236}">
                <a16:creationId xmlns:a16="http://schemas.microsoft.com/office/drawing/2014/main" id="{75B70826-E93F-E998-2A6A-42C3C33552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486341-1F20-42ED-53E3-D0F6454F2377}"/>
              </a:ext>
            </a:extLst>
          </p:cNvPr>
          <p:cNvSpPr>
            <a:spLocks noGrp="1"/>
          </p:cNvSpPr>
          <p:nvPr>
            <p:ph type="sldNum" sz="quarter" idx="12"/>
          </p:nvPr>
        </p:nvSpPr>
        <p:spPr/>
        <p:txBody>
          <a:bodyPr/>
          <a:lstStyle/>
          <a:p>
            <a:fld id="{DE927BF4-6C58-4511-84B6-11760C11D11D}" type="slidenum">
              <a:rPr lang="en-US" smtClean="0"/>
              <a:t>‹#›</a:t>
            </a:fld>
            <a:endParaRPr lang="en-US"/>
          </a:p>
        </p:txBody>
      </p:sp>
    </p:spTree>
    <p:extLst>
      <p:ext uri="{BB962C8B-B14F-4D97-AF65-F5344CB8AC3E}">
        <p14:creationId xmlns:p14="http://schemas.microsoft.com/office/powerpoint/2010/main" val="106927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B28E-67EB-7041-7362-65AC0EECD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F3A1AB-09E5-D9EF-FF50-B2E135BD33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8D8AFC-03AB-1B8B-3DAA-B8662B166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36A58B-976E-35D1-C6FD-E7A4772EF900}"/>
              </a:ext>
            </a:extLst>
          </p:cNvPr>
          <p:cNvSpPr>
            <a:spLocks noGrp="1"/>
          </p:cNvSpPr>
          <p:nvPr>
            <p:ph type="dt" sz="half" idx="10"/>
          </p:nvPr>
        </p:nvSpPr>
        <p:spPr/>
        <p:txBody>
          <a:bodyPr/>
          <a:lstStyle/>
          <a:p>
            <a:fld id="{7A8349E7-A2D5-40E1-9395-122104AE0D2D}" type="datetime1">
              <a:rPr lang="en-US" smtClean="0"/>
              <a:t>8/9/2023</a:t>
            </a:fld>
            <a:endParaRPr lang="en-US"/>
          </a:p>
        </p:txBody>
      </p:sp>
      <p:sp>
        <p:nvSpPr>
          <p:cNvPr id="6" name="Footer Placeholder 5">
            <a:extLst>
              <a:ext uri="{FF2B5EF4-FFF2-40B4-BE49-F238E27FC236}">
                <a16:creationId xmlns:a16="http://schemas.microsoft.com/office/drawing/2014/main" id="{713C40E0-EDE2-98B0-860A-B7C0F53D5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B662AF-4FD1-2942-CF1B-4C4939E7885A}"/>
              </a:ext>
            </a:extLst>
          </p:cNvPr>
          <p:cNvSpPr>
            <a:spLocks noGrp="1"/>
          </p:cNvSpPr>
          <p:nvPr>
            <p:ph type="sldNum" sz="quarter" idx="12"/>
          </p:nvPr>
        </p:nvSpPr>
        <p:spPr/>
        <p:txBody>
          <a:bodyPr/>
          <a:lstStyle/>
          <a:p>
            <a:fld id="{DE927BF4-6C58-4511-84B6-11760C11D11D}" type="slidenum">
              <a:rPr lang="en-US" smtClean="0"/>
              <a:t>‹#›</a:t>
            </a:fld>
            <a:endParaRPr lang="en-US"/>
          </a:p>
        </p:txBody>
      </p:sp>
    </p:spTree>
    <p:extLst>
      <p:ext uri="{BB962C8B-B14F-4D97-AF65-F5344CB8AC3E}">
        <p14:creationId xmlns:p14="http://schemas.microsoft.com/office/powerpoint/2010/main" val="2244366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04AC62-328E-51D6-7A08-AD804D764B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FF9F84-5D9F-C4E1-284A-959AA3C96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75FCA-7B9C-45DC-1E91-D6068800A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B9532-3471-41EA-B1B0-CB7BE429D94E}" type="datetime1">
              <a:rPr lang="en-US" smtClean="0"/>
              <a:t>8/9/2023</a:t>
            </a:fld>
            <a:endParaRPr lang="en-US"/>
          </a:p>
        </p:txBody>
      </p:sp>
      <p:sp>
        <p:nvSpPr>
          <p:cNvPr id="5" name="Footer Placeholder 4">
            <a:extLst>
              <a:ext uri="{FF2B5EF4-FFF2-40B4-BE49-F238E27FC236}">
                <a16:creationId xmlns:a16="http://schemas.microsoft.com/office/drawing/2014/main" id="{2FD039A8-8113-3276-6978-66BB567389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7BC0B2-9D5D-D863-424E-A37A240D63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27BF4-6C58-4511-84B6-11760C11D11D}" type="slidenum">
              <a:rPr lang="en-US" smtClean="0"/>
              <a:t>‹#›</a:t>
            </a:fld>
            <a:endParaRPr lang="en-US"/>
          </a:p>
        </p:txBody>
      </p:sp>
    </p:spTree>
    <p:extLst>
      <p:ext uri="{BB962C8B-B14F-4D97-AF65-F5344CB8AC3E}">
        <p14:creationId xmlns:p14="http://schemas.microsoft.com/office/powerpoint/2010/main" val="4213217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ADA-GWU/guidedresearchproject-tmehtiyev2019/blob/main/app/shopping_cart_microservice/README.md" TargetMode="External"/><Relationship Id="rId3" Type="http://schemas.openxmlformats.org/officeDocument/2006/relationships/image" Target="../media/image3.jpeg"/><Relationship Id="rId7" Type="http://schemas.openxmlformats.org/officeDocument/2006/relationships/hyperlink" Target="https://github.com/ADA-GWU/guidedresearchproject-tmehtiyev2019/blob/main/app/product_catalog_microservice/README.md"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order_management-1-w1405204.deta.app/docs" TargetMode="External"/><Relationship Id="rId5" Type="http://schemas.openxmlformats.org/officeDocument/2006/relationships/hyperlink" Target="https://shopping_cart-1-y6546994.deta.app/docs" TargetMode="External"/><Relationship Id="rId10" Type="http://schemas.openxmlformats.org/officeDocument/2006/relationships/image" Target="../media/image4.png"/><Relationship Id="rId4" Type="http://schemas.openxmlformats.org/officeDocument/2006/relationships/hyperlink" Target="https://product_catalog-1-f3543029.deta.app/docs" TargetMode="External"/><Relationship Id="rId9" Type="http://schemas.openxmlformats.org/officeDocument/2006/relationships/hyperlink" Target="https://github.com/ADA-GWU/guidedresearchproject-tmehtiyev2019/blob/main/app/order_management_microservice/README.m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F569-000D-4295-B13C-446A0F44F8EF}"/>
              </a:ext>
            </a:extLst>
          </p:cNvPr>
          <p:cNvSpPr>
            <a:spLocks noGrp="1"/>
          </p:cNvSpPr>
          <p:nvPr>
            <p:ph type="title"/>
          </p:nvPr>
        </p:nvSpPr>
        <p:spPr>
          <a:xfrm>
            <a:off x="703966" y="2955034"/>
            <a:ext cx="10515600" cy="308909"/>
          </a:xfrm>
        </p:spPr>
        <p:txBody>
          <a:bodyPr>
            <a:noAutofit/>
          </a:bodyPr>
          <a:lstStyle/>
          <a:p>
            <a:r>
              <a:rPr lang="en-US" sz="2000" dirty="0">
                <a:latin typeface="Times New Roman" panose="02020603050405020304" pitchFamily="18" charset="0"/>
                <a:cs typeface="Times New Roman" panose="02020603050405020304" pitchFamily="18" charset="0"/>
              </a:rPr>
              <a:t>				Course: </a:t>
            </a:r>
            <a:r>
              <a:rPr lang="en-US" sz="2000" b="1" dirty="0">
                <a:latin typeface="Times New Roman" panose="02020603050405020304" pitchFamily="18" charset="0"/>
                <a:cs typeface="Times New Roman" panose="02020603050405020304" pitchFamily="18" charset="0"/>
              </a:rPr>
              <a:t>Guided Research</a:t>
            </a:r>
            <a:br>
              <a:rPr lang="en-US" sz="2000" b="1"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Project Title: </a:t>
            </a:r>
            <a:r>
              <a:rPr lang="en-US" sz="1800" b="1" dirty="0">
                <a:latin typeface="Times New Roman" panose="02020603050405020304" pitchFamily="18" charset="0"/>
                <a:cs typeface="Times New Roman" panose="02020603050405020304" pitchFamily="18" charset="0"/>
              </a:rPr>
              <a:t>"Load Test Experimentation on Microservices: Insights &amp; Implications"</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p>
        </p:txBody>
      </p:sp>
      <p:pic>
        <p:nvPicPr>
          <p:cNvPr id="1025" name="Picture 15" descr="Logo&#10;&#10;Description automatically generated">
            <a:extLst>
              <a:ext uri="{FF2B5EF4-FFF2-40B4-BE49-F238E27FC236}">
                <a16:creationId xmlns:a16="http://schemas.microsoft.com/office/drawing/2014/main" id="{03B0AADC-E88B-4EDC-9A87-49337C2B7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3281" y="416311"/>
            <a:ext cx="749300" cy="558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496D92AD-3B7A-47E3-B18E-16D54F4BACD5}"/>
              </a:ext>
            </a:extLst>
          </p:cNvPr>
          <p:cNvSpPr>
            <a:spLocks noChangeArrowheads="1"/>
          </p:cNvSpPr>
          <p:nvPr/>
        </p:nvSpPr>
        <p:spPr bwMode="auto">
          <a:xfrm>
            <a:off x="3330146" y="-4942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6E5FD133-AC71-4B50-A8E8-BD6B7E9DDB9F}"/>
              </a:ext>
            </a:extLst>
          </p:cNvPr>
          <p:cNvSpPr>
            <a:spLocks noChangeArrowheads="1"/>
          </p:cNvSpPr>
          <p:nvPr/>
        </p:nvSpPr>
        <p:spPr bwMode="auto">
          <a:xfrm>
            <a:off x="3330146" y="10173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0EB6A80B-8E56-4282-A580-F70D28ABB02D}"/>
              </a:ext>
            </a:extLst>
          </p:cNvPr>
          <p:cNvSpPr>
            <a:spLocks noChangeArrowheads="1"/>
          </p:cNvSpPr>
          <p:nvPr/>
        </p:nvSpPr>
        <p:spPr bwMode="auto">
          <a:xfrm>
            <a:off x="3520363" y="1366651"/>
            <a:ext cx="4685835"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COMPUTER SCIENCE AND DATA ANALYTICS </a:t>
            </a:r>
            <a:endPar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D9A60A93-A8B8-4E68-9C9F-08BBC04A6EF2}"/>
              </a:ext>
            </a:extLst>
          </p:cNvPr>
          <p:cNvSpPr txBox="1">
            <a:spLocks/>
          </p:cNvSpPr>
          <p:nvPr/>
        </p:nvSpPr>
        <p:spPr>
          <a:xfrm>
            <a:off x="498265" y="3749529"/>
            <a:ext cx="10515600" cy="1325563"/>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Times New Roman" panose="02020603050405020304" pitchFamily="18" charset="0"/>
                <a:cs typeface="Times New Roman" panose="02020603050405020304" pitchFamily="18" charset="0"/>
              </a:rPr>
              <a:t>Student: </a:t>
            </a:r>
            <a:r>
              <a:rPr lang="en-US" sz="2000" b="1" dirty="0">
                <a:latin typeface="Times New Roman" panose="02020603050405020304" pitchFamily="18" charset="0"/>
                <a:cs typeface="Times New Roman" panose="02020603050405020304" pitchFamily="18" charset="0"/>
              </a:rPr>
              <a:t>Tural Mehtiyev</a:t>
            </a:r>
          </a:p>
        </p:txBody>
      </p:sp>
      <p:sp>
        <p:nvSpPr>
          <p:cNvPr id="11" name="Title 1">
            <a:extLst>
              <a:ext uri="{FF2B5EF4-FFF2-40B4-BE49-F238E27FC236}">
                <a16:creationId xmlns:a16="http://schemas.microsoft.com/office/drawing/2014/main" id="{96FEDD33-F054-46B9-AE4B-059CD82AEE5D}"/>
              </a:ext>
            </a:extLst>
          </p:cNvPr>
          <p:cNvSpPr txBox="1">
            <a:spLocks/>
          </p:cNvSpPr>
          <p:nvPr/>
        </p:nvSpPr>
        <p:spPr>
          <a:xfrm>
            <a:off x="759940" y="4704671"/>
            <a:ext cx="10515600" cy="1325563"/>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Times New Roman" panose="02020603050405020304" pitchFamily="18" charset="0"/>
                <a:cs typeface="Times New Roman" panose="02020603050405020304" pitchFamily="18" charset="0"/>
              </a:rPr>
              <a:t>Instructors &amp; Supervisors:</a:t>
            </a:r>
            <a:r>
              <a:rPr lang="en-US" sz="2000" b="1" dirty="0">
                <a:latin typeface="Times New Roman" panose="02020603050405020304" pitchFamily="18" charset="0"/>
                <a:cs typeface="Times New Roman" panose="02020603050405020304" pitchFamily="18" charset="0"/>
              </a:rPr>
              <a:t> Dr. Stephen </a:t>
            </a:r>
            <a:r>
              <a:rPr lang="en-US" sz="2000" b="1" dirty="0" err="1">
                <a:latin typeface="Times New Roman" panose="02020603050405020304" pitchFamily="18" charset="0"/>
                <a:cs typeface="Times New Roman" panose="02020603050405020304" pitchFamily="18" charset="0"/>
              </a:rPr>
              <a:t>Kaisler</a:t>
            </a:r>
            <a:r>
              <a:rPr lang="en-US" sz="2000" b="1" dirty="0">
                <a:latin typeface="Times New Roman" panose="02020603050405020304" pitchFamily="18" charset="0"/>
                <a:cs typeface="Times New Roman" panose="02020603050405020304" pitchFamily="18" charset="0"/>
              </a:rPr>
              <a:t>, Dr. Jamal Hasanov</a:t>
            </a:r>
          </a:p>
        </p:txBody>
      </p:sp>
      <p:pic>
        <p:nvPicPr>
          <p:cNvPr id="1031" name="Picture 7" descr="ADA University - Wikipedia">
            <a:extLst>
              <a:ext uri="{FF2B5EF4-FFF2-40B4-BE49-F238E27FC236}">
                <a16:creationId xmlns:a16="http://schemas.microsoft.com/office/drawing/2014/main" id="{BDF8A4C7-19D1-4F7B-B332-1128CA927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7405" y="403552"/>
            <a:ext cx="859567" cy="55365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FE0A460C-88A1-4E94-999D-8E4C8E7B1589}"/>
              </a:ext>
            </a:extLst>
          </p:cNvPr>
          <p:cNvSpPr txBox="1">
            <a:spLocks/>
          </p:cNvSpPr>
          <p:nvPr/>
        </p:nvSpPr>
        <p:spPr>
          <a:xfrm>
            <a:off x="411771" y="5625677"/>
            <a:ext cx="10515600" cy="1325563"/>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Times New Roman" panose="02020603050405020304" pitchFamily="18" charset="0"/>
                <a:cs typeface="Times New Roman" panose="02020603050405020304" pitchFamily="18" charset="0"/>
              </a:rPr>
              <a:t>Date: </a:t>
            </a:r>
            <a:r>
              <a:rPr lang="en-US" sz="2000" b="1" dirty="0">
                <a:latin typeface="Times New Roman" panose="02020603050405020304" pitchFamily="18" charset="0"/>
                <a:cs typeface="Times New Roman" panose="02020603050405020304" pitchFamily="18" charset="0"/>
              </a:rPr>
              <a:t>08.08.2023</a:t>
            </a:r>
          </a:p>
        </p:txBody>
      </p:sp>
      <p:sp>
        <p:nvSpPr>
          <p:cNvPr id="3" name="Rectangle 2">
            <a:extLst>
              <a:ext uri="{FF2B5EF4-FFF2-40B4-BE49-F238E27FC236}">
                <a16:creationId xmlns:a16="http://schemas.microsoft.com/office/drawing/2014/main" id="{BC2291B4-B2F2-B955-3FA4-F6742841758D}"/>
              </a:ext>
            </a:extLst>
          </p:cNvPr>
          <p:cNvSpPr/>
          <p:nvPr/>
        </p:nvSpPr>
        <p:spPr>
          <a:xfrm>
            <a:off x="0" y="0"/>
            <a:ext cx="12192000" cy="6857997"/>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1A3548E4-2E22-B9A5-13CD-D95C948B58D2}"/>
              </a:ext>
            </a:extLst>
          </p:cNvPr>
          <p:cNvSpPr>
            <a:spLocks noGrp="1"/>
          </p:cNvSpPr>
          <p:nvPr>
            <p:ph type="sldNum" sz="quarter" idx="12"/>
          </p:nvPr>
        </p:nvSpPr>
        <p:spPr/>
        <p:txBody>
          <a:bodyPr/>
          <a:lstStyle/>
          <a:p>
            <a:fld id="{DE927BF4-6C58-4511-84B6-11760C11D11D}" type="slidenum">
              <a:rPr lang="en-US" smtClean="0"/>
              <a:t>1</a:t>
            </a:fld>
            <a:endParaRPr lang="en-US"/>
          </a:p>
        </p:txBody>
      </p:sp>
    </p:spTree>
    <p:extLst>
      <p:ext uri="{BB962C8B-B14F-4D97-AF65-F5344CB8AC3E}">
        <p14:creationId xmlns:p14="http://schemas.microsoft.com/office/powerpoint/2010/main" val="503296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C1783B-0DF5-6D37-7155-D05C839AE60C}"/>
              </a:ext>
            </a:extLst>
          </p:cNvPr>
          <p:cNvSpPr>
            <a:spLocks noGrp="1"/>
          </p:cNvSpPr>
          <p:nvPr>
            <p:ph type="sldNum" sz="quarter" idx="12"/>
          </p:nvPr>
        </p:nvSpPr>
        <p:spPr/>
        <p:txBody>
          <a:bodyPr/>
          <a:lstStyle/>
          <a:p>
            <a:fld id="{DE927BF4-6C58-4511-84B6-11760C11D11D}" type="slidenum">
              <a:rPr lang="en-US" smtClean="0"/>
              <a:t>10</a:t>
            </a:fld>
            <a:endParaRPr lang="en-US"/>
          </a:p>
        </p:txBody>
      </p:sp>
      <p:sp>
        <p:nvSpPr>
          <p:cNvPr id="5" name="Rectangle 4">
            <a:extLst>
              <a:ext uri="{FF2B5EF4-FFF2-40B4-BE49-F238E27FC236}">
                <a16:creationId xmlns:a16="http://schemas.microsoft.com/office/drawing/2014/main" id="{A6A015DC-3F15-AF87-67B5-99621DCFC7A1}"/>
              </a:ext>
            </a:extLst>
          </p:cNvPr>
          <p:cNvSpPr/>
          <p:nvPr/>
        </p:nvSpPr>
        <p:spPr>
          <a:xfrm>
            <a:off x="0" y="1690688"/>
            <a:ext cx="1186774" cy="4396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24">
            <a:extLst>
              <a:ext uri="{FF2B5EF4-FFF2-40B4-BE49-F238E27FC236}">
                <a16:creationId xmlns:a16="http://schemas.microsoft.com/office/drawing/2014/main" id="{7C12682A-FAE7-72F0-7828-081A0258D1BB}"/>
              </a:ext>
            </a:extLst>
          </p:cNvPr>
          <p:cNvGraphicFramePr>
            <a:graphicFrameLocks noGrp="1"/>
          </p:cNvGraphicFramePr>
          <p:nvPr>
            <p:extLst>
              <p:ext uri="{D42A27DB-BD31-4B8C-83A1-F6EECF244321}">
                <p14:modId xmlns:p14="http://schemas.microsoft.com/office/powerpoint/2010/main" val="3278626466"/>
              </p:ext>
            </p:extLst>
          </p:nvPr>
        </p:nvGraphicFramePr>
        <p:xfrm>
          <a:off x="8608979" y="1020036"/>
          <a:ext cx="3077182" cy="1728285"/>
        </p:xfrm>
        <a:graphic>
          <a:graphicData uri="http://schemas.openxmlformats.org/drawingml/2006/table">
            <a:tbl>
              <a:tblPr firstRow="1" bandRow="1">
                <a:tableStyleId>{5C22544A-7EE6-4342-B048-85BDC9FD1C3A}</a:tableStyleId>
              </a:tblPr>
              <a:tblGrid>
                <a:gridCol w="1712081">
                  <a:extLst>
                    <a:ext uri="{9D8B030D-6E8A-4147-A177-3AD203B41FA5}">
                      <a16:colId xmlns:a16="http://schemas.microsoft.com/office/drawing/2014/main" val="2950662235"/>
                    </a:ext>
                  </a:extLst>
                </a:gridCol>
                <a:gridCol w="1365101">
                  <a:extLst>
                    <a:ext uri="{9D8B030D-6E8A-4147-A177-3AD203B41FA5}">
                      <a16:colId xmlns:a16="http://schemas.microsoft.com/office/drawing/2014/main" val="3605027055"/>
                    </a:ext>
                  </a:extLst>
                </a:gridCol>
              </a:tblGrid>
              <a:tr h="345657">
                <a:tc>
                  <a:txBody>
                    <a:bodyPr/>
                    <a:lstStyle/>
                    <a:p>
                      <a:pPr algn="ctr"/>
                      <a:r>
                        <a:rPr lang="en-US" sz="1200" dirty="0"/>
                        <a:t>Metrics</a:t>
                      </a:r>
                    </a:p>
                  </a:txBody>
                  <a:tcPr/>
                </a:tc>
                <a:tc>
                  <a:txBody>
                    <a:bodyPr/>
                    <a:lstStyle/>
                    <a:p>
                      <a:pPr algn="ctr"/>
                      <a:r>
                        <a:rPr lang="en-US" sz="1200" dirty="0"/>
                        <a:t>Value</a:t>
                      </a:r>
                    </a:p>
                  </a:txBody>
                  <a:tcPr/>
                </a:tc>
                <a:extLst>
                  <a:ext uri="{0D108BD9-81ED-4DB2-BD59-A6C34878D82A}">
                    <a16:rowId xmlns:a16="http://schemas.microsoft.com/office/drawing/2014/main" val="3423640"/>
                  </a:ext>
                </a:extLst>
              </a:tr>
              <a:tr h="3456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Target Concurrency Count</a:t>
                      </a:r>
                      <a:endParaRPr lang="en-US" sz="900" dirty="0"/>
                    </a:p>
                  </a:txBody>
                  <a:tcPr/>
                </a:tc>
                <a:tc>
                  <a:txBody>
                    <a:bodyPr/>
                    <a:lstStyle/>
                    <a:p>
                      <a:pPr marL="0" algn="ctr" defTabSz="914400" rtl="0" eaLnBrk="1" latinLnBrk="0" hangingPunct="1"/>
                      <a:r>
                        <a:rPr lang="en-US" sz="1200" kern="1200" dirty="0">
                          <a:solidFill>
                            <a:schemeClr val="dk1"/>
                          </a:solidFill>
                          <a:latin typeface="+mn-lt"/>
                          <a:ea typeface="+mn-ea"/>
                          <a:cs typeface="+mn-cs"/>
                        </a:rPr>
                        <a:t>100</a:t>
                      </a:r>
                    </a:p>
                  </a:txBody>
                  <a:tcPr/>
                </a:tc>
                <a:extLst>
                  <a:ext uri="{0D108BD9-81ED-4DB2-BD59-A6C34878D82A}">
                    <a16:rowId xmlns:a16="http://schemas.microsoft.com/office/drawing/2014/main" val="143876877"/>
                  </a:ext>
                </a:extLst>
              </a:tr>
              <a:tr h="3456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Ramp-Up Time, sec</a:t>
                      </a:r>
                      <a:endParaRPr lang="en-US" sz="900" dirty="0"/>
                    </a:p>
                  </a:txBody>
                  <a:tcPr/>
                </a:tc>
                <a:tc>
                  <a:txBody>
                    <a:bodyPr/>
                    <a:lstStyle/>
                    <a:p>
                      <a:pPr algn="ctr"/>
                      <a:r>
                        <a:rPr lang="en-US" sz="1200" dirty="0"/>
                        <a:t>100</a:t>
                      </a:r>
                    </a:p>
                  </a:txBody>
                  <a:tcPr/>
                </a:tc>
                <a:extLst>
                  <a:ext uri="{0D108BD9-81ED-4DB2-BD59-A6C34878D82A}">
                    <a16:rowId xmlns:a16="http://schemas.microsoft.com/office/drawing/2014/main" val="2507498838"/>
                  </a:ext>
                </a:extLst>
              </a:tr>
              <a:tr h="3456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Ramp-Up Steps Count, sec</a:t>
                      </a:r>
                      <a:endParaRPr lang="en-US" sz="900" dirty="0"/>
                    </a:p>
                  </a:txBody>
                  <a:tcPr/>
                </a:tc>
                <a:tc>
                  <a:txBody>
                    <a:bodyPr/>
                    <a:lstStyle/>
                    <a:p>
                      <a:pPr algn="ctr"/>
                      <a:r>
                        <a:rPr lang="en-US" sz="1200" b="1" dirty="0">
                          <a:solidFill>
                            <a:srgbClr val="FF0000"/>
                          </a:solidFill>
                        </a:rPr>
                        <a:t>50</a:t>
                      </a:r>
                    </a:p>
                  </a:txBody>
                  <a:tcPr/>
                </a:tc>
                <a:extLst>
                  <a:ext uri="{0D108BD9-81ED-4DB2-BD59-A6C34878D82A}">
                    <a16:rowId xmlns:a16="http://schemas.microsoft.com/office/drawing/2014/main" val="955888383"/>
                  </a:ext>
                </a:extLst>
              </a:tr>
              <a:tr h="3456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Hold Load For, sec</a:t>
                      </a:r>
                      <a:endParaRPr lang="en-US" sz="900" dirty="0"/>
                    </a:p>
                  </a:txBody>
                  <a:tcPr/>
                </a:tc>
                <a:tc>
                  <a:txBody>
                    <a:bodyPr/>
                    <a:lstStyle/>
                    <a:p>
                      <a:pPr algn="ctr"/>
                      <a:r>
                        <a:rPr lang="en-US" sz="1200" dirty="0"/>
                        <a:t>0</a:t>
                      </a:r>
                    </a:p>
                  </a:txBody>
                  <a:tcPr/>
                </a:tc>
                <a:extLst>
                  <a:ext uri="{0D108BD9-81ED-4DB2-BD59-A6C34878D82A}">
                    <a16:rowId xmlns:a16="http://schemas.microsoft.com/office/drawing/2014/main" val="3588877464"/>
                  </a:ext>
                </a:extLst>
              </a:tr>
            </a:tbl>
          </a:graphicData>
        </a:graphic>
      </p:graphicFrame>
      <p:cxnSp>
        <p:nvCxnSpPr>
          <p:cNvPr id="12" name="Straight Connector 11">
            <a:extLst>
              <a:ext uri="{FF2B5EF4-FFF2-40B4-BE49-F238E27FC236}">
                <a16:creationId xmlns:a16="http://schemas.microsoft.com/office/drawing/2014/main" id="{49F397D8-C4B2-AEE0-0B6D-AD37A9805795}"/>
              </a:ext>
            </a:extLst>
          </p:cNvPr>
          <p:cNvCxnSpPr/>
          <p:nvPr/>
        </p:nvCxnSpPr>
        <p:spPr>
          <a:xfrm>
            <a:off x="88490" y="3146386"/>
            <a:ext cx="1203769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4E669BC-CD66-9629-4B29-E3F783774C52}"/>
              </a:ext>
            </a:extLst>
          </p:cNvPr>
          <p:cNvPicPr>
            <a:picLocks noChangeAspect="1"/>
          </p:cNvPicPr>
          <p:nvPr/>
        </p:nvPicPr>
        <p:blipFill>
          <a:blip r:embed="rId2"/>
          <a:stretch>
            <a:fillRect/>
          </a:stretch>
        </p:blipFill>
        <p:spPr>
          <a:xfrm>
            <a:off x="505839" y="840882"/>
            <a:ext cx="7866029" cy="2106472"/>
          </a:xfrm>
          <a:prstGeom prst="rect">
            <a:avLst/>
          </a:prstGeom>
        </p:spPr>
      </p:pic>
      <p:pic>
        <p:nvPicPr>
          <p:cNvPr id="10" name="Picture 9" descr="A graph of a number of people&#10;&#10;Description automatically generated with medium confidence">
            <a:extLst>
              <a:ext uri="{FF2B5EF4-FFF2-40B4-BE49-F238E27FC236}">
                <a16:creationId xmlns:a16="http://schemas.microsoft.com/office/drawing/2014/main" id="{A70B1D09-0F0D-E890-B7D3-311B6F3ED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5366" y="3303338"/>
            <a:ext cx="6741268" cy="3235574"/>
          </a:xfrm>
          <a:prstGeom prst="rect">
            <a:avLst/>
          </a:prstGeom>
        </p:spPr>
      </p:pic>
      <p:sp>
        <p:nvSpPr>
          <p:cNvPr id="13" name="Title 1">
            <a:extLst>
              <a:ext uri="{FF2B5EF4-FFF2-40B4-BE49-F238E27FC236}">
                <a16:creationId xmlns:a16="http://schemas.microsoft.com/office/drawing/2014/main" id="{50DF50A7-31E3-FF5B-83E2-62F69F81BE6D}"/>
              </a:ext>
            </a:extLst>
          </p:cNvPr>
          <p:cNvSpPr txBox="1">
            <a:spLocks/>
          </p:cNvSpPr>
          <p:nvPr/>
        </p:nvSpPr>
        <p:spPr>
          <a:xfrm>
            <a:off x="614464" y="136525"/>
            <a:ext cx="10515600" cy="618556"/>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t>Results: </a:t>
            </a:r>
            <a:r>
              <a:rPr lang="en-US" sz="3200" dirty="0"/>
              <a:t>Effects of Ramp-Up Steps Count on Response Time (Scenario 3)</a:t>
            </a:r>
          </a:p>
        </p:txBody>
      </p:sp>
    </p:spTree>
    <p:extLst>
      <p:ext uri="{BB962C8B-B14F-4D97-AF65-F5344CB8AC3E}">
        <p14:creationId xmlns:p14="http://schemas.microsoft.com/office/powerpoint/2010/main" val="44220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3" name="Title 1">
            <a:extLst>
              <a:ext uri="{FF2B5EF4-FFF2-40B4-BE49-F238E27FC236}">
                <a16:creationId xmlns:a16="http://schemas.microsoft.com/office/drawing/2014/main" id="{3C420690-BBD1-0F82-F135-5EC38A405AC7}"/>
              </a:ext>
            </a:extLst>
          </p:cNvPr>
          <p:cNvSpPr txBox="1">
            <a:spLocks/>
          </p:cNvSpPr>
          <p:nvPr/>
        </p:nvSpPr>
        <p:spPr>
          <a:xfrm>
            <a:off x="212674" y="381394"/>
            <a:ext cx="12037694" cy="5575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tabLst>
                <a:tab pos="1768475" algn="l"/>
              </a:tabLst>
            </a:pPr>
            <a:r>
              <a:rPr lang="en-US" sz="2800" b="1" dirty="0"/>
              <a:t>Methodology: </a:t>
            </a:r>
            <a:r>
              <a:rPr lang="en-US" sz="2800" dirty="0"/>
              <a:t>Application of Central Limit Theorem</a:t>
            </a:r>
          </a:p>
          <a:p>
            <a:pPr>
              <a:tabLst>
                <a:tab pos="1768475" algn="l"/>
              </a:tabLst>
            </a:pPr>
            <a:endParaRPr lang="en-US" sz="2800" dirty="0"/>
          </a:p>
        </p:txBody>
      </p:sp>
      <p:sp>
        <p:nvSpPr>
          <p:cNvPr id="15" name="Slide Number Placeholder 14">
            <a:extLst>
              <a:ext uri="{FF2B5EF4-FFF2-40B4-BE49-F238E27FC236}">
                <a16:creationId xmlns:a16="http://schemas.microsoft.com/office/drawing/2014/main" id="{97DEE450-3A57-65F0-1988-E9F8E3C174A7}"/>
              </a:ext>
            </a:extLst>
          </p:cNvPr>
          <p:cNvSpPr>
            <a:spLocks noGrp="1"/>
          </p:cNvSpPr>
          <p:nvPr>
            <p:ph type="sldNum" sz="quarter" idx="12"/>
          </p:nvPr>
        </p:nvSpPr>
        <p:spPr>
          <a:xfrm>
            <a:off x="8610600" y="6468400"/>
            <a:ext cx="2687332" cy="379532"/>
          </a:xfrm>
        </p:spPr>
        <p:txBody>
          <a:bodyPr/>
          <a:lstStyle/>
          <a:p>
            <a:fld id="{DE927BF4-6C58-4511-84B6-11760C11D11D}" type="slidenum">
              <a:rPr lang="en-US" smtClean="0"/>
              <a:t>11</a:t>
            </a:fld>
            <a:endParaRPr lang="en-US" dirty="0"/>
          </a:p>
        </p:txBody>
      </p:sp>
      <p:sp>
        <p:nvSpPr>
          <p:cNvPr id="25" name="Google Shape;1681;p59">
            <a:extLst>
              <a:ext uri="{FF2B5EF4-FFF2-40B4-BE49-F238E27FC236}">
                <a16:creationId xmlns:a16="http://schemas.microsoft.com/office/drawing/2014/main" id="{CF0B2917-1DFC-3052-110A-A6B38A3317BA}"/>
              </a:ext>
            </a:extLst>
          </p:cNvPr>
          <p:cNvSpPr txBox="1"/>
          <p:nvPr/>
        </p:nvSpPr>
        <p:spPr>
          <a:xfrm>
            <a:off x="4881889" y="2953733"/>
            <a:ext cx="3331069" cy="433781"/>
          </a:xfrm>
          <a:prstGeom prst="rect">
            <a:avLst/>
          </a:prstGeom>
          <a:solidFill>
            <a:srgbClr val="81EAFF">
              <a:alpha val="49804"/>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r>
              <a:rPr lang="en-US" sz="1600" dirty="0"/>
              <a:t>Application of Central Limit Theorem</a:t>
            </a:r>
            <a:endParaRPr sz="1600" dirty="0"/>
          </a:p>
        </p:txBody>
      </p:sp>
      <p:sp>
        <p:nvSpPr>
          <p:cNvPr id="26" name="Google Shape;1681;p59">
            <a:extLst>
              <a:ext uri="{FF2B5EF4-FFF2-40B4-BE49-F238E27FC236}">
                <a16:creationId xmlns:a16="http://schemas.microsoft.com/office/drawing/2014/main" id="{505C618B-52D8-D8B0-1162-0298CE1D40BA}"/>
              </a:ext>
            </a:extLst>
          </p:cNvPr>
          <p:cNvSpPr txBox="1"/>
          <p:nvPr/>
        </p:nvSpPr>
        <p:spPr>
          <a:xfrm>
            <a:off x="5485315" y="3726307"/>
            <a:ext cx="641165" cy="329156"/>
          </a:xfrm>
          <a:prstGeom prst="rect">
            <a:avLst/>
          </a:prstGeom>
          <a:solidFill>
            <a:srgbClr val="007D96">
              <a:alpha val="49804"/>
            </a:srgbClr>
          </a:solidFill>
          <a:ln>
            <a:noFill/>
          </a:ln>
        </p:spPr>
        <p:txBody>
          <a:bodyPr spcFirstLastPara="1" wrap="square" lIns="91425" tIns="45700" rIns="91425" bIns="45700" anchor="t" anchorCtr="0">
            <a:noAutofit/>
          </a:bodyPr>
          <a:lstStyle/>
          <a:p>
            <a:pPr marR="0" lvl="0" algn="ctr" rtl="0">
              <a:lnSpc>
                <a:spcPct val="100000"/>
              </a:lnSpc>
              <a:spcBef>
                <a:spcPts val="0"/>
              </a:spcBef>
              <a:spcAft>
                <a:spcPts val="0"/>
              </a:spcAft>
              <a:buClr>
                <a:schemeClr val="dk1"/>
              </a:buClr>
              <a:buSzPts val="1800"/>
            </a:pPr>
            <a:r>
              <a:rPr lang="en-US" sz="1600" b="1" dirty="0"/>
              <a:t>50</a:t>
            </a:r>
            <a:endParaRPr sz="1600" b="1" dirty="0"/>
          </a:p>
        </p:txBody>
      </p:sp>
      <p:sp>
        <p:nvSpPr>
          <p:cNvPr id="27" name="Title 1">
            <a:extLst>
              <a:ext uri="{FF2B5EF4-FFF2-40B4-BE49-F238E27FC236}">
                <a16:creationId xmlns:a16="http://schemas.microsoft.com/office/drawing/2014/main" id="{AF96E3F5-64A4-4CAB-87A8-AD03C1CCC834}"/>
              </a:ext>
            </a:extLst>
          </p:cNvPr>
          <p:cNvSpPr txBox="1">
            <a:spLocks/>
          </p:cNvSpPr>
          <p:nvPr/>
        </p:nvSpPr>
        <p:spPr>
          <a:xfrm>
            <a:off x="5310320" y="3488705"/>
            <a:ext cx="958317" cy="23874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1000" b="1" dirty="0">
                <a:solidFill>
                  <a:srgbClr val="1A1A1A"/>
                </a:solidFill>
                <a:latin typeface="Raleway" pitchFamily="2" charset="0"/>
              </a:rPr>
              <a:t>Sample Size</a:t>
            </a:r>
            <a:endParaRPr lang="en-US" sz="1000" dirty="0"/>
          </a:p>
        </p:txBody>
      </p:sp>
      <p:sp>
        <p:nvSpPr>
          <p:cNvPr id="29" name="Title 1">
            <a:extLst>
              <a:ext uri="{FF2B5EF4-FFF2-40B4-BE49-F238E27FC236}">
                <a16:creationId xmlns:a16="http://schemas.microsoft.com/office/drawing/2014/main" id="{FAE8ACC3-35FC-C03B-F906-C7D65D686914}"/>
              </a:ext>
            </a:extLst>
          </p:cNvPr>
          <p:cNvSpPr txBox="1">
            <a:spLocks/>
          </p:cNvSpPr>
          <p:nvPr/>
        </p:nvSpPr>
        <p:spPr>
          <a:xfrm>
            <a:off x="6575256" y="3393085"/>
            <a:ext cx="1329087" cy="329156"/>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1000" b="1" dirty="0">
                <a:solidFill>
                  <a:srgbClr val="1A1A1A"/>
                </a:solidFill>
                <a:latin typeface="Raleway" pitchFamily="2" charset="0"/>
              </a:rPr>
              <a:t>Number of Samples</a:t>
            </a:r>
            <a:endParaRPr lang="en-US" sz="1000" dirty="0"/>
          </a:p>
        </p:txBody>
      </p:sp>
      <p:sp>
        <p:nvSpPr>
          <p:cNvPr id="30" name="Arrow: Down 29">
            <a:extLst>
              <a:ext uri="{FF2B5EF4-FFF2-40B4-BE49-F238E27FC236}">
                <a16:creationId xmlns:a16="http://schemas.microsoft.com/office/drawing/2014/main" id="{67751108-72AA-30BF-F22A-368A69E8C289}"/>
              </a:ext>
            </a:extLst>
          </p:cNvPr>
          <p:cNvSpPr/>
          <p:nvPr/>
        </p:nvSpPr>
        <p:spPr>
          <a:xfrm>
            <a:off x="6303554" y="4228791"/>
            <a:ext cx="561916" cy="329156"/>
          </a:xfrm>
          <a:prstGeom prst="downArrow">
            <a:avLst/>
          </a:prstGeom>
          <a:solidFill>
            <a:schemeClr val="accent1">
              <a:lumMod val="20000"/>
              <a:lumOff val="8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Google Shape;1681;p59">
            <a:extLst>
              <a:ext uri="{FF2B5EF4-FFF2-40B4-BE49-F238E27FC236}">
                <a16:creationId xmlns:a16="http://schemas.microsoft.com/office/drawing/2014/main" id="{63596ADC-E98C-278D-7EE5-0534BBE30F2F}"/>
              </a:ext>
            </a:extLst>
          </p:cNvPr>
          <p:cNvSpPr txBox="1"/>
          <p:nvPr/>
        </p:nvSpPr>
        <p:spPr>
          <a:xfrm>
            <a:off x="6845668" y="3728911"/>
            <a:ext cx="641165" cy="329156"/>
          </a:xfrm>
          <a:prstGeom prst="rect">
            <a:avLst/>
          </a:prstGeom>
          <a:solidFill>
            <a:srgbClr val="007D96">
              <a:alpha val="49804"/>
            </a:srgbClr>
          </a:solidFill>
          <a:ln>
            <a:noFill/>
          </a:ln>
        </p:spPr>
        <p:txBody>
          <a:bodyPr spcFirstLastPara="1" wrap="square" lIns="91425" tIns="45700" rIns="91425" bIns="45700" anchor="t" anchorCtr="0">
            <a:noAutofit/>
          </a:bodyPr>
          <a:lstStyle/>
          <a:p>
            <a:pPr marR="0" lvl="0" algn="ctr" rtl="0">
              <a:lnSpc>
                <a:spcPct val="100000"/>
              </a:lnSpc>
              <a:spcBef>
                <a:spcPts val="0"/>
              </a:spcBef>
              <a:spcAft>
                <a:spcPts val="0"/>
              </a:spcAft>
              <a:buClr>
                <a:schemeClr val="dk1"/>
              </a:buClr>
              <a:buSzPts val="1800"/>
            </a:pPr>
            <a:r>
              <a:rPr lang="en-US" sz="1600" b="1" dirty="0"/>
              <a:t>1000</a:t>
            </a:r>
            <a:endParaRPr sz="1600" b="1" dirty="0"/>
          </a:p>
        </p:txBody>
      </p:sp>
      <p:sp>
        <p:nvSpPr>
          <p:cNvPr id="17" name="Arrow: Down 16">
            <a:extLst>
              <a:ext uri="{FF2B5EF4-FFF2-40B4-BE49-F238E27FC236}">
                <a16:creationId xmlns:a16="http://schemas.microsoft.com/office/drawing/2014/main" id="{99419A7B-CDF9-5025-F799-96C5EBD7A634}"/>
              </a:ext>
            </a:extLst>
          </p:cNvPr>
          <p:cNvSpPr/>
          <p:nvPr/>
        </p:nvSpPr>
        <p:spPr>
          <a:xfrm>
            <a:off x="6311978" y="2541641"/>
            <a:ext cx="561916" cy="329156"/>
          </a:xfrm>
          <a:prstGeom prst="downArrow">
            <a:avLst/>
          </a:prstGeom>
          <a:solidFill>
            <a:schemeClr val="accent1">
              <a:lumMod val="20000"/>
              <a:lumOff val="8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929E204C-9BD4-ACF6-7BF0-F4AEB7E7D071}"/>
              </a:ext>
            </a:extLst>
          </p:cNvPr>
          <p:cNvPicPr>
            <a:picLocks noChangeAspect="1"/>
          </p:cNvPicPr>
          <p:nvPr/>
        </p:nvPicPr>
        <p:blipFill>
          <a:blip r:embed="rId3"/>
          <a:stretch>
            <a:fillRect/>
          </a:stretch>
        </p:blipFill>
        <p:spPr>
          <a:xfrm>
            <a:off x="416973" y="782250"/>
            <a:ext cx="3844459" cy="1759392"/>
          </a:xfrm>
          <a:prstGeom prst="rect">
            <a:avLst/>
          </a:prstGeom>
        </p:spPr>
      </p:pic>
      <p:pic>
        <p:nvPicPr>
          <p:cNvPr id="34" name="Picture 33">
            <a:extLst>
              <a:ext uri="{FF2B5EF4-FFF2-40B4-BE49-F238E27FC236}">
                <a16:creationId xmlns:a16="http://schemas.microsoft.com/office/drawing/2014/main" id="{DA727C3D-1E8A-8CB7-968D-62B9ABAF9A2F}"/>
              </a:ext>
            </a:extLst>
          </p:cNvPr>
          <p:cNvPicPr>
            <a:picLocks noChangeAspect="1"/>
          </p:cNvPicPr>
          <p:nvPr/>
        </p:nvPicPr>
        <p:blipFill>
          <a:blip r:embed="rId4"/>
          <a:stretch>
            <a:fillRect/>
          </a:stretch>
        </p:blipFill>
        <p:spPr>
          <a:xfrm>
            <a:off x="4354084" y="782250"/>
            <a:ext cx="3754874" cy="1740425"/>
          </a:xfrm>
          <a:prstGeom prst="rect">
            <a:avLst/>
          </a:prstGeom>
        </p:spPr>
      </p:pic>
      <p:pic>
        <p:nvPicPr>
          <p:cNvPr id="36" name="Picture 35">
            <a:extLst>
              <a:ext uri="{FF2B5EF4-FFF2-40B4-BE49-F238E27FC236}">
                <a16:creationId xmlns:a16="http://schemas.microsoft.com/office/drawing/2014/main" id="{9B8BED3C-298D-63C0-5BFF-4FABECF57421}"/>
              </a:ext>
            </a:extLst>
          </p:cNvPr>
          <p:cNvPicPr>
            <a:picLocks noChangeAspect="1"/>
          </p:cNvPicPr>
          <p:nvPr/>
        </p:nvPicPr>
        <p:blipFill>
          <a:blip r:embed="rId5"/>
          <a:stretch>
            <a:fillRect/>
          </a:stretch>
        </p:blipFill>
        <p:spPr>
          <a:xfrm>
            <a:off x="8189772" y="761380"/>
            <a:ext cx="3840821" cy="1780262"/>
          </a:xfrm>
          <a:prstGeom prst="rect">
            <a:avLst/>
          </a:prstGeom>
        </p:spPr>
      </p:pic>
      <p:pic>
        <p:nvPicPr>
          <p:cNvPr id="38" name="Picture 37">
            <a:extLst>
              <a:ext uri="{FF2B5EF4-FFF2-40B4-BE49-F238E27FC236}">
                <a16:creationId xmlns:a16="http://schemas.microsoft.com/office/drawing/2014/main" id="{FE96F35E-0205-0FD9-FB1D-4F7A082263D0}"/>
              </a:ext>
            </a:extLst>
          </p:cNvPr>
          <p:cNvPicPr>
            <a:picLocks noChangeAspect="1"/>
          </p:cNvPicPr>
          <p:nvPr/>
        </p:nvPicPr>
        <p:blipFill>
          <a:blip r:embed="rId6"/>
          <a:stretch>
            <a:fillRect/>
          </a:stretch>
        </p:blipFill>
        <p:spPr>
          <a:xfrm>
            <a:off x="549694" y="4557947"/>
            <a:ext cx="3803014" cy="1740425"/>
          </a:xfrm>
          <a:prstGeom prst="rect">
            <a:avLst/>
          </a:prstGeom>
        </p:spPr>
      </p:pic>
      <p:pic>
        <p:nvPicPr>
          <p:cNvPr id="40" name="Picture 39">
            <a:extLst>
              <a:ext uri="{FF2B5EF4-FFF2-40B4-BE49-F238E27FC236}">
                <a16:creationId xmlns:a16="http://schemas.microsoft.com/office/drawing/2014/main" id="{B17C3FD3-AD27-D31C-16D7-48E7CF97B402}"/>
              </a:ext>
            </a:extLst>
          </p:cNvPr>
          <p:cNvPicPr>
            <a:picLocks noChangeAspect="1"/>
          </p:cNvPicPr>
          <p:nvPr/>
        </p:nvPicPr>
        <p:blipFill>
          <a:blip r:embed="rId7"/>
          <a:stretch>
            <a:fillRect/>
          </a:stretch>
        </p:blipFill>
        <p:spPr>
          <a:xfrm>
            <a:off x="4488899" y="4592304"/>
            <a:ext cx="3648081" cy="1706068"/>
          </a:xfrm>
          <a:prstGeom prst="rect">
            <a:avLst/>
          </a:prstGeom>
        </p:spPr>
      </p:pic>
      <p:pic>
        <p:nvPicPr>
          <p:cNvPr id="42" name="Picture 41">
            <a:extLst>
              <a:ext uri="{FF2B5EF4-FFF2-40B4-BE49-F238E27FC236}">
                <a16:creationId xmlns:a16="http://schemas.microsoft.com/office/drawing/2014/main" id="{87DA1D83-D23E-25CD-4200-E3F456827700}"/>
              </a:ext>
            </a:extLst>
          </p:cNvPr>
          <p:cNvPicPr>
            <a:picLocks noChangeAspect="1"/>
          </p:cNvPicPr>
          <p:nvPr/>
        </p:nvPicPr>
        <p:blipFill>
          <a:blip r:embed="rId8"/>
          <a:stretch>
            <a:fillRect/>
          </a:stretch>
        </p:blipFill>
        <p:spPr>
          <a:xfrm>
            <a:off x="8263437" y="4559330"/>
            <a:ext cx="3803014" cy="1762738"/>
          </a:xfrm>
          <a:prstGeom prst="rect">
            <a:avLst/>
          </a:prstGeom>
        </p:spPr>
      </p:pic>
    </p:spTree>
    <p:extLst>
      <p:ext uri="{BB962C8B-B14F-4D97-AF65-F5344CB8AC3E}">
        <p14:creationId xmlns:p14="http://schemas.microsoft.com/office/powerpoint/2010/main" val="224752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3" name="Title 1">
            <a:extLst>
              <a:ext uri="{FF2B5EF4-FFF2-40B4-BE49-F238E27FC236}">
                <a16:creationId xmlns:a16="http://schemas.microsoft.com/office/drawing/2014/main" id="{3C420690-BBD1-0F82-F135-5EC38A405AC7}"/>
              </a:ext>
            </a:extLst>
          </p:cNvPr>
          <p:cNvSpPr txBox="1">
            <a:spLocks/>
          </p:cNvSpPr>
          <p:nvPr/>
        </p:nvSpPr>
        <p:spPr>
          <a:xfrm>
            <a:off x="113022" y="-77703"/>
            <a:ext cx="12037694" cy="5575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tabLst>
                <a:tab pos="1768475" algn="l"/>
              </a:tabLst>
            </a:pPr>
            <a:r>
              <a:rPr lang="en-US" sz="2800" b="1" dirty="0"/>
              <a:t>Results: </a:t>
            </a:r>
            <a:r>
              <a:rPr lang="en-US" sz="2800" dirty="0"/>
              <a:t>Effects of Ramp Up Steps Count on Response Time</a:t>
            </a:r>
          </a:p>
        </p:txBody>
      </p:sp>
      <p:sp>
        <p:nvSpPr>
          <p:cNvPr id="15" name="Slide Number Placeholder 14">
            <a:extLst>
              <a:ext uri="{FF2B5EF4-FFF2-40B4-BE49-F238E27FC236}">
                <a16:creationId xmlns:a16="http://schemas.microsoft.com/office/drawing/2014/main" id="{97DEE450-3A57-65F0-1988-E9F8E3C174A7}"/>
              </a:ext>
            </a:extLst>
          </p:cNvPr>
          <p:cNvSpPr>
            <a:spLocks noGrp="1"/>
          </p:cNvSpPr>
          <p:nvPr>
            <p:ph type="sldNum" sz="quarter" idx="12"/>
          </p:nvPr>
        </p:nvSpPr>
        <p:spPr>
          <a:xfrm>
            <a:off x="8610600" y="5586648"/>
            <a:ext cx="2687332" cy="379532"/>
          </a:xfrm>
        </p:spPr>
        <p:txBody>
          <a:bodyPr/>
          <a:lstStyle/>
          <a:p>
            <a:fld id="{DE927BF4-6C58-4511-84B6-11760C11D11D}" type="slidenum">
              <a:rPr lang="en-US" smtClean="0"/>
              <a:t>12</a:t>
            </a:fld>
            <a:endParaRPr lang="en-US" dirty="0"/>
          </a:p>
        </p:txBody>
      </p:sp>
      <p:graphicFrame>
        <p:nvGraphicFramePr>
          <p:cNvPr id="7" name="Table 24">
            <a:extLst>
              <a:ext uri="{FF2B5EF4-FFF2-40B4-BE49-F238E27FC236}">
                <a16:creationId xmlns:a16="http://schemas.microsoft.com/office/drawing/2014/main" id="{9CB26E7A-838A-1316-027D-149211FEF5C8}"/>
              </a:ext>
            </a:extLst>
          </p:cNvPr>
          <p:cNvGraphicFramePr>
            <a:graphicFrameLocks noGrp="1"/>
          </p:cNvGraphicFramePr>
          <p:nvPr>
            <p:extLst>
              <p:ext uri="{D42A27DB-BD31-4B8C-83A1-F6EECF244321}">
                <p14:modId xmlns:p14="http://schemas.microsoft.com/office/powerpoint/2010/main" val="318162908"/>
              </p:ext>
            </p:extLst>
          </p:nvPr>
        </p:nvGraphicFramePr>
        <p:xfrm>
          <a:off x="612841" y="4385062"/>
          <a:ext cx="6488349" cy="1980868"/>
        </p:xfrm>
        <a:graphic>
          <a:graphicData uri="http://schemas.openxmlformats.org/drawingml/2006/table">
            <a:tbl>
              <a:tblPr firstRow="1" bandRow="1">
                <a:tableStyleId>{5C22544A-7EE6-4342-B048-85BDC9FD1C3A}</a:tableStyleId>
              </a:tblPr>
              <a:tblGrid>
                <a:gridCol w="1611390">
                  <a:extLst>
                    <a:ext uri="{9D8B030D-6E8A-4147-A177-3AD203B41FA5}">
                      <a16:colId xmlns:a16="http://schemas.microsoft.com/office/drawing/2014/main" val="1935197576"/>
                    </a:ext>
                  </a:extLst>
                </a:gridCol>
                <a:gridCol w="1611390">
                  <a:extLst>
                    <a:ext uri="{9D8B030D-6E8A-4147-A177-3AD203B41FA5}">
                      <a16:colId xmlns:a16="http://schemas.microsoft.com/office/drawing/2014/main" val="2950662235"/>
                    </a:ext>
                  </a:extLst>
                </a:gridCol>
                <a:gridCol w="2028358">
                  <a:extLst>
                    <a:ext uri="{9D8B030D-6E8A-4147-A177-3AD203B41FA5}">
                      <a16:colId xmlns:a16="http://schemas.microsoft.com/office/drawing/2014/main" val="3605027055"/>
                    </a:ext>
                  </a:extLst>
                </a:gridCol>
                <a:gridCol w="1237211">
                  <a:extLst>
                    <a:ext uri="{9D8B030D-6E8A-4147-A177-3AD203B41FA5}">
                      <a16:colId xmlns:a16="http://schemas.microsoft.com/office/drawing/2014/main" val="497082147"/>
                    </a:ext>
                  </a:extLst>
                </a:gridCol>
              </a:tblGrid>
              <a:tr h="563548">
                <a:tc>
                  <a:txBody>
                    <a:bodyPr/>
                    <a:lstStyle/>
                    <a:p>
                      <a:pPr algn="ctr"/>
                      <a:r>
                        <a:rPr lang="en-US" sz="1200" dirty="0"/>
                        <a:t>Scenarios</a:t>
                      </a:r>
                    </a:p>
                  </a:txBody>
                  <a:tcPr/>
                </a:tc>
                <a:tc>
                  <a:txBody>
                    <a:bodyPr/>
                    <a:lstStyle/>
                    <a:p>
                      <a:pPr algn="ctr"/>
                      <a:r>
                        <a:rPr lang="en-US" sz="1200" dirty="0"/>
                        <a:t>Description</a:t>
                      </a:r>
                    </a:p>
                  </a:txBody>
                  <a:tcPr/>
                </a:tc>
                <a:tc>
                  <a:txBody>
                    <a:bodyPr/>
                    <a:lstStyle/>
                    <a:p>
                      <a:pPr algn="ctr"/>
                      <a:r>
                        <a:rPr lang="en-US" sz="1200" dirty="0"/>
                        <a:t>Average Response time</a:t>
                      </a:r>
                    </a:p>
                  </a:txBody>
                  <a:tcPr/>
                </a:tc>
                <a:tc>
                  <a:txBody>
                    <a:bodyPr/>
                    <a:lstStyle/>
                    <a:p>
                      <a:pPr algn="ctr"/>
                      <a:r>
                        <a:rPr lang="en-US" sz="1200" dirty="0"/>
                        <a:t>Standard Error</a:t>
                      </a:r>
                    </a:p>
                  </a:txBody>
                  <a:tcPr/>
                </a:tc>
                <a:extLst>
                  <a:ext uri="{0D108BD9-81ED-4DB2-BD59-A6C34878D82A}">
                    <a16:rowId xmlns:a16="http://schemas.microsoft.com/office/drawing/2014/main" val="3423640"/>
                  </a:ext>
                </a:extLst>
              </a:tr>
              <a:tr h="3608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Scenario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Raleway" pitchFamily="2" charset="0"/>
                        </a:rPr>
                        <a:t>Ramp up Step count: </a:t>
                      </a:r>
                      <a:r>
                        <a:rPr lang="en-US" sz="1400" b="1" dirty="0">
                          <a:solidFill>
                            <a:srgbClr val="FF0000"/>
                          </a:solidFill>
                          <a:latin typeface="Raleway" pitchFamily="2" charset="0"/>
                        </a:rPr>
                        <a:t>2</a:t>
                      </a:r>
                      <a:endParaRPr lang="en-US" sz="800" b="1" dirty="0">
                        <a:solidFill>
                          <a:srgbClr val="FF0000"/>
                        </a:solidFill>
                      </a:endParaRPr>
                    </a:p>
                  </a:txBody>
                  <a:tcPr/>
                </a:tc>
                <a:tc>
                  <a:txBody>
                    <a:bodyPr/>
                    <a:lstStyle/>
                    <a:p>
                      <a:pPr algn="ctr"/>
                      <a:r>
                        <a:rPr lang="en-US" sz="1200" b="1" dirty="0">
                          <a:solidFill>
                            <a:schemeClr val="tx1"/>
                          </a:solidFill>
                        </a:rPr>
                        <a:t>1632</a:t>
                      </a:r>
                    </a:p>
                  </a:txBody>
                  <a:tcPr/>
                </a:tc>
                <a:tc>
                  <a:txBody>
                    <a:bodyPr/>
                    <a:lstStyle/>
                    <a:p>
                      <a:pPr algn="ctr"/>
                      <a:r>
                        <a:rPr lang="en-US" sz="1200" b="1" dirty="0">
                          <a:solidFill>
                            <a:schemeClr val="tx1"/>
                          </a:solidFill>
                        </a:rPr>
                        <a:t>11.91</a:t>
                      </a:r>
                    </a:p>
                  </a:txBody>
                  <a:tcPr/>
                </a:tc>
                <a:extLst>
                  <a:ext uri="{0D108BD9-81ED-4DB2-BD59-A6C34878D82A}">
                    <a16:rowId xmlns:a16="http://schemas.microsoft.com/office/drawing/2014/main" val="143876877"/>
                  </a:ext>
                </a:extLst>
              </a:tr>
              <a:tr h="3608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Scenario 2</a:t>
                      </a:r>
                      <a:endParaRPr lang="en-US"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Raleway" pitchFamily="2" charset="0"/>
                        </a:rPr>
                        <a:t>Ramp up Step count: </a:t>
                      </a:r>
                      <a:r>
                        <a:rPr lang="en-US" sz="1400" b="1" dirty="0">
                          <a:solidFill>
                            <a:srgbClr val="FF0000"/>
                          </a:solidFill>
                          <a:latin typeface="Raleway" pitchFamily="2" charset="0"/>
                        </a:rPr>
                        <a:t>5</a:t>
                      </a:r>
                      <a:endParaRPr lang="en-US" sz="900" b="1" dirty="0">
                        <a:solidFill>
                          <a:srgbClr val="FF0000"/>
                        </a:solidFill>
                      </a:endParaRPr>
                    </a:p>
                  </a:txBody>
                  <a:tcPr/>
                </a:tc>
                <a:tc>
                  <a:txBody>
                    <a:bodyPr/>
                    <a:lstStyle/>
                    <a:p>
                      <a:pPr algn="ctr"/>
                      <a:r>
                        <a:rPr lang="en-US" sz="1200" b="1" dirty="0">
                          <a:solidFill>
                            <a:schemeClr val="tx1"/>
                          </a:solidFill>
                        </a:rPr>
                        <a:t>741</a:t>
                      </a:r>
                    </a:p>
                  </a:txBody>
                  <a:tcPr/>
                </a:tc>
                <a:tc>
                  <a:txBody>
                    <a:bodyPr/>
                    <a:lstStyle/>
                    <a:p>
                      <a:pPr algn="ctr"/>
                      <a:r>
                        <a:rPr lang="en-US" sz="1200" b="1" dirty="0"/>
                        <a:t>5.46</a:t>
                      </a:r>
                    </a:p>
                  </a:txBody>
                  <a:tcPr/>
                </a:tc>
                <a:extLst>
                  <a:ext uri="{0D108BD9-81ED-4DB2-BD59-A6C34878D82A}">
                    <a16:rowId xmlns:a16="http://schemas.microsoft.com/office/drawing/2014/main" val="2507498838"/>
                  </a:ext>
                </a:extLst>
              </a:tr>
              <a:tr h="3608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Scenario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Raleway" pitchFamily="2" charset="0"/>
                        </a:rPr>
                        <a:t>Ramp up Step count: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latin typeface="Raleway" pitchFamily="2" charset="0"/>
                        </a:rPr>
                        <a:t>50</a:t>
                      </a:r>
                      <a:r>
                        <a:rPr lang="en-US" sz="1100" b="0" dirty="0">
                          <a:solidFill>
                            <a:schemeClr val="tx1"/>
                          </a:solidFill>
                          <a:latin typeface="Raleway" pitchFamily="2" charset="0"/>
                        </a:rPr>
                        <a:t> </a:t>
                      </a:r>
                      <a:endParaRPr lang="en-US" sz="800" dirty="0"/>
                    </a:p>
                  </a:txBody>
                  <a:tcPr/>
                </a:tc>
                <a:tc>
                  <a:txBody>
                    <a:bodyPr/>
                    <a:lstStyle/>
                    <a:p>
                      <a:pPr algn="ctr"/>
                      <a:r>
                        <a:rPr lang="en-US" sz="1200" b="1" dirty="0"/>
                        <a:t>664</a:t>
                      </a:r>
                    </a:p>
                  </a:txBody>
                  <a:tcPr/>
                </a:tc>
                <a:tc>
                  <a:txBody>
                    <a:bodyPr/>
                    <a:lstStyle/>
                    <a:p>
                      <a:pPr algn="ctr"/>
                      <a:r>
                        <a:rPr lang="en-US" sz="1200" b="1" dirty="0"/>
                        <a:t>2.97</a:t>
                      </a:r>
                    </a:p>
                  </a:txBody>
                  <a:tcPr/>
                </a:tc>
                <a:extLst>
                  <a:ext uri="{0D108BD9-81ED-4DB2-BD59-A6C34878D82A}">
                    <a16:rowId xmlns:a16="http://schemas.microsoft.com/office/drawing/2014/main" val="955888383"/>
                  </a:ext>
                </a:extLst>
              </a:tr>
            </a:tbl>
          </a:graphicData>
        </a:graphic>
      </p:graphicFrame>
      <p:sp>
        <p:nvSpPr>
          <p:cNvPr id="10" name="Google Shape;1681;p59">
            <a:extLst>
              <a:ext uri="{FF2B5EF4-FFF2-40B4-BE49-F238E27FC236}">
                <a16:creationId xmlns:a16="http://schemas.microsoft.com/office/drawing/2014/main" id="{F2C70824-2D8E-7E97-2EB5-EC90C5EAC2D8}"/>
              </a:ext>
            </a:extLst>
          </p:cNvPr>
          <p:cNvSpPr txBox="1"/>
          <p:nvPr/>
        </p:nvSpPr>
        <p:spPr>
          <a:xfrm>
            <a:off x="7937905" y="1232440"/>
            <a:ext cx="2723611" cy="557589"/>
          </a:xfrm>
          <a:prstGeom prst="rect">
            <a:avLst/>
          </a:prstGeom>
          <a:solidFill>
            <a:srgbClr val="81EAFF">
              <a:alpha val="49804"/>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r>
              <a:rPr lang="en-US" sz="1200" b="1" dirty="0"/>
              <a:t>Null Hypothesis (H0): </a:t>
            </a:r>
            <a:r>
              <a:rPr lang="en-US" sz="1200" dirty="0"/>
              <a:t>The means of </a:t>
            </a:r>
            <a:r>
              <a:rPr lang="en-US" sz="1200" b="1" dirty="0"/>
              <a:t>Scenario 1</a:t>
            </a:r>
            <a:r>
              <a:rPr lang="en-US" sz="1200" dirty="0"/>
              <a:t> and </a:t>
            </a:r>
            <a:r>
              <a:rPr lang="en-US" sz="1200" b="1" dirty="0"/>
              <a:t>Scenario 2</a:t>
            </a:r>
            <a:r>
              <a:rPr lang="en-US" sz="1200" dirty="0"/>
              <a:t> are equal.</a:t>
            </a:r>
          </a:p>
          <a:p>
            <a:pPr marR="0" lvl="0" rtl="0">
              <a:lnSpc>
                <a:spcPct val="100000"/>
              </a:lnSpc>
              <a:spcBef>
                <a:spcPts val="0"/>
              </a:spcBef>
              <a:spcAft>
                <a:spcPts val="0"/>
              </a:spcAft>
              <a:buClr>
                <a:schemeClr val="dk1"/>
              </a:buClr>
              <a:buSzPts val="1800"/>
            </a:pPr>
            <a:endParaRPr lang="en-US" sz="1200" dirty="0"/>
          </a:p>
        </p:txBody>
      </p:sp>
      <p:sp>
        <p:nvSpPr>
          <p:cNvPr id="13" name="Title 1">
            <a:extLst>
              <a:ext uri="{FF2B5EF4-FFF2-40B4-BE49-F238E27FC236}">
                <a16:creationId xmlns:a16="http://schemas.microsoft.com/office/drawing/2014/main" id="{AD699AF9-DC4E-FA5C-F18D-A761B8ECFE12}"/>
              </a:ext>
            </a:extLst>
          </p:cNvPr>
          <p:cNvSpPr txBox="1">
            <a:spLocks/>
          </p:cNvSpPr>
          <p:nvPr/>
        </p:nvSpPr>
        <p:spPr>
          <a:xfrm>
            <a:off x="8350409" y="368411"/>
            <a:ext cx="3039981" cy="5948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2400" b="1" dirty="0">
                <a:solidFill>
                  <a:srgbClr val="1A1A1A"/>
                </a:solidFill>
                <a:latin typeface="Raleway" pitchFamily="2" charset="0"/>
              </a:rPr>
              <a:t>Hypothesis Testing</a:t>
            </a:r>
            <a:endParaRPr lang="en-US" sz="2400" dirty="0"/>
          </a:p>
        </p:txBody>
      </p:sp>
      <p:sp>
        <p:nvSpPr>
          <p:cNvPr id="14" name="Google Shape;1681;p59">
            <a:extLst>
              <a:ext uri="{FF2B5EF4-FFF2-40B4-BE49-F238E27FC236}">
                <a16:creationId xmlns:a16="http://schemas.microsoft.com/office/drawing/2014/main" id="{C669F14F-B0A8-A473-D352-CA8647A4FDB3}"/>
              </a:ext>
            </a:extLst>
          </p:cNvPr>
          <p:cNvSpPr txBox="1"/>
          <p:nvPr/>
        </p:nvSpPr>
        <p:spPr>
          <a:xfrm>
            <a:off x="7937905" y="1894799"/>
            <a:ext cx="2723611" cy="557588"/>
          </a:xfrm>
          <a:prstGeom prst="rect">
            <a:avLst/>
          </a:prstGeom>
          <a:solidFill>
            <a:srgbClr val="81EAFF">
              <a:alpha val="49804"/>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r>
              <a:rPr lang="en-US" sz="1200" b="1" dirty="0"/>
              <a:t>Alternative Hypothesis (Ha): </a:t>
            </a:r>
            <a:r>
              <a:rPr lang="en-US" sz="1200" dirty="0"/>
              <a:t>The means of </a:t>
            </a:r>
            <a:r>
              <a:rPr lang="en-US" sz="1200" b="1" dirty="0"/>
              <a:t>Scenario 1</a:t>
            </a:r>
            <a:r>
              <a:rPr lang="en-US" sz="1200" dirty="0"/>
              <a:t> and </a:t>
            </a:r>
            <a:r>
              <a:rPr lang="en-US" sz="1200" b="1" dirty="0"/>
              <a:t>Scenario 2 </a:t>
            </a:r>
            <a:r>
              <a:rPr lang="en-US" sz="1200" dirty="0"/>
              <a:t>are not equal.</a:t>
            </a:r>
          </a:p>
        </p:txBody>
      </p:sp>
      <p:sp>
        <p:nvSpPr>
          <p:cNvPr id="17" name="Title 1">
            <a:extLst>
              <a:ext uri="{FF2B5EF4-FFF2-40B4-BE49-F238E27FC236}">
                <a16:creationId xmlns:a16="http://schemas.microsoft.com/office/drawing/2014/main" id="{8EF6191A-55FC-E3C7-D415-5B47E95D67A8}"/>
              </a:ext>
            </a:extLst>
          </p:cNvPr>
          <p:cNvSpPr txBox="1">
            <a:spLocks/>
          </p:cNvSpPr>
          <p:nvPr/>
        </p:nvSpPr>
        <p:spPr>
          <a:xfrm>
            <a:off x="10651088" y="1228004"/>
            <a:ext cx="1090198" cy="39481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1400" b="1" dirty="0">
                <a:solidFill>
                  <a:srgbClr val="FF0000"/>
                </a:solidFill>
                <a:latin typeface="Raleway" pitchFamily="2" charset="0"/>
              </a:rPr>
              <a:t>Rejected</a:t>
            </a:r>
            <a:endParaRPr lang="en-US" sz="2400" dirty="0">
              <a:solidFill>
                <a:srgbClr val="FF0000"/>
              </a:solidFill>
            </a:endParaRPr>
          </a:p>
        </p:txBody>
      </p:sp>
      <p:sp>
        <p:nvSpPr>
          <p:cNvPr id="18" name="Title 1">
            <a:extLst>
              <a:ext uri="{FF2B5EF4-FFF2-40B4-BE49-F238E27FC236}">
                <a16:creationId xmlns:a16="http://schemas.microsoft.com/office/drawing/2014/main" id="{7C0D54C2-9D99-516B-F461-0C45A5990B59}"/>
              </a:ext>
            </a:extLst>
          </p:cNvPr>
          <p:cNvSpPr txBox="1">
            <a:spLocks/>
          </p:cNvSpPr>
          <p:nvPr/>
        </p:nvSpPr>
        <p:spPr>
          <a:xfrm>
            <a:off x="10651088" y="1894799"/>
            <a:ext cx="1090198" cy="39481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1400" b="1" dirty="0">
                <a:solidFill>
                  <a:srgbClr val="00B050"/>
                </a:solidFill>
                <a:latin typeface="Raleway" pitchFamily="2" charset="0"/>
              </a:rPr>
              <a:t>Accepted</a:t>
            </a:r>
            <a:endParaRPr lang="en-US" sz="2400" dirty="0">
              <a:solidFill>
                <a:srgbClr val="00B050"/>
              </a:solidFill>
            </a:endParaRPr>
          </a:p>
        </p:txBody>
      </p:sp>
      <p:sp>
        <p:nvSpPr>
          <p:cNvPr id="20" name="Google Shape;1681;p59">
            <a:extLst>
              <a:ext uri="{FF2B5EF4-FFF2-40B4-BE49-F238E27FC236}">
                <a16:creationId xmlns:a16="http://schemas.microsoft.com/office/drawing/2014/main" id="{7027DAE9-F845-0DC8-7AFA-D241D1F6CEC8}"/>
              </a:ext>
            </a:extLst>
          </p:cNvPr>
          <p:cNvSpPr txBox="1"/>
          <p:nvPr/>
        </p:nvSpPr>
        <p:spPr>
          <a:xfrm>
            <a:off x="7937905" y="2796043"/>
            <a:ext cx="2723611" cy="557589"/>
          </a:xfrm>
          <a:prstGeom prst="rect">
            <a:avLst/>
          </a:prstGeom>
          <a:solidFill>
            <a:srgbClr val="81EAFF">
              <a:alpha val="49804"/>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r>
              <a:rPr lang="en-US" sz="1200" b="1" dirty="0"/>
              <a:t>Null Hypothesis (H0): </a:t>
            </a:r>
            <a:r>
              <a:rPr lang="en-US" sz="1200" dirty="0"/>
              <a:t>The means of </a:t>
            </a:r>
            <a:r>
              <a:rPr lang="en-US" sz="1200" b="1" dirty="0"/>
              <a:t>Scenario 2</a:t>
            </a:r>
            <a:r>
              <a:rPr lang="en-US" sz="1200" dirty="0"/>
              <a:t> and </a:t>
            </a:r>
            <a:r>
              <a:rPr lang="en-US" sz="1200" b="1" dirty="0"/>
              <a:t>Scenario 3</a:t>
            </a:r>
            <a:r>
              <a:rPr lang="en-US" sz="1200" dirty="0"/>
              <a:t> are equal.</a:t>
            </a:r>
          </a:p>
          <a:p>
            <a:pPr marR="0" lvl="0" rtl="0">
              <a:lnSpc>
                <a:spcPct val="100000"/>
              </a:lnSpc>
              <a:spcBef>
                <a:spcPts val="0"/>
              </a:spcBef>
              <a:spcAft>
                <a:spcPts val="0"/>
              </a:spcAft>
              <a:buClr>
                <a:schemeClr val="dk1"/>
              </a:buClr>
              <a:buSzPts val="1800"/>
            </a:pPr>
            <a:endParaRPr lang="en-US" sz="1200" dirty="0"/>
          </a:p>
        </p:txBody>
      </p:sp>
      <p:sp>
        <p:nvSpPr>
          <p:cNvPr id="21" name="Google Shape;1681;p59">
            <a:extLst>
              <a:ext uri="{FF2B5EF4-FFF2-40B4-BE49-F238E27FC236}">
                <a16:creationId xmlns:a16="http://schemas.microsoft.com/office/drawing/2014/main" id="{AEDB8A21-0C5E-EAD7-6008-C491C8B8FFDC}"/>
              </a:ext>
            </a:extLst>
          </p:cNvPr>
          <p:cNvSpPr txBox="1"/>
          <p:nvPr/>
        </p:nvSpPr>
        <p:spPr>
          <a:xfrm>
            <a:off x="7937905" y="3458402"/>
            <a:ext cx="2723611" cy="557588"/>
          </a:xfrm>
          <a:prstGeom prst="rect">
            <a:avLst/>
          </a:prstGeom>
          <a:solidFill>
            <a:srgbClr val="81EAFF">
              <a:alpha val="49804"/>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r>
              <a:rPr lang="en-US" sz="1200" b="1" dirty="0"/>
              <a:t>Alternative Hypothesis (Ha): </a:t>
            </a:r>
            <a:r>
              <a:rPr lang="en-US" sz="1200" dirty="0"/>
              <a:t>The means of </a:t>
            </a:r>
            <a:r>
              <a:rPr lang="en-US" sz="1200" b="1" dirty="0"/>
              <a:t>Scenario 2</a:t>
            </a:r>
            <a:r>
              <a:rPr lang="en-US" sz="1200" dirty="0"/>
              <a:t> and </a:t>
            </a:r>
            <a:r>
              <a:rPr lang="en-US" sz="1200" b="1" dirty="0"/>
              <a:t>Scenario 3 </a:t>
            </a:r>
            <a:r>
              <a:rPr lang="en-US" sz="1200" dirty="0"/>
              <a:t>are not equal.</a:t>
            </a:r>
          </a:p>
        </p:txBody>
      </p:sp>
      <p:sp>
        <p:nvSpPr>
          <p:cNvPr id="22" name="Title 1">
            <a:extLst>
              <a:ext uri="{FF2B5EF4-FFF2-40B4-BE49-F238E27FC236}">
                <a16:creationId xmlns:a16="http://schemas.microsoft.com/office/drawing/2014/main" id="{B554611D-C25A-D6F8-E827-C487154D75B9}"/>
              </a:ext>
            </a:extLst>
          </p:cNvPr>
          <p:cNvSpPr txBox="1">
            <a:spLocks/>
          </p:cNvSpPr>
          <p:nvPr/>
        </p:nvSpPr>
        <p:spPr>
          <a:xfrm>
            <a:off x="10715939" y="2791607"/>
            <a:ext cx="1090198" cy="39481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1400" b="1" dirty="0">
                <a:solidFill>
                  <a:srgbClr val="FF0000"/>
                </a:solidFill>
                <a:latin typeface="Raleway" pitchFamily="2" charset="0"/>
              </a:rPr>
              <a:t>Rejected</a:t>
            </a:r>
            <a:endParaRPr lang="en-US" sz="2400" dirty="0">
              <a:solidFill>
                <a:srgbClr val="FF0000"/>
              </a:solidFill>
            </a:endParaRPr>
          </a:p>
        </p:txBody>
      </p:sp>
      <p:sp>
        <p:nvSpPr>
          <p:cNvPr id="24" name="Title 1">
            <a:extLst>
              <a:ext uri="{FF2B5EF4-FFF2-40B4-BE49-F238E27FC236}">
                <a16:creationId xmlns:a16="http://schemas.microsoft.com/office/drawing/2014/main" id="{981AAE29-C445-A274-B52C-4CF795120769}"/>
              </a:ext>
            </a:extLst>
          </p:cNvPr>
          <p:cNvSpPr txBox="1">
            <a:spLocks/>
          </p:cNvSpPr>
          <p:nvPr/>
        </p:nvSpPr>
        <p:spPr>
          <a:xfrm>
            <a:off x="10715939" y="3458402"/>
            <a:ext cx="1090198" cy="39481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1400" b="1" dirty="0">
                <a:solidFill>
                  <a:srgbClr val="00B050"/>
                </a:solidFill>
                <a:latin typeface="Raleway" pitchFamily="2" charset="0"/>
              </a:rPr>
              <a:t>Accepted</a:t>
            </a:r>
            <a:endParaRPr lang="en-US" sz="2400" dirty="0">
              <a:solidFill>
                <a:srgbClr val="00B050"/>
              </a:solidFill>
            </a:endParaRPr>
          </a:p>
        </p:txBody>
      </p:sp>
      <p:graphicFrame>
        <p:nvGraphicFramePr>
          <p:cNvPr id="33" name="Table 24">
            <a:extLst>
              <a:ext uri="{FF2B5EF4-FFF2-40B4-BE49-F238E27FC236}">
                <a16:creationId xmlns:a16="http://schemas.microsoft.com/office/drawing/2014/main" id="{0AAAE63B-7409-18C8-88B3-004C784F73E4}"/>
              </a:ext>
            </a:extLst>
          </p:cNvPr>
          <p:cNvGraphicFramePr>
            <a:graphicFrameLocks noGrp="1"/>
          </p:cNvGraphicFramePr>
          <p:nvPr>
            <p:extLst>
              <p:ext uri="{D42A27DB-BD31-4B8C-83A1-F6EECF244321}">
                <p14:modId xmlns:p14="http://schemas.microsoft.com/office/powerpoint/2010/main" val="1193294268"/>
              </p:ext>
            </p:extLst>
          </p:nvPr>
        </p:nvGraphicFramePr>
        <p:xfrm>
          <a:off x="7932085" y="4385063"/>
          <a:ext cx="4200009" cy="1646086"/>
        </p:xfrm>
        <a:graphic>
          <a:graphicData uri="http://schemas.openxmlformats.org/drawingml/2006/table">
            <a:tbl>
              <a:tblPr firstRow="1" bandRow="1">
                <a:tableStyleId>{5C22544A-7EE6-4342-B048-85BDC9FD1C3A}</a:tableStyleId>
              </a:tblPr>
              <a:tblGrid>
                <a:gridCol w="1143824">
                  <a:extLst>
                    <a:ext uri="{9D8B030D-6E8A-4147-A177-3AD203B41FA5}">
                      <a16:colId xmlns:a16="http://schemas.microsoft.com/office/drawing/2014/main" val="1935197576"/>
                    </a:ext>
                  </a:extLst>
                </a:gridCol>
                <a:gridCol w="1433847">
                  <a:extLst>
                    <a:ext uri="{9D8B030D-6E8A-4147-A177-3AD203B41FA5}">
                      <a16:colId xmlns:a16="http://schemas.microsoft.com/office/drawing/2014/main" val="2950662235"/>
                    </a:ext>
                  </a:extLst>
                </a:gridCol>
                <a:gridCol w="1622338">
                  <a:extLst>
                    <a:ext uri="{9D8B030D-6E8A-4147-A177-3AD203B41FA5}">
                      <a16:colId xmlns:a16="http://schemas.microsoft.com/office/drawing/2014/main" val="3605027055"/>
                    </a:ext>
                  </a:extLst>
                </a:gridCol>
              </a:tblGrid>
              <a:tr h="563548">
                <a:tc>
                  <a:txBody>
                    <a:bodyPr/>
                    <a:lstStyle/>
                    <a:p>
                      <a:pPr algn="ctr"/>
                      <a:r>
                        <a:rPr lang="en-US" sz="1200" dirty="0"/>
                        <a:t>Metrics</a:t>
                      </a:r>
                    </a:p>
                  </a:txBody>
                  <a:tcPr/>
                </a:tc>
                <a:tc>
                  <a:txBody>
                    <a:bodyPr/>
                    <a:lstStyle/>
                    <a:p>
                      <a:pPr algn="ctr"/>
                      <a:r>
                        <a:rPr lang="en-US" sz="1200" dirty="0"/>
                        <a:t>Hypothesis Testing 1</a:t>
                      </a:r>
                    </a:p>
                  </a:txBody>
                  <a:tcPr/>
                </a:tc>
                <a:tc>
                  <a:txBody>
                    <a:bodyPr/>
                    <a:lstStyle/>
                    <a:p>
                      <a:pPr algn="ctr"/>
                      <a:r>
                        <a:rPr lang="en-US" sz="1200" dirty="0"/>
                        <a:t>Hypothesis Testing </a:t>
                      </a:r>
                    </a:p>
                    <a:p>
                      <a:pPr algn="ctr"/>
                      <a:r>
                        <a:rPr lang="en-US" sz="1200" dirty="0"/>
                        <a:t>2</a:t>
                      </a:r>
                    </a:p>
                  </a:txBody>
                  <a:tcPr/>
                </a:tc>
                <a:extLst>
                  <a:ext uri="{0D108BD9-81ED-4DB2-BD59-A6C34878D82A}">
                    <a16:rowId xmlns:a16="http://schemas.microsoft.com/office/drawing/2014/main" val="3423640"/>
                  </a:ext>
                </a:extLst>
              </a:tr>
              <a:tr h="3608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Alpha 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Raleway" pitchFamily="2" charset="0"/>
                        </a:rPr>
                        <a:t>0.05</a:t>
                      </a:r>
                      <a:endParaRPr lang="en-US" sz="900" dirty="0">
                        <a:solidFill>
                          <a:schemeClr val="tx1"/>
                        </a:solidFill>
                      </a:endParaRPr>
                    </a:p>
                  </a:txBody>
                  <a:tcPr/>
                </a:tc>
                <a:tc>
                  <a:txBody>
                    <a:bodyPr/>
                    <a:lstStyle/>
                    <a:p>
                      <a:pPr algn="ctr"/>
                      <a:r>
                        <a:rPr lang="en-US" sz="1200" b="1" dirty="0">
                          <a:solidFill>
                            <a:schemeClr val="tx1"/>
                          </a:solidFill>
                          <a:latin typeface="Raleway" pitchFamily="2" charset="0"/>
                        </a:rPr>
                        <a:t>0.05</a:t>
                      </a:r>
                      <a:endParaRPr lang="en-US" sz="1200" b="1" dirty="0">
                        <a:solidFill>
                          <a:schemeClr val="tx1"/>
                        </a:solidFill>
                      </a:endParaRPr>
                    </a:p>
                  </a:txBody>
                  <a:tcPr/>
                </a:tc>
                <a:extLst>
                  <a:ext uri="{0D108BD9-81ED-4DB2-BD59-A6C34878D82A}">
                    <a16:rowId xmlns:a16="http://schemas.microsoft.com/office/drawing/2014/main" val="143876877"/>
                  </a:ext>
                </a:extLst>
              </a:tr>
              <a:tr h="3608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T Score</a:t>
                      </a:r>
                      <a:endParaRPr lang="en-US"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1A1A1A"/>
                          </a:solidFill>
                          <a:latin typeface="Raleway" pitchFamily="2" charset="0"/>
                        </a:rPr>
                        <a:t>67</a:t>
                      </a:r>
                      <a:endParaRPr lang="en-US" sz="900" dirty="0"/>
                    </a:p>
                  </a:txBody>
                  <a:tcPr/>
                </a:tc>
                <a:tc>
                  <a:txBody>
                    <a:bodyPr/>
                    <a:lstStyle/>
                    <a:p>
                      <a:pPr algn="ctr"/>
                      <a:r>
                        <a:rPr lang="en-US" sz="1200" b="1" dirty="0">
                          <a:solidFill>
                            <a:schemeClr val="tx1"/>
                          </a:solidFill>
                        </a:rPr>
                        <a:t>12</a:t>
                      </a:r>
                    </a:p>
                  </a:txBody>
                  <a:tcPr/>
                </a:tc>
                <a:extLst>
                  <a:ext uri="{0D108BD9-81ED-4DB2-BD59-A6C34878D82A}">
                    <a16:rowId xmlns:a16="http://schemas.microsoft.com/office/drawing/2014/main" val="2507498838"/>
                  </a:ext>
                </a:extLst>
              </a:tr>
              <a:tr h="3608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P Value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Raleway" pitchFamily="2" charset="0"/>
                        </a:rPr>
                        <a:t>0.000</a:t>
                      </a:r>
                      <a:endParaRPr lang="en-US" sz="900" dirty="0">
                        <a:solidFill>
                          <a:schemeClr val="tx1"/>
                        </a:solidFill>
                      </a:endParaRPr>
                    </a:p>
                  </a:txBody>
                  <a:tcPr/>
                </a:tc>
                <a:tc>
                  <a:txBody>
                    <a:bodyPr/>
                    <a:lstStyle/>
                    <a:p>
                      <a:pPr algn="ctr"/>
                      <a:r>
                        <a:rPr lang="en-US" sz="1200" b="1" dirty="0">
                          <a:solidFill>
                            <a:schemeClr val="tx1"/>
                          </a:solidFill>
                          <a:latin typeface="Raleway" pitchFamily="2" charset="0"/>
                        </a:rPr>
                        <a:t>0.000</a:t>
                      </a:r>
                      <a:endParaRPr lang="en-US" sz="1200" b="1" dirty="0">
                        <a:solidFill>
                          <a:schemeClr val="tx1"/>
                        </a:solidFill>
                      </a:endParaRPr>
                    </a:p>
                  </a:txBody>
                  <a:tcPr/>
                </a:tc>
                <a:extLst>
                  <a:ext uri="{0D108BD9-81ED-4DB2-BD59-A6C34878D82A}">
                    <a16:rowId xmlns:a16="http://schemas.microsoft.com/office/drawing/2014/main" val="955888383"/>
                  </a:ext>
                </a:extLst>
              </a:tr>
            </a:tbl>
          </a:graphicData>
        </a:graphic>
      </p:graphicFrame>
      <p:cxnSp>
        <p:nvCxnSpPr>
          <p:cNvPr id="34" name="Straight Connector 33">
            <a:extLst>
              <a:ext uri="{FF2B5EF4-FFF2-40B4-BE49-F238E27FC236}">
                <a16:creationId xmlns:a16="http://schemas.microsoft.com/office/drawing/2014/main" id="{F8FCAB10-6A6E-E96A-4FCA-3BA64D6F1F75}"/>
              </a:ext>
            </a:extLst>
          </p:cNvPr>
          <p:cNvCxnSpPr>
            <a:cxnSpLocks/>
          </p:cNvCxnSpPr>
          <p:nvPr/>
        </p:nvCxnSpPr>
        <p:spPr>
          <a:xfrm>
            <a:off x="7101190" y="2596896"/>
            <a:ext cx="4947172" cy="2840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Google Shape;8823;p185">
            <a:extLst>
              <a:ext uri="{FF2B5EF4-FFF2-40B4-BE49-F238E27FC236}">
                <a16:creationId xmlns:a16="http://schemas.microsoft.com/office/drawing/2014/main" id="{1FB4171F-D6F6-194F-E0F5-1509BB60A118}"/>
              </a:ext>
            </a:extLst>
          </p:cNvPr>
          <p:cNvSpPr>
            <a:spLocks noChangeArrowheads="1"/>
          </p:cNvSpPr>
          <p:nvPr/>
        </p:nvSpPr>
        <p:spPr bwMode="auto">
          <a:xfrm>
            <a:off x="7144333" y="1529345"/>
            <a:ext cx="630238" cy="630238"/>
          </a:xfrm>
          <a:prstGeom prst="ellipse">
            <a:avLst/>
          </a:prstGeom>
          <a:solidFill>
            <a:srgbClr val="FFCC5E"/>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40" name="Google Shape;8834;p185">
            <a:extLst>
              <a:ext uri="{FF2B5EF4-FFF2-40B4-BE49-F238E27FC236}">
                <a16:creationId xmlns:a16="http://schemas.microsoft.com/office/drawing/2014/main" id="{252A5A0D-B6E3-07D7-F424-AA32B8720773}"/>
              </a:ext>
            </a:extLst>
          </p:cNvPr>
          <p:cNvSpPr txBox="1">
            <a:spLocks noChangeArrowheads="1"/>
          </p:cNvSpPr>
          <p:nvPr/>
        </p:nvSpPr>
        <p:spPr bwMode="auto">
          <a:xfrm>
            <a:off x="7366583" y="1556333"/>
            <a:ext cx="4651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3700"/>
              <a:buFont typeface="Montserrat" panose="02000505000000020004" pitchFamily="2" charset="0"/>
              <a:buNone/>
            </a:pPr>
            <a:r>
              <a:rPr lang="en-US" altLang="en-US" sz="3700" b="1">
                <a:solidFill>
                  <a:srgbClr val="FFFFFF"/>
                </a:solidFill>
                <a:latin typeface="Montserrat" panose="02000505000000020004" pitchFamily="2" charset="0"/>
                <a:sym typeface="Montserrat" panose="02000505000000020004" pitchFamily="2" charset="0"/>
              </a:rPr>
              <a:t>1</a:t>
            </a:r>
            <a:endParaRPr lang="en-US" altLang="en-US"/>
          </a:p>
        </p:txBody>
      </p:sp>
      <p:sp>
        <p:nvSpPr>
          <p:cNvPr id="41" name="Google Shape;8824;p185">
            <a:extLst>
              <a:ext uri="{FF2B5EF4-FFF2-40B4-BE49-F238E27FC236}">
                <a16:creationId xmlns:a16="http://schemas.microsoft.com/office/drawing/2014/main" id="{1F47BC7A-69CE-BF2D-79B8-8B4C19C3C34A}"/>
              </a:ext>
            </a:extLst>
          </p:cNvPr>
          <p:cNvSpPr>
            <a:spLocks noChangeArrowheads="1"/>
          </p:cNvSpPr>
          <p:nvPr/>
        </p:nvSpPr>
        <p:spPr bwMode="auto">
          <a:xfrm>
            <a:off x="7172574" y="3042666"/>
            <a:ext cx="630238" cy="630238"/>
          </a:xfrm>
          <a:prstGeom prst="ellipse">
            <a:avLst/>
          </a:prstGeom>
          <a:solidFill>
            <a:srgbClr val="FF943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42" name="Google Shape;8831;p185">
            <a:extLst>
              <a:ext uri="{FF2B5EF4-FFF2-40B4-BE49-F238E27FC236}">
                <a16:creationId xmlns:a16="http://schemas.microsoft.com/office/drawing/2014/main" id="{AD16916E-2FD2-0052-A4B5-02C774B666D9}"/>
              </a:ext>
            </a:extLst>
          </p:cNvPr>
          <p:cNvSpPr txBox="1">
            <a:spLocks noChangeArrowheads="1"/>
          </p:cNvSpPr>
          <p:nvPr/>
        </p:nvSpPr>
        <p:spPr bwMode="auto">
          <a:xfrm>
            <a:off x="7353537" y="3060229"/>
            <a:ext cx="563562"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3700"/>
              <a:buFont typeface="Montserrat" panose="02000505000000020004" pitchFamily="2" charset="0"/>
              <a:buNone/>
            </a:pPr>
            <a:r>
              <a:rPr lang="en-US" altLang="en-US" sz="3700" b="1">
                <a:solidFill>
                  <a:srgbClr val="FFFFFF"/>
                </a:solidFill>
                <a:latin typeface="Montserrat" panose="02000505000000020004" pitchFamily="2" charset="0"/>
                <a:sym typeface="Montserrat" panose="02000505000000020004" pitchFamily="2" charset="0"/>
              </a:rPr>
              <a:t>2</a:t>
            </a:r>
            <a:endParaRPr lang="en-US" altLang="en-US"/>
          </a:p>
        </p:txBody>
      </p:sp>
      <p:pic>
        <p:nvPicPr>
          <p:cNvPr id="2" name="Picture 1">
            <a:extLst>
              <a:ext uri="{FF2B5EF4-FFF2-40B4-BE49-F238E27FC236}">
                <a16:creationId xmlns:a16="http://schemas.microsoft.com/office/drawing/2014/main" id="{9226A66A-BEBD-BE6E-C8C2-A33B9DA6360B}"/>
              </a:ext>
            </a:extLst>
          </p:cNvPr>
          <p:cNvPicPr>
            <a:picLocks noChangeAspect="1"/>
          </p:cNvPicPr>
          <p:nvPr/>
        </p:nvPicPr>
        <p:blipFill>
          <a:blip r:embed="rId3"/>
          <a:stretch>
            <a:fillRect/>
          </a:stretch>
        </p:blipFill>
        <p:spPr>
          <a:xfrm>
            <a:off x="385863" y="936445"/>
            <a:ext cx="6624987" cy="3031883"/>
          </a:xfrm>
          <a:prstGeom prst="rect">
            <a:avLst/>
          </a:prstGeom>
        </p:spPr>
      </p:pic>
    </p:spTree>
    <p:extLst>
      <p:ext uri="{BB962C8B-B14F-4D97-AF65-F5344CB8AC3E}">
        <p14:creationId xmlns:p14="http://schemas.microsoft.com/office/powerpoint/2010/main" val="405616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E56B-5C80-EFB2-08BD-2509F7B5334C}"/>
              </a:ext>
            </a:extLst>
          </p:cNvPr>
          <p:cNvSpPr>
            <a:spLocks noGrp="1"/>
          </p:cNvSpPr>
          <p:nvPr>
            <p:ph type="title"/>
          </p:nvPr>
        </p:nvSpPr>
        <p:spPr>
          <a:xfrm>
            <a:off x="838200" y="5199"/>
            <a:ext cx="10515600" cy="811922"/>
          </a:xfrm>
        </p:spPr>
        <p:txBody>
          <a:bodyPr/>
          <a:lstStyle/>
          <a:p>
            <a:pPr algn="ctr"/>
            <a:r>
              <a:rPr lang="en-US" b="1" dirty="0"/>
              <a:t>Conclusion</a:t>
            </a:r>
          </a:p>
        </p:txBody>
      </p:sp>
      <p:sp>
        <p:nvSpPr>
          <p:cNvPr id="4" name="Slide Number Placeholder 3">
            <a:extLst>
              <a:ext uri="{FF2B5EF4-FFF2-40B4-BE49-F238E27FC236}">
                <a16:creationId xmlns:a16="http://schemas.microsoft.com/office/drawing/2014/main" id="{8A3F8A31-E6AC-20A6-0B4C-6A57C91B65F9}"/>
              </a:ext>
            </a:extLst>
          </p:cNvPr>
          <p:cNvSpPr>
            <a:spLocks noGrp="1"/>
          </p:cNvSpPr>
          <p:nvPr>
            <p:ph type="sldNum" sz="quarter" idx="12"/>
          </p:nvPr>
        </p:nvSpPr>
        <p:spPr/>
        <p:txBody>
          <a:bodyPr/>
          <a:lstStyle/>
          <a:p>
            <a:fld id="{DE927BF4-6C58-4511-84B6-11760C11D11D}" type="slidenum">
              <a:rPr lang="en-US" smtClean="0"/>
              <a:t>13</a:t>
            </a:fld>
            <a:endParaRPr lang="en-US"/>
          </a:p>
        </p:txBody>
      </p:sp>
      <p:sp>
        <p:nvSpPr>
          <p:cNvPr id="7" name="Google Shape;1681;p59">
            <a:extLst>
              <a:ext uri="{FF2B5EF4-FFF2-40B4-BE49-F238E27FC236}">
                <a16:creationId xmlns:a16="http://schemas.microsoft.com/office/drawing/2014/main" id="{5E327683-EF13-415F-183B-FFF391BB57EC}"/>
              </a:ext>
            </a:extLst>
          </p:cNvPr>
          <p:cNvSpPr txBox="1"/>
          <p:nvPr/>
        </p:nvSpPr>
        <p:spPr>
          <a:xfrm>
            <a:off x="838200" y="2947149"/>
            <a:ext cx="2912656" cy="1926411"/>
          </a:xfrm>
          <a:prstGeom prst="rect">
            <a:avLst/>
          </a:prstGeom>
          <a:solidFill>
            <a:srgbClr val="81EAFF">
              <a:alpha val="49804"/>
            </a:srgbClr>
          </a:solidFill>
          <a:ln>
            <a:noFill/>
          </a:ln>
        </p:spPr>
        <p:txBody>
          <a:bodyPr spcFirstLastPara="1" wrap="square" lIns="91425" tIns="45700" rIns="91425" bIns="45700" anchor="t" anchorCtr="0">
            <a:noAutofit/>
          </a:bodyPr>
          <a:lstStyle/>
          <a:p>
            <a:pPr algn="ctr">
              <a:lnSpc>
                <a:spcPct val="100000"/>
              </a:lnSpc>
              <a:spcBef>
                <a:spcPct val="0"/>
              </a:spcBef>
              <a:buClr>
                <a:schemeClr val="dk1"/>
              </a:buClr>
              <a:buSzPts val="1800"/>
              <a:buFontTx/>
              <a:buNone/>
            </a:pPr>
            <a:endParaRPr lang="en-US" sz="1400" b="0" i="0" dirty="0">
              <a:solidFill>
                <a:srgbClr val="374151"/>
              </a:solidFill>
              <a:effectLst/>
              <a:latin typeface="Söhne"/>
            </a:endParaRPr>
          </a:p>
          <a:p>
            <a:pPr algn="ctr">
              <a:lnSpc>
                <a:spcPct val="100000"/>
              </a:lnSpc>
              <a:spcBef>
                <a:spcPct val="0"/>
              </a:spcBef>
              <a:buClr>
                <a:schemeClr val="dk1"/>
              </a:buClr>
              <a:buSzPts val="1800"/>
              <a:buFontTx/>
              <a:buNone/>
            </a:pPr>
            <a:r>
              <a:rPr lang="en-US" sz="1400" b="0" i="0" dirty="0">
                <a:solidFill>
                  <a:srgbClr val="374151"/>
                </a:solidFill>
                <a:effectLst/>
                <a:latin typeface="Söhne"/>
              </a:rPr>
              <a:t>The experiment underscored </a:t>
            </a:r>
            <a:r>
              <a:rPr lang="en-US" sz="1400" b="1" i="0" dirty="0">
                <a:solidFill>
                  <a:srgbClr val="374151"/>
                </a:solidFill>
                <a:effectLst/>
                <a:latin typeface="Söhne"/>
              </a:rPr>
              <a:t>how the application's responsiveness</a:t>
            </a:r>
            <a:r>
              <a:rPr lang="en-US" sz="1400" b="0" i="0" dirty="0">
                <a:solidFill>
                  <a:srgbClr val="374151"/>
                </a:solidFill>
                <a:effectLst/>
                <a:latin typeface="Söhne"/>
              </a:rPr>
              <a:t> is influenced by variations in </a:t>
            </a:r>
            <a:r>
              <a:rPr lang="en-US" sz="1400" b="1" i="0" dirty="0">
                <a:solidFill>
                  <a:srgbClr val="374151"/>
                </a:solidFill>
                <a:effectLst/>
                <a:latin typeface="Söhne"/>
              </a:rPr>
              <a:t>user concurrency</a:t>
            </a:r>
            <a:r>
              <a:rPr lang="en-US" sz="1400" b="0" i="0" dirty="0">
                <a:solidFill>
                  <a:srgbClr val="374151"/>
                </a:solidFill>
                <a:effectLst/>
                <a:latin typeface="Söhne"/>
              </a:rPr>
              <a:t>, highlighting the intricate relationship between </a:t>
            </a:r>
            <a:r>
              <a:rPr lang="en-US" sz="1400" b="0" i="0" u="sng" dirty="0">
                <a:solidFill>
                  <a:srgbClr val="374151"/>
                </a:solidFill>
                <a:effectLst/>
                <a:latin typeface="Söhne"/>
              </a:rPr>
              <a:t>user load and performance outcomes</a:t>
            </a:r>
            <a:r>
              <a:rPr lang="en-US" sz="1400" b="0" i="0" dirty="0">
                <a:solidFill>
                  <a:srgbClr val="374151"/>
                </a:solidFill>
                <a:effectLst/>
                <a:latin typeface="Söhne"/>
              </a:rPr>
              <a:t>.</a:t>
            </a:r>
            <a:endParaRPr lang="en-US" altLang="ru-RU" sz="700" dirty="0">
              <a:solidFill>
                <a:srgbClr val="374151"/>
              </a:solidFill>
              <a:latin typeface="Söhne"/>
            </a:endParaRPr>
          </a:p>
        </p:txBody>
      </p:sp>
      <p:sp>
        <p:nvSpPr>
          <p:cNvPr id="8" name="Rectangle 72">
            <a:extLst>
              <a:ext uri="{FF2B5EF4-FFF2-40B4-BE49-F238E27FC236}">
                <a16:creationId xmlns:a16="http://schemas.microsoft.com/office/drawing/2014/main" id="{037A8526-077B-EB1B-4603-06728640E570}"/>
              </a:ext>
            </a:extLst>
          </p:cNvPr>
          <p:cNvSpPr>
            <a:spLocks noChangeArrowheads="1"/>
          </p:cNvSpPr>
          <p:nvPr/>
        </p:nvSpPr>
        <p:spPr bwMode="auto">
          <a:xfrm>
            <a:off x="1507506" y="2555050"/>
            <a:ext cx="1423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600" b="1" dirty="0">
                <a:latin typeface="Open Sans Semibold" panose="020B0706030804020204" pitchFamily="34" charset="0"/>
              </a:rPr>
              <a:t>Effect of Users</a:t>
            </a:r>
            <a:endParaRPr lang="en-US" altLang="en-US" sz="1200" dirty="0"/>
          </a:p>
        </p:txBody>
      </p:sp>
      <p:sp>
        <p:nvSpPr>
          <p:cNvPr id="11" name="Google Shape;1681;p59">
            <a:extLst>
              <a:ext uri="{FF2B5EF4-FFF2-40B4-BE49-F238E27FC236}">
                <a16:creationId xmlns:a16="http://schemas.microsoft.com/office/drawing/2014/main" id="{CAE50B36-B3A6-4324-4E96-9D7F4681A4AE}"/>
              </a:ext>
            </a:extLst>
          </p:cNvPr>
          <p:cNvSpPr txBox="1"/>
          <p:nvPr/>
        </p:nvSpPr>
        <p:spPr>
          <a:xfrm>
            <a:off x="4822157" y="2947149"/>
            <a:ext cx="2912656" cy="1926412"/>
          </a:xfrm>
          <a:prstGeom prst="rect">
            <a:avLst/>
          </a:prstGeom>
          <a:solidFill>
            <a:srgbClr val="81EAFF">
              <a:alpha val="49804"/>
            </a:srgbClr>
          </a:solidFill>
          <a:ln>
            <a:noFill/>
          </a:ln>
        </p:spPr>
        <p:txBody>
          <a:bodyPr spcFirstLastPara="1" wrap="square" lIns="91425" tIns="45700" rIns="91425" bIns="45700" anchor="t" anchorCtr="0">
            <a:noAutofit/>
          </a:bodyPr>
          <a:lstStyle/>
          <a:p>
            <a:pPr algn="ctr">
              <a:lnSpc>
                <a:spcPct val="100000"/>
              </a:lnSpc>
              <a:spcBef>
                <a:spcPct val="0"/>
              </a:spcBef>
              <a:buClr>
                <a:schemeClr val="dk1"/>
              </a:buClr>
              <a:buSzPts val="1800"/>
              <a:buFontTx/>
              <a:buNone/>
            </a:pPr>
            <a:endParaRPr lang="en-US" sz="1400" b="0" i="0" dirty="0">
              <a:solidFill>
                <a:srgbClr val="374151"/>
              </a:solidFill>
              <a:effectLst/>
              <a:latin typeface="Söhne"/>
            </a:endParaRPr>
          </a:p>
          <a:p>
            <a:pPr algn="ctr">
              <a:lnSpc>
                <a:spcPct val="100000"/>
              </a:lnSpc>
              <a:spcBef>
                <a:spcPct val="0"/>
              </a:spcBef>
              <a:buClr>
                <a:schemeClr val="dk1"/>
              </a:buClr>
              <a:buSzPts val="1800"/>
              <a:buFontTx/>
              <a:buNone/>
            </a:pPr>
            <a:r>
              <a:rPr lang="en-US" sz="1400" b="0" i="0" dirty="0">
                <a:solidFill>
                  <a:srgbClr val="374151"/>
                </a:solidFill>
                <a:effectLst/>
                <a:latin typeface="Söhne"/>
              </a:rPr>
              <a:t>The rate at which users are introduced (</a:t>
            </a:r>
            <a:r>
              <a:rPr lang="en-US" sz="1400" b="1" i="0" dirty="0">
                <a:solidFill>
                  <a:srgbClr val="374151"/>
                </a:solidFill>
                <a:effectLst/>
                <a:latin typeface="Söhne"/>
              </a:rPr>
              <a:t>ramp-up step count</a:t>
            </a:r>
            <a:r>
              <a:rPr lang="en-US" sz="1400" b="0" i="0" dirty="0">
                <a:solidFill>
                  <a:srgbClr val="374151"/>
                </a:solidFill>
                <a:effectLst/>
                <a:latin typeface="Söhne"/>
              </a:rPr>
              <a:t>) has a </a:t>
            </a:r>
            <a:r>
              <a:rPr lang="en-US" sz="1400" b="0" i="0" u="sng" dirty="0">
                <a:solidFill>
                  <a:srgbClr val="374151"/>
                </a:solidFill>
                <a:effectLst/>
                <a:latin typeface="Söhne"/>
              </a:rPr>
              <a:t>noticeable effect on application responsiveness</a:t>
            </a:r>
            <a:r>
              <a:rPr lang="en-US" sz="1400" b="0" i="0" dirty="0">
                <a:solidFill>
                  <a:srgbClr val="374151"/>
                </a:solidFill>
                <a:effectLst/>
                <a:latin typeface="Söhne"/>
              </a:rPr>
              <a:t>. Faster ramp-ups might cause more abrupt performance hits.</a:t>
            </a:r>
            <a:endParaRPr lang="en-US" sz="1400" dirty="0"/>
          </a:p>
        </p:txBody>
      </p:sp>
      <p:sp>
        <p:nvSpPr>
          <p:cNvPr id="12" name="Rectangle 72">
            <a:extLst>
              <a:ext uri="{FF2B5EF4-FFF2-40B4-BE49-F238E27FC236}">
                <a16:creationId xmlns:a16="http://schemas.microsoft.com/office/drawing/2014/main" id="{32824715-A730-DE7D-57B9-AE7545128BDC}"/>
              </a:ext>
            </a:extLst>
          </p:cNvPr>
          <p:cNvSpPr>
            <a:spLocks noChangeArrowheads="1"/>
          </p:cNvSpPr>
          <p:nvPr/>
        </p:nvSpPr>
        <p:spPr bwMode="auto">
          <a:xfrm>
            <a:off x="4587958" y="2570440"/>
            <a:ext cx="32823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600" b="1" dirty="0">
                <a:latin typeface="Open Sans Semibold" panose="020B0706030804020204" pitchFamily="34" charset="0"/>
              </a:rPr>
              <a:t>Ramp-Up Effects</a:t>
            </a:r>
            <a:endParaRPr lang="en-US" altLang="en-US" sz="1200" dirty="0"/>
          </a:p>
        </p:txBody>
      </p:sp>
      <p:sp>
        <p:nvSpPr>
          <p:cNvPr id="14" name="Google Shape;1681;p59">
            <a:extLst>
              <a:ext uri="{FF2B5EF4-FFF2-40B4-BE49-F238E27FC236}">
                <a16:creationId xmlns:a16="http://schemas.microsoft.com/office/drawing/2014/main" id="{F8617960-5C44-60F7-0209-912F29B603F8}"/>
              </a:ext>
            </a:extLst>
          </p:cNvPr>
          <p:cNvSpPr txBox="1"/>
          <p:nvPr/>
        </p:nvSpPr>
        <p:spPr>
          <a:xfrm>
            <a:off x="8738821" y="2947149"/>
            <a:ext cx="2912656" cy="1926411"/>
          </a:xfrm>
          <a:prstGeom prst="rect">
            <a:avLst/>
          </a:prstGeom>
          <a:solidFill>
            <a:srgbClr val="81EAFF">
              <a:alpha val="49804"/>
            </a:srgbClr>
          </a:solidFill>
          <a:ln>
            <a:noFill/>
          </a:ln>
        </p:spPr>
        <p:txBody>
          <a:bodyPr spcFirstLastPara="1" wrap="square" lIns="91425" tIns="45700" rIns="91425" bIns="45700" anchor="t" anchorCtr="0">
            <a:noAutofit/>
          </a:bodyPr>
          <a:lstStyle/>
          <a:p>
            <a:pPr algn="ctr">
              <a:lnSpc>
                <a:spcPct val="100000"/>
              </a:lnSpc>
              <a:spcBef>
                <a:spcPct val="0"/>
              </a:spcBef>
              <a:buClr>
                <a:schemeClr val="dk1"/>
              </a:buClr>
              <a:buSzPts val="1800"/>
              <a:buFontTx/>
              <a:buNone/>
            </a:pPr>
            <a:endParaRPr lang="en-US" sz="1400" b="0" i="0" dirty="0">
              <a:solidFill>
                <a:srgbClr val="374151"/>
              </a:solidFill>
              <a:effectLst/>
              <a:latin typeface="Söhne"/>
            </a:endParaRPr>
          </a:p>
          <a:p>
            <a:pPr algn="ctr">
              <a:lnSpc>
                <a:spcPct val="100000"/>
              </a:lnSpc>
              <a:spcBef>
                <a:spcPct val="0"/>
              </a:spcBef>
              <a:buClr>
                <a:schemeClr val="dk1"/>
              </a:buClr>
              <a:buSzPts val="1800"/>
              <a:buFontTx/>
              <a:buNone/>
            </a:pPr>
            <a:r>
              <a:rPr lang="en-US" sz="1400" b="0" i="0" dirty="0">
                <a:solidFill>
                  <a:srgbClr val="374151"/>
                </a:solidFill>
                <a:effectLst/>
                <a:latin typeface="Söhne"/>
              </a:rPr>
              <a:t>The significant differences in response times across scenarios suggest that </a:t>
            </a:r>
            <a:r>
              <a:rPr lang="en-US" sz="1400" b="1" i="0" dirty="0">
                <a:solidFill>
                  <a:srgbClr val="374151"/>
                </a:solidFill>
                <a:effectLst/>
                <a:latin typeface="Söhne"/>
              </a:rPr>
              <a:t>end users could experience varying levels of service </a:t>
            </a:r>
            <a:r>
              <a:rPr lang="en-US" sz="1400" b="0" i="0" dirty="0">
                <a:solidFill>
                  <a:srgbClr val="374151"/>
                </a:solidFill>
                <a:effectLst/>
                <a:latin typeface="Söhne"/>
              </a:rPr>
              <a:t>quality </a:t>
            </a:r>
            <a:r>
              <a:rPr lang="en-US" sz="1400" b="0" i="0" u="sng" dirty="0">
                <a:solidFill>
                  <a:srgbClr val="374151"/>
                </a:solidFill>
                <a:effectLst/>
                <a:latin typeface="Söhne"/>
              </a:rPr>
              <a:t>based on system load and ramp-up strategies</a:t>
            </a:r>
            <a:r>
              <a:rPr lang="en-US" sz="1400" b="0" i="0" dirty="0">
                <a:solidFill>
                  <a:srgbClr val="374151"/>
                </a:solidFill>
                <a:effectLst/>
                <a:latin typeface="Söhne"/>
              </a:rPr>
              <a:t>.</a:t>
            </a:r>
            <a:endParaRPr lang="en-US" sz="1400" dirty="0"/>
          </a:p>
        </p:txBody>
      </p:sp>
      <p:sp>
        <p:nvSpPr>
          <p:cNvPr id="15" name="Rectangle 72">
            <a:extLst>
              <a:ext uri="{FF2B5EF4-FFF2-40B4-BE49-F238E27FC236}">
                <a16:creationId xmlns:a16="http://schemas.microsoft.com/office/drawing/2014/main" id="{A1A6E28A-355C-A152-5DB9-79963298BC8D}"/>
              </a:ext>
            </a:extLst>
          </p:cNvPr>
          <p:cNvSpPr>
            <a:spLocks noChangeArrowheads="1"/>
          </p:cNvSpPr>
          <p:nvPr/>
        </p:nvSpPr>
        <p:spPr bwMode="auto">
          <a:xfrm>
            <a:off x="8504404" y="2570440"/>
            <a:ext cx="33014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600" b="1" dirty="0">
                <a:latin typeface="Open Sans Semibold" panose="020B0706030804020204" pitchFamily="34" charset="0"/>
              </a:rPr>
              <a:t>Implications for User Experience</a:t>
            </a:r>
            <a:endParaRPr lang="en-US" altLang="en-US" sz="1200" dirty="0"/>
          </a:p>
        </p:txBody>
      </p:sp>
      <p:cxnSp>
        <p:nvCxnSpPr>
          <p:cNvPr id="16" name="Straight Connector 15">
            <a:extLst>
              <a:ext uri="{FF2B5EF4-FFF2-40B4-BE49-F238E27FC236}">
                <a16:creationId xmlns:a16="http://schemas.microsoft.com/office/drawing/2014/main" id="{C24BB491-33F4-6602-7BE9-EFC2A54934DD}"/>
              </a:ext>
            </a:extLst>
          </p:cNvPr>
          <p:cNvCxnSpPr>
            <a:cxnSpLocks/>
          </p:cNvCxnSpPr>
          <p:nvPr/>
        </p:nvCxnSpPr>
        <p:spPr>
          <a:xfrm>
            <a:off x="4005727" y="1935804"/>
            <a:ext cx="0" cy="35505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Google Shape;8823;p185">
            <a:extLst>
              <a:ext uri="{FF2B5EF4-FFF2-40B4-BE49-F238E27FC236}">
                <a16:creationId xmlns:a16="http://schemas.microsoft.com/office/drawing/2014/main" id="{77B1EAD9-FAF9-20B0-E65D-5B13D66D62E5}"/>
              </a:ext>
            </a:extLst>
          </p:cNvPr>
          <p:cNvSpPr>
            <a:spLocks noChangeArrowheads="1"/>
          </p:cNvSpPr>
          <p:nvPr/>
        </p:nvSpPr>
        <p:spPr bwMode="auto">
          <a:xfrm>
            <a:off x="150812" y="3606988"/>
            <a:ext cx="630238" cy="630238"/>
          </a:xfrm>
          <a:prstGeom prst="ellipse">
            <a:avLst/>
          </a:prstGeom>
          <a:solidFill>
            <a:srgbClr val="23929E"/>
          </a:solidFill>
          <a:ln>
            <a:noFill/>
          </a:ln>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25" name="Google Shape;8824;p185">
            <a:extLst>
              <a:ext uri="{FF2B5EF4-FFF2-40B4-BE49-F238E27FC236}">
                <a16:creationId xmlns:a16="http://schemas.microsoft.com/office/drawing/2014/main" id="{C7685441-2631-3CD8-EAD6-E40549DC19BB}"/>
              </a:ext>
            </a:extLst>
          </p:cNvPr>
          <p:cNvSpPr>
            <a:spLocks noChangeArrowheads="1"/>
          </p:cNvSpPr>
          <p:nvPr/>
        </p:nvSpPr>
        <p:spPr bwMode="auto">
          <a:xfrm>
            <a:off x="4125289" y="3591566"/>
            <a:ext cx="630238" cy="630238"/>
          </a:xfrm>
          <a:prstGeom prst="ellipse">
            <a:avLst/>
          </a:prstGeom>
          <a:solidFill>
            <a:srgbClr val="FF943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26" name="Google Shape;8825;p185">
            <a:extLst>
              <a:ext uri="{FF2B5EF4-FFF2-40B4-BE49-F238E27FC236}">
                <a16:creationId xmlns:a16="http://schemas.microsoft.com/office/drawing/2014/main" id="{012DF50B-4784-F75F-1D05-7D8E3DB287FB}"/>
              </a:ext>
            </a:extLst>
          </p:cNvPr>
          <p:cNvSpPr>
            <a:spLocks noChangeArrowheads="1"/>
          </p:cNvSpPr>
          <p:nvPr/>
        </p:nvSpPr>
        <p:spPr bwMode="auto">
          <a:xfrm>
            <a:off x="8040061" y="3600923"/>
            <a:ext cx="630237" cy="630238"/>
          </a:xfrm>
          <a:prstGeom prst="ellipse">
            <a:avLst/>
          </a:prstGeom>
          <a:solidFill>
            <a:srgbClr val="E2495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28" name="Google Shape;8831;p185">
            <a:extLst>
              <a:ext uri="{FF2B5EF4-FFF2-40B4-BE49-F238E27FC236}">
                <a16:creationId xmlns:a16="http://schemas.microsoft.com/office/drawing/2014/main" id="{90B69BAE-D7E1-7898-D7AF-30B6FC973430}"/>
              </a:ext>
            </a:extLst>
          </p:cNvPr>
          <p:cNvSpPr txBox="1">
            <a:spLocks noChangeArrowheads="1"/>
          </p:cNvSpPr>
          <p:nvPr/>
        </p:nvSpPr>
        <p:spPr bwMode="auto">
          <a:xfrm>
            <a:off x="4307852" y="3618554"/>
            <a:ext cx="563562"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3700"/>
              <a:buFont typeface="Montserrat" panose="02000505000000020004" pitchFamily="2" charset="0"/>
              <a:buNone/>
            </a:pPr>
            <a:r>
              <a:rPr lang="en-US" altLang="en-US" sz="3700" b="1">
                <a:solidFill>
                  <a:srgbClr val="FFFFFF"/>
                </a:solidFill>
                <a:latin typeface="Montserrat" panose="02000505000000020004" pitchFamily="2" charset="0"/>
                <a:sym typeface="Montserrat" panose="02000505000000020004" pitchFamily="2" charset="0"/>
              </a:rPr>
              <a:t>2</a:t>
            </a:r>
            <a:endParaRPr lang="en-US" altLang="en-US"/>
          </a:p>
        </p:txBody>
      </p:sp>
      <p:sp>
        <p:nvSpPr>
          <p:cNvPr id="29" name="Google Shape;8832;p185">
            <a:extLst>
              <a:ext uri="{FF2B5EF4-FFF2-40B4-BE49-F238E27FC236}">
                <a16:creationId xmlns:a16="http://schemas.microsoft.com/office/drawing/2014/main" id="{84EB0330-DA93-4F44-47FE-1C5E1463DD37}"/>
              </a:ext>
            </a:extLst>
          </p:cNvPr>
          <p:cNvSpPr txBox="1">
            <a:spLocks noChangeArrowheads="1"/>
          </p:cNvSpPr>
          <p:nvPr/>
        </p:nvSpPr>
        <p:spPr bwMode="auto">
          <a:xfrm>
            <a:off x="8227386" y="3627911"/>
            <a:ext cx="554037"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3700"/>
              <a:buFont typeface="Montserrat" panose="02000505000000020004" pitchFamily="2" charset="0"/>
              <a:buNone/>
            </a:pPr>
            <a:r>
              <a:rPr lang="en-US" altLang="en-US" sz="3700" b="1">
                <a:solidFill>
                  <a:srgbClr val="FFFFFF"/>
                </a:solidFill>
                <a:latin typeface="Montserrat" panose="02000505000000020004" pitchFamily="2" charset="0"/>
                <a:sym typeface="Montserrat" panose="02000505000000020004" pitchFamily="2" charset="0"/>
              </a:rPr>
              <a:t>3</a:t>
            </a:r>
            <a:endParaRPr lang="en-US" altLang="en-US"/>
          </a:p>
        </p:txBody>
      </p:sp>
      <p:sp>
        <p:nvSpPr>
          <p:cNvPr id="31" name="Google Shape;8834;p185">
            <a:extLst>
              <a:ext uri="{FF2B5EF4-FFF2-40B4-BE49-F238E27FC236}">
                <a16:creationId xmlns:a16="http://schemas.microsoft.com/office/drawing/2014/main" id="{E5116223-2A78-15E4-BBDE-381A21579593}"/>
              </a:ext>
            </a:extLst>
          </p:cNvPr>
          <p:cNvSpPr txBox="1">
            <a:spLocks noChangeArrowheads="1"/>
          </p:cNvSpPr>
          <p:nvPr/>
        </p:nvSpPr>
        <p:spPr bwMode="auto">
          <a:xfrm>
            <a:off x="373062" y="3633976"/>
            <a:ext cx="4651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3700"/>
              <a:buFont typeface="Montserrat" panose="02000505000000020004" pitchFamily="2" charset="0"/>
              <a:buNone/>
            </a:pPr>
            <a:r>
              <a:rPr lang="en-US" altLang="en-US" sz="3700" b="1">
                <a:solidFill>
                  <a:srgbClr val="FFFFFF"/>
                </a:solidFill>
                <a:latin typeface="Montserrat" panose="02000505000000020004" pitchFamily="2" charset="0"/>
                <a:sym typeface="Montserrat" panose="02000505000000020004" pitchFamily="2" charset="0"/>
              </a:rPr>
              <a:t>1</a:t>
            </a:r>
            <a:endParaRPr lang="en-US" altLang="en-US"/>
          </a:p>
        </p:txBody>
      </p:sp>
      <p:cxnSp>
        <p:nvCxnSpPr>
          <p:cNvPr id="59" name="Straight Connector 58">
            <a:extLst>
              <a:ext uri="{FF2B5EF4-FFF2-40B4-BE49-F238E27FC236}">
                <a16:creationId xmlns:a16="http://schemas.microsoft.com/office/drawing/2014/main" id="{D3CB89D0-CCD6-32CB-436D-CBC6973F8158}"/>
              </a:ext>
            </a:extLst>
          </p:cNvPr>
          <p:cNvCxnSpPr>
            <a:cxnSpLocks/>
          </p:cNvCxnSpPr>
          <p:nvPr/>
        </p:nvCxnSpPr>
        <p:spPr>
          <a:xfrm>
            <a:off x="7884446" y="1935804"/>
            <a:ext cx="0" cy="35505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215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62EFEF0-B800-C575-3B93-D41261223D33}"/>
              </a:ext>
            </a:extLst>
          </p:cNvPr>
          <p:cNvSpPr txBox="1">
            <a:spLocks/>
          </p:cNvSpPr>
          <p:nvPr/>
        </p:nvSpPr>
        <p:spPr>
          <a:xfrm>
            <a:off x="838200" y="5199"/>
            <a:ext cx="10515600" cy="811922"/>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Future work</a:t>
            </a:r>
          </a:p>
        </p:txBody>
      </p:sp>
      <p:grpSp>
        <p:nvGrpSpPr>
          <p:cNvPr id="14" name="Group 13">
            <a:extLst>
              <a:ext uri="{FF2B5EF4-FFF2-40B4-BE49-F238E27FC236}">
                <a16:creationId xmlns:a16="http://schemas.microsoft.com/office/drawing/2014/main" id="{5D2C33FD-029C-3C7A-BC98-E415FAF49C5A}"/>
              </a:ext>
            </a:extLst>
          </p:cNvPr>
          <p:cNvGrpSpPr/>
          <p:nvPr/>
        </p:nvGrpSpPr>
        <p:grpSpPr>
          <a:xfrm>
            <a:off x="1472556" y="1294046"/>
            <a:ext cx="9486021" cy="5009476"/>
            <a:chOff x="130138" y="1294046"/>
            <a:chExt cx="9486021" cy="5009476"/>
          </a:xfrm>
        </p:grpSpPr>
        <p:grpSp>
          <p:nvGrpSpPr>
            <p:cNvPr id="8" name="Group 7">
              <a:extLst>
                <a:ext uri="{FF2B5EF4-FFF2-40B4-BE49-F238E27FC236}">
                  <a16:creationId xmlns:a16="http://schemas.microsoft.com/office/drawing/2014/main" id="{4B1C8A0D-6D50-3E9E-F94A-677D68020FCB}"/>
                </a:ext>
              </a:extLst>
            </p:cNvPr>
            <p:cNvGrpSpPr/>
            <p:nvPr/>
          </p:nvGrpSpPr>
          <p:grpSpPr>
            <a:xfrm>
              <a:off x="130138" y="1294046"/>
              <a:ext cx="9486021" cy="5009476"/>
              <a:chOff x="1171537" y="1366137"/>
              <a:chExt cx="7764360" cy="4105976"/>
            </a:xfrm>
          </p:grpSpPr>
          <p:grpSp>
            <p:nvGrpSpPr>
              <p:cNvPr id="2" name="Группа 1">
                <a:extLst>
                  <a:ext uri="{FF2B5EF4-FFF2-40B4-BE49-F238E27FC236}">
                    <a16:creationId xmlns:a16="http://schemas.microsoft.com/office/drawing/2014/main" id="{3BA3DA85-48CD-8F4B-9866-09D6E4299A5D}"/>
                  </a:ext>
                </a:extLst>
              </p:cNvPr>
              <p:cNvGrpSpPr/>
              <p:nvPr/>
            </p:nvGrpSpPr>
            <p:grpSpPr>
              <a:xfrm>
                <a:off x="1171537" y="1384300"/>
                <a:ext cx="1641476" cy="4087813"/>
                <a:chOff x="1171537" y="1384300"/>
                <a:chExt cx="1641476" cy="4087813"/>
              </a:xfrm>
            </p:grpSpPr>
            <p:sp>
              <p:nvSpPr>
                <p:cNvPr id="18434" name="Google Shape;325;p15"/>
                <p:cNvSpPr txBox="1">
                  <a:spLocks noChangeArrowheads="1"/>
                </p:cNvSpPr>
                <p:nvPr/>
              </p:nvSpPr>
              <p:spPr bwMode="auto">
                <a:xfrm>
                  <a:off x="1223963" y="2579688"/>
                  <a:ext cx="1549400" cy="1697037"/>
                </a:xfrm>
                <a:prstGeom prst="rect">
                  <a:avLst/>
                </a:prstGeom>
                <a:solidFill>
                  <a:srgbClr val="30939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18435" name="Google Shape;326;p15"/>
                <p:cNvSpPr>
                  <a:spLocks/>
                </p:cNvSpPr>
                <p:nvPr/>
              </p:nvSpPr>
              <p:spPr bwMode="auto">
                <a:xfrm>
                  <a:off x="1223963" y="4276725"/>
                  <a:ext cx="1549400" cy="1195388"/>
                </a:xfrm>
                <a:custGeom>
                  <a:avLst/>
                  <a:gdLst>
                    <a:gd name="T0" fmla="*/ 340 w 441"/>
                    <a:gd name="T1" fmla="*/ 340 h 340"/>
                    <a:gd name="T2" fmla="*/ 395 w 441"/>
                    <a:gd name="T3" fmla="*/ 340 h 340"/>
                    <a:gd name="T4" fmla="*/ 441 w 441"/>
                    <a:gd name="T5" fmla="*/ 295 h 340"/>
                    <a:gd name="T6" fmla="*/ 441 w 441"/>
                    <a:gd name="T7" fmla="*/ 0 h 340"/>
                    <a:gd name="T8" fmla="*/ 0 w 441"/>
                    <a:gd name="T9" fmla="*/ 0 h 340"/>
                    <a:gd name="T10" fmla="*/ 340 w 441"/>
                    <a:gd name="T11" fmla="*/ 340 h 340"/>
                  </a:gdLst>
                  <a:ahLst/>
                  <a:cxnLst>
                    <a:cxn ang="0">
                      <a:pos x="T0" y="T1"/>
                    </a:cxn>
                    <a:cxn ang="0">
                      <a:pos x="T2" y="T3"/>
                    </a:cxn>
                    <a:cxn ang="0">
                      <a:pos x="T4" y="T5"/>
                    </a:cxn>
                    <a:cxn ang="0">
                      <a:pos x="T6" y="T7"/>
                    </a:cxn>
                    <a:cxn ang="0">
                      <a:pos x="T8" y="T9"/>
                    </a:cxn>
                    <a:cxn ang="0">
                      <a:pos x="T10" y="T11"/>
                    </a:cxn>
                  </a:cxnLst>
                  <a:rect l="0" t="0" r="r" b="b"/>
                  <a:pathLst>
                    <a:path w="441" h="340" extrusionOk="0">
                      <a:moveTo>
                        <a:pt x="340" y="340"/>
                      </a:moveTo>
                      <a:cubicBezTo>
                        <a:pt x="395" y="340"/>
                        <a:pt x="395" y="340"/>
                        <a:pt x="395" y="340"/>
                      </a:cubicBezTo>
                      <a:cubicBezTo>
                        <a:pt x="421" y="340"/>
                        <a:pt x="441" y="320"/>
                        <a:pt x="441" y="295"/>
                      </a:cubicBezTo>
                      <a:cubicBezTo>
                        <a:pt x="441" y="0"/>
                        <a:pt x="441" y="0"/>
                        <a:pt x="441" y="0"/>
                      </a:cubicBezTo>
                      <a:cubicBezTo>
                        <a:pt x="0" y="0"/>
                        <a:pt x="0" y="0"/>
                        <a:pt x="0" y="0"/>
                      </a:cubicBezTo>
                      <a:cubicBezTo>
                        <a:pt x="0" y="188"/>
                        <a:pt x="152" y="340"/>
                        <a:pt x="340" y="340"/>
                      </a:cubicBezTo>
                      <a:close/>
                    </a:path>
                  </a:pathLst>
                </a:custGeom>
                <a:solidFill>
                  <a:srgbClr val="27838D"/>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dirty="0"/>
                </a:p>
              </p:txBody>
            </p:sp>
            <p:sp>
              <p:nvSpPr>
                <p:cNvPr id="18436" name="Google Shape;327;p15"/>
                <p:cNvSpPr>
                  <a:spLocks/>
                </p:cNvSpPr>
                <p:nvPr/>
              </p:nvSpPr>
              <p:spPr bwMode="auto">
                <a:xfrm>
                  <a:off x="1223963" y="1384300"/>
                  <a:ext cx="1549400" cy="1195388"/>
                </a:xfrm>
                <a:custGeom>
                  <a:avLst/>
                  <a:gdLst>
                    <a:gd name="T0" fmla="*/ 101 w 441"/>
                    <a:gd name="T1" fmla="*/ 0 h 340"/>
                    <a:gd name="T2" fmla="*/ 46 w 441"/>
                    <a:gd name="T3" fmla="*/ 0 h 340"/>
                    <a:gd name="T4" fmla="*/ 0 w 441"/>
                    <a:gd name="T5" fmla="*/ 46 h 340"/>
                    <a:gd name="T6" fmla="*/ 0 w 441"/>
                    <a:gd name="T7" fmla="*/ 340 h 340"/>
                    <a:gd name="T8" fmla="*/ 441 w 441"/>
                    <a:gd name="T9" fmla="*/ 340 h 340"/>
                    <a:gd name="T10" fmla="*/ 101 w 441"/>
                    <a:gd name="T11" fmla="*/ 0 h 340"/>
                  </a:gdLst>
                  <a:ahLst/>
                  <a:cxnLst>
                    <a:cxn ang="0">
                      <a:pos x="T0" y="T1"/>
                    </a:cxn>
                    <a:cxn ang="0">
                      <a:pos x="T2" y="T3"/>
                    </a:cxn>
                    <a:cxn ang="0">
                      <a:pos x="T4" y="T5"/>
                    </a:cxn>
                    <a:cxn ang="0">
                      <a:pos x="T6" y="T7"/>
                    </a:cxn>
                    <a:cxn ang="0">
                      <a:pos x="T8" y="T9"/>
                    </a:cxn>
                    <a:cxn ang="0">
                      <a:pos x="T10" y="T11"/>
                    </a:cxn>
                  </a:cxnLst>
                  <a:rect l="0" t="0" r="r" b="b"/>
                  <a:pathLst>
                    <a:path w="441" h="340" extrusionOk="0">
                      <a:moveTo>
                        <a:pt x="101" y="0"/>
                      </a:moveTo>
                      <a:cubicBezTo>
                        <a:pt x="46" y="0"/>
                        <a:pt x="46" y="0"/>
                        <a:pt x="46" y="0"/>
                      </a:cubicBezTo>
                      <a:cubicBezTo>
                        <a:pt x="20" y="0"/>
                        <a:pt x="0" y="20"/>
                        <a:pt x="0" y="46"/>
                      </a:cubicBezTo>
                      <a:cubicBezTo>
                        <a:pt x="0" y="340"/>
                        <a:pt x="0" y="340"/>
                        <a:pt x="0" y="340"/>
                      </a:cubicBezTo>
                      <a:cubicBezTo>
                        <a:pt x="441" y="340"/>
                        <a:pt x="441" y="340"/>
                        <a:pt x="441" y="340"/>
                      </a:cubicBezTo>
                      <a:cubicBezTo>
                        <a:pt x="441" y="152"/>
                        <a:pt x="289" y="0"/>
                        <a:pt x="101" y="0"/>
                      </a:cubicBezTo>
                      <a:close/>
                    </a:path>
                  </a:pathLst>
                </a:custGeom>
                <a:solidFill>
                  <a:srgbClr val="449DA7"/>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8449" name="Google Shape;340;p15"/>
                <p:cNvSpPr txBox="1">
                  <a:spLocks noChangeArrowheads="1"/>
                </p:cNvSpPr>
                <p:nvPr/>
              </p:nvSpPr>
              <p:spPr bwMode="auto">
                <a:xfrm>
                  <a:off x="1388266" y="1449639"/>
                  <a:ext cx="1074738"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5100"/>
                    <a:buFont typeface="Montserrat" panose="02000505000000020004" pitchFamily="2" charset="0"/>
                    <a:buNone/>
                  </a:pPr>
                  <a:r>
                    <a:rPr lang="en-US" altLang="en-US" sz="5100" dirty="0">
                      <a:solidFill>
                        <a:srgbClr val="FFFFFF"/>
                      </a:solidFill>
                      <a:latin typeface="Montserrat" panose="02000505000000020004" pitchFamily="2" charset="0"/>
                      <a:sym typeface="Montserrat" panose="02000505000000020004" pitchFamily="2" charset="0"/>
                    </a:rPr>
                    <a:t>1</a:t>
                  </a:r>
                  <a:endParaRPr lang="en-US" altLang="en-US" dirty="0"/>
                </a:p>
              </p:txBody>
            </p:sp>
            <p:sp>
              <p:nvSpPr>
                <p:cNvPr id="18454" name="Google Shape;345;p15"/>
                <p:cNvSpPr>
                  <a:spLocks/>
                </p:cNvSpPr>
                <p:nvPr/>
              </p:nvSpPr>
              <p:spPr bwMode="auto">
                <a:xfrm>
                  <a:off x="1784201" y="4413034"/>
                  <a:ext cx="582613" cy="695325"/>
                </a:xfrm>
                <a:custGeom>
                  <a:avLst/>
                  <a:gdLst>
                    <a:gd name="T0" fmla="*/ 62 w 166"/>
                    <a:gd name="T1" fmla="*/ 198 h 198"/>
                    <a:gd name="T2" fmla="*/ 62 w 166"/>
                    <a:gd name="T3" fmla="*/ 184 h 198"/>
                    <a:gd name="T4" fmla="*/ 111 w 166"/>
                    <a:gd name="T5" fmla="*/ 173 h 198"/>
                    <a:gd name="T6" fmla="*/ 55 w 166"/>
                    <a:gd name="T7" fmla="*/ 173 h 198"/>
                    <a:gd name="T8" fmla="*/ 104 w 166"/>
                    <a:gd name="T9" fmla="*/ 180 h 198"/>
                    <a:gd name="T10" fmla="*/ 81 w 166"/>
                    <a:gd name="T11" fmla="*/ 97 h 198"/>
                    <a:gd name="T12" fmla="*/ 83 w 166"/>
                    <a:gd name="T13" fmla="*/ 162 h 198"/>
                    <a:gd name="T14" fmla="*/ 83 w 166"/>
                    <a:gd name="T15" fmla="*/ 162 h 198"/>
                    <a:gd name="T16" fmla="*/ 90 w 166"/>
                    <a:gd name="T17" fmla="*/ 97 h 198"/>
                    <a:gd name="T18" fmla="*/ 60 w 166"/>
                    <a:gd name="T19" fmla="*/ 91 h 198"/>
                    <a:gd name="T20" fmla="*/ 60 w 166"/>
                    <a:gd name="T21" fmla="*/ 71 h 198"/>
                    <a:gd name="T22" fmla="*/ 96 w 166"/>
                    <a:gd name="T23" fmla="*/ 81 h 198"/>
                    <a:gd name="T24" fmla="*/ 116 w 166"/>
                    <a:gd name="T25" fmla="*/ 81 h 198"/>
                    <a:gd name="T26" fmla="*/ 28 w 166"/>
                    <a:gd name="T27" fmla="*/ 63 h 198"/>
                    <a:gd name="T28" fmla="*/ 56 w 166"/>
                    <a:gd name="T29" fmla="*/ 155 h 198"/>
                    <a:gd name="T30" fmla="*/ 70 w 166"/>
                    <a:gd name="T31" fmla="*/ 97 h 198"/>
                    <a:gd name="T32" fmla="*/ 44 w 166"/>
                    <a:gd name="T33" fmla="*/ 81 h 198"/>
                    <a:gd name="T34" fmla="*/ 76 w 166"/>
                    <a:gd name="T35" fmla="*/ 81 h 198"/>
                    <a:gd name="T36" fmla="*/ 81 w 166"/>
                    <a:gd name="T37" fmla="*/ 91 h 198"/>
                    <a:gd name="T38" fmla="*/ 90 w 166"/>
                    <a:gd name="T39" fmla="*/ 81 h 198"/>
                    <a:gd name="T40" fmla="*/ 118 w 166"/>
                    <a:gd name="T41" fmla="*/ 69 h 198"/>
                    <a:gd name="T42" fmla="*/ 106 w 166"/>
                    <a:gd name="T43" fmla="*/ 97 h 198"/>
                    <a:gd name="T44" fmla="*/ 100 w 166"/>
                    <a:gd name="T45" fmla="*/ 162 h 198"/>
                    <a:gd name="T46" fmla="*/ 132 w 166"/>
                    <a:gd name="T47" fmla="*/ 101 h 198"/>
                    <a:gd name="T48" fmla="*/ 83 w 166"/>
                    <a:gd name="T49" fmla="*/ 0 h 198"/>
                    <a:gd name="T50" fmla="*/ 77 w 166"/>
                    <a:gd name="T51" fmla="*/ 17 h 198"/>
                    <a:gd name="T52" fmla="*/ 89 w 166"/>
                    <a:gd name="T53" fmla="*/ 17 h 198"/>
                    <a:gd name="T54" fmla="*/ 120 w 166"/>
                    <a:gd name="T55" fmla="*/ 7 h 198"/>
                    <a:gd name="T56" fmla="*/ 107 w 166"/>
                    <a:gd name="T57" fmla="*/ 20 h 198"/>
                    <a:gd name="T58" fmla="*/ 117 w 166"/>
                    <a:gd name="T59" fmla="*/ 25 h 198"/>
                    <a:gd name="T60" fmla="*/ 148 w 166"/>
                    <a:gd name="T61" fmla="*/ 27 h 198"/>
                    <a:gd name="T62" fmla="*/ 131 w 166"/>
                    <a:gd name="T63" fmla="*/ 33 h 198"/>
                    <a:gd name="T64" fmla="*/ 139 w 166"/>
                    <a:gd name="T65" fmla="*/ 42 h 198"/>
                    <a:gd name="T66" fmla="*/ 165 w 166"/>
                    <a:gd name="T67" fmla="*/ 58 h 198"/>
                    <a:gd name="T68" fmla="*/ 147 w 166"/>
                    <a:gd name="T69" fmla="*/ 55 h 198"/>
                    <a:gd name="T70" fmla="*/ 149 w 166"/>
                    <a:gd name="T71" fmla="*/ 67 h 198"/>
                    <a:gd name="T72" fmla="*/ 164 w 166"/>
                    <a:gd name="T73" fmla="*/ 92 h 198"/>
                    <a:gd name="T74" fmla="*/ 149 w 166"/>
                    <a:gd name="T75" fmla="*/ 83 h 198"/>
                    <a:gd name="T76" fmla="*/ 146 w 166"/>
                    <a:gd name="T77" fmla="*/ 95 h 198"/>
                    <a:gd name="T78" fmla="*/ 56 w 166"/>
                    <a:gd name="T79" fmla="*/ 28 h 198"/>
                    <a:gd name="T80" fmla="*/ 53 w 166"/>
                    <a:gd name="T81" fmla="*/ 10 h 198"/>
                    <a:gd name="T82" fmla="*/ 43 w 166"/>
                    <a:gd name="T83" fmla="*/ 16 h 198"/>
                    <a:gd name="T84" fmla="*/ 35 w 166"/>
                    <a:gd name="T85" fmla="*/ 42 h 198"/>
                    <a:gd name="T86" fmla="*/ 26 w 166"/>
                    <a:gd name="T87" fmla="*/ 26 h 198"/>
                    <a:gd name="T88" fmla="*/ 18 w 166"/>
                    <a:gd name="T89" fmla="*/ 35 h 198"/>
                    <a:gd name="T90" fmla="*/ 23 w 166"/>
                    <a:gd name="T91" fmla="*/ 62 h 198"/>
                    <a:gd name="T92" fmla="*/ 7 w 166"/>
                    <a:gd name="T93" fmla="*/ 53 h 198"/>
                    <a:gd name="T94" fmla="*/ 5 w 166"/>
                    <a:gd name="T95" fmla="*/ 65 h 198"/>
                    <a:gd name="T96" fmla="*/ 23 w 166"/>
                    <a:gd name="T97" fmla="*/ 88 h 198"/>
                    <a:gd name="T98" fmla="*/ 5 w 166"/>
                    <a:gd name="T99" fmla="*/ 85 h 198"/>
                    <a:gd name="T100" fmla="*/ 8 w 166"/>
                    <a:gd name="T101" fmla="*/ 9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 h="198" extrusionOk="0">
                      <a:moveTo>
                        <a:pt x="111" y="191"/>
                      </a:moveTo>
                      <a:cubicBezTo>
                        <a:pt x="111" y="195"/>
                        <a:pt x="108" y="198"/>
                        <a:pt x="104" y="198"/>
                      </a:cubicBezTo>
                      <a:cubicBezTo>
                        <a:pt x="62" y="198"/>
                        <a:pt x="62" y="198"/>
                        <a:pt x="62" y="198"/>
                      </a:cubicBezTo>
                      <a:cubicBezTo>
                        <a:pt x="58" y="198"/>
                        <a:pt x="55" y="195"/>
                        <a:pt x="55" y="191"/>
                      </a:cubicBezTo>
                      <a:cubicBezTo>
                        <a:pt x="55" y="191"/>
                        <a:pt x="55" y="191"/>
                        <a:pt x="55" y="191"/>
                      </a:cubicBezTo>
                      <a:cubicBezTo>
                        <a:pt x="55" y="187"/>
                        <a:pt x="58" y="184"/>
                        <a:pt x="62" y="184"/>
                      </a:cubicBezTo>
                      <a:cubicBezTo>
                        <a:pt x="104" y="184"/>
                        <a:pt x="104" y="184"/>
                        <a:pt x="104" y="184"/>
                      </a:cubicBezTo>
                      <a:cubicBezTo>
                        <a:pt x="108" y="184"/>
                        <a:pt x="111" y="187"/>
                        <a:pt x="111" y="191"/>
                      </a:cubicBezTo>
                      <a:close/>
                      <a:moveTo>
                        <a:pt x="111" y="173"/>
                      </a:moveTo>
                      <a:cubicBezTo>
                        <a:pt x="111" y="169"/>
                        <a:pt x="108" y="166"/>
                        <a:pt x="104" y="166"/>
                      </a:cubicBezTo>
                      <a:cubicBezTo>
                        <a:pt x="62" y="166"/>
                        <a:pt x="62" y="166"/>
                        <a:pt x="62" y="166"/>
                      </a:cubicBezTo>
                      <a:cubicBezTo>
                        <a:pt x="58" y="166"/>
                        <a:pt x="55" y="169"/>
                        <a:pt x="55" y="173"/>
                      </a:cubicBezTo>
                      <a:cubicBezTo>
                        <a:pt x="55" y="173"/>
                        <a:pt x="55" y="173"/>
                        <a:pt x="55" y="173"/>
                      </a:cubicBezTo>
                      <a:cubicBezTo>
                        <a:pt x="55" y="177"/>
                        <a:pt x="58" y="180"/>
                        <a:pt x="62" y="180"/>
                      </a:cubicBezTo>
                      <a:cubicBezTo>
                        <a:pt x="104" y="180"/>
                        <a:pt x="104" y="180"/>
                        <a:pt x="104" y="180"/>
                      </a:cubicBezTo>
                      <a:cubicBezTo>
                        <a:pt x="108" y="180"/>
                        <a:pt x="111" y="177"/>
                        <a:pt x="111" y="173"/>
                      </a:cubicBezTo>
                      <a:close/>
                      <a:moveTo>
                        <a:pt x="90" y="97"/>
                      </a:moveTo>
                      <a:cubicBezTo>
                        <a:pt x="81" y="97"/>
                        <a:pt x="81" y="97"/>
                        <a:pt x="81" y="97"/>
                      </a:cubicBezTo>
                      <a:cubicBezTo>
                        <a:pt x="76" y="97"/>
                        <a:pt x="76" y="97"/>
                        <a:pt x="76" y="97"/>
                      </a:cubicBezTo>
                      <a:cubicBezTo>
                        <a:pt x="76" y="162"/>
                        <a:pt x="76" y="162"/>
                        <a:pt x="76" y="162"/>
                      </a:cubicBezTo>
                      <a:cubicBezTo>
                        <a:pt x="79" y="162"/>
                        <a:pt x="81" y="162"/>
                        <a:pt x="83" y="162"/>
                      </a:cubicBezTo>
                      <a:cubicBezTo>
                        <a:pt x="83" y="162"/>
                        <a:pt x="83" y="162"/>
                        <a:pt x="83" y="162"/>
                      </a:cubicBezTo>
                      <a:cubicBezTo>
                        <a:pt x="83" y="162"/>
                        <a:pt x="83" y="162"/>
                        <a:pt x="83" y="162"/>
                      </a:cubicBezTo>
                      <a:cubicBezTo>
                        <a:pt x="83" y="162"/>
                        <a:pt x="83" y="162"/>
                        <a:pt x="83" y="162"/>
                      </a:cubicBezTo>
                      <a:cubicBezTo>
                        <a:pt x="83" y="162"/>
                        <a:pt x="83" y="162"/>
                        <a:pt x="83" y="162"/>
                      </a:cubicBezTo>
                      <a:cubicBezTo>
                        <a:pt x="85" y="162"/>
                        <a:pt x="87" y="162"/>
                        <a:pt x="90" y="162"/>
                      </a:cubicBezTo>
                      <a:lnTo>
                        <a:pt x="90" y="97"/>
                      </a:lnTo>
                      <a:close/>
                      <a:moveTo>
                        <a:pt x="60" y="71"/>
                      </a:moveTo>
                      <a:cubicBezTo>
                        <a:pt x="55" y="71"/>
                        <a:pt x="50" y="75"/>
                        <a:pt x="50" y="81"/>
                      </a:cubicBezTo>
                      <a:cubicBezTo>
                        <a:pt x="50" y="86"/>
                        <a:pt x="55" y="91"/>
                        <a:pt x="60" y="91"/>
                      </a:cubicBezTo>
                      <a:cubicBezTo>
                        <a:pt x="70" y="91"/>
                        <a:pt x="70" y="91"/>
                        <a:pt x="70" y="91"/>
                      </a:cubicBezTo>
                      <a:cubicBezTo>
                        <a:pt x="70" y="81"/>
                        <a:pt x="70" y="81"/>
                        <a:pt x="70" y="81"/>
                      </a:cubicBezTo>
                      <a:cubicBezTo>
                        <a:pt x="70" y="75"/>
                        <a:pt x="65" y="71"/>
                        <a:pt x="60" y="71"/>
                      </a:cubicBezTo>
                      <a:close/>
                      <a:moveTo>
                        <a:pt x="116" y="81"/>
                      </a:moveTo>
                      <a:cubicBezTo>
                        <a:pt x="116" y="75"/>
                        <a:pt x="111" y="71"/>
                        <a:pt x="106" y="71"/>
                      </a:cubicBezTo>
                      <a:cubicBezTo>
                        <a:pt x="101" y="71"/>
                        <a:pt x="96" y="75"/>
                        <a:pt x="96" y="81"/>
                      </a:cubicBezTo>
                      <a:cubicBezTo>
                        <a:pt x="96" y="91"/>
                        <a:pt x="96" y="91"/>
                        <a:pt x="96" y="91"/>
                      </a:cubicBezTo>
                      <a:cubicBezTo>
                        <a:pt x="106" y="91"/>
                        <a:pt x="106" y="91"/>
                        <a:pt x="106" y="91"/>
                      </a:cubicBezTo>
                      <a:cubicBezTo>
                        <a:pt x="111" y="91"/>
                        <a:pt x="116" y="86"/>
                        <a:pt x="116" y="81"/>
                      </a:cubicBezTo>
                      <a:close/>
                      <a:moveTo>
                        <a:pt x="138" y="63"/>
                      </a:moveTo>
                      <a:cubicBezTo>
                        <a:pt x="133" y="45"/>
                        <a:pt x="112" y="26"/>
                        <a:pt x="83" y="26"/>
                      </a:cubicBezTo>
                      <a:cubicBezTo>
                        <a:pt x="54" y="26"/>
                        <a:pt x="33" y="45"/>
                        <a:pt x="28" y="63"/>
                      </a:cubicBezTo>
                      <a:cubicBezTo>
                        <a:pt x="25" y="76"/>
                        <a:pt x="28" y="89"/>
                        <a:pt x="34" y="101"/>
                      </a:cubicBezTo>
                      <a:cubicBezTo>
                        <a:pt x="40" y="113"/>
                        <a:pt x="46" y="122"/>
                        <a:pt x="51" y="133"/>
                      </a:cubicBezTo>
                      <a:cubicBezTo>
                        <a:pt x="54" y="139"/>
                        <a:pt x="55" y="148"/>
                        <a:pt x="56" y="155"/>
                      </a:cubicBezTo>
                      <a:cubicBezTo>
                        <a:pt x="58" y="160"/>
                        <a:pt x="60" y="162"/>
                        <a:pt x="66" y="162"/>
                      </a:cubicBezTo>
                      <a:cubicBezTo>
                        <a:pt x="67" y="162"/>
                        <a:pt x="69" y="162"/>
                        <a:pt x="70" y="162"/>
                      </a:cubicBezTo>
                      <a:cubicBezTo>
                        <a:pt x="70" y="97"/>
                        <a:pt x="70" y="97"/>
                        <a:pt x="70" y="97"/>
                      </a:cubicBezTo>
                      <a:cubicBezTo>
                        <a:pt x="60" y="97"/>
                        <a:pt x="60" y="97"/>
                        <a:pt x="60" y="97"/>
                      </a:cubicBezTo>
                      <a:cubicBezTo>
                        <a:pt x="56" y="97"/>
                        <a:pt x="52" y="96"/>
                        <a:pt x="48" y="92"/>
                      </a:cubicBezTo>
                      <a:cubicBezTo>
                        <a:pt x="45" y="89"/>
                        <a:pt x="44" y="85"/>
                        <a:pt x="44" y="81"/>
                      </a:cubicBezTo>
                      <a:cubicBezTo>
                        <a:pt x="44" y="76"/>
                        <a:pt x="45" y="72"/>
                        <a:pt x="48" y="69"/>
                      </a:cubicBezTo>
                      <a:cubicBezTo>
                        <a:pt x="52" y="66"/>
                        <a:pt x="56" y="64"/>
                        <a:pt x="60" y="64"/>
                      </a:cubicBezTo>
                      <a:cubicBezTo>
                        <a:pt x="69" y="64"/>
                        <a:pt x="76" y="72"/>
                        <a:pt x="76" y="81"/>
                      </a:cubicBezTo>
                      <a:cubicBezTo>
                        <a:pt x="76" y="81"/>
                        <a:pt x="76" y="81"/>
                        <a:pt x="76" y="81"/>
                      </a:cubicBezTo>
                      <a:cubicBezTo>
                        <a:pt x="76" y="91"/>
                        <a:pt x="76" y="91"/>
                        <a:pt x="76" y="91"/>
                      </a:cubicBezTo>
                      <a:cubicBezTo>
                        <a:pt x="81" y="91"/>
                        <a:pt x="81" y="91"/>
                        <a:pt x="81" y="91"/>
                      </a:cubicBezTo>
                      <a:cubicBezTo>
                        <a:pt x="90" y="91"/>
                        <a:pt x="90" y="91"/>
                        <a:pt x="90" y="91"/>
                      </a:cubicBezTo>
                      <a:cubicBezTo>
                        <a:pt x="90" y="81"/>
                        <a:pt x="90" y="81"/>
                        <a:pt x="90" y="81"/>
                      </a:cubicBezTo>
                      <a:cubicBezTo>
                        <a:pt x="90" y="81"/>
                        <a:pt x="90" y="81"/>
                        <a:pt x="90" y="81"/>
                      </a:cubicBezTo>
                      <a:cubicBezTo>
                        <a:pt x="90" y="76"/>
                        <a:pt x="91" y="72"/>
                        <a:pt x="94" y="69"/>
                      </a:cubicBezTo>
                      <a:cubicBezTo>
                        <a:pt x="97" y="66"/>
                        <a:pt x="102" y="64"/>
                        <a:pt x="106" y="64"/>
                      </a:cubicBezTo>
                      <a:cubicBezTo>
                        <a:pt x="110" y="64"/>
                        <a:pt x="114" y="66"/>
                        <a:pt x="118" y="69"/>
                      </a:cubicBezTo>
                      <a:cubicBezTo>
                        <a:pt x="121" y="72"/>
                        <a:pt x="122" y="76"/>
                        <a:pt x="122" y="81"/>
                      </a:cubicBezTo>
                      <a:cubicBezTo>
                        <a:pt x="122" y="85"/>
                        <a:pt x="121" y="89"/>
                        <a:pt x="118" y="92"/>
                      </a:cubicBezTo>
                      <a:cubicBezTo>
                        <a:pt x="114" y="96"/>
                        <a:pt x="110" y="97"/>
                        <a:pt x="106" y="97"/>
                      </a:cubicBezTo>
                      <a:cubicBezTo>
                        <a:pt x="96" y="97"/>
                        <a:pt x="96" y="97"/>
                        <a:pt x="96" y="97"/>
                      </a:cubicBezTo>
                      <a:cubicBezTo>
                        <a:pt x="96" y="162"/>
                        <a:pt x="96" y="162"/>
                        <a:pt x="96" y="162"/>
                      </a:cubicBezTo>
                      <a:cubicBezTo>
                        <a:pt x="97" y="162"/>
                        <a:pt x="99" y="162"/>
                        <a:pt x="100" y="162"/>
                      </a:cubicBezTo>
                      <a:cubicBezTo>
                        <a:pt x="106" y="162"/>
                        <a:pt x="108" y="160"/>
                        <a:pt x="110" y="155"/>
                      </a:cubicBezTo>
                      <a:cubicBezTo>
                        <a:pt x="111" y="148"/>
                        <a:pt x="112" y="139"/>
                        <a:pt x="115" y="133"/>
                      </a:cubicBezTo>
                      <a:cubicBezTo>
                        <a:pt x="120" y="122"/>
                        <a:pt x="126" y="113"/>
                        <a:pt x="132" y="101"/>
                      </a:cubicBezTo>
                      <a:cubicBezTo>
                        <a:pt x="138" y="89"/>
                        <a:pt x="141" y="76"/>
                        <a:pt x="138" y="63"/>
                      </a:cubicBezTo>
                      <a:close/>
                      <a:moveTo>
                        <a:pt x="89" y="6"/>
                      </a:moveTo>
                      <a:cubicBezTo>
                        <a:pt x="89" y="2"/>
                        <a:pt x="86" y="0"/>
                        <a:pt x="83" y="0"/>
                      </a:cubicBezTo>
                      <a:cubicBezTo>
                        <a:pt x="83" y="0"/>
                        <a:pt x="83" y="0"/>
                        <a:pt x="83" y="0"/>
                      </a:cubicBezTo>
                      <a:cubicBezTo>
                        <a:pt x="80" y="0"/>
                        <a:pt x="77" y="2"/>
                        <a:pt x="77" y="6"/>
                      </a:cubicBezTo>
                      <a:cubicBezTo>
                        <a:pt x="77" y="17"/>
                        <a:pt x="77" y="17"/>
                        <a:pt x="77" y="17"/>
                      </a:cubicBezTo>
                      <a:cubicBezTo>
                        <a:pt x="77" y="20"/>
                        <a:pt x="80" y="23"/>
                        <a:pt x="83" y="23"/>
                      </a:cubicBezTo>
                      <a:cubicBezTo>
                        <a:pt x="83" y="23"/>
                        <a:pt x="83" y="23"/>
                        <a:pt x="83" y="23"/>
                      </a:cubicBezTo>
                      <a:cubicBezTo>
                        <a:pt x="86" y="23"/>
                        <a:pt x="89" y="20"/>
                        <a:pt x="89" y="17"/>
                      </a:cubicBezTo>
                      <a:lnTo>
                        <a:pt x="89" y="6"/>
                      </a:lnTo>
                      <a:close/>
                      <a:moveTo>
                        <a:pt x="122" y="16"/>
                      </a:moveTo>
                      <a:cubicBezTo>
                        <a:pt x="124" y="13"/>
                        <a:pt x="123" y="9"/>
                        <a:pt x="120" y="7"/>
                      </a:cubicBezTo>
                      <a:cubicBezTo>
                        <a:pt x="120" y="7"/>
                        <a:pt x="120" y="7"/>
                        <a:pt x="120" y="7"/>
                      </a:cubicBezTo>
                      <a:cubicBezTo>
                        <a:pt x="117" y="6"/>
                        <a:pt x="113" y="7"/>
                        <a:pt x="112" y="10"/>
                      </a:cubicBezTo>
                      <a:cubicBezTo>
                        <a:pt x="107" y="20"/>
                        <a:pt x="107" y="20"/>
                        <a:pt x="107" y="20"/>
                      </a:cubicBezTo>
                      <a:cubicBezTo>
                        <a:pt x="105" y="23"/>
                        <a:pt x="106" y="26"/>
                        <a:pt x="109" y="28"/>
                      </a:cubicBezTo>
                      <a:cubicBezTo>
                        <a:pt x="109" y="28"/>
                        <a:pt x="109" y="28"/>
                        <a:pt x="109" y="28"/>
                      </a:cubicBezTo>
                      <a:cubicBezTo>
                        <a:pt x="112" y="29"/>
                        <a:pt x="116" y="28"/>
                        <a:pt x="117" y="25"/>
                      </a:cubicBezTo>
                      <a:lnTo>
                        <a:pt x="122" y="16"/>
                      </a:lnTo>
                      <a:close/>
                      <a:moveTo>
                        <a:pt x="147" y="35"/>
                      </a:moveTo>
                      <a:cubicBezTo>
                        <a:pt x="150" y="33"/>
                        <a:pt x="150" y="29"/>
                        <a:pt x="148" y="27"/>
                      </a:cubicBezTo>
                      <a:cubicBezTo>
                        <a:pt x="148" y="27"/>
                        <a:pt x="148" y="27"/>
                        <a:pt x="148" y="27"/>
                      </a:cubicBezTo>
                      <a:cubicBezTo>
                        <a:pt x="145" y="24"/>
                        <a:pt x="142" y="24"/>
                        <a:pt x="139" y="26"/>
                      </a:cubicBezTo>
                      <a:cubicBezTo>
                        <a:pt x="131" y="33"/>
                        <a:pt x="131" y="33"/>
                        <a:pt x="131" y="33"/>
                      </a:cubicBezTo>
                      <a:cubicBezTo>
                        <a:pt x="128" y="36"/>
                        <a:pt x="128" y="39"/>
                        <a:pt x="130" y="42"/>
                      </a:cubicBezTo>
                      <a:cubicBezTo>
                        <a:pt x="130" y="42"/>
                        <a:pt x="130" y="42"/>
                        <a:pt x="130" y="42"/>
                      </a:cubicBezTo>
                      <a:cubicBezTo>
                        <a:pt x="132" y="44"/>
                        <a:pt x="136" y="45"/>
                        <a:pt x="139" y="42"/>
                      </a:cubicBezTo>
                      <a:lnTo>
                        <a:pt x="147" y="35"/>
                      </a:lnTo>
                      <a:close/>
                      <a:moveTo>
                        <a:pt x="160" y="65"/>
                      </a:moveTo>
                      <a:cubicBezTo>
                        <a:pt x="163" y="64"/>
                        <a:pt x="166" y="61"/>
                        <a:pt x="165" y="58"/>
                      </a:cubicBezTo>
                      <a:cubicBezTo>
                        <a:pt x="165" y="58"/>
                        <a:pt x="165" y="58"/>
                        <a:pt x="165" y="58"/>
                      </a:cubicBezTo>
                      <a:cubicBezTo>
                        <a:pt x="164" y="54"/>
                        <a:pt x="161" y="52"/>
                        <a:pt x="158" y="53"/>
                      </a:cubicBezTo>
                      <a:cubicBezTo>
                        <a:pt x="147" y="55"/>
                        <a:pt x="147" y="55"/>
                        <a:pt x="147" y="55"/>
                      </a:cubicBezTo>
                      <a:cubicBezTo>
                        <a:pt x="144" y="55"/>
                        <a:pt x="142" y="58"/>
                        <a:pt x="142" y="62"/>
                      </a:cubicBezTo>
                      <a:cubicBezTo>
                        <a:pt x="142" y="62"/>
                        <a:pt x="142" y="62"/>
                        <a:pt x="142" y="62"/>
                      </a:cubicBezTo>
                      <a:cubicBezTo>
                        <a:pt x="143" y="65"/>
                        <a:pt x="146" y="67"/>
                        <a:pt x="149" y="67"/>
                      </a:cubicBezTo>
                      <a:lnTo>
                        <a:pt x="160" y="65"/>
                      </a:lnTo>
                      <a:close/>
                      <a:moveTo>
                        <a:pt x="157" y="97"/>
                      </a:moveTo>
                      <a:cubicBezTo>
                        <a:pt x="161" y="98"/>
                        <a:pt x="164" y="95"/>
                        <a:pt x="164" y="92"/>
                      </a:cubicBezTo>
                      <a:cubicBezTo>
                        <a:pt x="164" y="92"/>
                        <a:pt x="164" y="92"/>
                        <a:pt x="164" y="92"/>
                      </a:cubicBezTo>
                      <a:cubicBezTo>
                        <a:pt x="165" y="89"/>
                        <a:pt x="163" y="86"/>
                        <a:pt x="160" y="85"/>
                      </a:cubicBezTo>
                      <a:cubicBezTo>
                        <a:pt x="149" y="83"/>
                        <a:pt x="149" y="83"/>
                        <a:pt x="149" y="83"/>
                      </a:cubicBezTo>
                      <a:cubicBezTo>
                        <a:pt x="146" y="82"/>
                        <a:pt x="142" y="84"/>
                        <a:pt x="142" y="88"/>
                      </a:cubicBezTo>
                      <a:cubicBezTo>
                        <a:pt x="142" y="88"/>
                        <a:pt x="142" y="88"/>
                        <a:pt x="142" y="88"/>
                      </a:cubicBezTo>
                      <a:cubicBezTo>
                        <a:pt x="141" y="91"/>
                        <a:pt x="143" y="94"/>
                        <a:pt x="146" y="95"/>
                      </a:cubicBezTo>
                      <a:lnTo>
                        <a:pt x="157" y="97"/>
                      </a:lnTo>
                      <a:close/>
                      <a:moveTo>
                        <a:pt x="48" y="25"/>
                      </a:moveTo>
                      <a:cubicBezTo>
                        <a:pt x="50" y="28"/>
                        <a:pt x="53" y="29"/>
                        <a:pt x="56" y="28"/>
                      </a:cubicBezTo>
                      <a:cubicBezTo>
                        <a:pt x="56" y="28"/>
                        <a:pt x="56" y="28"/>
                        <a:pt x="56" y="28"/>
                      </a:cubicBezTo>
                      <a:cubicBezTo>
                        <a:pt x="59" y="26"/>
                        <a:pt x="60" y="23"/>
                        <a:pt x="59" y="20"/>
                      </a:cubicBezTo>
                      <a:cubicBezTo>
                        <a:pt x="53" y="10"/>
                        <a:pt x="53" y="10"/>
                        <a:pt x="53" y="10"/>
                      </a:cubicBezTo>
                      <a:cubicBezTo>
                        <a:pt x="52" y="7"/>
                        <a:pt x="48" y="6"/>
                        <a:pt x="45" y="7"/>
                      </a:cubicBezTo>
                      <a:cubicBezTo>
                        <a:pt x="45" y="7"/>
                        <a:pt x="45" y="7"/>
                        <a:pt x="45" y="7"/>
                      </a:cubicBezTo>
                      <a:cubicBezTo>
                        <a:pt x="42" y="9"/>
                        <a:pt x="41" y="13"/>
                        <a:pt x="43" y="16"/>
                      </a:cubicBezTo>
                      <a:lnTo>
                        <a:pt x="48" y="25"/>
                      </a:lnTo>
                      <a:close/>
                      <a:moveTo>
                        <a:pt x="26" y="42"/>
                      </a:moveTo>
                      <a:cubicBezTo>
                        <a:pt x="29" y="45"/>
                        <a:pt x="33" y="44"/>
                        <a:pt x="35" y="42"/>
                      </a:cubicBezTo>
                      <a:cubicBezTo>
                        <a:pt x="35" y="42"/>
                        <a:pt x="35" y="42"/>
                        <a:pt x="35" y="42"/>
                      </a:cubicBezTo>
                      <a:cubicBezTo>
                        <a:pt x="37" y="39"/>
                        <a:pt x="37" y="36"/>
                        <a:pt x="34" y="33"/>
                      </a:cubicBezTo>
                      <a:cubicBezTo>
                        <a:pt x="26" y="26"/>
                        <a:pt x="26" y="26"/>
                        <a:pt x="26" y="26"/>
                      </a:cubicBezTo>
                      <a:cubicBezTo>
                        <a:pt x="24" y="24"/>
                        <a:pt x="20" y="24"/>
                        <a:pt x="18" y="27"/>
                      </a:cubicBezTo>
                      <a:cubicBezTo>
                        <a:pt x="18" y="27"/>
                        <a:pt x="18" y="27"/>
                        <a:pt x="18" y="27"/>
                      </a:cubicBezTo>
                      <a:cubicBezTo>
                        <a:pt x="15" y="29"/>
                        <a:pt x="16" y="33"/>
                        <a:pt x="18" y="35"/>
                      </a:cubicBezTo>
                      <a:lnTo>
                        <a:pt x="26" y="42"/>
                      </a:lnTo>
                      <a:close/>
                      <a:moveTo>
                        <a:pt x="16" y="67"/>
                      </a:moveTo>
                      <a:cubicBezTo>
                        <a:pt x="19" y="67"/>
                        <a:pt x="22" y="65"/>
                        <a:pt x="23" y="62"/>
                      </a:cubicBezTo>
                      <a:cubicBezTo>
                        <a:pt x="23" y="62"/>
                        <a:pt x="23" y="62"/>
                        <a:pt x="23" y="62"/>
                      </a:cubicBezTo>
                      <a:cubicBezTo>
                        <a:pt x="24" y="58"/>
                        <a:pt x="21" y="55"/>
                        <a:pt x="18" y="55"/>
                      </a:cubicBezTo>
                      <a:cubicBezTo>
                        <a:pt x="7" y="53"/>
                        <a:pt x="7" y="53"/>
                        <a:pt x="7" y="53"/>
                      </a:cubicBezTo>
                      <a:cubicBezTo>
                        <a:pt x="4" y="52"/>
                        <a:pt x="1" y="54"/>
                        <a:pt x="0" y="58"/>
                      </a:cubicBezTo>
                      <a:cubicBezTo>
                        <a:pt x="0" y="58"/>
                        <a:pt x="0" y="58"/>
                        <a:pt x="0" y="58"/>
                      </a:cubicBezTo>
                      <a:cubicBezTo>
                        <a:pt x="0" y="61"/>
                        <a:pt x="2" y="64"/>
                        <a:pt x="5" y="65"/>
                      </a:cubicBezTo>
                      <a:lnTo>
                        <a:pt x="16" y="67"/>
                      </a:lnTo>
                      <a:close/>
                      <a:moveTo>
                        <a:pt x="19" y="95"/>
                      </a:moveTo>
                      <a:cubicBezTo>
                        <a:pt x="22" y="94"/>
                        <a:pt x="24" y="91"/>
                        <a:pt x="23" y="88"/>
                      </a:cubicBezTo>
                      <a:cubicBezTo>
                        <a:pt x="23" y="88"/>
                        <a:pt x="23" y="88"/>
                        <a:pt x="23" y="88"/>
                      </a:cubicBezTo>
                      <a:cubicBezTo>
                        <a:pt x="23" y="84"/>
                        <a:pt x="20" y="82"/>
                        <a:pt x="16" y="83"/>
                      </a:cubicBezTo>
                      <a:cubicBezTo>
                        <a:pt x="5" y="85"/>
                        <a:pt x="5" y="85"/>
                        <a:pt x="5" y="85"/>
                      </a:cubicBezTo>
                      <a:cubicBezTo>
                        <a:pt x="2" y="86"/>
                        <a:pt x="0" y="89"/>
                        <a:pt x="1" y="92"/>
                      </a:cubicBezTo>
                      <a:cubicBezTo>
                        <a:pt x="1" y="92"/>
                        <a:pt x="1" y="92"/>
                        <a:pt x="1" y="92"/>
                      </a:cubicBezTo>
                      <a:cubicBezTo>
                        <a:pt x="1" y="95"/>
                        <a:pt x="5" y="98"/>
                        <a:pt x="8" y="97"/>
                      </a:cubicBezTo>
                      <a:lnTo>
                        <a:pt x="19"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dirty="0"/>
                </a:p>
              </p:txBody>
            </p:sp>
            <p:sp>
              <p:nvSpPr>
                <p:cNvPr id="18463" name="Google Shape;354;p15"/>
                <p:cNvSpPr txBox="1">
                  <a:spLocks noChangeArrowheads="1"/>
                </p:cNvSpPr>
                <p:nvPr/>
              </p:nvSpPr>
              <p:spPr bwMode="auto">
                <a:xfrm>
                  <a:off x="1179512" y="2267293"/>
                  <a:ext cx="1571624" cy="20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Clr>
                      <a:srgbClr val="FFFFFF"/>
                    </a:buClr>
                    <a:buSzPts val="1800"/>
                  </a:pPr>
                  <a:r>
                    <a:rPr lang="en-US" altLang="en-US" sz="1200" b="1" dirty="0">
                      <a:solidFill>
                        <a:srgbClr val="FFFFFF"/>
                      </a:solidFill>
                      <a:latin typeface="Montserrat" panose="02000505000000020004" pitchFamily="2" charset="0"/>
                      <a:sym typeface="Open Sans Semibold" panose="020B0706030804020204" pitchFamily="34" charset="0"/>
                    </a:rPr>
                    <a:t>Containerization and Dynamic Scaling</a:t>
                  </a:r>
                  <a:endParaRPr lang="en-US" altLang="en-US" sz="1200" b="1" dirty="0">
                    <a:solidFill>
                      <a:srgbClr val="FFFFFF"/>
                    </a:solidFill>
                    <a:latin typeface="Montserrat" panose="02000505000000020004" pitchFamily="2" charset="0"/>
                  </a:endParaRPr>
                </a:p>
              </p:txBody>
            </p:sp>
            <p:sp>
              <p:nvSpPr>
                <p:cNvPr id="18464" name="Google Shape;355;p15"/>
                <p:cNvSpPr txBox="1">
                  <a:spLocks noChangeArrowheads="1"/>
                </p:cNvSpPr>
                <p:nvPr/>
              </p:nvSpPr>
              <p:spPr bwMode="auto">
                <a:xfrm>
                  <a:off x="1171537" y="2723719"/>
                  <a:ext cx="1641476" cy="134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FFFFFF"/>
                    </a:buClr>
                    <a:buSzPts val="1200"/>
                    <a:buFont typeface="Open Sans" panose="020B0606030504020204" pitchFamily="34" charset="0"/>
                    <a:buNone/>
                  </a:pPr>
                  <a:r>
                    <a:rPr lang="en-US" altLang="en-US" sz="1200" dirty="0">
                      <a:solidFill>
                        <a:schemeClr val="bg1"/>
                      </a:solidFill>
                      <a:latin typeface="Söhne"/>
                      <a:sym typeface="Open Sans" panose="020B0606030504020204" pitchFamily="34" charset="0"/>
                    </a:rPr>
                    <a:t>Incorporating containerization techniques like Docker and employing dynamic scaling through tools like Kubernetes can help to study how these strategies can ameliorate identified responsiveness challenges</a:t>
                  </a:r>
                  <a:endParaRPr lang="en-US" altLang="en-US" sz="1200" dirty="0">
                    <a:solidFill>
                      <a:schemeClr val="bg1"/>
                    </a:solidFill>
                    <a:latin typeface="Söhne"/>
                  </a:endParaRPr>
                </a:p>
              </p:txBody>
            </p:sp>
          </p:grpSp>
          <p:grpSp>
            <p:nvGrpSpPr>
              <p:cNvPr id="3" name="Группа 2">
                <a:extLst>
                  <a:ext uri="{FF2B5EF4-FFF2-40B4-BE49-F238E27FC236}">
                    <a16:creationId xmlns:a16="http://schemas.microsoft.com/office/drawing/2014/main" id="{29107F97-D49A-6C4B-B079-84BF33EE270F}"/>
                  </a:ext>
                </a:extLst>
              </p:cNvPr>
              <p:cNvGrpSpPr/>
              <p:nvPr/>
            </p:nvGrpSpPr>
            <p:grpSpPr>
              <a:xfrm>
                <a:off x="3271837" y="1384300"/>
                <a:ext cx="1549402" cy="4087813"/>
                <a:chOff x="3271837" y="1384300"/>
                <a:chExt cx="1549402" cy="4087813"/>
              </a:xfrm>
            </p:grpSpPr>
            <p:sp>
              <p:nvSpPr>
                <p:cNvPr id="18437" name="Google Shape;328;p15"/>
                <p:cNvSpPr txBox="1">
                  <a:spLocks noChangeArrowheads="1"/>
                </p:cNvSpPr>
                <p:nvPr/>
              </p:nvSpPr>
              <p:spPr bwMode="auto">
                <a:xfrm>
                  <a:off x="3271838" y="2579688"/>
                  <a:ext cx="1549400" cy="1697037"/>
                </a:xfrm>
                <a:prstGeom prst="rect">
                  <a:avLst/>
                </a:prstGeom>
                <a:solidFill>
                  <a:srgbClr val="36556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18438" name="Google Shape;329;p15"/>
                <p:cNvSpPr>
                  <a:spLocks/>
                </p:cNvSpPr>
                <p:nvPr/>
              </p:nvSpPr>
              <p:spPr bwMode="auto">
                <a:xfrm>
                  <a:off x="3271838" y="4276725"/>
                  <a:ext cx="1549401" cy="1195388"/>
                </a:xfrm>
                <a:custGeom>
                  <a:avLst/>
                  <a:gdLst>
                    <a:gd name="T0" fmla="*/ 341 w 441"/>
                    <a:gd name="T1" fmla="*/ 340 h 340"/>
                    <a:gd name="T2" fmla="*/ 396 w 441"/>
                    <a:gd name="T3" fmla="*/ 340 h 340"/>
                    <a:gd name="T4" fmla="*/ 441 w 441"/>
                    <a:gd name="T5" fmla="*/ 295 h 340"/>
                    <a:gd name="T6" fmla="*/ 441 w 441"/>
                    <a:gd name="T7" fmla="*/ 0 h 340"/>
                    <a:gd name="T8" fmla="*/ 0 w 441"/>
                    <a:gd name="T9" fmla="*/ 0 h 340"/>
                    <a:gd name="T10" fmla="*/ 341 w 441"/>
                    <a:gd name="T11" fmla="*/ 340 h 340"/>
                  </a:gdLst>
                  <a:ahLst/>
                  <a:cxnLst>
                    <a:cxn ang="0">
                      <a:pos x="T0" y="T1"/>
                    </a:cxn>
                    <a:cxn ang="0">
                      <a:pos x="T2" y="T3"/>
                    </a:cxn>
                    <a:cxn ang="0">
                      <a:pos x="T4" y="T5"/>
                    </a:cxn>
                    <a:cxn ang="0">
                      <a:pos x="T6" y="T7"/>
                    </a:cxn>
                    <a:cxn ang="0">
                      <a:pos x="T8" y="T9"/>
                    </a:cxn>
                    <a:cxn ang="0">
                      <a:pos x="T10" y="T11"/>
                    </a:cxn>
                  </a:cxnLst>
                  <a:rect l="0" t="0" r="r" b="b"/>
                  <a:pathLst>
                    <a:path w="441" h="340" extrusionOk="0">
                      <a:moveTo>
                        <a:pt x="341" y="340"/>
                      </a:moveTo>
                      <a:cubicBezTo>
                        <a:pt x="396" y="340"/>
                        <a:pt x="396" y="340"/>
                        <a:pt x="396" y="340"/>
                      </a:cubicBezTo>
                      <a:cubicBezTo>
                        <a:pt x="421" y="340"/>
                        <a:pt x="441" y="320"/>
                        <a:pt x="441" y="295"/>
                      </a:cubicBezTo>
                      <a:cubicBezTo>
                        <a:pt x="441" y="0"/>
                        <a:pt x="441" y="0"/>
                        <a:pt x="441" y="0"/>
                      </a:cubicBezTo>
                      <a:cubicBezTo>
                        <a:pt x="0" y="0"/>
                        <a:pt x="0" y="0"/>
                        <a:pt x="0" y="0"/>
                      </a:cubicBezTo>
                      <a:cubicBezTo>
                        <a:pt x="0" y="188"/>
                        <a:pt x="153" y="340"/>
                        <a:pt x="341" y="340"/>
                      </a:cubicBezTo>
                      <a:close/>
                    </a:path>
                  </a:pathLst>
                </a:custGeom>
                <a:solidFill>
                  <a:srgbClr val="2B475A"/>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dirty="0"/>
                </a:p>
              </p:txBody>
            </p:sp>
            <p:sp>
              <p:nvSpPr>
                <p:cNvPr id="18439" name="Google Shape;330;p15"/>
                <p:cNvSpPr>
                  <a:spLocks/>
                </p:cNvSpPr>
                <p:nvPr/>
              </p:nvSpPr>
              <p:spPr bwMode="auto">
                <a:xfrm>
                  <a:off x="3271838" y="1384300"/>
                  <a:ext cx="1549400" cy="1195388"/>
                </a:xfrm>
                <a:custGeom>
                  <a:avLst/>
                  <a:gdLst>
                    <a:gd name="T0" fmla="*/ 101 w 441"/>
                    <a:gd name="T1" fmla="*/ 0 h 340"/>
                    <a:gd name="T2" fmla="*/ 46 w 441"/>
                    <a:gd name="T3" fmla="*/ 0 h 340"/>
                    <a:gd name="T4" fmla="*/ 0 w 441"/>
                    <a:gd name="T5" fmla="*/ 46 h 340"/>
                    <a:gd name="T6" fmla="*/ 0 w 441"/>
                    <a:gd name="T7" fmla="*/ 340 h 340"/>
                    <a:gd name="T8" fmla="*/ 441 w 441"/>
                    <a:gd name="T9" fmla="*/ 340 h 340"/>
                    <a:gd name="T10" fmla="*/ 101 w 441"/>
                    <a:gd name="T11" fmla="*/ 0 h 340"/>
                  </a:gdLst>
                  <a:ahLst/>
                  <a:cxnLst>
                    <a:cxn ang="0">
                      <a:pos x="T0" y="T1"/>
                    </a:cxn>
                    <a:cxn ang="0">
                      <a:pos x="T2" y="T3"/>
                    </a:cxn>
                    <a:cxn ang="0">
                      <a:pos x="T4" y="T5"/>
                    </a:cxn>
                    <a:cxn ang="0">
                      <a:pos x="T6" y="T7"/>
                    </a:cxn>
                    <a:cxn ang="0">
                      <a:pos x="T8" y="T9"/>
                    </a:cxn>
                    <a:cxn ang="0">
                      <a:pos x="T10" y="T11"/>
                    </a:cxn>
                  </a:cxnLst>
                  <a:rect l="0" t="0" r="r" b="b"/>
                  <a:pathLst>
                    <a:path w="441" h="340" extrusionOk="0">
                      <a:moveTo>
                        <a:pt x="101" y="0"/>
                      </a:moveTo>
                      <a:cubicBezTo>
                        <a:pt x="46" y="0"/>
                        <a:pt x="46" y="0"/>
                        <a:pt x="46" y="0"/>
                      </a:cubicBezTo>
                      <a:cubicBezTo>
                        <a:pt x="21" y="0"/>
                        <a:pt x="0" y="20"/>
                        <a:pt x="0" y="46"/>
                      </a:cubicBezTo>
                      <a:cubicBezTo>
                        <a:pt x="0" y="340"/>
                        <a:pt x="0" y="340"/>
                        <a:pt x="0" y="340"/>
                      </a:cubicBezTo>
                      <a:cubicBezTo>
                        <a:pt x="441" y="340"/>
                        <a:pt x="441" y="340"/>
                        <a:pt x="441" y="340"/>
                      </a:cubicBezTo>
                      <a:cubicBezTo>
                        <a:pt x="441" y="152"/>
                        <a:pt x="289" y="0"/>
                        <a:pt x="101" y="0"/>
                      </a:cubicBezTo>
                      <a:close/>
                    </a:path>
                  </a:pathLst>
                </a:custGeom>
                <a:solidFill>
                  <a:srgbClr val="435F74"/>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8450" name="Google Shape;341;p15"/>
                <p:cNvSpPr txBox="1">
                  <a:spLocks noChangeArrowheads="1"/>
                </p:cNvSpPr>
                <p:nvPr/>
              </p:nvSpPr>
              <p:spPr bwMode="auto">
                <a:xfrm>
                  <a:off x="3354388" y="1414919"/>
                  <a:ext cx="1208087"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5100"/>
                    <a:buFont typeface="Montserrat" panose="02000505000000020004" pitchFamily="2" charset="0"/>
                    <a:buNone/>
                  </a:pPr>
                  <a:r>
                    <a:rPr lang="en-US" altLang="en-US" sz="5100" dirty="0">
                      <a:solidFill>
                        <a:srgbClr val="FFFFFF"/>
                      </a:solidFill>
                      <a:latin typeface="Montserrat" panose="02000505000000020004" pitchFamily="2" charset="0"/>
                      <a:sym typeface="Montserrat" panose="02000505000000020004" pitchFamily="2" charset="0"/>
                    </a:rPr>
                    <a:t>2</a:t>
                  </a:r>
                  <a:endParaRPr lang="en-US" altLang="en-US" dirty="0"/>
                </a:p>
              </p:txBody>
            </p:sp>
            <p:sp>
              <p:nvSpPr>
                <p:cNvPr id="18462" name="Google Shape;353;p15"/>
                <p:cNvSpPr txBox="1">
                  <a:spLocks noChangeArrowheads="1"/>
                </p:cNvSpPr>
                <p:nvPr/>
              </p:nvSpPr>
              <p:spPr bwMode="auto">
                <a:xfrm>
                  <a:off x="3508374" y="2264445"/>
                  <a:ext cx="10747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FFFFFF"/>
                    </a:buClr>
                    <a:buSzPts val="1800"/>
                    <a:buFont typeface="Open Sans Semibold" panose="020B0706030804020204" pitchFamily="34" charset="0"/>
                    <a:buNone/>
                  </a:pPr>
                  <a:r>
                    <a:rPr lang="en-US" altLang="en-US" sz="1200" b="1" dirty="0">
                      <a:solidFill>
                        <a:srgbClr val="FFFFFF"/>
                      </a:solidFill>
                      <a:latin typeface="Montserrat" panose="02000505000000020004" pitchFamily="2" charset="0"/>
                      <a:sym typeface="Open Sans Semibold" panose="020B0706030804020204" pitchFamily="34" charset="0"/>
                    </a:rPr>
                    <a:t>Scalability Bottleneck</a:t>
                  </a:r>
                  <a:endParaRPr lang="en-US" altLang="en-US" sz="1200" b="1" dirty="0">
                    <a:solidFill>
                      <a:srgbClr val="FFFFFF"/>
                    </a:solidFill>
                    <a:latin typeface="Montserrat" panose="02000505000000020004" pitchFamily="2" charset="0"/>
                  </a:endParaRPr>
                </a:p>
              </p:txBody>
            </p:sp>
            <p:sp>
              <p:nvSpPr>
                <p:cNvPr id="18465" name="Google Shape;356;p15"/>
                <p:cNvSpPr txBox="1">
                  <a:spLocks noChangeArrowheads="1"/>
                </p:cNvSpPr>
                <p:nvPr/>
              </p:nvSpPr>
              <p:spPr bwMode="auto">
                <a:xfrm>
                  <a:off x="3271837" y="2752268"/>
                  <a:ext cx="1547812" cy="1262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FFFFFF"/>
                    </a:buClr>
                    <a:buSzPts val="1200"/>
                    <a:buFont typeface="Open Sans" panose="020B0606030504020204" pitchFamily="34" charset="0"/>
                    <a:buNone/>
                  </a:pPr>
                  <a:r>
                    <a:rPr lang="en-US" sz="1200" b="0" i="0" dirty="0">
                      <a:solidFill>
                        <a:schemeClr val="bg1"/>
                      </a:solidFill>
                      <a:effectLst/>
                      <a:latin typeface="Söhne"/>
                    </a:rPr>
                    <a:t>While significant differences were observed, a deeper dive into specific bottlenecks or system components causing these differences might be beneficial for further researches.</a:t>
                  </a:r>
                  <a:endParaRPr lang="en-US" altLang="en-US" sz="1100" dirty="0">
                    <a:solidFill>
                      <a:schemeClr val="bg1"/>
                    </a:solidFill>
                  </a:endParaRPr>
                </a:p>
              </p:txBody>
            </p:sp>
          </p:grpSp>
          <p:grpSp>
            <p:nvGrpSpPr>
              <p:cNvPr id="4" name="Группа 3">
                <a:extLst>
                  <a:ext uri="{FF2B5EF4-FFF2-40B4-BE49-F238E27FC236}">
                    <a16:creationId xmlns:a16="http://schemas.microsoft.com/office/drawing/2014/main" id="{3E3F5EC5-9C08-724C-A7DE-1DE771CC1184}"/>
                  </a:ext>
                </a:extLst>
              </p:cNvPr>
              <p:cNvGrpSpPr/>
              <p:nvPr/>
            </p:nvGrpSpPr>
            <p:grpSpPr>
              <a:xfrm>
                <a:off x="5318122" y="1384299"/>
                <a:ext cx="1554166" cy="4087814"/>
                <a:chOff x="5318122" y="1384299"/>
                <a:chExt cx="1554166" cy="4087814"/>
              </a:xfrm>
            </p:grpSpPr>
            <p:sp>
              <p:nvSpPr>
                <p:cNvPr id="18440" name="Google Shape;331;p15"/>
                <p:cNvSpPr>
                  <a:spLocks/>
                </p:cNvSpPr>
                <p:nvPr/>
              </p:nvSpPr>
              <p:spPr bwMode="auto">
                <a:xfrm>
                  <a:off x="5319713" y="4276725"/>
                  <a:ext cx="1552575" cy="1195388"/>
                </a:xfrm>
                <a:custGeom>
                  <a:avLst/>
                  <a:gdLst>
                    <a:gd name="T0" fmla="*/ 341 w 442"/>
                    <a:gd name="T1" fmla="*/ 340 h 340"/>
                    <a:gd name="T2" fmla="*/ 396 w 442"/>
                    <a:gd name="T3" fmla="*/ 340 h 340"/>
                    <a:gd name="T4" fmla="*/ 442 w 442"/>
                    <a:gd name="T5" fmla="*/ 295 h 340"/>
                    <a:gd name="T6" fmla="*/ 442 w 442"/>
                    <a:gd name="T7" fmla="*/ 0 h 340"/>
                    <a:gd name="T8" fmla="*/ 0 w 442"/>
                    <a:gd name="T9" fmla="*/ 0 h 340"/>
                    <a:gd name="T10" fmla="*/ 341 w 442"/>
                    <a:gd name="T11" fmla="*/ 340 h 340"/>
                  </a:gdLst>
                  <a:ahLst/>
                  <a:cxnLst>
                    <a:cxn ang="0">
                      <a:pos x="T0" y="T1"/>
                    </a:cxn>
                    <a:cxn ang="0">
                      <a:pos x="T2" y="T3"/>
                    </a:cxn>
                    <a:cxn ang="0">
                      <a:pos x="T4" y="T5"/>
                    </a:cxn>
                    <a:cxn ang="0">
                      <a:pos x="T6" y="T7"/>
                    </a:cxn>
                    <a:cxn ang="0">
                      <a:pos x="T8" y="T9"/>
                    </a:cxn>
                    <a:cxn ang="0">
                      <a:pos x="T10" y="T11"/>
                    </a:cxn>
                  </a:cxnLst>
                  <a:rect l="0" t="0" r="r" b="b"/>
                  <a:pathLst>
                    <a:path w="442" h="340" extrusionOk="0">
                      <a:moveTo>
                        <a:pt x="341" y="340"/>
                      </a:moveTo>
                      <a:cubicBezTo>
                        <a:pt x="396" y="340"/>
                        <a:pt x="396" y="340"/>
                        <a:pt x="396" y="340"/>
                      </a:cubicBezTo>
                      <a:cubicBezTo>
                        <a:pt x="421" y="340"/>
                        <a:pt x="442" y="320"/>
                        <a:pt x="442" y="295"/>
                      </a:cubicBezTo>
                      <a:cubicBezTo>
                        <a:pt x="442" y="0"/>
                        <a:pt x="442" y="0"/>
                        <a:pt x="442" y="0"/>
                      </a:cubicBezTo>
                      <a:cubicBezTo>
                        <a:pt x="0" y="0"/>
                        <a:pt x="0" y="0"/>
                        <a:pt x="0" y="0"/>
                      </a:cubicBezTo>
                      <a:cubicBezTo>
                        <a:pt x="0" y="188"/>
                        <a:pt x="153" y="340"/>
                        <a:pt x="341" y="34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dirty="0"/>
                </a:p>
              </p:txBody>
            </p:sp>
            <p:sp>
              <p:nvSpPr>
                <p:cNvPr id="18441" name="Google Shape;332;p15"/>
                <p:cNvSpPr>
                  <a:spLocks/>
                </p:cNvSpPr>
                <p:nvPr/>
              </p:nvSpPr>
              <p:spPr bwMode="auto">
                <a:xfrm>
                  <a:off x="5319713" y="1384300"/>
                  <a:ext cx="1552575" cy="1195388"/>
                </a:xfrm>
                <a:custGeom>
                  <a:avLst/>
                  <a:gdLst>
                    <a:gd name="T0" fmla="*/ 101 w 442"/>
                    <a:gd name="T1" fmla="*/ 0 h 340"/>
                    <a:gd name="T2" fmla="*/ 46 w 442"/>
                    <a:gd name="T3" fmla="*/ 0 h 340"/>
                    <a:gd name="T4" fmla="*/ 0 w 442"/>
                    <a:gd name="T5" fmla="*/ 46 h 340"/>
                    <a:gd name="T6" fmla="*/ 0 w 442"/>
                    <a:gd name="T7" fmla="*/ 340 h 340"/>
                    <a:gd name="T8" fmla="*/ 442 w 442"/>
                    <a:gd name="T9" fmla="*/ 340 h 340"/>
                    <a:gd name="T10" fmla="*/ 101 w 442"/>
                    <a:gd name="T11" fmla="*/ 0 h 340"/>
                  </a:gdLst>
                  <a:ahLst/>
                  <a:cxnLst>
                    <a:cxn ang="0">
                      <a:pos x="T0" y="T1"/>
                    </a:cxn>
                    <a:cxn ang="0">
                      <a:pos x="T2" y="T3"/>
                    </a:cxn>
                    <a:cxn ang="0">
                      <a:pos x="T4" y="T5"/>
                    </a:cxn>
                    <a:cxn ang="0">
                      <a:pos x="T6" y="T7"/>
                    </a:cxn>
                    <a:cxn ang="0">
                      <a:pos x="T8" y="T9"/>
                    </a:cxn>
                    <a:cxn ang="0">
                      <a:pos x="T10" y="T11"/>
                    </a:cxn>
                  </a:cxnLst>
                  <a:rect l="0" t="0" r="r" b="b"/>
                  <a:pathLst>
                    <a:path w="442" h="340" extrusionOk="0">
                      <a:moveTo>
                        <a:pt x="101" y="0"/>
                      </a:moveTo>
                      <a:cubicBezTo>
                        <a:pt x="46" y="0"/>
                        <a:pt x="46" y="0"/>
                        <a:pt x="46" y="0"/>
                      </a:cubicBezTo>
                      <a:cubicBezTo>
                        <a:pt x="21" y="0"/>
                        <a:pt x="0" y="20"/>
                        <a:pt x="0" y="46"/>
                      </a:cubicBezTo>
                      <a:cubicBezTo>
                        <a:pt x="0" y="340"/>
                        <a:pt x="0" y="340"/>
                        <a:pt x="0" y="340"/>
                      </a:cubicBezTo>
                      <a:cubicBezTo>
                        <a:pt x="442" y="340"/>
                        <a:pt x="442" y="340"/>
                        <a:pt x="442" y="340"/>
                      </a:cubicBezTo>
                      <a:cubicBezTo>
                        <a:pt x="442" y="152"/>
                        <a:pt x="289" y="0"/>
                        <a:pt x="101" y="0"/>
                      </a:cubicBez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8442" name="Google Shape;333;p15"/>
                <p:cNvSpPr txBox="1">
                  <a:spLocks noChangeArrowheads="1"/>
                </p:cNvSpPr>
                <p:nvPr/>
              </p:nvSpPr>
              <p:spPr bwMode="auto">
                <a:xfrm>
                  <a:off x="5319713" y="2579688"/>
                  <a:ext cx="1552575" cy="1697037"/>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18451" name="Google Shape;342;p15"/>
                <p:cNvSpPr txBox="1">
                  <a:spLocks noChangeArrowheads="1"/>
                </p:cNvSpPr>
                <p:nvPr/>
              </p:nvSpPr>
              <p:spPr bwMode="auto">
                <a:xfrm>
                  <a:off x="5407025" y="1384299"/>
                  <a:ext cx="1201738"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5100"/>
                    <a:buFont typeface="Montserrat" panose="02000505000000020004" pitchFamily="2" charset="0"/>
                    <a:buNone/>
                  </a:pPr>
                  <a:r>
                    <a:rPr lang="en-US" altLang="en-US" sz="5100" dirty="0">
                      <a:solidFill>
                        <a:srgbClr val="FFFFFF"/>
                      </a:solidFill>
                      <a:latin typeface="Montserrat" panose="02000505000000020004" pitchFamily="2" charset="0"/>
                      <a:sym typeface="Montserrat" panose="02000505000000020004" pitchFamily="2" charset="0"/>
                    </a:rPr>
                    <a:t>3</a:t>
                  </a:r>
                  <a:endParaRPr lang="en-US" altLang="en-US" dirty="0"/>
                </a:p>
              </p:txBody>
            </p:sp>
            <p:sp>
              <p:nvSpPr>
                <p:cNvPr id="18455" name="Google Shape;346;p15"/>
                <p:cNvSpPr>
                  <a:spLocks/>
                </p:cNvSpPr>
                <p:nvPr/>
              </p:nvSpPr>
              <p:spPr bwMode="auto">
                <a:xfrm>
                  <a:off x="5907088" y="4495944"/>
                  <a:ext cx="701675" cy="590550"/>
                </a:xfrm>
                <a:custGeom>
                  <a:avLst/>
                  <a:gdLst>
                    <a:gd name="T0" fmla="*/ 27 w 200"/>
                    <a:gd name="T1" fmla="*/ 137 h 168"/>
                    <a:gd name="T2" fmla="*/ 27 w 200"/>
                    <a:gd name="T3" fmla="*/ 92 h 168"/>
                    <a:gd name="T4" fmla="*/ 34 w 200"/>
                    <a:gd name="T5" fmla="*/ 85 h 168"/>
                    <a:gd name="T6" fmla="*/ 45 w 200"/>
                    <a:gd name="T7" fmla="*/ 85 h 168"/>
                    <a:gd name="T8" fmla="*/ 51 w 200"/>
                    <a:gd name="T9" fmla="*/ 92 h 168"/>
                    <a:gd name="T10" fmla="*/ 51 w 200"/>
                    <a:gd name="T11" fmla="*/ 137 h 168"/>
                    <a:gd name="T12" fmla="*/ 45 w 200"/>
                    <a:gd name="T13" fmla="*/ 143 h 168"/>
                    <a:gd name="T14" fmla="*/ 34 w 200"/>
                    <a:gd name="T15" fmla="*/ 143 h 168"/>
                    <a:gd name="T16" fmla="*/ 27 w 200"/>
                    <a:gd name="T17" fmla="*/ 137 h 168"/>
                    <a:gd name="T18" fmla="*/ 74 w 200"/>
                    <a:gd name="T19" fmla="*/ 69 h 168"/>
                    <a:gd name="T20" fmla="*/ 67 w 200"/>
                    <a:gd name="T21" fmla="*/ 76 h 168"/>
                    <a:gd name="T22" fmla="*/ 67 w 200"/>
                    <a:gd name="T23" fmla="*/ 137 h 168"/>
                    <a:gd name="T24" fmla="*/ 74 w 200"/>
                    <a:gd name="T25" fmla="*/ 143 h 168"/>
                    <a:gd name="T26" fmla="*/ 85 w 200"/>
                    <a:gd name="T27" fmla="*/ 143 h 168"/>
                    <a:gd name="T28" fmla="*/ 91 w 200"/>
                    <a:gd name="T29" fmla="*/ 137 h 168"/>
                    <a:gd name="T30" fmla="*/ 91 w 200"/>
                    <a:gd name="T31" fmla="*/ 76 h 168"/>
                    <a:gd name="T32" fmla="*/ 85 w 200"/>
                    <a:gd name="T33" fmla="*/ 69 h 168"/>
                    <a:gd name="T34" fmla="*/ 74 w 200"/>
                    <a:gd name="T35" fmla="*/ 69 h 168"/>
                    <a:gd name="T36" fmla="*/ 114 w 200"/>
                    <a:gd name="T37" fmla="*/ 55 h 168"/>
                    <a:gd name="T38" fmla="*/ 107 w 200"/>
                    <a:gd name="T39" fmla="*/ 62 h 168"/>
                    <a:gd name="T40" fmla="*/ 107 w 200"/>
                    <a:gd name="T41" fmla="*/ 137 h 168"/>
                    <a:gd name="T42" fmla="*/ 114 w 200"/>
                    <a:gd name="T43" fmla="*/ 143 h 168"/>
                    <a:gd name="T44" fmla="*/ 125 w 200"/>
                    <a:gd name="T45" fmla="*/ 143 h 168"/>
                    <a:gd name="T46" fmla="*/ 131 w 200"/>
                    <a:gd name="T47" fmla="*/ 137 h 168"/>
                    <a:gd name="T48" fmla="*/ 131 w 200"/>
                    <a:gd name="T49" fmla="*/ 62 h 168"/>
                    <a:gd name="T50" fmla="*/ 125 w 200"/>
                    <a:gd name="T51" fmla="*/ 55 h 168"/>
                    <a:gd name="T52" fmla="*/ 114 w 200"/>
                    <a:gd name="T53" fmla="*/ 55 h 168"/>
                    <a:gd name="T54" fmla="*/ 154 w 200"/>
                    <a:gd name="T55" fmla="*/ 41 h 168"/>
                    <a:gd name="T56" fmla="*/ 147 w 200"/>
                    <a:gd name="T57" fmla="*/ 48 h 168"/>
                    <a:gd name="T58" fmla="*/ 147 w 200"/>
                    <a:gd name="T59" fmla="*/ 137 h 168"/>
                    <a:gd name="T60" fmla="*/ 154 w 200"/>
                    <a:gd name="T61" fmla="*/ 143 h 168"/>
                    <a:gd name="T62" fmla="*/ 165 w 200"/>
                    <a:gd name="T63" fmla="*/ 143 h 168"/>
                    <a:gd name="T64" fmla="*/ 171 w 200"/>
                    <a:gd name="T65" fmla="*/ 137 h 168"/>
                    <a:gd name="T66" fmla="*/ 171 w 200"/>
                    <a:gd name="T67" fmla="*/ 48 h 168"/>
                    <a:gd name="T68" fmla="*/ 165 w 200"/>
                    <a:gd name="T69" fmla="*/ 41 h 168"/>
                    <a:gd name="T70" fmla="*/ 154 w 200"/>
                    <a:gd name="T71" fmla="*/ 41 h 168"/>
                    <a:gd name="T72" fmla="*/ 30 w 200"/>
                    <a:gd name="T73" fmla="*/ 68 h 168"/>
                    <a:gd name="T74" fmla="*/ 149 w 200"/>
                    <a:gd name="T75" fmla="*/ 23 h 168"/>
                    <a:gd name="T76" fmla="*/ 152 w 200"/>
                    <a:gd name="T77" fmla="*/ 29 h 168"/>
                    <a:gd name="T78" fmla="*/ 165 w 200"/>
                    <a:gd name="T79" fmla="*/ 9 h 168"/>
                    <a:gd name="T80" fmla="*/ 141 w 200"/>
                    <a:gd name="T81" fmla="*/ 8 h 168"/>
                    <a:gd name="T82" fmla="*/ 145 w 200"/>
                    <a:gd name="T83" fmla="*/ 15 h 168"/>
                    <a:gd name="T84" fmla="*/ 29 w 200"/>
                    <a:gd name="T85" fmla="*/ 59 h 168"/>
                    <a:gd name="T86" fmla="*/ 30 w 200"/>
                    <a:gd name="T87" fmla="*/ 68 h 168"/>
                    <a:gd name="T88" fmla="*/ 200 w 200"/>
                    <a:gd name="T89" fmla="*/ 156 h 168"/>
                    <a:gd name="T90" fmla="*/ 180 w 200"/>
                    <a:gd name="T91" fmla="*/ 144 h 168"/>
                    <a:gd name="T92" fmla="*/ 180 w 200"/>
                    <a:gd name="T93" fmla="*/ 152 h 168"/>
                    <a:gd name="T94" fmla="*/ 16 w 200"/>
                    <a:gd name="T95" fmla="*/ 152 h 168"/>
                    <a:gd name="T96" fmla="*/ 16 w 200"/>
                    <a:gd name="T97" fmla="*/ 21 h 168"/>
                    <a:gd name="T98" fmla="*/ 24 w 200"/>
                    <a:gd name="T99" fmla="*/ 21 h 168"/>
                    <a:gd name="T100" fmla="*/ 12 w 200"/>
                    <a:gd name="T101" fmla="*/ 0 h 168"/>
                    <a:gd name="T102" fmla="*/ 0 w 200"/>
                    <a:gd name="T103" fmla="*/ 21 h 168"/>
                    <a:gd name="T104" fmla="*/ 7 w 200"/>
                    <a:gd name="T105" fmla="*/ 21 h 168"/>
                    <a:gd name="T106" fmla="*/ 7 w 200"/>
                    <a:gd name="T107" fmla="*/ 152 h 168"/>
                    <a:gd name="T108" fmla="*/ 7 w 200"/>
                    <a:gd name="T109" fmla="*/ 156 h 168"/>
                    <a:gd name="T110" fmla="*/ 7 w 200"/>
                    <a:gd name="T111" fmla="*/ 161 h 168"/>
                    <a:gd name="T112" fmla="*/ 180 w 200"/>
                    <a:gd name="T113" fmla="*/ 161 h 168"/>
                    <a:gd name="T114" fmla="*/ 180 w 200"/>
                    <a:gd name="T115" fmla="*/ 168 h 168"/>
                    <a:gd name="T116" fmla="*/ 200 w 200"/>
                    <a:gd name="T11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0" h="168" extrusionOk="0">
                      <a:moveTo>
                        <a:pt x="27" y="137"/>
                      </a:moveTo>
                      <a:cubicBezTo>
                        <a:pt x="27" y="92"/>
                        <a:pt x="27" y="92"/>
                        <a:pt x="27" y="92"/>
                      </a:cubicBezTo>
                      <a:cubicBezTo>
                        <a:pt x="27" y="88"/>
                        <a:pt x="30" y="85"/>
                        <a:pt x="34" y="85"/>
                      </a:cubicBezTo>
                      <a:cubicBezTo>
                        <a:pt x="45" y="85"/>
                        <a:pt x="45" y="85"/>
                        <a:pt x="45" y="85"/>
                      </a:cubicBezTo>
                      <a:cubicBezTo>
                        <a:pt x="48" y="85"/>
                        <a:pt x="51" y="88"/>
                        <a:pt x="51" y="92"/>
                      </a:cubicBezTo>
                      <a:cubicBezTo>
                        <a:pt x="51" y="137"/>
                        <a:pt x="51" y="137"/>
                        <a:pt x="51" y="137"/>
                      </a:cubicBezTo>
                      <a:cubicBezTo>
                        <a:pt x="51" y="141"/>
                        <a:pt x="48" y="143"/>
                        <a:pt x="45" y="143"/>
                      </a:cubicBezTo>
                      <a:cubicBezTo>
                        <a:pt x="34" y="143"/>
                        <a:pt x="34" y="143"/>
                        <a:pt x="34" y="143"/>
                      </a:cubicBezTo>
                      <a:cubicBezTo>
                        <a:pt x="30" y="143"/>
                        <a:pt x="27" y="141"/>
                        <a:pt x="27" y="137"/>
                      </a:cubicBezTo>
                      <a:close/>
                      <a:moveTo>
                        <a:pt x="74" y="69"/>
                      </a:moveTo>
                      <a:cubicBezTo>
                        <a:pt x="70" y="69"/>
                        <a:pt x="67" y="72"/>
                        <a:pt x="67" y="76"/>
                      </a:cubicBezTo>
                      <a:cubicBezTo>
                        <a:pt x="67" y="137"/>
                        <a:pt x="67" y="137"/>
                        <a:pt x="67" y="137"/>
                      </a:cubicBezTo>
                      <a:cubicBezTo>
                        <a:pt x="67" y="141"/>
                        <a:pt x="70" y="143"/>
                        <a:pt x="74" y="143"/>
                      </a:cubicBezTo>
                      <a:cubicBezTo>
                        <a:pt x="85" y="143"/>
                        <a:pt x="85" y="143"/>
                        <a:pt x="85" y="143"/>
                      </a:cubicBezTo>
                      <a:cubicBezTo>
                        <a:pt x="88" y="143"/>
                        <a:pt x="91" y="141"/>
                        <a:pt x="91" y="137"/>
                      </a:cubicBezTo>
                      <a:cubicBezTo>
                        <a:pt x="91" y="76"/>
                        <a:pt x="91" y="76"/>
                        <a:pt x="91" y="76"/>
                      </a:cubicBezTo>
                      <a:cubicBezTo>
                        <a:pt x="91" y="72"/>
                        <a:pt x="88" y="69"/>
                        <a:pt x="85" y="69"/>
                      </a:cubicBezTo>
                      <a:lnTo>
                        <a:pt x="74" y="69"/>
                      </a:lnTo>
                      <a:close/>
                      <a:moveTo>
                        <a:pt x="114" y="55"/>
                      </a:moveTo>
                      <a:cubicBezTo>
                        <a:pt x="110" y="55"/>
                        <a:pt x="107" y="58"/>
                        <a:pt x="107" y="62"/>
                      </a:cubicBezTo>
                      <a:cubicBezTo>
                        <a:pt x="107" y="137"/>
                        <a:pt x="107" y="137"/>
                        <a:pt x="107" y="137"/>
                      </a:cubicBezTo>
                      <a:cubicBezTo>
                        <a:pt x="107" y="141"/>
                        <a:pt x="110" y="143"/>
                        <a:pt x="114" y="143"/>
                      </a:cubicBezTo>
                      <a:cubicBezTo>
                        <a:pt x="125" y="143"/>
                        <a:pt x="125" y="143"/>
                        <a:pt x="125" y="143"/>
                      </a:cubicBezTo>
                      <a:cubicBezTo>
                        <a:pt x="128" y="143"/>
                        <a:pt x="131" y="141"/>
                        <a:pt x="131" y="137"/>
                      </a:cubicBezTo>
                      <a:cubicBezTo>
                        <a:pt x="131" y="62"/>
                        <a:pt x="131" y="62"/>
                        <a:pt x="131" y="62"/>
                      </a:cubicBezTo>
                      <a:cubicBezTo>
                        <a:pt x="131" y="58"/>
                        <a:pt x="128" y="55"/>
                        <a:pt x="125" y="55"/>
                      </a:cubicBezTo>
                      <a:lnTo>
                        <a:pt x="114" y="55"/>
                      </a:lnTo>
                      <a:close/>
                      <a:moveTo>
                        <a:pt x="154" y="41"/>
                      </a:moveTo>
                      <a:cubicBezTo>
                        <a:pt x="150" y="41"/>
                        <a:pt x="147" y="44"/>
                        <a:pt x="147" y="48"/>
                      </a:cubicBezTo>
                      <a:cubicBezTo>
                        <a:pt x="147" y="137"/>
                        <a:pt x="147" y="137"/>
                        <a:pt x="147" y="137"/>
                      </a:cubicBezTo>
                      <a:cubicBezTo>
                        <a:pt x="147" y="141"/>
                        <a:pt x="150" y="143"/>
                        <a:pt x="154" y="143"/>
                      </a:cubicBezTo>
                      <a:cubicBezTo>
                        <a:pt x="165" y="143"/>
                        <a:pt x="165" y="143"/>
                        <a:pt x="165" y="143"/>
                      </a:cubicBezTo>
                      <a:cubicBezTo>
                        <a:pt x="168" y="143"/>
                        <a:pt x="171" y="141"/>
                        <a:pt x="171" y="137"/>
                      </a:cubicBezTo>
                      <a:cubicBezTo>
                        <a:pt x="171" y="48"/>
                        <a:pt x="171" y="48"/>
                        <a:pt x="171" y="48"/>
                      </a:cubicBezTo>
                      <a:cubicBezTo>
                        <a:pt x="171" y="44"/>
                        <a:pt x="168" y="41"/>
                        <a:pt x="165" y="41"/>
                      </a:cubicBezTo>
                      <a:lnTo>
                        <a:pt x="154" y="41"/>
                      </a:lnTo>
                      <a:close/>
                      <a:moveTo>
                        <a:pt x="30" y="68"/>
                      </a:moveTo>
                      <a:cubicBezTo>
                        <a:pt x="73" y="60"/>
                        <a:pt x="113" y="44"/>
                        <a:pt x="149" y="23"/>
                      </a:cubicBezTo>
                      <a:cubicBezTo>
                        <a:pt x="152" y="29"/>
                        <a:pt x="152" y="29"/>
                        <a:pt x="152" y="29"/>
                      </a:cubicBezTo>
                      <a:cubicBezTo>
                        <a:pt x="165" y="9"/>
                        <a:pt x="165" y="9"/>
                        <a:pt x="165" y="9"/>
                      </a:cubicBezTo>
                      <a:cubicBezTo>
                        <a:pt x="141" y="8"/>
                        <a:pt x="141" y="8"/>
                        <a:pt x="141" y="8"/>
                      </a:cubicBezTo>
                      <a:cubicBezTo>
                        <a:pt x="145" y="15"/>
                        <a:pt x="145" y="15"/>
                        <a:pt x="145" y="15"/>
                      </a:cubicBezTo>
                      <a:cubicBezTo>
                        <a:pt x="109" y="36"/>
                        <a:pt x="70" y="51"/>
                        <a:pt x="29" y="59"/>
                      </a:cubicBezTo>
                      <a:lnTo>
                        <a:pt x="30" y="68"/>
                      </a:lnTo>
                      <a:close/>
                      <a:moveTo>
                        <a:pt x="200" y="156"/>
                      </a:moveTo>
                      <a:cubicBezTo>
                        <a:pt x="180" y="144"/>
                        <a:pt x="180" y="144"/>
                        <a:pt x="180" y="144"/>
                      </a:cubicBezTo>
                      <a:cubicBezTo>
                        <a:pt x="180" y="152"/>
                        <a:pt x="180" y="152"/>
                        <a:pt x="180" y="152"/>
                      </a:cubicBezTo>
                      <a:cubicBezTo>
                        <a:pt x="16" y="152"/>
                        <a:pt x="16" y="152"/>
                        <a:pt x="16" y="152"/>
                      </a:cubicBezTo>
                      <a:cubicBezTo>
                        <a:pt x="16" y="21"/>
                        <a:pt x="16" y="21"/>
                        <a:pt x="16" y="21"/>
                      </a:cubicBezTo>
                      <a:cubicBezTo>
                        <a:pt x="24" y="21"/>
                        <a:pt x="24" y="21"/>
                        <a:pt x="24" y="21"/>
                      </a:cubicBezTo>
                      <a:cubicBezTo>
                        <a:pt x="12" y="0"/>
                        <a:pt x="12" y="0"/>
                        <a:pt x="12" y="0"/>
                      </a:cubicBezTo>
                      <a:cubicBezTo>
                        <a:pt x="0" y="21"/>
                        <a:pt x="0" y="21"/>
                        <a:pt x="0" y="21"/>
                      </a:cubicBezTo>
                      <a:cubicBezTo>
                        <a:pt x="7" y="21"/>
                        <a:pt x="7" y="21"/>
                        <a:pt x="7" y="21"/>
                      </a:cubicBezTo>
                      <a:cubicBezTo>
                        <a:pt x="7" y="152"/>
                        <a:pt x="7" y="152"/>
                        <a:pt x="7" y="152"/>
                      </a:cubicBezTo>
                      <a:cubicBezTo>
                        <a:pt x="7" y="156"/>
                        <a:pt x="7" y="156"/>
                        <a:pt x="7" y="156"/>
                      </a:cubicBezTo>
                      <a:cubicBezTo>
                        <a:pt x="7" y="161"/>
                        <a:pt x="7" y="161"/>
                        <a:pt x="7" y="161"/>
                      </a:cubicBezTo>
                      <a:cubicBezTo>
                        <a:pt x="180" y="161"/>
                        <a:pt x="180" y="161"/>
                        <a:pt x="180" y="161"/>
                      </a:cubicBezTo>
                      <a:cubicBezTo>
                        <a:pt x="180" y="168"/>
                        <a:pt x="180" y="168"/>
                        <a:pt x="180" y="168"/>
                      </a:cubicBezTo>
                      <a:lnTo>
                        <a:pt x="200" y="1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dirty="0"/>
                </a:p>
              </p:txBody>
            </p:sp>
            <p:sp>
              <p:nvSpPr>
                <p:cNvPr id="18461" name="Google Shape;352;p15"/>
                <p:cNvSpPr txBox="1">
                  <a:spLocks noChangeArrowheads="1"/>
                </p:cNvSpPr>
                <p:nvPr/>
              </p:nvSpPr>
              <p:spPr bwMode="auto">
                <a:xfrm>
                  <a:off x="5407025" y="2264445"/>
                  <a:ext cx="1382712"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Clr>
                      <a:srgbClr val="FFFFFF"/>
                    </a:buClr>
                    <a:buSzPts val="1800"/>
                  </a:pPr>
                  <a:r>
                    <a:rPr lang="en-US" altLang="en-US" sz="1200" b="1" dirty="0">
                      <a:solidFill>
                        <a:srgbClr val="FFFFFF"/>
                      </a:solidFill>
                      <a:latin typeface="Montserrat" panose="02000505000000020004" pitchFamily="2" charset="0"/>
                      <a:sym typeface="Open Sans Semibold" panose="020B0706030804020204" pitchFamily="34" charset="0"/>
                    </a:rPr>
                    <a:t>Performance Expansion</a:t>
                  </a:r>
                  <a:endParaRPr lang="en-US" altLang="en-US" sz="1200" b="1" dirty="0">
                    <a:solidFill>
                      <a:srgbClr val="FFFFFF"/>
                    </a:solidFill>
                    <a:latin typeface="Montserrat" panose="02000505000000020004" pitchFamily="2" charset="0"/>
                  </a:endParaRPr>
                </a:p>
              </p:txBody>
            </p:sp>
            <p:sp>
              <p:nvSpPr>
                <p:cNvPr id="18466" name="Google Shape;357;p15"/>
                <p:cNvSpPr txBox="1">
                  <a:spLocks noChangeArrowheads="1"/>
                </p:cNvSpPr>
                <p:nvPr/>
              </p:nvSpPr>
              <p:spPr bwMode="auto">
                <a:xfrm>
                  <a:off x="5318122" y="2614083"/>
                  <a:ext cx="1549399" cy="1423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Clr>
                      <a:srgbClr val="FFFFFF"/>
                    </a:buClr>
                    <a:buSzPts val="1200"/>
                  </a:pPr>
                  <a:endParaRPr lang="en-US" altLang="en-US" sz="1200" dirty="0">
                    <a:solidFill>
                      <a:schemeClr val="bg1"/>
                    </a:solidFill>
                    <a:latin typeface="Söhne"/>
                    <a:sym typeface="Open Sans" panose="020B0606030504020204" pitchFamily="34" charset="0"/>
                  </a:endParaRPr>
                </a:p>
                <a:p>
                  <a:pPr algn="ctr">
                    <a:buClr>
                      <a:srgbClr val="FFFFFF"/>
                    </a:buClr>
                    <a:buSzPts val="1200"/>
                  </a:pPr>
                  <a:r>
                    <a:rPr lang="en-US" altLang="en-US" sz="1200" dirty="0">
                      <a:solidFill>
                        <a:schemeClr val="bg1"/>
                      </a:solidFill>
                      <a:latin typeface="Söhne"/>
                      <a:sym typeface="Open Sans" panose="020B0606030504020204" pitchFamily="34" charset="0"/>
                    </a:rPr>
                    <a:t>To foster deeper performance insights, subsequent research should broaden its scope to metrics such as throughput, error rate, and resource utilization.</a:t>
                  </a:r>
                  <a:endParaRPr lang="en-US" altLang="en-US" sz="1200" dirty="0">
                    <a:solidFill>
                      <a:schemeClr val="bg1"/>
                    </a:solidFill>
                    <a:latin typeface="Söhne"/>
                  </a:endParaRPr>
                </a:p>
              </p:txBody>
            </p:sp>
          </p:grpSp>
          <p:grpSp>
            <p:nvGrpSpPr>
              <p:cNvPr id="5" name="Группа 4">
                <a:extLst>
                  <a:ext uri="{FF2B5EF4-FFF2-40B4-BE49-F238E27FC236}">
                    <a16:creationId xmlns:a16="http://schemas.microsoft.com/office/drawing/2014/main" id="{9A7F0B41-CA3A-7946-9988-E6BFBC41D67F}"/>
                  </a:ext>
                </a:extLst>
              </p:cNvPr>
              <p:cNvGrpSpPr/>
              <p:nvPr/>
            </p:nvGrpSpPr>
            <p:grpSpPr>
              <a:xfrm>
                <a:off x="7372350" y="1366137"/>
                <a:ext cx="1563547" cy="4105976"/>
                <a:chOff x="7372350" y="1366137"/>
                <a:chExt cx="1563547" cy="4105976"/>
              </a:xfrm>
            </p:grpSpPr>
            <p:sp>
              <p:nvSpPr>
                <p:cNvPr id="18443" name="Google Shape;334;p15"/>
                <p:cNvSpPr>
                  <a:spLocks/>
                </p:cNvSpPr>
                <p:nvPr/>
              </p:nvSpPr>
              <p:spPr bwMode="auto">
                <a:xfrm>
                  <a:off x="7372350" y="4276725"/>
                  <a:ext cx="1549400" cy="1195388"/>
                </a:xfrm>
                <a:custGeom>
                  <a:avLst/>
                  <a:gdLst>
                    <a:gd name="T0" fmla="*/ 340 w 441"/>
                    <a:gd name="T1" fmla="*/ 340 h 340"/>
                    <a:gd name="T2" fmla="*/ 395 w 441"/>
                    <a:gd name="T3" fmla="*/ 340 h 340"/>
                    <a:gd name="T4" fmla="*/ 441 w 441"/>
                    <a:gd name="T5" fmla="*/ 295 h 340"/>
                    <a:gd name="T6" fmla="*/ 441 w 441"/>
                    <a:gd name="T7" fmla="*/ 0 h 340"/>
                    <a:gd name="T8" fmla="*/ 0 w 441"/>
                    <a:gd name="T9" fmla="*/ 0 h 340"/>
                    <a:gd name="T10" fmla="*/ 340 w 441"/>
                    <a:gd name="T11" fmla="*/ 340 h 340"/>
                  </a:gdLst>
                  <a:ahLst/>
                  <a:cxnLst>
                    <a:cxn ang="0">
                      <a:pos x="T0" y="T1"/>
                    </a:cxn>
                    <a:cxn ang="0">
                      <a:pos x="T2" y="T3"/>
                    </a:cxn>
                    <a:cxn ang="0">
                      <a:pos x="T4" y="T5"/>
                    </a:cxn>
                    <a:cxn ang="0">
                      <a:pos x="T6" y="T7"/>
                    </a:cxn>
                    <a:cxn ang="0">
                      <a:pos x="T8" y="T9"/>
                    </a:cxn>
                    <a:cxn ang="0">
                      <a:pos x="T10" y="T11"/>
                    </a:cxn>
                  </a:cxnLst>
                  <a:rect l="0" t="0" r="r" b="b"/>
                  <a:pathLst>
                    <a:path w="441" h="340" extrusionOk="0">
                      <a:moveTo>
                        <a:pt x="340" y="340"/>
                      </a:moveTo>
                      <a:cubicBezTo>
                        <a:pt x="395" y="340"/>
                        <a:pt x="395" y="340"/>
                        <a:pt x="395" y="340"/>
                      </a:cubicBezTo>
                      <a:cubicBezTo>
                        <a:pt x="420" y="340"/>
                        <a:pt x="441" y="320"/>
                        <a:pt x="441" y="295"/>
                      </a:cubicBezTo>
                      <a:cubicBezTo>
                        <a:pt x="441" y="0"/>
                        <a:pt x="441" y="0"/>
                        <a:pt x="441" y="0"/>
                      </a:cubicBezTo>
                      <a:cubicBezTo>
                        <a:pt x="0" y="0"/>
                        <a:pt x="0" y="0"/>
                        <a:pt x="0" y="0"/>
                      </a:cubicBezTo>
                      <a:cubicBezTo>
                        <a:pt x="0" y="188"/>
                        <a:pt x="152" y="340"/>
                        <a:pt x="340" y="340"/>
                      </a:cubicBezTo>
                      <a:close/>
                    </a:path>
                  </a:pathLst>
                </a:custGeom>
                <a:solidFill>
                  <a:srgbClr val="D1463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8444" name="Google Shape;335;p15"/>
                <p:cNvSpPr txBox="1">
                  <a:spLocks noChangeArrowheads="1"/>
                </p:cNvSpPr>
                <p:nvPr/>
              </p:nvSpPr>
              <p:spPr bwMode="auto">
                <a:xfrm>
                  <a:off x="7372350" y="2579688"/>
                  <a:ext cx="1549400" cy="1697037"/>
                </a:xfrm>
                <a:prstGeom prst="rect">
                  <a:avLst/>
                </a:prstGeom>
                <a:solidFill>
                  <a:srgbClr val="E252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18445" name="Google Shape;336;p15"/>
                <p:cNvSpPr>
                  <a:spLocks/>
                </p:cNvSpPr>
                <p:nvPr/>
              </p:nvSpPr>
              <p:spPr bwMode="auto">
                <a:xfrm>
                  <a:off x="7372350" y="1384300"/>
                  <a:ext cx="1549400" cy="1195388"/>
                </a:xfrm>
                <a:custGeom>
                  <a:avLst/>
                  <a:gdLst>
                    <a:gd name="T0" fmla="*/ 100 w 441"/>
                    <a:gd name="T1" fmla="*/ 0 h 340"/>
                    <a:gd name="T2" fmla="*/ 45 w 441"/>
                    <a:gd name="T3" fmla="*/ 0 h 340"/>
                    <a:gd name="T4" fmla="*/ 0 w 441"/>
                    <a:gd name="T5" fmla="*/ 46 h 340"/>
                    <a:gd name="T6" fmla="*/ 0 w 441"/>
                    <a:gd name="T7" fmla="*/ 340 h 340"/>
                    <a:gd name="T8" fmla="*/ 441 w 441"/>
                    <a:gd name="T9" fmla="*/ 340 h 340"/>
                    <a:gd name="T10" fmla="*/ 100 w 441"/>
                    <a:gd name="T11" fmla="*/ 0 h 340"/>
                  </a:gdLst>
                  <a:ahLst/>
                  <a:cxnLst>
                    <a:cxn ang="0">
                      <a:pos x="T0" y="T1"/>
                    </a:cxn>
                    <a:cxn ang="0">
                      <a:pos x="T2" y="T3"/>
                    </a:cxn>
                    <a:cxn ang="0">
                      <a:pos x="T4" y="T5"/>
                    </a:cxn>
                    <a:cxn ang="0">
                      <a:pos x="T6" y="T7"/>
                    </a:cxn>
                    <a:cxn ang="0">
                      <a:pos x="T8" y="T9"/>
                    </a:cxn>
                    <a:cxn ang="0">
                      <a:pos x="T10" y="T11"/>
                    </a:cxn>
                  </a:cxnLst>
                  <a:rect l="0" t="0" r="r" b="b"/>
                  <a:pathLst>
                    <a:path w="441" h="340" extrusionOk="0">
                      <a:moveTo>
                        <a:pt x="100" y="0"/>
                      </a:moveTo>
                      <a:cubicBezTo>
                        <a:pt x="45" y="0"/>
                        <a:pt x="45" y="0"/>
                        <a:pt x="45" y="0"/>
                      </a:cubicBezTo>
                      <a:cubicBezTo>
                        <a:pt x="20" y="0"/>
                        <a:pt x="0" y="20"/>
                        <a:pt x="0" y="46"/>
                      </a:cubicBezTo>
                      <a:cubicBezTo>
                        <a:pt x="0" y="340"/>
                        <a:pt x="0" y="340"/>
                        <a:pt x="0" y="340"/>
                      </a:cubicBezTo>
                      <a:cubicBezTo>
                        <a:pt x="441" y="340"/>
                        <a:pt x="441" y="340"/>
                        <a:pt x="441" y="340"/>
                      </a:cubicBezTo>
                      <a:cubicBezTo>
                        <a:pt x="441" y="152"/>
                        <a:pt x="288" y="0"/>
                        <a:pt x="100" y="0"/>
                      </a:cubicBezTo>
                      <a:close/>
                    </a:path>
                  </a:pathLst>
                </a:custGeom>
                <a:solidFill>
                  <a:srgbClr val="EB6C5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8452" name="Google Shape;343;p15"/>
                <p:cNvSpPr txBox="1">
                  <a:spLocks noChangeArrowheads="1"/>
                </p:cNvSpPr>
                <p:nvPr/>
              </p:nvSpPr>
              <p:spPr bwMode="auto">
                <a:xfrm>
                  <a:off x="7447758" y="1366137"/>
                  <a:ext cx="119856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5100"/>
                    <a:buFont typeface="Montserrat" panose="02000505000000020004" pitchFamily="2" charset="0"/>
                    <a:buNone/>
                  </a:pPr>
                  <a:r>
                    <a:rPr lang="en-US" altLang="en-US" sz="5100" dirty="0">
                      <a:solidFill>
                        <a:srgbClr val="FFFFFF"/>
                      </a:solidFill>
                      <a:latin typeface="Montserrat" panose="02000505000000020004" pitchFamily="2" charset="0"/>
                      <a:sym typeface="Montserrat" panose="02000505000000020004" pitchFamily="2" charset="0"/>
                    </a:rPr>
                    <a:t>4</a:t>
                  </a:r>
                  <a:endParaRPr lang="en-US" altLang="en-US" dirty="0"/>
                </a:p>
              </p:txBody>
            </p:sp>
            <p:sp>
              <p:nvSpPr>
                <p:cNvPr id="18467" name="Google Shape;358;p15"/>
                <p:cNvSpPr txBox="1">
                  <a:spLocks noChangeArrowheads="1"/>
                </p:cNvSpPr>
                <p:nvPr/>
              </p:nvSpPr>
              <p:spPr bwMode="auto">
                <a:xfrm>
                  <a:off x="7395230" y="2799976"/>
                  <a:ext cx="154066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FFFFFF"/>
                    </a:buClr>
                    <a:buSzPts val="1200"/>
                    <a:buFont typeface="Open Sans" panose="020B0606030504020204" pitchFamily="34" charset="0"/>
                    <a:buNone/>
                  </a:pPr>
                  <a:r>
                    <a:rPr lang="en-US" altLang="en-US" sz="1200" dirty="0">
                      <a:solidFill>
                        <a:schemeClr val="bg1"/>
                      </a:solidFill>
                      <a:latin typeface="Söhne"/>
                      <a:sym typeface="Open Sans" panose="020B0606030504020204" pitchFamily="34" charset="0"/>
                    </a:rPr>
                    <a:t>Simulating intricate user journeys through the application will offer valuable insights into real-world user interactions and their impact on responsiveness.</a:t>
                  </a:r>
                  <a:endParaRPr lang="en-US" altLang="en-US" sz="1200" dirty="0">
                    <a:solidFill>
                      <a:schemeClr val="bg1"/>
                    </a:solidFill>
                    <a:latin typeface="Söhne"/>
                  </a:endParaRPr>
                </a:p>
              </p:txBody>
            </p:sp>
          </p:grpSp>
        </p:grpSp>
        <p:sp>
          <p:nvSpPr>
            <p:cNvPr id="9" name="Google Shape;573;p21">
              <a:extLst>
                <a:ext uri="{FF2B5EF4-FFF2-40B4-BE49-F238E27FC236}">
                  <a16:creationId xmlns:a16="http://schemas.microsoft.com/office/drawing/2014/main" id="{17F35646-0352-782B-66BF-6FACABC6E23D}"/>
                </a:ext>
              </a:extLst>
            </p:cNvPr>
            <p:cNvSpPr>
              <a:spLocks/>
            </p:cNvSpPr>
            <p:nvPr/>
          </p:nvSpPr>
          <p:spPr bwMode="auto">
            <a:xfrm>
              <a:off x="3387710" y="5128386"/>
              <a:ext cx="744538" cy="746125"/>
            </a:xfrm>
            <a:custGeom>
              <a:avLst/>
              <a:gdLst>
                <a:gd name="T0" fmla="*/ 75 w 183"/>
                <a:gd name="T1" fmla="*/ 176 h 183"/>
                <a:gd name="T2" fmla="*/ 60 w 183"/>
                <a:gd name="T3" fmla="*/ 152 h 183"/>
                <a:gd name="T4" fmla="*/ 33 w 183"/>
                <a:gd name="T5" fmla="*/ 162 h 183"/>
                <a:gd name="T6" fmla="*/ 31 w 183"/>
                <a:gd name="T7" fmla="*/ 125 h 183"/>
                <a:gd name="T8" fmla="*/ 25 w 183"/>
                <a:gd name="T9" fmla="*/ 111 h 183"/>
                <a:gd name="T10" fmla="*/ 0 w 183"/>
                <a:gd name="T11" fmla="*/ 82 h 183"/>
                <a:gd name="T12" fmla="*/ 26 w 183"/>
                <a:gd name="T13" fmla="*/ 70 h 183"/>
                <a:gd name="T14" fmla="*/ 20 w 183"/>
                <a:gd name="T15" fmla="*/ 43 h 183"/>
                <a:gd name="T16" fmla="*/ 44 w 183"/>
                <a:gd name="T17" fmla="*/ 19 h 183"/>
                <a:gd name="T18" fmla="*/ 71 w 183"/>
                <a:gd name="T19" fmla="*/ 26 h 183"/>
                <a:gd name="T20" fmla="*/ 83 w 183"/>
                <a:gd name="T21" fmla="*/ 0 h 183"/>
                <a:gd name="T22" fmla="*/ 111 w 183"/>
                <a:gd name="T23" fmla="*/ 24 h 183"/>
                <a:gd name="T24" fmla="*/ 125 w 183"/>
                <a:gd name="T25" fmla="*/ 30 h 183"/>
                <a:gd name="T26" fmla="*/ 163 w 183"/>
                <a:gd name="T27" fmla="*/ 33 h 183"/>
                <a:gd name="T28" fmla="*/ 153 w 183"/>
                <a:gd name="T29" fmla="*/ 60 h 183"/>
                <a:gd name="T30" fmla="*/ 177 w 183"/>
                <a:gd name="T31" fmla="*/ 74 h 183"/>
                <a:gd name="T32" fmla="*/ 183 w 183"/>
                <a:gd name="T33" fmla="*/ 100 h 183"/>
                <a:gd name="T34" fmla="*/ 157 w 183"/>
                <a:gd name="T35" fmla="*/ 112 h 183"/>
                <a:gd name="T36" fmla="*/ 164 w 183"/>
                <a:gd name="T37" fmla="*/ 139 h 183"/>
                <a:gd name="T38" fmla="*/ 140 w 183"/>
                <a:gd name="T39" fmla="*/ 163 h 183"/>
                <a:gd name="T40" fmla="*/ 113 w 183"/>
                <a:gd name="T41" fmla="*/ 157 h 183"/>
                <a:gd name="T42" fmla="*/ 101 w 183"/>
                <a:gd name="T43" fmla="*/ 183 h 183"/>
                <a:gd name="T44" fmla="*/ 103 w 183"/>
                <a:gd name="T45" fmla="*/ 157 h 183"/>
                <a:gd name="T46" fmla="*/ 130 w 183"/>
                <a:gd name="T47" fmla="*/ 146 h 183"/>
                <a:gd name="T48" fmla="*/ 146 w 183"/>
                <a:gd name="T49" fmla="*/ 130 h 183"/>
                <a:gd name="T50" fmla="*/ 157 w 183"/>
                <a:gd name="T51" fmla="*/ 103 h 183"/>
                <a:gd name="T52" fmla="*/ 157 w 183"/>
                <a:gd name="T53" fmla="*/ 80 h 183"/>
                <a:gd name="T54" fmla="*/ 146 w 183"/>
                <a:gd name="T55" fmla="*/ 53 h 183"/>
                <a:gd name="T56" fmla="*/ 130 w 183"/>
                <a:gd name="T57" fmla="*/ 37 h 183"/>
                <a:gd name="T58" fmla="*/ 103 w 183"/>
                <a:gd name="T59" fmla="*/ 26 h 183"/>
                <a:gd name="T60" fmla="*/ 81 w 183"/>
                <a:gd name="T61" fmla="*/ 26 h 183"/>
                <a:gd name="T62" fmla="*/ 53 w 183"/>
                <a:gd name="T63" fmla="*/ 37 h 183"/>
                <a:gd name="T64" fmla="*/ 37 w 183"/>
                <a:gd name="T65" fmla="*/ 53 h 183"/>
                <a:gd name="T66" fmla="*/ 26 w 183"/>
                <a:gd name="T67" fmla="*/ 80 h 183"/>
                <a:gd name="T68" fmla="*/ 26 w 183"/>
                <a:gd name="T69" fmla="*/ 103 h 183"/>
                <a:gd name="T70" fmla="*/ 37 w 183"/>
                <a:gd name="T71" fmla="*/ 130 h 183"/>
                <a:gd name="T72" fmla="*/ 53 w 183"/>
                <a:gd name="T73" fmla="*/ 146 h 183"/>
                <a:gd name="T74" fmla="*/ 81 w 183"/>
                <a:gd name="T75" fmla="*/ 157 h 183"/>
                <a:gd name="T76" fmla="*/ 27 w 183"/>
                <a:gd name="T77" fmla="*/ 144 h 183"/>
                <a:gd name="T78" fmla="*/ 157 w 183"/>
                <a:gd name="T79" fmla="*/ 144 h 183"/>
                <a:gd name="T80" fmla="*/ 9 w 183"/>
                <a:gd name="T81" fmla="*/ 100 h 183"/>
                <a:gd name="T82" fmla="*/ 175 w 183"/>
                <a:gd name="T83" fmla="*/ 100 h 183"/>
                <a:gd name="T84" fmla="*/ 8 w 183"/>
                <a:gd name="T85" fmla="*/ 100 h 183"/>
                <a:gd name="T86" fmla="*/ 145 w 183"/>
                <a:gd name="T87" fmla="*/ 26 h 183"/>
                <a:gd name="T88" fmla="*/ 92 w 183"/>
                <a:gd name="T89" fmla="*/ 128 h 183"/>
                <a:gd name="T90" fmla="*/ 84 w 183"/>
                <a:gd name="T91" fmla="*/ 56 h 183"/>
                <a:gd name="T92" fmla="*/ 100 w 183"/>
                <a:gd name="T93" fmla="*/ 127 h 183"/>
                <a:gd name="T94" fmla="*/ 85 w 183"/>
                <a:gd name="T95" fmla="*/ 64 h 183"/>
                <a:gd name="T96" fmla="*/ 98 w 183"/>
                <a:gd name="T97" fmla="*/ 119 h 183"/>
                <a:gd name="T98" fmla="*/ 112 w 183"/>
                <a:gd name="T99" fmla="*/ 7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 h="183" extrusionOk="0">
                  <a:moveTo>
                    <a:pt x="101" y="183"/>
                  </a:moveTo>
                  <a:cubicBezTo>
                    <a:pt x="83" y="183"/>
                    <a:pt x="83" y="183"/>
                    <a:pt x="83" y="183"/>
                  </a:cubicBezTo>
                  <a:cubicBezTo>
                    <a:pt x="79" y="183"/>
                    <a:pt x="76" y="180"/>
                    <a:pt x="75" y="176"/>
                  </a:cubicBezTo>
                  <a:cubicBezTo>
                    <a:pt x="72" y="158"/>
                    <a:pt x="72" y="158"/>
                    <a:pt x="72" y="158"/>
                  </a:cubicBezTo>
                  <a:cubicBezTo>
                    <a:pt x="72" y="157"/>
                    <a:pt x="71" y="157"/>
                    <a:pt x="71" y="157"/>
                  </a:cubicBezTo>
                  <a:cubicBezTo>
                    <a:pt x="67" y="155"/>
                    <a:pt x="64" y="154"/>
                    <a:pt x="60" y="152"/>
                  </a:cubicBezTo>
                  <a:cubicBezTo>
                    <a:pt x="60" y="152"/>
                    <a:pt x="59" y="152"/>
                    <a:pt x="58" y="152"/>
                  </a:cubicBezTo>
                  <a:cubicBezTo>
                    <a:pt x="44" y="163"/>
                    <a:pt x="44" y="163"/>
                    <a:pt x="44" y="163"/>
                  </a:cubicBezTo>
                  <a:cubicBezTo>
                    <a:pt x="41" y="165"/>
                    <a:pt x="36" y="165"/>
                    <a:pt x="33" y="162"/>
                  </a:cubicBezTo>
                  <a:cubicBezTo>
                    <a:pt x="21" y="150"/>
                    <a:pt x="21" y="150"/>
                    <a:pt x="21" y="150"/>
                  </a:cubicBezTo>
                  <a:cubicBezTo>
                    <a:pt x="18" y="147"/>
                    <a:pt x="18" y="142"/>
                    <a:pt x="20" y="139"/>
                  </a:cubicBezTo>
                  <a:cubicBezTo>
                    <a:pt x="31" y="125"/>
                    <a:pt x="31" y="125"/>
                    <a:pt x="31" y="125"/>
                  </a:cubicBezTo>
                  <a:cubicBezTo>
                    <a:pt x="31" y="124"/>
                    <a:pt x="31" y="123"/>
                    <a:pt x="31" y="123"/>
                  </a:cubicBezTo>
                  <a:cubicBezTo>
                    <a:pt x="29" y="119"/>
                    <a:pt x="28" y="116"/>
                    <a:pt x="26" y="112"/>
                  </a:cubicBezTo>
                  <a:cubicBezTo>
                    <a:pt x="26" y="111"/>
                    <a:pt x="26" y="111"/>
                    <a:pt x="25" y="111"/>
                  </a:cubicBezTo>
                  <a:cubicBezTo>
                    <a:pt x="7" y="108"/>
                    <a:pt x="7" y="108"/>
                    <a:pt x="7" y="108"/>
                  </a:cubicBezTo>
                  <a:cubicBezTo>
                    <a:pt x="3" y="107"/>
                    <a:pt x="0" y="104"/>
                    <a:pt x="0" y="100"/>
                  </a:cubicBezTo>
                  <a:cubicBezTo>
                    <a:pt x="0" y="82"/>
                    <a:pt x="0" y="82"/>
                    <a:pt x="0" y="82"/>
                  </a:cubicBezTo>
                  <a:cubicBezTo>
                    <a:pt x="0" y="78"/>
                    <a:pt x="3" y="75"/>
                    <a:pt x="7" y="74"/>
                  </a:cubicBezTo>
                  <a:cubicBezTo>
                    <a:pt x="25" y="72"/>
                    <a:pt x="25" y="72"/>
                    <a:pt x="25" y="72"/>
                  </a:cubicBezTo>
                  <a:cubicBezTo>
                    <a:pt x="26" y="72"/>
                    <a:pt x="26" y="71"/>
                    <a:pt x="26" y="70"/>
                  </a:cubicBezTo>
                  <a:cubicBezTo>
                    <a:pt x="28" y="67"/>
                    <a:pt x="29" y="63"/>
                    <a:pt x="31" y="60"/>
                  </a:cubicBezTo>
                  <a:cubicBezTo>
                    <a:pt x="31" y="59"/>
                    <a:pt x="31" y="58"/>
                    <a:pt x="31" y="58"/>
                  </a:cubicBezTo>
                  <a:cubicBezTo>
                    <a:pt x="20" y="43"/>
                    <a:pt x="20" y="43"/>
                    <a:pt x="20" y="43"/>
                  </a:cubicBezTo>
                  <a:cubicBezTo>
                    <a:pt x="18" y="40"/>
                    <a:pt x="18" y="35"/>
                    <a:pt x="21" y="33"/>
                  </a:cubicBezTo>
                  <a:cubicBezTo>
                    <a:pt x="33" y="20"/>
                    <a:pt x="33" y="20"/>
                    <a:pt x="33" y="20"/>
                  </a:cubicBezTo>
                  <a:cubicBezTo>
                    <a:pt x="36" y="17"/>
                    <a:pt x="41" y="17"/>
                    <a:pt x="44" y="19"/>
                  </a:cubicBezTo>
                  <a:cubicBezTo>
                    <a:pt x="58" y="30"/>
                    <a:pt x="58" y="30"/>
                    <a:pt x="58" y="30"/>
                  </a:cubicBezTo>
                  <a:cubicBezTo>
                    <a:pt x="59" y="30"/>
                    <a:pt x="60" y="30"/>
                    <a:pt x="60" y="30"/>
                  </a:cubicBezTo>
                  <a:cubicBezTo>
                    <a:pt x="64" y="28"/>
                    <a:pt x="67" y="27"/>
                    <a:pt x="71" y="26"/>
                  </a:cubicBezTo>
                  <a:cubicBezTo>
                    <a:pt x="72" y="26"/>
                    <a:pt x="72" y="25"/>
                    <a:pt x="72" y="24"/>
                  </a:cubicBezTo>
                  <a:cubicBezTo>
                    <a:pt x="75" y="6"/>
                    <a:pt x="75" y="6"/>
                    <a:pt x="75" y="6"/>
                  </a:cubicBezTo>
                  <a:cubicBezTo>
                    <a:pt x="76" y="3"/>
                    <a:pt x="79" y="0"/>
                    <a:pt x="83" y="0"/>
                  </a:cubicBezTo>
                  <a:cubicBezTo>
                    <a:pt x="101" y="0"/>
                    <a:pt x="101" y="0"/>
                    <a:pt x="101" y="0"/>
                  </a:cubicBezTo>
                  <a:cubicBezTo>
                    <a:pt x="105" y="0"/>
                    <a:pt x="108" y="3"/>
                    <a:pt x="109" y="6"/>
                  </a:cubicBezTo>
                  <a:cubicBezTo>
                    <a:pt x="111" y="24"/>
                    <a:pt x="111" y="24"/>
                    <a:pt x="111" y="24"/>
                  </a:cubicBezTo>
                  <a:cubicBezTo>
                    <a:pt x="111" y="25"/>
                    <a:pt x="112" y="26"/>
                    <a:pt x="113" y="26"/>
                  </a:cubicBezTo>
                  <a:cubicBezTo>
                    <a:pt x="116" y="27"/>
                    <a:pt x="120" y="28"/>
                    <a:pt x="123" y="30"/>
                  </a:cubicBezTo>
                  <a:cubicBezTo>
                    <a:pt x="124" y="30"/>
                    <a:pt x="125" y="30"/>
                    <a:pt x="125" y="30"/>
                  </a:cubicBezTo>
                  <a:cubicBezTo>
                    <a:pt x="140" y="19"/>
                    <a:pt x="140" y="19"/>
                    <a:pt x="140" y="19"/>
                  </a:cubicBezTo>
                  <a:cubicBezTo>
                    <a:pt x="143" y="17"/>
                    <a:pt x="148" y="17"/>
                    <a:pt x="150" y="20"/>
                  </a:cubicBezTo>
                  <a:cubicBezTo>
                    <a:pt x="163" y="33"/>
                    <a:pt x="163" y="33"/>
                    <a:pt x="163" y="33"/>
                  </a:cubicBezTo>
                  <a:cubicBezTo>
                    <a:pt x="166" y="35"/>
                    <a:pt x="166" y="40"/>
                    <a:pt x="164" y="43"/>
                  </a:cubicBezTo>
                  <a:cubicBezTo>
                    <a:pt x="153" y="58"/>
                    <a:pt x="153" y="58"/>
                    <a:pt x="153" y="58"/>
                  </a:cubicBezTo>
                  <a:cubicBezTo>
                    <a:pt x="153" y="58"/>
                    <a:pt x="153" y="59"/>
                    <a:pt x="153" y="60"/>
                  </a:cubicBezTo>
                  <a:cubicBezTo>
                    <a:pt x="155" y="63"/>
                    <a:pt x="156" y="67"/>
                    <a:pt x="157" y="70"/>
                  </a:cubicBezTo>
                  <a:cubicBezTo>
                    <a:pt x="157" y="71"/>
                    <a:pt x="158" y="72"/>
                    <a:pt x="159" y="72"/>
                  </a:cubicBezTo>
                  <a:cubicBezTo>
                    <a:pt x="177" y="74"/>
                    <a:pt x="177" y="74"/>
                    <a:pt x="177" y="74"/>
                  </a:cubicBezTo>
                  <a:cubicBezTo>
                    <a:pt x="177" y="74"/>
                    <a:pt x="177" y="74"/>
                    <a:pt x="177" y="74"/>
                  </a:cubicBezTo>
                  <a:cubicBezTo>
                    <a:pt x="181" y="75"/>
                    <a:pt x="183" y="78"/>
                    <a:pt x="183" y="82"/>
                  </a:cubicBezTo>
                  <a:cubicBezTo>
                    <a:pt x="183" y="100"/>
                    <a:pt x="183" y="100"/>
                    <a:pt x="183" y="100"/>
                  </a:cubicBezTo>
                  <a:cubicBezTo>
                    <a:pt x="183" y="104"/>
                    <a:pt x="180" y="107"/>
                    <a:pt x="177" y="108"/>
                  </a:cubicBezTo>
                  <a:cubicBezTo>
                    <a:pt x="159" y="111"/>
                    <a:pt x="159" y="111"/>
                    <a:pt x="159" y="111"/>
                  </a:cubicBezTo>
                  <a:cubicBezTo>
                    <a:pt x="158" y="111"/>
                    <a:pt x="157" y="112"/>
                    <a:pt x="157" y="112"/>
                  </a:cubicBezTo>
                  <a:cubicBezTo>
                    <a:pt x="156" y="116"/>
                    <a:pt x="155" y="119"/>
                    <a:pt x="153" y="123"/>
                  </a:cubicBezTo>
                  <a:cubicBezTo>
                    <a:pt x="153" y="123"/>
                    <a:pt x="153" y="124"/>
                    <a:pt x="153" y="125"/>
                  </a:cubicBezTo>
                  <a:cubicBezTo>
                    <a:pt x="164" y="139"/>
                    <a:pt x="164" y="139"/>
                    <a:pt x="164" y="139"/>
                  </a:cubicBezTo>
                  <a:cubicBezTo>
                    <a:pt x="166" y="143"/>
                    <a:pt x="166" y="147"/>
                    <a:pt x="163" y="150"/>
                  </a:cubicBezTo>
                  <a:cubicBezTo>
                    <a:pt x="150" y="162"/>
                    <a:pt x="150" y="162"/>
                    <a:pt x="150" y="162"/>
                  </a:cubicBezTo>
                  <a:cubicBezTo>
                    <a:pt x="148" y="165"/>
                    <a:pt x="143" y="165"/>
                    <a:pt x="140" y="163"/>
                  </a:cubicBezTo>
                  <a:cubicBezTo>
                    <a:pt x="125" y="152"/>
                    <a:pt x="125" y="152"/>
                    <a:pt x="125" y="152"/>
                  </a:cubicBezTo>
                  <a:cubicBezTo>
                    <a:pt x="125" y="152"/>
                    <a:pt x="124" y="152"/>
                    <a:pt x="123" y="152"/>
                  </a:cubicBezTo>
                  <a:cubicBezTo>
                    <a:pt x="120" y="154"/>
                    <a:pt x="116" y="155"/>
                    <a:pt x="113" y="157"/>
                  </a:cubicBezTo>
                  <a:cubicBezTo>
                    <a:pt x="112" y="157"/>
                    <a:pt x="111" y="157"/>
                    <a:pt x="111" y="158"/>
                  </a:cubicBezTo>
                  <a:cubicBezTo>
                    <a:pt x="109" y="176"/>
                    <a:pt x="109" y="176"/>
                    <a:pt x="109" y="176"/>
                  </a:cubicBezTo>
                  <a:cubicBezTo>
                    <a:pt x="108" y="180"/>
                    <a:pt x="105" y="183"/>
                    <a:pt x="101" y="183"/>
                  </a:cubicBezTo>
                  <a:close/>
                  <a:moveTo>
                    <a:pt x="83" y="174"/>
                  </a:moveTo>
                  <a:cubicBezTo>
                    <a:pt x="100" y="174"/>
                    <a:pt x="100" y="174"/>
                    <a:pt x="100" y="174"/>
                  </a:cubicBezTo>
                  <a:cubicBezTo>
                    <a:pt x="103" y="157"/>
                    <a:pt x="103" y="157"/>
                    <a:pt x="103" y="157"/>
                  </a:cubicBezTo>
                  <a:cubicBezTo>
                    <a:pt x="104" y="153"/>
                    <a:pt x="106" y="150"/>
                    <a:pt x="110" y="149"/>
                  </a:cubicBezTo>
                  <a:cubicBezTo>
                    <a:pt x="113" y="148"/>
                    <a:pt x="116" y="146"/>
                    <a:pt x="119" y="145"/>
                  </a:cubicBezTo>
                  <a:cubicBezTo>
                    <a:pt x="123" y="143"/>
                    <a:pt x="127" y="143"/>
                    <a:pt x="130" y="146"/>
                  </a:cubicBezTo>
                  <a:cubicBezTo>
                    <a:pt x="145" y="156"/>
                    <a:pt x="145" y="156"/>
                    <a:pt x="145" y="156"/>
                  </a:cubicBezTo>
                  <a:cubicBezTo>
                    <a:pt x="157" y="144"/>
                    <a:pt x="157" y="144"/>
                    <a:pt x="157" y="144"/>
                  </a:cubicBezTo>
                  <a:cubicBezTo>
                    <a:pt x="146" y="130"/>
                    <a:pt x="146" y="130"/>
                    <a:pt x="146" y="130"/>
                  </a:cubicBezTo>
                  <a:cubicBezTo>
                    <a:pt x="144" y="126"/>
                    <a:pt x="144" y="122"/>
                    <a:pt x="145" y="119"/>
                  </a:cubicBezTo>
                  <a:cubicBezTo>
                    <a:pt x="147" y="116"/>
                    <a:pt x="148" y="113"/>
                    <a:pt x="149" y="110"/>
                  </a:cubicBezTo>
                  <a:cubicBezTo>
                    <a:pt x="150" y="106"/>
                    <a:pt x="154" y="103"/>
                    <a:pt x="157" y="103"/>
                  </a:cubicBezTo>
                  <a:cubicBezTo>
                    <a:pt x="175" y="100"/>
                    <a:pt x="175" y="100"/>
                    <a:pt x="175" y="100"/>
                  </a:cubicBezTo>
                  <a:cubicBezTo>
                    <a:pt x="175" y="83"/>
                    <a:pt x="175" y="83"/>
                    <a:pt x="175" y="83"/>
                  </a:cubicBezTo>
                  <a:cubicBezTo>
                    <a:pt x="157" y="80"/>
                    <a:pt x="157" y="80"/>
                    <a:pt x="157" y="80"/>
                  </a:cubicBezTo>
                  <a:cubicBezTo>
                    <a:pt x="154" y="79"/>
                    <a:pt x="150" y="77"/>
                    <a:pt x="149" y="73"/>
                  </a:cubicBezTo>
                  <a:cubicBezTo>
                    <a:pt x="148" y="70"/>
                    <a:pt x="147" y="67"/>
                    <a:pt x="145" y="64"/>
                  </a:cubicBezTo>
                  <a:cubicBezTo>
                    <a:pt x="144" y="60"/>
                    <a:pt x="144" y="56"/>
                    <a:pt x="146" y="53"/>
                  </a:cubicBezTo>
                  <a:cubicBezTo>
                    <a:pt x="157" y="38"/>
                    <a:pt x="157" y="38"/>
                    <a:pt x="157" y="38"/>
                  </a:cubicBezTo>
                  <a:cubicBezTo>
                    <a:pt x="145" y="26"/>
                    <a:pt x="145" y="26"/>
                    <a:pt x="145" y="26"/>
                  </a:cubicBezTo>
                  <a:cubicBezTo>
                    <a:pt x="130" y="37"/>
                    <a:pt x="130" y="37"/>
                    <a:pt x="130" y="37"/>
                  </a:cubicBezTo>
                  <a:cubicBezTo>
                    <a:pt x="127" y="39"/>
                    <a:pt x="123" y="39"/>
                    <a:pt x="119" y="38"/>
                  </a:cubicBezTo>
                  <a:cubicBezTo>
                    <a:pt x="116" y="36"/>
                    <a:pt x="113" y="35"/>
                    <a:pt x="110" y="34"/>
                  </a:cubicBezTo>
                  <a:cubicBezTo>
                    <a:pt x="106" y="33"/>
                    <a:pt x="104" y="29"/>
                    <a:pt x="103" y="26"/>
                  </a:cubicBezTo>
                  <a:cubicBezTo>
                    <a:pt x="100" y="8"/>
                    <a:pt x="100" y="8"/>
                    <a:pt x="100" y="8"/>
                  </a:cubicBezTo>
                  <a:cubicBezTo>
                    <a:pt x="83" y="8"/>
                    <a:pt x="83" y="8"/>
                    <a:pt x="83" y="8"/>
                  </a:cubicBezTo>
                  <a:cubicBezTo>
                    <a:pt x="81" y="26"/>
                    <a:pt x="81" y="26"/>
                    <a:pt x="81" y="26"/>
                  </a:cubicBezTo>
                  <a:cubicBezTo>
                    <a:pt x="80" y="29"/>
                    <a:pt x="77" y="33"/>
                    <a:pt x="73" y="34"/>
                  </a:cubicBezTo>
                  <a:cubicBezTo>
                    <a:pt x="70" y="35"/>
                    <a:pt x="67" y="36"/>
                    <a:pt x="64" y="38"/>
                  </a:cubicBezTo>
                  <a:cubicBezTo>
                    <a:pt x="61" y="39"/>
                    <a:pt x="57" y="39"/>
                    <a:pt x="53" y="37"/>
                  </a:cubicBezTo>
                  <a:cubicBezTo>
                    <a:pt x="39" y="26"/>
                    <a:pt x="39" y="26"/>
                    <a:pt x="39" y="26"/>
                  </a:cubicBezTo>
                  <a:cubicBezTo>
                    <a:pt x="27" y="38"/>
                    <a:pt x="27" y="38"/>
                    <a:pt x="27" y="38"/>
                  </a:cubicBezTo>
                  <a:cubicBezTo>
                    <a:pt x="37" y="53"/>
                    <a:pt x="37" y="53"/>
                    <a:pt x="37" y="53"/>
                  </a:cubicBezTo>
                  <a:cubicBezTo>
                    <a:pt x="40" y="56"/>
                    <a:pt x="40" y="60"/>
                    <a:pt x="38" y="64"/>
                  </a:cubicBezTo>
                  <a:cubicBezTo>
                    <a:pt x="37" y="67"/>
                    <a:pt x="35" y="70"/>
                    <a:pt x="34" y="73"/>
                  </a:cubicBezTo>
                  <a:cubicBezTo>
                    <a:pt x="33" y="77"/>
                    <a:pt x="30" y="79"/>
                    <a:pt x="26" y="80"/>
                  </a:cubicBezTo>
                  <a:cubicBezTo>
                    <a:pt x="9" y="83"/>
                    <a:pt x="9" y="83"/>
                    <a:pt x="9" y="83"/>
                  </a:cubicBezTo>
                  <a:cubicBezTo>
                    <a:pt x="9" y="100"/>
                    <a:pt x="9" y="100"/>
                    <a:pt x="9" y="100"/>
                  </a:cubicBezTo>
                  <a:cubicBezTo>
                    <a:pt x="26" y="103"/>
                    <a:pt x="26" y="103"/>
                    <a:pt x="26" y="103"/>
                  </a:cubicBezTo>
                  <a:cubicBezTo>
                    <a:pt x="30" y="103"/>
                    <a:pt x="33" y="106"/>
                    <a:pt x="34" y="110"/>
                  </a:cubicBezTo>
                  <a:cubicBezTo>
                    <a:pt x="35" y="113"/>
                    <a:pt x="37" y="116"/>
                    <a:pt x="38" y="119"/>
                  </a:cubicBezTo>
                  <a:cubicBezTo>
                    <a:pt x="40" y="122"/>
                    <a:pt x="40" y="126"/>
                    <a:pt x="37" y="130"/>
                  </a:cubicBezTo>
                  <a:cubicBezTo>
                    <a:pt x="27" y="144"/>
                    <a:pt x="27" y="144"/>
                    <a:pt x="27" y="144"/>
                  </a:cubicBezTo>
                  <a:cubicBezTo>
                    <a:pt x="39" y="156"/>
                    <a:pt x="39" y="156"/>
                    <a:pt x="39" y="156"/>
                  </a:cubicBezTo>
                  <a:cubicBezTo>
                    <a:pt x="53" y="146"/>
                    <a:pt x="53" y="146"/>
                    <a:pt x="53" y="146"/>
                  </a:cubicBezTo>
                  <a:cubicBezTo>
                    <a:pt x="57" y="143"/>
                    <a:pt x="61" y="143"/>
                    <a:pt x="64" y="145"/>
                  </a:cubicBezTo>
                  <a:cubicBezTo>
                    <a:pt x="67" y="146"/>
                    <a:pt x="70" y="148"/>
                    <a:pt x="73" y="149"/>
                  </a:cubicBezTo>
                  <a:cubicBezTo>
                    <a:pt x="77" y="150"/>
                    <a:pt x="80" y="153"/>
                    <a:pt x="81" y="157"/>
                  </a:cubicBezTo>
                  <a:lnTo>
                    <a:pt x="83" y="174"/>
                  </a:lnTo>
                  <a:close/>
                  <a:moveTo>
                    <a:pt x="27" y="144"/>
                  </a:moveTo>
                  <a:cubicBezTo>
                    <a:pt x="27" y="144"/>
                    <a:pt x="27" y="144"/>
                    <a:pt x="27" y="144"/>
                  </a:cubicBezTo>
                  <a:cubicBezTo>
                    <a:pt x="27" y="144"/>
                    <a:pt x="27" y="144"/>
                    <a:pt x="27" y="144"/>
                  </a:cubicBezTo>
                  <a:close/>
                  <a:moveTo>
                    <a:pt x="157" y="144"/>
                  </a:moveTo>
                  <a:cubicBezTo>
                    <a:pt x="157" y="144"/>
                    <a:pt x="157" y="144"/>
                    <a:pt x="157" y="144"/>
                  </a:cubicBezTo>
                  <a:close/>
                  <a:moveTo>
                    <a:pt x="175" y="100"/>
                  </a:moveTo>
                  <a:cubicBezTo>
                    <a:pt x="175" y="100"/>
                    <a:pt x="175" y="100"/>
                    <a:pt x="175" y="100"/>
                  </a:cubicBezTo>
                  <a:close/>
                  <a:moveTo>
                    <a:pt x="9" y="100"/>
                  </a:moveTo>
                  <a:cubicBezTo>
                    <a:pt x="9" y="100"/>
                    <a:pt x="9" y="100"/>
                    <a:pt x="9" y="100"/>
                  </a:cubicBezTo>
                  <a:close/>
                  <a:moveTo>
                    <a:pt x="175" y="100"/>
                  </a:moveTo>
                  <a:cubicBezTo>
                    <a:pt x="175" y="100"/>
                    <a:pt x="175" y="100"/>
                    <a:pt x="175" y="100"/>
                  </a:cubicBezTo>
                  <a:close/>
                  <a:moveTo>
                    <a:pt x="8" y="100"/>
                  </a:moveTo>
                  <a:cubicBezTo>
                    <a:pt x="8" y="100"/>
                    <a:pt x="8" y="100"/>
                    <a:pt x="8" y="100"/>
                  </a:cubicBezTo>
                  <a:cubicBezTo>
                    <a:pt x="8" y="100"/>
                    <a:pt x="8" y="100"/>
                    <a:pt x="8" y="100"/>
                  </a:cubicBezTo>
                  <a:close/>
                  <a:moveTo>
                    <a:pt x="145" y="26"/>
                  </a:moveTo>
                  <a:cubicBezTo>
                    <a:pt x="145" y="26"/>
                    <a:pt x="145" y="26"/>
                    <a:pt x="145" y="26"/>
                  </a:cubicBezTo>
                  <a:cubicBezTo>
                    <a:pt x="145" y="26"/>
                    <a:pt x="145" y="26"/>
                    <a:pt x="145" y="26"/>
                  </a:cubicBezTo>
                  <a:close/>
                  <a:moveTo>
                    <a:pt x="144" y="26"/>
                  </a:moveTo>
                  <a:cubicBezTo>
                    <a:pt x="144" y="26"/>
                    <a:pt x="144" y="26"/>
                    <a:pt x="144" y="26"/>
                  </a:cubicBezTo>
                  <a:close/>
                  <a:moveTo>
                    <a:pt x="92" y="128"/>
                  </a:moveTo>
                  <a:cubicBezTo>
                    <a:pt x="82" y="128"/>
                    <a:pt x="73" y="124"/>
                    <a:pt x="66" y="117"/>
                  </a:cubicBezTo>
                  <a:cubicBezTo>
                    <a:pt x="57" y="108"/>
                    <a:pt x="54" y="95"/>
                    <a:pt x="56" y="83"/>
                  </a:cubicBezTo>
                  <a:cubicBezTo>
                    <a:pt x="59" y="69"/>
                    <a:pt x="70" y="59"/>
                    <a:pt x="84" y="56"/>
                  </a:cubicBezTo>
                  <a:cubicBezTo>
                    <a:pt x="96" y="53"/>
                    <a:pt x="109" y="57"/>
                    <a:pt x="118" y="65"/>
                  </a:cubicBezTo>
                  <a:cubicBezTo>
                    <a:pt x="126" y="74"/>
                    <a:pt x="130" y="87"/>
                    <a:pt x="127" y="99"/>
                  </a:cubicBezTo>
                  <a:cubicBezTo>
                    <a:pt x="124" y="113"/>
                    <a:pt x="114" y="124"/>
                    <a:pt x="100" y="127"/>
                  </a:cubicBezTo>
                  <a:cubicBezTo>
                    <a:pt x="97" y="127"/>
                    <a:pt x="95" y="128"/>
                    <a:pt x="92" y="128"/>
                  </a:cubicBezTo>
                  <a:close/>
                  <a:moveTo>
                    <a:pt x="92" y="63"/>
                  </a:moveTo>
                  <a:cubicBezTo>
                    <a:pt x="90" y="63"/>
                    <a:pt x="88" y="63"/>
                    <a:pt x="85" y="64"/>
                  </a:cubicBezTo>
                  <a:cubicBezTo>
                    <a:pt x="75" y="66"/>
                    <a:pt x="67" y="74"/>
                    <a:pt x="65" y="85"/>
                  </a:cubicBezTo>
                  <a:cubicBezTo>
                    <a:pt x="62" y="94"/>
                    <a:pt x="65" y="104"/>
                    <a:pt x="72" y="111"/>
                  </a:cubicBezTo>
                  <a:cubicBezTo>
                    <a:pt x="79" y="118"/>
                    <a:pt x="89" y="121"/>
                    <a:pt x="98" y="119"/>
                  </a:cubicBezTo>
                  <a:cubicBezTo>
                    <a:pt x="98" y="119"/>
                    <a:pt x="98" y="119"/>
                    <a:pt x="98" y="119"/>
                  </a:cubicBezTo>
                  <a:cubicBezTo>
                    <a:pt x="109" y="116"/>
                    <a:pt x="117" y="108"/>
                    <a:pt x="119" y="98"/>
                  </a:cubicBezTo>
                  <a:cubicBezTo>
                    <a:pt x="121" y="88"/>
                    <a:pt x="118" y="78"/>
                    <a:pt x="112" y="71"/>
                  </a:cubicBezTo>
                  <a:cubicBezTo>
                    <a:pt x="106" y="66"/>
                    <a:pt x="99" y="63"/>
                    <a:pt x="92"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0" name="Google Shape;352;p15">
              <a:extLst>
                <a:ext uri="{FF2B5EF4-FFF2-40B4-BE49-F238E27FC236}">
                  <a16:creationId xmlns:a16="http://schemas.microsoft.com/office/drawing/2014/main" id="{6B199EBD-95D3-E581-46C7-CD2E592D9AB0}"/>
                </a:ext>
              </a:extLst>
            </p:cNvPr>
            <p:cNvSpPr txBox="1">
              <a:spLocks noChangeArrowheads="1"/>
            </p:cNvSpPr>
            <p:nvPr/>
          </p:nvSpPr>
          <p:spPr bwMode="auto">
            <a:xfrm>
              <a:off x="7830358" y="2395327"/>
              <a:ext cx="1689313" cy="455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Clr>
                  <a:srgbClr val="FFFFFF"/>
                </a:buClr>
                <a:buSzPts val="1800"/>
              </a:pPr>
              <a:r>
                <a:rPr lang="en-US" altLang="en-US" sz="1200" b="1" dirty="0">
                  <a:solidFill>
                    <a:srgbClr val="FFFFFF"/>
                  </a:solidFill>
                  <a:latin typeface="Montserrat" panose="02000505000000020004" pitchFamily="2" charset="0"/>
                  <a:sym typeface="Open Sans Semibold" panose="020B0706030804020204" pitchFamily="34" charset="0"/>
                </a:rPr>
                <a:t>Advanced User Journey Simulation</a:t>
              </a:r>
              <a:endParaRPr lang="en-US" altLang="en-US" sz="1200" b="1" dirty="0">
                <a:solidFill>
                  <a:srgbClr val="FFFFFF"/>
                </a:solidFill>
                <a:latin typeface="Montserrat" panose="02000505000000020004" pitchFamily="2" charset="0"/>
              </a:endParaRPr>
            </a:p>
          </p:txBody>
        </p:sp>
        <p:sp>
          <p:nvSpPr>
            <p:cNvPr id="11" name="Freeform 76">
              <a:extLst>
                <a:ext uri="{FF2B5EF4-FFF2-40B4-BE49-F238E27FC236}">
                  <a16:creationId xmlns:a16="http://schemas.microsoft.com/office/drawing/2014/main" id="{A94B6F2A-5663-517B-C6BE-741BD629569E}"/>
                </a:ext>
              </a:extLst>
            </p:cNvPr>
            <p:cNvSpPr>
              <a:spLocks noEditPoints="1"/>
            </p:cNvSpPr>
            <p:nvPr/>
          </p:nvSpPr>
          <p:spPr bwMode="auto">
            <a:xfrm>
              <a:off x="8331360" y="5261691"/>
              <a:ext cx="942692" cy="536368"/>
            </a:xfrm>
            <a:custGeom>
              <a:avLst/>
              <a:gdLst>
                <a:gd name="T0" fmla="*/ 2147483646 w 363"/>
                <a:gd name="T1" fmla="*/ 2147483646 h 190"/>
                <a:gd name="T2" fmla="*/ 2147483646 w 363"/>
                <a:gd name="T3" fmla="*/ 2147483646 h 190"/>
                <a:gd name="T4" fmla="*/ 2147483646 w 363"/>
                <a:gd name="T5" fmla="*/ 2147483646 h 190"/>
                <a:gd name="T6" fmla="*/ 2147483646 w 363"/>
                <a:gd name="T7" fmla="*/ 2147483646 h 190"/>
                <a:gd name="T8" fmla="*/ 2147483646 w 363"/>
                <a:gd name="T9" fmla="*/ 2147483646 h 190"/>
                <a:gd name="T10" fmla="*/ 2147483646 w 363"/>
                <a:gd name="T11" fmla="*/ 2147483646 h 190"/>
                <a:gd name="T12" fmla="*/ 2147483646 w 363"/>
                <a:gd name="T13" fmla="*/ 2147483646 h 190"/>
                <a:gd name="T14" fmla="*/ 2147483646 w 363"/>
                <a:gd name="T15" fmla="*/ 2147483646 h 190"/>
                <a:gd name="T16" fmla="*/ 2147483646 w 363"/>
                <a:gd name="T17" fmla="*/ 2147483646 h 190"/>
                <a:gd name="T18" fmla="*/ 2147483646 w 363"/>
                <a:gd name="T19" fmla="*/ 2147483646 h 190"/>
                <a:gd name="T20" fmla="*/ 2147483646 w 363"/>
                <a:gd name="T21" fmla="*/ 2147483646 h 190"/>
                <a:gd name="T22" fmla="*/ 2147483646 w 363"/>
                <a:gd name="T23" fmla="*/ 0 h 190"/>
                <a:gd name="T24" fmla="*/ 2147483646 w 363"/>
                <a:gd name="T25" fmla="*/ 2147483646 h 190"/>
                <a:gd name="T26" fmla="*/ 2147483646 w 363"/>
                <a:gd name="T27" fmla="*/ 2147483646 h 190"/>
                <a:gd name="T28" fmla="*/ 2147483646 w 363"/>
                <a:gd name="T29" fmla="*/ 2147483646 h 190"/>
                <a:gd name="T30" fmla="*/ 2147483646 w 363"/>
                <a:gd name="T31" fmla="*/ 2147483646 h 190"/>
                <a:gd name="T32" fmla="*/ 2147483646 w 363"/>
                <a:gd name="T33" fmla="*/ 2147483646 h 190"/>
                <a:gd name="T34" fmla="*/ 2147483646 w 363"/>
                <a:gd name="T35" fmla="*/ 2147483646 h 190"/>
                <a:gd name="T36" fmla="*/ 2147483646 w 363"/>
                <a:gd name="T37" fmla="*/ 2147483646 h 190"/>
                <a:gd name="T38" fmla="*/ 2147483646 w 363"/>
                <a:gd name="T39" fmla="*/ 2147483646 h 190"/>
                <a:gd name="T40" fmla="*/ 2147483646 w 363"/>
                <a:gd name="T41" fmla="*/ 2147483646 h 190"/>
                <a:gd name="T42" fmla="*/ 2147483646 w 363"/>
                <a:gd name="T43" fmla="*/ 2147483646 h 190"/>
                <a:gd name="T44" fmla="*/ 2147483646 w 363"/>
                <a:gd name="T45" fmla="*/ 2147483646 h 190"/>
                <a:gd name="T46" fmla="*/ 2147483646 w 363"/>
                <a:gd name="T47" fmla="*/ 2147483646 h 190"/>
                <a:gd name="T48" fmla="*/ 2147483646 w 363"/>
                <a:gd name="T49" fmla="*/ 2147483646 h 190"/>
                <a:gd name="T50" fmla="*/ 2147483646 w 363"/>
                <a:gd name="T51" fmla="*/ 2147483646 h 190"/>
                <a:gd name="T52" fmla="*/ 2147483646 w 363"/>
                <a:gd name="T53" fmla="*/ 2147483646 h 190"/>
                <a:gd name="T54" fmla="*/ 2147483646 w 363"/>
                <a:gd name="T55" fmla="*/ 2147483646 h 190"/>
                <a:gd name="T56" fmla="*/ 2147483646 w 363"/>
                <a:gd name="T57" fmla="*/ 2147483646 h 190"/>
                <a:gd name="T58" fmla="*/ 2147483646 w 363"/>
                <a:gd name="T59" fmla="*/ 2147483646 h 190"/>
                <a:gd name="T60" fmla="*/ 2147483646 w 363"/>
                <a:gd name="T61" fmla="*/ 2147483646 h 190"/>
                <a:gd name="T62" fmla="*/ 2147483646 w 363"/>
                <a:gd name="T63" fmla="*/ 2147483646 h 190"/>
                <a:gd name="T64" fmla="*/ 2147483646 w 363"/>
                <a:gd name="T65" fmla="*/ 2147483646 h 190"/>
                <a:gd name="T66" fmla="*/ 2147483646 w 363"/>
                <a:gd name="T67" fmla="*/ 2147483646 h 190"/>
                <a:gd name="T68" fmla="*/ 2147483646 w 363"/>
                <a:gd name="T69" fmla="*/ 2147483646 h 190"/>
                <a:gd name="T70" fmla="*/ 2147483646 w 363"/>
                <a:gd name="T71" fmla="*/ 2147483646 h 190"/>
                <a:gd name="T72" fmla="*/ 2147483646 w 363"/>
                <a:gd name="T73" fmla="*/ 2147483646 h 190"/>
                <a:gd name="T74" fmla="*/ 2147483646 w 363"/>
                <a:gd name="T75" fmla="*/ 2147483646 h 190"/>
                <a:gd name="T76" fmla="*/ 2147483646 w 363"/>
                <a:gd name="T77" fmla="*/ 2147483646 h 190"/>
                <a:gd name="T78" fmla="*/ 2147483646 w 363"/>
                <a:gd name="T79" fmla="*/ 2147483646 h 190"/>
                <a:gd name="T80" fmla="*/ 2147483646 w 363"/>
                <a:gd name="T81" fmla="*/ 2147483646 h 190"/>
                <a:gd name="T82" fmla="*/ 2147483646 w 363"/>
                <a:gd name="T83" fmla="*/ 2147483646 h 190"/>
                <a:gd name="T84" fmla="*/ 2147483646 w 363"/>
                <a:gd name="T85" fmla="*/ 2147483646 h 190"/>
                <a:gd name="T86" fmla="*/ 2147483646 w 363"/>
                <a:gd name="T87" fmla="*/ 2147483646 h 190"/>
                <a:gd name="T88" fmla="*/ 2147483646 w 363"/>
                <a:gd name="T89" fmla="*/ 2147483646 h 190"/>
                <a:gd name="T90" fmla="*/ 2147483646 w 363"/>
                <a:gd name="T91" fmla="*/ 2147483646 h 190"/>
                <a:gd name="T92" fmla="*/ 2147483646 w 363"/>
                <a:gd name="T93" fmla="*/ 2147483646 h 190"/>
                <a:gd name="T94" fmla="*/ 2147483646 w 363"/>
                <a:gd name="T95" fmla="*/ 2147483646 h 190"/>
                <a:gd name="T96" fmla="*/ 2147483646 w 363"/>
                <a:gd name="T97" fmla="*/ 2147483646 h 190"/>
                <a:gd name="T98" fmla="*/ 2147483646 w 363"/>
                <a:gd name="T99" fmla="*/ 2147483646 h 190"/>
                <a:gd name="T100" fmla="*/ 2147483646 w 363"/>
                <a:gd name="T101" fmla="*/ 2147483646 h 190"/>
                <a:gd name="T102" fmla="*/ 2147483646 w 363"/>
                <a:gd name="T103" fmla="*/ 2147483646 h 190"/>
                <a:gd name="T104" fmla="*/ 2147483646 w 363"/>
                <a:gd name="T105" fmla="*/ 2147483646 h 190"/>
                <a:gd name="T106" fmla="*/ 2147483646 w 363"/>
                <a:gd name="T107" fmla="*/ 2147483646 h 190"/>
                <a:gd name="T108" fmla="*/ 2147483646 w 363"/>
                <a:gd name="T109" fmla="*/ 2147483646 h 190"/>
                <a:gd name="T110" fmla="*/ 2147483646 w 363"/>
                <a:gd name="T111" fmla="*/ 2147483646 h 190"/>
                <a:gd name="T112" fmla="*/ 2147483646 w 363"/>
                <a:gd name="T113" fmla="*/ 2147483646 h 190"/>
                <a:gd name="T114" fmla="*/ 2147483646 w 363"/>
                <a:gd name="T115" fmla="*/ 2147483646 h 190"/>
                <a:gd name="T116" fmla="*/ 2147483646 w 363"/>
                <a:gd name="T117" fmla="*/ 2147483646 h 1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63" h="190">
                  <a:moveTo>
                    <a:pt x="262" y="179"/>
                  </a:moveTo>
                  <a:cubicBezTo>
                    <a:pt x="257" y="181"/>
                    <a:pt x="251" y="183"/>
                    <a:pt x="246" y="184"/>
                  </a:cubicBezTo>
                  <a:cubicBezTo>
                    <a:pt x="228" y="188"/>
                    <a:pt x="209" y="189"/>
                    <a:pt x="186" y="190"/>
                  </a:cubicBezTo>
                  <a:cubicBezTo>
                    <a:pt x="163" y="189"/>
                    <a:pt x="144" y="188"/>
                    <a:pt x="126" y="184"/>
                  </a:cubicBezTo>
                  <a:cubicBezTo>
                    <a:pt x="121" y="183"/>
                    <a:pt x="115" y="181"/>
                    <a:pt x="110" y="179"/>
                  </a:cubicBezTo>
                  <a:cubicBezTo>
                    <a:pt x="94" y="171"/>
                    <a:pt x="94" y="158"/>
                    <a:pt x="103" y="150"/>
                  </a:cubicBezTo>
                  <a:cubicBezTo>
                    <a:pt x="113" y="140"/>
                    <a:pt x="124" y="133"/>
                    <a:pt x="137" y="128"/>
                  </a:cubicBezTo>
                  <a:cubicBezTo>
                    <a:pt x="142" y="125"/>
                    <a:pt x="148" y="123"/>
                    <a:pt x="153" y="121"/>
                  </a:cubicBezTo>
                  <a:cubicBezTo>
                    <a:pt x="164" y="117"/>
                    <a:pt x="167" y="106"/>
                    <a:pt x="159" y="98"/>
                  </a:cubicBezTo>
                  <a:cubicBezTo>
                    <a:pt x="143" y="82"/>
                    <a:pt x="137" y="63"/>
                    <a:pt x="138" y="42"/>
                  </a:cubicBezTo>
                  <a:cubicBezTo>
                    <a:pt x="139" y="19"/>
                    <a:pt x="152" y="7"/>
                    <a:pt x="173" y="2"/>
                  </a:cubicBezTo>
                  <a:cubicBezTo>
                    <a:pt x="177" y="1"/>
                    <a:pt x="182" y="0"/>
                    <a:pt x="186" y="0"/>
                  </a:cubicBezTo>
                  <a:cubicBezTo>
                    <a:pt x="190" y="0"/>
                    <a:pt x="195" y="1"/>
                    <a:pt x="199" y="2"/>
                  </a:cubicBezTo>
                  <a:cubicBezTo>
                    <a:pt x="220" y="7"/>
                    <a:pt x="233" y="19"/>
                    <a:pt x="234" y="42"/>
                  </a:cubicBezTo>
                  <a:cubicBezTo>
                    <a:pt x="235" y="63"/>
                    <a:pt x="229" y="82"/>
                    <a:pt x="213" y="98"/>
                  </a:cubicBezTo>
                  <a:cubicBezTo>
                    <a:pt x="205" y="106"/>
                    <a:pt x="208" y="117"/>
                    <a:pt x="219" y="121"/>
                  </a:cubicBezTo>
                  <a:cubicBezTo>
                    <a:pt x="224" y="123"/>
                    <a:pt x="230" y="125"/>
                    <a:pt x="235" y="128"/>
                  </a:cubicBezTo>
                  <a:cubicBezTo>
                    <a:pt x="248" y="133"/>
                    <a:pt x="259" y="140"/>
                    <a:pt x="269" y="150"/>
                  </a:cubicBezTo>
                  <a:cubicBezTo>
                    <a:pt x="275" y="156"/>
                    <a:pt x="278" y="171"/>
                    <a:pt x="262" y="179"/>
                  </a:cubicBezTo>
                  <a:close/>
                  <a:moveTo>
                    <a:pt x="357" y="162"/>
                  </a:moveTo>
                  <a:cubicBezTo>
                    <a:pt x="351" y="155"/>
                    <a:pt x="343" y="150"/>
                    <a:pt x="334" y="146"/>
                  </a:cubicBezTo>
                  <a:cubicBezTo>
                    <a:pt x="330" y="145"/>
                    <a:pt x="326" y="143"/>
                    <a:pt x="322" y="142"/>
                  </a:cubicBezTo>
                  <a:cubicBezTo>
                    <a:pt x="315" y="139"/>
                    <a:pt x="313" y="131"/>
                    <a:pt x="318" y="126"/>
                  </a:cubicBezTo>
                  <a:cubicBezTo>
                    <a:pt x="329" y="115"/>
                    <a:pt x="333" y="102"/>
                    <a:pt x="333" y="87"/>
                  </a:cubicBezTo>
                  <a:cubicBezTo>
                    <a:pt x="332" y="71"/>
                    <a:pt x="323" y="63"/>
                    <a:pt x="309" y="59"/>
                  </a:cubicBezTo>
                  <a:cubicBezTo>
                    <a:pt x="306" y="58"/>
                    <a:pt x="302" y="58"/>
                    <a:pt x="300" y="58"/>
                  </a:cubicBezTo>
                  <a:cubicBezTo>
                    <a:pt x="297" y="58"/>
                    <a:pt x="294" y="58"/>
                    <a:pt x="290" y="59"/>
                  </a:cubicBezTo>
                  <a:cubicBezTo>
                    <a:pt x="276" y="63"/>
                    <a:pt x="267" y="71"/>
                    <a:pt x="266" y="87"/>
                  </a:cubicBezTo>
                  <a:cubicBezTo>
                    <a:pt x="266" y="102"/>
                    <a:pt x="270" y="115"/>
                    <a:pt x="281" y="126"/>
                  </a:cubicBezTo>
                  <a:cubicBezTo>
                    <a:pt x="286" y="131"/>
                    <a:pt x="284" y="139"/>
                    <a:pt x="277" y="142"/>
                  </a:cubicBezTo>
                  <a:cubicBezTo>
                    <a:pt x="277" y="142"/>
                    <a:pt x="276" y="142"/>
                    <a:pt x="276" y="142"/>
                  </a:cubicBezTo>
                  <a:cubicBezTo>
                    <a:pt x="277" y="143"/>
                    <a:pt x="278" y="144"/>
                    <a:pt x="279" y="145"/>
                  </a:cubicBezTo>
                  <a:cubicBezTo>
                    <a:pt x="284" y="150"/>
                    <a:pt x="287" y="158"/>
                    <a:pt x="285" y="166"/>
                  </a:cubicBezTo>
                  <a:cubicBezTo>
                    <a:pt x="284" y="174"/>
                    <a:pt x="279" y="180"/>
                    <a:pt x="271" y="184"/>
                  </a:cubicBezTo>
                  <a:cubicBezTo>
                    <a:pt x="268" y="185"/>
                    <a:pt x="266" y="186"/>
                    <a:pt x="264" y="187"/>
                  </a:cubicBezTo>
                  <a:cubicBezTo>
                    <a:pt x="275" y="189"/>
                    <a:pt x="286" y="189"/>
                    <a:pt x="300" y="190"/>
                  </a:cubicBezTo>
                  <a:cubicBezTo>
                    <a:pt x="316" y="189"/>
                    <a:pt x="329" y="189"/>
                    <a:pt x="341" y="186"/>
                  </a:cubicBezTo>
                  <a:cubicBezTo>
                    <a:pt x="345" y="185"/>
                    <a:pt x="349" y="184"/>
                    <a:pt x="353" y="182"/>
                  </a:cubicBezTo>
                  <a:cubicBezTo>
                    <a:pt x="363" y="177"/>
                    <a:pt x="362" y="166"/>
                    <a:pt x="357" y="162"/>
                  </a:cubicBezTo>
                  <a:close/>
                  <a:moveTo>
                    <a:pt x="85" y="166"/>
                  </a:moveTo>
                  <a:cubicBezTo>
                    <a:pt x="84" y="159"/>
                    <a:pt x="87" y="151"/>
                    <a:pt x="93" y="145"/>
                  </a:cubicBezTo>
                  <a:cubicBezTo>
                    <a:pt x="95" y="143"/>
                    <a:pt x="97" y="141"/>
                    <a:pt x="100" y="138"/>
                  </a:cubicBezTo>
                  <a:cubicBezTo>
                    <a:pt x="99" y="138"/>
                    <a:pt x="97" y="137"/>
                    <a:pt x="95" y="137"/>
                  </a:cubicBezTo>
                  <a:cubicBezTo>
                    <a:pt x="87" y="133"/>
                    <a:pt x="85" y="125"/>
                    <a:pt x="91" y="119"/>
                  </a:cubicBezTo>
                  <a:cubicBezTo>
                    <a:pt x="103" y="107"/>
                    <a:pt x="108" y="92"/>
                    <a:pt x="107" y="76"/>
                  </a:cubicBezTo>
                  <a:cubicBezTo>
                    <a:pt x="107" y="58"/>
                    <a:pt x="96" y="49"/>
                    <a:pt x="80" y="45"/>
                  </a:cubicBezTo>
                  <a:cubicBezTo>
                    <a:pt x="77" y="44"/>
                    <a:pt x="74" y="44"/>
                    <a:pt x="70" y="44"/>
                  </a:cubicBezTo>
                  <a:cubicBezTo>
                    <a:pt x="67" y="44"/>
                    <a:pt x="64" y="44"/>
                    <a:pt x="60" y="45"/>
                  </a:cubicBezTo>
                  <a:cubicBezTo>
                    <a:pt x="44" y="49"/>
                    <a:pt x="34" y="58"/>
                    <a:pt x="33" y="76"/>
                  </a:cubicBezTo>
                  <a:cubicBezTo>
                    <a:pt x="33" y="92"/>
                    <a:pt x="37" y="107"/>
                    <a:pt x="50" y="119"/>
                  </a:cubicBezTo>
                  <a:cubicBezTo>
                    <a:pt x="56" y="125"/>
                    <a:pt x="53" y="133"/>
                    <a:pt x="45" y="137"/>
                  </a:cubicBezTo>
                  <a:cubicBezTo>
                    <a:pt x="41" y="138"/>
                    <a:pt x="37" y="140"/>
                    <a:pt x="32" y="142"/>
                  </a:cubicBezTo>
                  <a:cubicBezTo>
                    <a:pt x="23" y="146"/>
                    <a:pt x="14" y="151"/>
                    <a:pt x="6" y="159"/>
                  </a:cubicBezTo>
                  <a:cubicBezTo>
                    <a:pt x="0" y="166"/>
                    <a:pt x="0" y="175"/>
                    <a:pt x="12" y="181"/>
                  </a:cubicBezTo>
                  <a:cubicBezTo>
                    <a:pt x="16" y="183"/>
                    <a:pt x="20" y="184"/>
                    <a:pt x="24" y="185"/>
                  </a:cubicBezTo>
                  <a:cubicBezTo>
                    <a:pt x="38" y="189"/>
                    <a:pt x="53" y="189"/>
                    <a:pt x="70" y="190"/>
                  </a:cubicBezTo>
                  <a:cubicBezTo>
                    <a:pt x="85" y="189"/>
                    <a:pt x="97" y="189"/>
                    <a:pt x="108" y="187"/>
                  </a:cubicBezTo>
                  <a:cubicBezTo>
                    <a:pt x="106" y="186"/>
                    <a:pt x="103" y="185"/>
                    <a:pt x="101" y="184"/>
                  </a:cubicBezTo>
                  <a:cubicBezTo>
                    <a:pt x="92" y="180"/>
                    <a:pt x="86" y="173"/>
                    <a:pt x="85" y="166"/>
                  </a:cubicBezTo>
                  <a:close/>
                </a:path>
              </a:pathLst>
            </a:custGeom>
            <a:solidFill>
              <a:schemeClr val="bg1"/>
            </a:solidFill>
            <a:ln>
              <a:noFill/>
            </a:ln>
          </p:spPr>
          <p:txBody>
            <a:bodyPr/>
            <a:lstStyle/>
            <a:p>
              <a:endParaRPr lang="en-US"/>
            </a:p>
          </p:txBody>
        </p:sp>
      </p:grpSp>
      <p:sp>
        <p:nvSpPr>
          <p:cNvPr id="15" name="Slide Number Placeholder 14">
            <a:extLst>
              <a:ext uri="{FF2B5EF4-FFF2-40B4-BE49-F238E27FC236}">
                <a16:creationId xmlns:a16="http://schemas.microsoft.com/office/drawing/2014/main" id="{AACDE9E3-9B12-B7A8-5C42-AF986CB34569}"/>
              </a:ext>
            </a:extLst>
          </p:cNvPr>
          <p:cNvSpPr>
            <a:spLocks noGrp="1"/>
          </p:cNvSpPr>
          <p:nvPr>
            <p:ph type="sldNum" sz="quarter" idx="12"/>
          </p:nvPr>
        </p:nvSpPr>
        <p:spPr/>
        <p:txBody>
          <a:bodyPr/>
          <a:lstStyle/>
          <a:p>
            <a:fld id="{DE927BF4-6C58-4511-84B6-11760C11D11D}"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E914-E9A3-0FB7-19CE-1A2428F4CAE6}"/>
              </a:ext>
            </a:extLst>
          </p:cNvPr>
          <p:cNvSpPr>
            <a:spLocks noGrp="1"/>
          </p:cNvSpPr>
          <p:nvPr>
            <p:ph type="title"/>
          </p:nvPr>
        </p:nvSpPr>
        <p:spPr>
          <a:xfrm>
            <a:off x="4253419" y="2437116"/>
            <a:ext cx="3685162" cy="1325563"/>
          </a:xfrm>
        </p:spPr>
        <p:txBody>
          <a:bodyPr/>
          <a:lstStyle/>
          <a:p>
            <a:r>
              <a:rPr lang="en-US" sz="6000" b="1" dirty="0"/>
              <a:t>Thank you!</a:t>
            </a:r>
            <a:endParaRPr lang="en-US" b="1" dirty="0"/>
          </a:p>
        </p:txBody>
      </p:sp>
      <p:sp>
        <p:nvSpPr>
          <p:cNvPr id="4" name="Slide Number Placeholder 3">
            <a:extLst>
              <a:ext uri="{FF2B5EF4-FFF2-40B4-BE49-F238E27FC236}">
                <a16:creationId xmlns:a16="http://schemas.microsoft.com/office/drawing/2014/main" id="{480DB0EB-077D-2D39-5BEB-9B7D6A225563}"/>
              </a:ext>
            </a:extLst>
          </p:cNvPr>
          <p:cNvSpPr>
            <a:spLocks noGrp="1"/>
          </p:cNvSpPr>
          <p:nvPr>
            <p:ph type="sldNum" sz="quarter" idx="12"/>
          </p:nvPr>
        </p:nvSpPr>
        <p:spPr/>
        <p:txBody>
          <a:bodyPr/>
          <a:lstStyle/>
          <a:p>
            <a:fld id="{DE927BF4-6C58-4511-84B6-11760C11D11D}" type="slidenum">
              <a:rPr lang="en-US" smtClean="0"/>
              <a:t>15</a:t>
            </a:fld>
            <a:endParaRPr lang="en-US"/>
          </a:p>
        </p:txBody>
      </p:sp>
    </p:spTree>
    <p:extLst>
      <p:ext uri="{BB962C8B-B14F-4D97-AF65-F5344CB8AC3E}">
        <p14:creationId xmlns:p14="http://schemas.microsoft.com/office/powerpoint/2010/main" val="4290017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E914-E9A3-0FB7-19CE-1A2428F4CAE6}"/>
              </a:ext>
            </a:extLst>
          </p:cNvPr>
          <p:cNvSpPr>
            <a:spLocks noGrp="1"/>
          </p:cNvSpPr>
          <p:nvPr>
            <p:ph type="title"/>
          </p:nvPr>
        </p:nvSpPr>
        <p:spPr>
          <a:xfrm>
            <a:off x="4253419" y="2437116"/>
            <a:ext cx="3685162" cy="1325563"/>
          </a:xfrm>
        </p:spPr>
        <p:txBody>
          <a:bodyPr/>
          <a:lstStyle/>
          <a:p>
            <a:r>
              <a:rPr lang="en-US" b="1" dirty="0"/>
              <a:t>Back Up Slides</a:t>
            </a:r>
          </a:p>
        </p:txBody>
      </p:sp>
      <p:sp>
        <p:nvSpPr>
          <p:cNvPr id="4" name="Slide Number Placeholder 3">
            <a:extLst>
              <a:ext uri="{FF2B5EF4-FFF2-40B4-BE49-F238E27FC236}">
                <a16:creationId xmlns:a16="http://schemas.microsoft.com/office/drawing/2014/main" id="{480DB0EB-077D-2D39-5BEB-9B7D6A225563}"/>
              </a:ext>
            </a:extLst>
          </p:cNvPr>
          <p:cNvSpPr>
            <a:spLocks noGrp="1"/>
          </p:cNvSpPr>
          <p:nvPr>
            <p:ph type="sldNum" sz="quarter" idx="12"/>
          </p:nvPr>
        </p:nvSpPr>
        <p:spPr/>
        <p:txBody>
          <a:bodyPr/>
          <a:lstStyle/>
          <a:p>
            <a:fld id="{DE927BF4-6C58-4511-84B6-11760C11D11D}" type="slidenum">
              <a:rPr lang="en-US" smtClean="0"/>
              <a:t>16</a:t>
            </a:fld>
            <a:endParaRPr lang="en-US"/>
          </a:p>
        </p:txBody>
      </p:sp>
    </p:spTree>
    <p:extLst>
      <p:ext uri="{BB962C8B-B14F-4D97-AF65-F5344CB8AC3E}">
        <p14:creationId xmlns:p14="http://schemas.microsoft.com/office/powerpoint/2010/main" val="274465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9EC2-5D81-88EE-3A2A-5D341CE78289}"/>
              </a:ext>
            </a:extLst>
          </p:cNvPr>
          <p:cNvSpPr>
            <a:spLocks noGrp="1"/>
          </p:cNvSpPr>
          <p:nvPr>
            <p:ph type="title"/>
          </p:nvPr>
        </p:nvSpPr>
        <p:spPr/>
        <p:txBody>
          <a:bodyPr/>
          <a:lstStyle/>
          <a:p>
            <a:r>
              <a:rPr lang="en-US" dirty="0"/>
              <a:t>Dataset Sample</a:t>
            </a:r>
          </a:p>
        </p:txBody>
      </p:sp>
      <p:sp>
        <p:nvSpPr>
          <p:cNvPr id="4" name="Slide Number Placeholder 3">
            <a:extLst>
              <a:ext uri="{FF2B5EF4-FFF2-40B4-BE49-F238E27FC236}">
                <a16:creationId xmlns:a16="http://schemas.microsoft.com/office/drawing/2014/main" id="{50F2893F-69C1-E31D-A3E7-44673D6D17FF}"/>
              </a:ext>
            </a:extLst>
          </p:cNvPr>
          <p:cNvSpPr>
            <a:spLocks noGrp="1"/>
          </p:cNvSpPr>
          <p:nvPr>
            <p:ph type="sldNum" sz="quarter" idx="12"/>
          </p:nvPr>
        </p:nvSpPr>
        <p:spPr/>
        <p:txBody>
          <a:bodyPr/>
          <a:lstStyle/>
          <a:p>
            <a:fld id="{DE927BF4-6C58-4511-84B6-11760C11D11D}" type="slidenum">
              <a:rPr lang="en-US" smtClean="0"/>
              <a:t>17</a:t>
            </a:fld>
            <a:endParaRPr lang="en-US"/>
          </a:p>
        </p:txBody>
      </p:sp>
      <p:pic>
        <p:nvPicPr>
          <p:cNvPr id="8" name="Picture 7">
            <a:extLst>
              <a:ext uri="{FF2B5EF4-FFF2-40B4-BE49-F238E27FC236}">
                <a16:creationId xmlns:a16="http://schemas.microsoft.com/office/drawing/2014/main" id="{5FFFD6F4-DEBB-D3CB-EBF5-3813EA132420}"/>
              </a:ext>
            </a:extLst>
          </p:cNvPr>
          <p:cNvPicPr>
            <a:picLocks noChangeAspect="1"/>
          </p:cNvPicPr>
          <p:nvPr/>
        </p:nvPicPr>
        <p:blipFill>
          <a:blip r:embed="rId2"/>
          <a:stretch>
            <a:fillRect/>
          </a:stretch>
        </p:blipFill>
        <p:spPr>
          <a:xfrm>
            <a:off x="437745" y="1690688"/>
            <a:ext cx="11637628" cy="3949329"/>
          </a:xfrm>
          <a:prstGeom prst="rect">
            <a:avLst/>
          </a:prstGeom>
        </p:spPr>
      </p:pic>
    </p:spTree>
    <p:extLst>
      <p:ext uri="{BB962C8B-B14F-4D97-AF65-F5344CB8AC3E}">
        <p14:creationId xmlns:p14="http://schemas.microsoft.com/office/powerpoint/2010/main" val="1098415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3" name="Title 1">
            <a:extLst>
              <a:ext uri="{FF2B5EF4-FFF2-40B4-BE49-F238E27FC236}">
                <a16:creationId xmlns:a16="http://schemas.microsoft.com/office/drawing/2014/main" id="{3C420690-BBD1-0F82-F135-5EC38A405AC7}"/>
              </a:ext>
            </a:extLst>
          </p:cNvPr>
          <p:cNvSpPr txBox="1">
            <a:spLocks/>
          </p:cNvSpPr>
          <p:nvPr/>
        </p:nvSpPr>
        <p:spPr>
          <a:xfrm>
            <a:off x="3283931" y="0"/>
            <a:ext cx="5747429" cy="546319"/>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2800" b="1" dirty="0">
                <a:solidFill>
                  <a:srgbClr val="1A1A1A"/>
                </a:solidFill>
                <a:latin typeface="Raleway" pitchFamily="2" charset="0"/>
              </a:rPr>
              <a:t>Technical Approach: Use Case Diagram</a:t>
            </a:r>
            <a:endParaRPr lang="en-US" dirty="0"/>
          </a:p>
        </p:txBody>
      </p:sp>
      <p:sp>
        <p:nvSpPr>
          <p:cNvPr id="15" name="Slide Number Placeholder 14">
            <a:extLst>
              <a:ext uri="{FF2B5EF4-FFF2-40B4-BE49-F238E27FC236}">
                <a16:creationId xmlns:a16="http://schemas.microsoft.com/office/drawing/2014/main" id="{97DEE450-3A57-65F0-1988-E9F8E3C174A7}"/>
              </a:ext>
            </a:extLst>
          </p:cNvPr>
          <p:cNvSpPr>
            <a:spLocks noGrp="1"/>
          </p:cNvSpPr>
          <p:nvPr>
            <p:ph type="sldNum" sz="quarter" idx="12"/>
          </p:nvPr>
        </p:nvSpPr>
        <p:spPr/>
        <p:txBody>
          <a:bodyPr/>
          <a:lstStyle/>
          <a:p>
            <a:fld id="{DE927BF4-6C58-4511-84B6-11760C11D11D}" type="slidenum">
              <a:rPr lang="en-US" smtClean="0"/>
              <a:t>18</a:t>
            </a:fld>
            <a:endParaRPr lang="en-US"/>
          </a:p>
        </p:txBody>
      </p:sp>
      <p:pic>
        <p:nvPicPr>
          <p:cNvPr id="4" name="Picture 3" descr="A diagram of a company&#10;&#10;Description automatically generated">
            <a:extLst>
              <a:ext uri="{FF2B5EF4-FFF2-40B4-BE49-F238E27FC236}">
                <a16:creationId xmlns:a16="http://schemas.microsoft.com/office/drawing/2014/main" id="{EB645A46-BF05-164F-E35D-4F1EB42DF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273" y="536591"/>
            <a:ext cx="9066592" cy="6295614"/>
          </a:xfrm>
          <a:prstGeom prst="rect">
            <a:avLst/>
          </a:prstGeom>
          <a:ln>
            <a:noFill/>
          </a:ln>
        </p:spPr>
      </p:pic>
    </p:spTree>
    <p:extLst>
      <p:ext uri="{BB962C8B-B14F-4D97-AF65-F5344CB8AC3E}">
        <p14:creationId xmlns:p14="http://schemas.microsoft.com/office/powerpoint/2010/main" val="1411417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3" name="Title 1">
            <a:extLst>
              <a:ext uri="{FF2B5EF4-FFF2-40B4-BE49-F238E27FC236}">
                <a16:creationId xmlns:a16="http://schemas.microsoft.com/office/drawing/2014/main" id="{3C420690-BBD1-0F82-F135-5EC38A405AC7}"/>
              </a:ext>
            </a:extLst>
          </p:cNvPr>
          <p:cNvSpPr txBox="1">
            <a:spLocks/>
          </p:cNvSpPr>
          <p:nvPr/>
        </p:nvSpPr>
        <p:spPr>
          <a:xfrm>
            <a:off x="3283931" y="0"/>
            <a:ext cx="5747429" cy="546319"/>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2800" b="1" dirty="0">
                <a:solidFill>
                  <a:srgbClr val="1A1A1A"/>
                </a:solidFill>
                <a:latin typeface="Raleway" pitchFamily="2" charset="0"/>
              </a:rPr>
              <a:t>Technical Approach: Process Flow Diagram</a:t>
            </a:r>
            <a:endParaRPr lang="en-US" dirty="0"/>
          </a:p>
        </p:txBody>
      </p:sp>
      <p:sp>
        <p:nvSpPr>
          <p:cNvPr id="15" name="Slide Number Placeholder 14">
            <a:extLst>
              <a:ext uri="{FF2B5EF4-FFF2-40B4-BE49-F238E27FC236}">
                <a16:creationId xmlns:a16="http://schemas.microsoft.com/office/drawing/2014/main" id="{97DEE450-3A57-65F0-1988-E9F8E3C174A7}"/>
              </a:ext>
            </a:extLst>
          </p:cNvPr>
          <p:cNvSpPr>
            <a:spLocks noGrp="1"/>
          </p:cNvSpPr>
          <p:nvPr>
            <p:ph type="sldNum" sz="quarter" idx="12"/>
          </p:nvPr>
        </p:nvSpPr>
        <p:spPr/>
        <p:txBody>
          <a:bodyPr/>
          <a:lstStyle/>
          <a:p>
            <a:fld id="{DE927BF4-6C58-4511-84B6-11760C11D11D}" type="slidenum">
              <a:rPr lang="en-US" smtClean="0"/>
              <a:t>19</a:t>
            </a:fld>
            <a:endParaRPr lang="en-US"/>
          </a:p>
        </p:txBody>
      </p:sp>
      <p:pic>
        <p:nvPicPr>
          <p:cNvPr id="5" name="Picture 4" descr="A screenshot of a computer program&#10;&#10;Description automatically generated">
            <a:extLst>
              <a:ext uri="{FF2B5EF4-FFF2-40B4-BE49-F238E27FC236}">
                <a16:creationId xmlns:a16="http://schemas.microsoft.com/office/drawing/2014/main" id="{CAAD2ACF-3FD6-B3B6-1F19-02AABB6D1A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7286"/>
            <a:ext cx="12192000" cy="5703427"/>
          </a:xfrm>
          <a:prstGeom prst="rect">
            <a:avLst/>
          </a:prstGeom>
        </p:spPr>
      </p:pic>
    </p:spTree>
    <p:extLst>
      <p:ext uri="{BB962C8B-B14F-4D97-AF65-F5344CB8AC3E}">
        <p14:creationId xmlns:p14="http://schemas.microsoft.com/office/powerpoint/2010/main" val="1275365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5CC1F9-7FD4-F885-D280-EA6B09698A48}"/>
              </a:ext>
            </a:extLst>
          </p:cNvPr>
          <p:cNvSpPr>
            <a:spLocks noGrp="1"/>
          </p:cNvSpPr>
          <p:nvPr>
            <p:ph type="sldNum" sz="quarter" idx="12"/>
          </p:nvPr>
        </p:nvSpPr>
        <p:spPr/>
        <p:txBody>
          <a:bodyPr/>
          <a:lstStyle/>
          <a:p>
            <a:fld id="{DE927BF4-6C58-4511-84B6-11760C11D11D}" type="slidenum">
              <a:rPr lang="en-US" smtClean="0"/>
              <a:t>2</a:t>
            </a:fld>
            <a:endParaRPr lang="en-US"/>
          </a:p>
        </p:txBody>
      </p:sp>
      <p:sp>
        <p:nvSpPr>
          <p:cNvPr id="5" name="Title 1">
            <a:extLst>
              <a:ext uri="{FF2B5EF4-FFF2-40B4-BE49-F238E27FC236}">
                <a16:creationId xmlns:a16="http://schemas.microsoft.com/office/drawing/2014/main" id="{692AE4D5-A588-AFB5-6B91-F1EDB444013E}"/>
              </a:ext>
            </a:extLst>
          </p:cNvPr>
          <p:cNvSpPr txBox="1">
            <a:spLocks/>
          </p:cNvSpPr>
          <p:nvPr/>
        </p:nvSpPr>
        <p:spPr>
          <a:xfrm>
            <a:off x="4223078" y="158808"/>
            <a:ext cx="2787508" cy="5916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rgbClr val="1A1A1A"/>
                </a:solidFill>
                <a:latin typeface="Raleway" pitchFamily="2" charset="0"/>
              </a:rPr>
              <a:t>Why this </a:t>
            </a:r>
            <a:r>
              <a:rPr lang="en-US" sz="2800" b="1" dirty="0">
                <a:solidFill>
                  <a:srgbClr val="1A1A1A"/>
                </a:solidFill>
                <a:latin typeface="Raleway" pitchFamily="2" charset="0"/>
              </a:rPr>
              <a:t>topic</a:t>
            </a:r>
            <a:r>
              <a:rPr lang="en-US" sz="2800" dirty="0">
                <a:solidFill>
                  <a:srgbClr val="1A1A1A"/>
                </a:solidFill>
                <a:latin typeface="Raleway" pitchFamily="2" charset="0"/>
              </a:rPr>
              <a:t>?</a:t>
            </a:r>
            <a:endParaRPr lang="en-US" dirty="0"/>
          </a:p>
        </p:txBody>
      </p:sp>
      <p:grpSp>
        <p:nvGrpSpPr>
          <p:cNvPr id="2" name="Group 1">
            <a:extLst>
              <a:ext uri="{FF2B5EF4-FFF2-40B4-BE49-F238E27FC236}">
                <a16:creationId xmlns:a16="http://schemas.microsoft.com/office/drawing/2014/main" id="{469351EC-86BE-BC7A-C34C-10B2C2B499C8}"/>
              </a:ext>
            </a:extLst>
          </p:cNvPr>
          <p:cNvGrpSpPr/>
          <p:nvPr/>
        </p:nvGrpSpPr>
        <p:grpSpPr>
          <a:xfrm>
            <a:off x="1117171" y="1312496"/>
            <a:ext cx="9957658" cy="2928765"/>
            <a:chOff x="869451" y="2158800"/>
            <a:chExt cx="10404716" cy="3882078"/>
          </a:xfrm>
        </p:grpSpPr>
        <p:sp>
          <p:nvSpPr>
            <p:cNvPr id="9" name="Google Shape;1681;p59">
              <a:extLst>
                <a:ext uri="{FF2B5EF4-FFF2-40B4-BE49-F238E27FC236}">
                  <a16:creationId xmlns:a16="http://schemas.microsoft.com/office/drawing/2014/main" id="{8FA35168-A9D1-8624-FF83-752F7CE5E832}"/>
                </a:ext>
              </a:extLst>
            </p:cNvPr>
            <p:cNvSpPr txBox="1"/>
            <p:nvPr/>
          </p:nvSpPr>
          <p:spPr>
            <a:xfrm>
              <a:off x="869451" y="3365437"/>
              <a:ext cx="2912656" cy="2247424"/>
            </a:xfrm>
            <a:prstGeom prst="rect">
              <a:avLst/>
            </a:prstGeom>
            <a:solidFill>
              <a:srgbClr val="81EAFF">
                <a:alpha val="49804"/>
              </a:srgbClr>
            </a:solidFill>
            <a:ln>
              <a:noFill/>
            </a:ln>
          </p:spPr>
          <p:txBody>
            <a:bodyPr spcFirstLastPara="1" wrap="square" lIns="91425" tIns="45700" rIns="91425" bIns="45700" anchor="t" anchorCtr="0">
              <a:noAutofit/>
            </a:bodyPr>
            <a:lstStyle/>
            <a:p>
              <a:pPr algn="ctr">
                <a:lnSpc>
                  <a:spcPct val="100000"/>
                </a:lnSpc>
                <a:spcBef>
                  <a:spcPct val="0"/>
                </a:spcBef>
                <a:buClr>
                  <a:schemeClr val="dk1"/>
                </a:buClr>
                <a:buSzPts val="1800"/>
                <a:buFontTx/>
                <a:buNone/>
              </a:pPr>
              <a:endParaRPr lang="en-US" sz="1600" b="1" dirty="0"/>
            </a:p>
            <a:p>
              <a:pPr algn="ctr">
                <a:lnSpc>
                  <a:spcPct val="100000"/>
                </a:lnSpc>
                <a:spcBef>
                  <a:spcPct val="0"/>
                </a:spcBef>
                <a:buClr>
                  <a:schemeClr val="dk1"/>
                </a:buClr>
                <a:buSzPts val="1800"/>
                <a:buFontTx/>
                <a:buNone/>
              </a:pPr>
              <a:r>
                <a:rPr lang="en-US" sz="1600" b="1" dirty="0"/>
                <a:t>40% of consumers </a:t>
              </a:r>
              <a:r>
                <a:rPr lang="en-US" sz="1600" dirty="0"/>
                <a:t>abandon a website that takes more than </a:t>
              </a:r>
              <a:r>
                <a:rPr lang="en-US" sz="1600" b="1" dirty="0"/>
                <a:t>3 seconds</a:t>
              </a:r>
              <a:r>
                <a:rPr lang="en-US" sz="1600" dirty="0"/>
                <a:t> to load.</a:t>
              </a:r>
            </a:p>
            <a:p>
              <a:pPr algn="ctr">
                <a:lnSpc>
                  <a:spcPct val="100000"/>
                </a:lnSpc>
                <a:spcBef>
                  <a:spcPct val="0"/>
                </a:spcBef>
                <a:buClr>
                  <a:schemeClr val="dk1"/>
                </a:buClr>
                <a:buSzPts val="1800"/>
                <a:buFontTx/>
                <a:buNone/>
              </a:pPr>
              <a:endParaRPr lang="en-US" sz="1600" dirty="0"/>
            </a:p>
            <a:p>
              <a:pPr algn="ctr">
                <a:lnSpc>
                  <a:spcPct val="100000"/>
                </a:lnSpc>
                <a:spcBef>
                  <a:spcPct val="0"/>
                </a:spcBef>
                <a:buClr>
                  <a:schemeClr val="dk1"/>
                </a:buClr>
                <a:buSzPts val="1800"/>
                <a:buFontTx/>
                <a:buNone/>
              </a:pPr>
              <a:r>
                <a:rPr lang="en-US" sz="800" dirty="0"/>
                <a:t>Reference: a study by Akamai </a:t>
              </a:r>
              <a:endParaRPr lang="en-US" altLang="ru-RU" sz="800" dirty="0">
                <a:solidFill>
                  <a:srgbClr val="374151"/>
                </a:solidFill>
                <a:latin typeface="Söhne"/>
              </a:endParaRPr>
            </a:p>
          </p:txBody>
        </p:sp>
        <p:sp>
          <p:nvSpPr>
            <p:cNvPr id="10" name="Rectangle 72">
              <a:extLst>
                <a:ext uri="{FF2B5EF4-FFF2-40B4-BE49-F238E27FC236}">
                  <a16:creationId xmlns:a16="http://schemas.microsoft.com/office/drawing/2014/main" id="{11022918-54F7-A99B-557E-F66D9DC24B36}"/>
                </a:ext>
              </a:extLst>
            </p:cNvPr>
            <p:cNvSpPr>
              <a:spLocks noChangeArrowheads="1"/>
            </p:cNvSpPr>
            <p:nvPr/>
          </p:nvSpPr>
          <p:spPr bwMode="auto">
            <a:xfrm>
              <a:off x="1069826" y="2158800"/>
              <a:ext cx="251190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800" b="1" dirty="0">
                  <a:latin typeface="Open Sans Semibold" panose="020B0706030804020204" pitchFamily="34" charset="0"/>
                </a:rPr>
                <a:t>Customer Satisfaction </a:t>
              </a:r>
            </a:p>
            <a:p>
              <a:pPr algn="ctr">
                <a:lnSpc>
                  <a:spcPct val="100000"/>
                </a:lnSpc>
                <a:spcBef>
                  <a:spcPct val="0"/>
                </a:spcBef>
                <a:buFontTx/>
                <a:buNone/>
              </a:pPr>
              <a:r>
                <a:rPr lang="en-US" altLang="en-US" sz="1800" b="1" dirty="0">
                  <a:latin typeface="Open Sans Semibold" panose="020B0706030804020204" pitchFamily="34" charset="0"/>
                </a:rPr>
                <a:t>Impact</a:t>
              </a:r>
              <a:endParaRPr lang="en-US" altLang="en-US" sz="1400" dirty="0"/>
            </a:p>
          </p:txBody>
        </p:sp>
        <p:sp>
          <p:nvSpPr>
            <p:cNvPr id="11" name="Freeform 76">
              <a:extLst>
                <a:ext uri="{FF2B5EF4-FFF2-40B4-BE49-F238E27FC236}">
                  <a16:creationId xmlns:a16="http://schemas.microsoft.com/office/drawing/2014/main" id="{1DF7A07D-4A87-B13F-7009-0D480E2BD787}"/>
                </a:ext>
              </a:extLst>
            </p:cNvPr>
            <p:cNvSpPr>
              <a:spLocks noEditPoints="1"/>
            </p:cNvSpPr>
            <p:nvPr/>
          </p:nvSpPr>
          <p:spPr bwMode="auto">
            <a:xfrm>
              <a:off x="1893210" y="2922932"/>
              <a:ext cx="533858" cy="316419"/>
            </a:xfrm>
            <a:custGeom>
              <a:avLst/>
              <a:gdLst>
                <a:gd name="T0" fmla="*/ 2147483646 w 363"/>
                <a:gd name="T1" fmla="*/ 2147483646 h 190"/>
                <a:gd name="T2" fmla="*/ 2147483646 w 363"/>
                <a:gd name="T3" fmla="*/ 2147483646 h 190"/>
                <a:gd name="T4" fmla="*/ 2147483646 w 363"/>
                <a:gd name="T5" fmla="*/ 2147483646 h 190"/>
                <a:gd name="T6" fmla="*/ 2147483646 w 363"/>
                <a:gd name="T7" fmla="*/ 2147483646 h 190"/>
                <a:gd name="T8" fmla="*/ 2147483646 w 363"/>
                <a:gd name="T9" fmla="*/ 2147483646 h 190"/>
                <a:gd name="T10" fmla="*/ 2147483646 w 363"/>
                <a:gd name="T11" fmla="*/ 2147483646 h 190"/>
                <a:gd name="T12" fmla="*/ 2147483646 w 363"/>
                <a:gd name="T13" fmla="*/ 2147483646 h 190"/>
                <a:gd name="T14" fmla="*/ 2147483646 w 363"/>
                <a:gd name="T15" fmla="*/ 2147483646 h 190"/>
                <a:gd name="T16" fmla="*/ 2147483646 w 363"/>
                <a:gd name="T17" fmla="*/ 2147483646 h 190"/>
                <a:gd name="T18" fmla="*/ 2147483646 w 363"/>
                <a:gd name="T19" fmla="*/ 2147483646 h 190"/>
                <a:gd name="T20" fmla="*/ 2147483646 w 363"/>
                <a:gd name="T21" fmla="*/ 2147483646 h 190"/>
                <a:gd name="T22" fmla="*/ 2147483646 w 363"/>
                <a:gd name="T23" fmla="*/ 0 h 190"/>
                <a:gd name="T24" fmla="*/ 2147483646 w 363"/>
                <a:gd name="T25" fmla="*/ 2147483646 h 190"/>
                <a:gd name="T26" fmla="*/ 2147483646 w 363"/>
                <a:gd name="T27" fmla="*/ 2147483646 h 190"/>
                <a:gd name="T28" fmla="*/ 2147483646 w 363"/>
                <a:gd name="T29" fmla="*/ 2147483646 h 190"/>
                <a:gd name="T30" fmla="*/ 2147483646 w 363"/>
                <a:gd name="T31" fmla="*/ 2147483646 h 190"/>
                <a:gd name="T32" fmla="*/ 2147483646 w 363"/>
                <a:gd name="T33" fmla="*/ 2147483646 h 190"/>
                <a:gd name="T34" fmla="*/ 2147483646 w 363"/>
                <a:gd name="T35" fmla="*/ 2147483646 h 190"/>
                <a:gd name="T36" fmla="*/ 2147483646 w 363"/>
                <a:gd name="T37" fmla="*/ 2147483646 h 190"/>
                <a:gd name="T38" fmla="*/ 2147483646 w 363"/>
                <a:gd name="T39" fmla="*/ 2147483646 h 190"/>
                <a:gd name="T40" fmla="*/ 2147483646 w 363"/>
                <a:gd name="T41" fmla="*/ 2147483646 h 190"/>
                <a:gd name="T42" fmla="*/ 2147483646 w 363"/>
                <a:gd name="T43" fmla="*/ 2147483646 h 190"/>
                <a:gd name="T44" fmla="*/ 2147483646 w 363"/>
                <a:gd name="T45" fmla="*/ 2147483646 h 190"/>
                <a:gd name="T46" fmla="*/ 2147483646 w 363"/>
                <a:gd name="T47" fmla="*/ 2147483646 h 190"/>
                <a:gd name="T48" fmla="*/ 2147483646 w 363"/>
                <a:gd name="T49" fmla="*/ 2147483646 h 190"/>
                <a:gd name="T50" fmla="*/ 2147483646 w 363"/>
                <a:gd name="T51" fmla="*/ 2147483646 h 190"/>
                <a:gd name="T52" fmla="*/ 2147483646 w 363"/>
                <a:gd name="T53" fmla="*/ 2147483646 h 190"/>
                <a:gd name="T54" fmla="*/ 2147483646 w 363"/>
                <a:gd name="T55" fmla="*/ 2147483646 h 190"/>
                <a:gd name="T56" fmla="*/ 2147483646 w 363"/>
                <a:gd name="T57" fmla="*/ 2147483646 h 190"/>
                <a:gd name="T58" fmla="*/ 2147483646 w 363"/>
                <a:gd name="T59" fmla="*/ 2147483646 h 190"/>
                <a:gd name="T60" fmla="*/ 2147483646 w 363"/>
                <a:gd name="T61" fmla="*/ 2147483646 h 190"/>
                <a:gd name="T62" fmla="*/ 2147483646 w 363"/>
                <a:gd name="T63" fmla="*/ 2147483646 h 190"/>
                <a:gd name="T64" fmla="*/ 2147483646 w 363"/>
                <a:gd name="T65" fmla="*/ 2147483646 h 190"/>
                <a:gd name="T66" fmla="*/ 2147483646 w 363"/>
                <a:gd name="T67" fmla="*/ 2147483646 h 190"/>
                <a:gd name="T68" fmla="*/ 2147483646 w 363"/>
                <a:gd name="T69" fmla="*/ 2147483646 h 190"/>
                <a:gd name="T70" fmla="*/ 2147483646 w 363"/>
                <a:gd name="T71" fmla="*/ 2147483646 h 190"/>
                <a:gd name="T72" fmla="*/ 2147483646 w 363"/>
                <a:gd name="T73" fmla="*/ 2147483646 h 190"/>
                <a:gd name="T74" fmla="*/ 2147483646 w 363"/>
                <a:gd name="T75" fmla="*/ 2147483646 h 190"/>
                <a:gd name="T76" fmla="*/ 2147483646 w 363"/>
                <a:gd name="T77" fmla="*/ 2147483646 h 190"/>
                <a:gd name="T78" fmla="*/ 2147483646 w 363"/>
                <a:gd name="T79" fmla="*/ 2147483646 h 190"/>
                <a:gd name="T80" fmla="*/ 2147483646 w 363"/>
                <a:gd name="T81" fmla="*/ 2147483646 h 190"/>
                <a:gd name="T82" fmla="*/ 2147483646 w 363"/>
                <a:gd name="T83" fmla="*/ 2147483646 h 190"/>
                <a:gd name="T84" fmla="*/ 2147483646 w 363"/>
                <a:gd name="T85" fmla="*/ 2147483646 h 190"/>
                <a:gd name="T86" fmla="*/ 2147483646 w 363"/>
                <a:gd name="T87" fmla="*/ 2147483646 h 190"/>
                <a:gd name="T88" fmla="*/ 2147483646 w 363"/>
                <a:gd name="T89" fmla="*/ 2147483646 h 190"/>
                <a:gd name="T90" fmla="*/ 2147483646 w 363"/>
                <a:gd name="T91" fmla="*/ 2147483646 h 190"/>
                <a:gd name="T92" fmla="*/ 2147483646 w 363"/>
                <a:gd name="T93" fmla="*/ 2147483646 h 190"/>
                <a:gd name="T94" fmla="*/ 2147483646 w 363"/>
                <a:gd name="T95" fmla="*/ 2147483646 h 190"/>
                <a:gd name="T96" fmla="*/ 2147483646 w 363"/>
                <a:gd name="T97" fmla="*/ 2147483646 h 190"/>
                <a:gd name="T98" fmla="*/ 2147483646 w 363"/>
                <a:gd name="T99" fmla="*/ 2147483646 h 190"/>
                <a:gd name="T100" fmla="*/ 2147483646 w 363"/>
                <a:gd name="T101" fmla="*/ 2147483646 h 190"/>
                <a:gd name="T102" fmla="*/ 2147483646 w 363"/>
                <a:gd name="T103" fmla="*/ 2147483646 h 190"/>
                <a:gd name="T104" fmla="*/ 2147483646 w 363"/>
                <a:gd name="T105" fmla="*/ 2147483646 h 190"/>
                <a:gd name="T106" fmla="*/ 2147483646 w 363"/>
                <a:gd name="T107" fmla="*/ 2147483646 h 190"/>
                <a:gd name="T108" fmla="*/ 2147483646 w 363"/>
                <a:gd name="T109" fmla="*/ 2147483646 h 190"/>
                <a:gd name="T110" fmla="*/ 2147483646 w 363"/>
                <a:gd name="T111" fmla="*/ 2147483646 h 190"/>
                <a:gd name="T112" fmla="*/ 2147483646 w 363"/>
                <a:gd name="T113" fmla="*/ 2147483646 h 190"/>
                <a:gd name="T114" fmla="*/ 2147483646 w 363"/>
                <a:gd name="T115" fmla="*/ 2147483646 h 190"/>
                <a:gd name="T116" fmla="*/ 2147483646 w 363"/>
                <a:gd name="T117" fmla="*/ 2147483646 h 1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63" h="190">
                  <a:moveTo>
                    <a:pt x="262" y="179"/>
                  </a:moveTo>
                  <a:cubicBezTo>
                    <a:pt x="257" y="181"/>
                    <a:pt x="251" y="183"/>
                    <a:pt x="246" y="184"/>
                  </a:cubicBezTo>
                  <a:cubicBezTo>
                    <a:pt x="228" y="188"/>
                    <a:pt x="209" y="189"/>
                    <a:pt x="186" y="190"/>
                  </a:cubicBezTo>
                  <a:cubicBezTo>
                    <a:pt x="163" y="189"/>
                    <a:pt x="144" y="188"/>
                    <a:pt x="126" y="184"/>
                  </a:cubicBezTo>
                  <a:cubicBezTo>
                    <a:pt x="121" y="183"/>
                    <a:pt x="115" y="181"/>
                    <a:pt x="110" y="179"/>
                  </a:cubicBezTo>
                  <a:cubicBezTo>
                    <a:pt x="94" y="171"/>
                    <a:pt x="94" y="158"/>
                    <a:pt x="103" y="150"/>
                  </a:cubicBezTo>
                  <a:cubicBezTo>
                    <a:pt x="113" y="140"/>
                    <a:pt x="124" y="133"/>
                    <a:pt x="137" y="128"/>
                  </a:cubicBezTo>
                  <a:cubicBezTo>
                    <a:pt x="142" y="125"/>
                    <a:pt x="148" y="123"/>
                    <a:pt x="153" y="121"/>
                  </a:cubicBezTo>
                  <a:cubicBezTo>
                    <a:pt x="164" y="117"/>
                    <a:pt x="167" y="106"/>
                    <a:pt x="159" y="98"/>
                  </a:cubicBezTo>
                  <a:cubicBezTo>
                    <a:pt x="143" y="82"/>
                    <a:pt x="137" y="63"/>
                    <a:pt x="138" y="42"/>
                  </a:cubicBezTo>
                  <a:cubicBezTo>
                    <a:pt x="139" y="19"/>
                    <a:pt x="152" y="7"/>
                    <a:pt x="173" y="2"/>
                  </a:cubicBezTo>
                  <a:cubicBezTo>
                    <a:pt x="177" y="1"/>
                    <a:pt x="182" y="0"/>
                    <a:pt x="186" y="0"/>
                  </a:cubicBezTo>
                  <a:cubicBezTo>
                    <a:pt x="190" y="0"/>
                    <a:pt x="195" y="1"/>
                    <a:pt x="199" y="2"/>
                  </a:cubicBezTo>
                  <a:cubicBezTo>
                    <a:pt x="220" y="7"/>
                    <a:pt x="233" y="19"/>
                    <a:pt x="234" y="42"/>
                  </a:cubicBezTo>
                  <a:cubicBezTo>
                    <a:pt x="235" y="63"/>
                    <a:pt x="229" y="82"/>
                    <a:pt x="213" y="98"/>
                  </a:cubicBezTo>
                  <a:cubicBezTo>
                    <a:pt x="205" y="106"/>
                    <a:pt x="208" y="117"/>
                    <a:pt x="219" y="121"/>
                  </a:cubicBezTo>
                  <a:cubicBezTo>
                    <a:pt x="224" y="123"/>
                    <a:pt x="230" y="125"/>
                    <a:pt x="235" y="128"/>
                  </a:cubicBezTo>
                  <a:cubicBezTo>
                    <a:pt x="248" y="133"/>
                    <a:pt x="259" y="140"/>
                    <a:pt x="269" y="150"/>
                  </a:cubicBezTo>
                  <a:cubicBezTo>
                    <a:pt x="275" y="156"/>
                    <a:pt x="278" y="171"/>
                    <a:pt x="262" y="179"/>
                  </a:cubicBezTo>
                  <a:close/>
                  <a:moveTo>
                    <a:pt x="357" y="162"/>
                  </a:moveTo>
                  <a:cubicBezTo>
                    <a:pt x="351" y="155"/>
                    <a:pt x="343" y="150"/>
                    <a:pt x="334" y="146"/>
                  </a:cubicBezTo>
                  <a:cubicBezTo>
                    <a:pt x="330" y="145"/>
                    <a:pt x="326" y="143"/>
                    <a:pt x="322" y="142"/>
                  </a:cubicBezTo>
                  <a:cubicBezTo>
                    <a:pt x="315" y="139"/>
                    <a:pt x="313" y="131"/>
                    <a:pt x="318" y="126"/>
                  </a:cubicBezTo>
                  <a:cubicBezTo>
                    <a:pt x="329" y="115"/>
                    <a:pt x="333" y="102"/>
                    <a:pt x="333" y="87"/>
                  </a:cubicBezTo>
                  <a:cubicBezTo>
                    <a:pt x="332" y="71"/>
                    <a:pt x="323" y="63"/>
                    <a:pt x="309" y="59"/>
                  </a:cubicBezTo>
                  <a:cubicBezTo>
                    <a:pt x="306" y="58"/>
                    <a:pt x="302" y="58"/>
                    <a:pt x="300" y="58"/>
                  </a:cubicBezTo>
                  <a:cubicBezTo>
                    <a:pt x="297" y="58"/>
                    <a:pt x="294" y="58"/>
                    <a:pt x="290" y="59"/>
                  </a:cubicBezTo>
                  <a:cubicBezTo>
                    <a:pt x="276" y="63"/>
                    <a:pt x="267" y="71"/>
                    <a:pt x="266" y="87"/>
                  </a:cubicBezTo>
                  <a:cubicBezTo>
                    <a:pt x="266" y="102"/>
                    <a:pt x="270" y="115"/>
                    <a:pt x="281" y="126"/>
                  </a:cubicBezTo>
                  <a:cubicBezTo>
                    <a:pt x="286" y="131"/>
                    <a:pt x="284" y="139"/>
                    <a:pt x="277" y="142"/>
                  </a:cubicBezTo>
                  <a:cubicBezTo>
                    <a:pt x="277" y="142"/>
                    <a:pt x="276" y="142"/>
                    <a:pt x="276" y="142"/>
                  </a:cubicBezTo>
                  <a:cubicBezTo>
                    <a:pt x="277" y="143"/>
                    <a:pt x="278" y="144"/>
                    <a:pt x="279" y="145"/>
                  </a:cubicBezTo>
                  <a:cubicBezTo>
                    <a:pt x="284" y="150"/>
                    <a:pt x="287" y="158"/>
                    <a:pt x="285" y="166"/>
                  </a:cubicBezTo>
                  <a:cubicBezTo>
                    <a:pt x="284" y="174"/>
                    <a:pt x="279" y="180"/>
                    <a:pt x="271" y="184"/>
                  </a:cubicBezTo>
                  <a:cubicBezTo>
                    <a:pt x="268" y="185"/>
                    <a:pt x="266" y="186"/>
                    <a:pt x="264" y="187"/>
                  </a:cubicBezTo>
                  <a:cubicBezTo>
                    <a:pt x="275" y="189"/>
                    <a:pt x="286" y="189"/>
                    <a:pt x="300" y="190"/>
                  </a:cubicBezTo>
                  <a:cubicBezTo>
                    <a:pt x="316" y="189"/>
                    <a:pt x="329" y="189"/>
                    <a:pt x="341" y="186"/>
                  </a:cubicBezTo>
                  <a:cubicBezTo>
                    <a:pt x="345" y="185"/>
                    <a:pt x="349" y="184"/>
                    <a:pt x="353" y="182"/>
                  </a:cubicBezTo>
                  <a:cubicBezTo>
                    <a:pt x="363" y="177"/>
                    <a:pt x="362" y="166"/>
                    <a:pt x="357" y="162"/>
                  </a:cubicBezTo>
                  <a:close/>
                  <a:moveTo>
                    <a:pt x="85" y="166"/>
                  </a:moveTo>
                  <a:cubicBezTo>
                    <a:pt x="84" y="159"/>
                    <a:pt x="87" y="151"/>
                    <a:pt x="93" y="145"/>
                  </a:cubicBezTo>
                  <a:cubicBezTo>
                    <a:pt x="95" y="143"/>
                    <a:pt x="97" y="141"/>
                    <a:pt x="100" y="138"/>
                  </a:cubicBezTo>
                  <a:cubicBezTo>
                    <a:pt x="99" y="138"/>
                    <a:pt x="97" y="137"/>
                    <a:pt x="95" y="137"/>
                  </a:cubicBezTo>
                  <a:cubicBezTo>
                    <a:pt x="87" y="133"/>
                    <a:pt x="85" y="125"/>
                    <a:pt x="91" y="119"/>
                  </a:cubicBezTo>
                  <a:cubicBezTo>
                    <a:pt x="103" y="107"/>
                    <a:pt x="108" y="92"/>
                    <a:pt x="107" y="76"/>
                  </a:cubicBezTo>
                  <a:cubicBezTo>
                    <a:pt x="107" y="58"/>
                    <a:pt x="96" y="49"/>
                    <a:pt x="80" y="45"/>
                  </a:cubicBezTo>
                  <a:cubicBezTo>
                    <a:pt x="77" y="44"/>
                    <a:pt x="74" y="44"/>
                    <a:pt x="70" y="44"/>
                  </a:cubicBezTo>
                  <a:cubicBezTo>
                    <a:pt x="67" y="44"/>
                    <a:pt x="64" y="44"/>
                    <a:pt x="60" y="45"/>
                  </a:cubicBezTo>
                  <a:cubicBezTo>
                    <a:pt x="44" y="49"/>
                    <a:pt x="34" y="58"/>
                    <a:pt x="33" y="76"/>
                  </a:cubicBezTo>
                  <a:cubicBezTo>
                    <a:pt x="33" y="92"/>
                    <a:pt x="37" y="107"/>
                    <a:pt x="50" y="119"/>
                  </a:cubicBezTo>
                  <a:cubicBezTo>
                    <a:pt x="56" y="125"/>
                    <a:pt x="53" y="133"/>
                    <a:pt x="45" y="137"/>
                  </a:cubicBezTo>
                  <a:cubicBezTo>
                    <a:pt x="41" y="138"/>
                    <a:pt x="37" y="140"/>
                    <a:pt x="32" y="142"/>
                  </a:cubicBezTo>
                  <a:cubicBezTo>
                    <a:pt x="23" y="146"/>
                    <a:pt x="14" y="151"/>
                    <a:pt x="6" y="159"/>
                  </a:cubicBezTo>
                  <a:cubicBezTo>
                    <a:pt x="0" y="166"/>
                    <a:pt x="0" y="175"/>
                    <a:pt x="12" y="181"/>
                  </a:cubicBezTo>
                  <a:cubicBezTo>
                    <a:pt x="16" y="183"/>
                    <a:pt x="20" y="184"/>
                    <a:pt x="24" y="185"/>
                  </a:cubicBezTo>
                  <a:cubicBezTo>
                    <a:pt x="38" y="189"/>
                    <a:pt x="53" y="189"/>
                    <a:pt x="70" y="190"/>
                  </a:cubicBezTo>
                  <a:cubicBezTo>
                    <a:pt x="85" y="189"/>
                    <a:pt x="97" y="189"/>
                    <a:pt x="108" y="187"/>
                  </a:cubicBezTo>
                  <a:cubicBezTo>
                    <a:pt x="106" y="186"/>
                    <a:pt x="103" y="185"/>
                    <a:pt x="101" y="184"/>
                  </a:cubicBezTo>
                  <a:cubicBezTo>
                    <a:pt x="92" y="180"/>
                    <a:pt x="86" y="173"/>
                    <a:pt x="85" y="166"/>
                  </a:cubicBezTo>
                  <a:close/>
                </a:path>
              </a:pathLst>
            </a:custGeom>
            <a:solidFill>
              <a:srgbClr val="007D96"/>
            </a:solidFill>
            <a:ln>
              <a:noFill/>
            </a:ln>
          </p:spPr>
          <p:txBody>
            <a:bodyPr/>
            <a:lstStyle/>
            <a:p>
              <a:endParaRPr lang="en-US"/>
            </a:p>
          </p:txBody>
        </p:sp>
        <p:sp>
          <p:nvSpPr>
            <p:cNvPr id="18" name="Google Shape;787;p27">
              <a:extLst>
                <a:ext uri="{FF2B5EF4-FFF2-40B4-BE49-F238E27FC236}">
                  <a16:creationId xmlns:a16="http://schemas.microsoft.com/office/drawing/2014/main" id="{98DC52DF-6472-3121-9625-0E46DA6E32E3}"/>
                </a:ext>
              </a:extLst>
            </p:cNvPr>
            <p:cNvSpPr>
              <a:spLocks/>
            </p:cNvSpPr>
            <p:nvPr/>
          </p:nvSpPr>
          <p:spPr bwMode="auto">
            <a:xfrm>
              <a:off x="9557996" y="2861951"/>
              <a:ext cx="337023" cy="365125"/>
            </a:xfrm>
            <a:custGeom>
              <a:avLst/>
              <a:gdLst>
                <a:gd name="T0" fmla="*/ 130 w 130"/>
                <a:gd name="T1" fmla="*/ 130 h 193"/>
                <a:gd name="T2" fmla="*/ 85 w 130"/>
                <a:gd name="T3" fmla="*/ 88 h 193"/>
                <a:gd name="T4" fmla="*/ 60 w 130"/>
                <a:gd name="T5" fmla="*/ 82 h 193"/>
                <a:gd name="T6" fmla="*/ 26 w 130"/>
                <a:gd name="T7" fmla="*/ 62 h 193"/>
                <a:gd name="T8" fmla="*/ 63 w 130"/>
                <a:gd name="T9" fmla="*/ 43 h 193"/>
                <a:gd name="T10" fmla="*/ 101 w 130"/>
                <a:gd name="T11" fmla="*/ 57 h 193"/>
                <a:gd name="T12" fmla="*/ 107 w 130"/>
                <a:gd name="T13" fmla="*/ 60 h 193"/>
                <a:gd name="T14" fmla="*/ 113 w 130"/>
                <a:gd name="T15" fmla="*/ 56 h 193"/>
                <a:gd name="T16" fmla="*/ 120 w 130"/>
                <a:gd name="T17" fmla="*/ 46 h 193"/>
                <a:gd name="T18" fmla="*/ 78 w 130"/>
                <a:gd name="T19" fmla="*/ 23 h 193"/>
                <a:gd name="T20" fmla="*/ 76 w 130"/>
                <a:gd name="T21" fmla="*/ 22 h 193"/>
                <a:gd name="T22" fmla="*/ 76 w 130"/>
                <a:gd name="T23" fmla="*/ 4 h 193"/>
                <a:gd name="T24" fmla="*/ 70 w 130"/>
                <a:gd name="T25" fmla="*/ 0 h 193"/>
                <a:gd name="T26" fmla="*/ 60 w 130"/>
                <a:gd name="T27" fmla="*/ 0 h 193"/>
                <a:gd name="T28" fmla="*/ 54 w 130"/>
                <a:gd name="T29" fmla="*/ 4 h 193"/>
                <a:gd name="T30" fmla="*/ 54 w 130"/>
                <a:gd name="T31" fmla="*/ 22 h 193"/>
                <a:gd name="T32" fmla="*/ 51 w 130"/>
                <a:gd name="T33" fmla="*/ 22 h 193"/>
                <a:gd name="T34" fmla="*/ 0 w 130"/>
                <a:gd name="T35" fmla="*/ 63 h 193"/>
                <a:gd name="T36" fmla="*/ 49 w 130"/>
                <a:gd name="T37" fmla="*/ 102 h 193"/>
                <a:gd name="T38" fmla="*/ 77 w 130"/>
                <a:gd name="T39" fmla="*/ 109 h 193"/>
                <a:gd name="T40" fmla="*/ 104 w 130"/>
                <a:gd name="T41" fmla="*/ 130 h 193"/>
                <a:gd name="T42" fmla="*/ 66 w 130"/>
                <a:gd name="T43" fmla="*/ 150 h 193"/>
                <a:gd name="T44" fmla="*/ 23 w 130"/>
                <a:gd name="T45" fmla="*/ 135 h 193"/>
                <a:gd name="T46" fmla="*/ 8 w 130"/>
                <a:gd name="T47" fmla="*/ 137 h 193"/>
                <a:gd name="T48" fmla="*/ 5 w 130"/>
                <a:gd name="T49" fmla="*/ 147 h 193"/>
                <a:gd name="T50" fmla="*/ 51 w 130"/>
                <a:gd name="T51" fmla="*/ 170 h 193"/>
                <a:gd name="T52" fmla="*/ 54 w 130"/>
                <a:gd name="T53" fmla="*/ 171 h 193"/>
                <a:gd name="T54" fmla="*/ 54 w 130"/>
                <a:gd name="T55" fmla="*/ 189 h 193"/>
                <a:gd name="T56" fmla="*/ 60 w 130"/>
                <a:gd name="T57" fmla="*/ 193 h 193"/>
                <a:gd name="T58" fmla="*/ 70 w 130"/>
                <a:gd name="T59" fmla="*/ 193 h 193"/>
                <a:gd name="T60" fmla="*/ 76 w 130"/>
                <a:gd name="T61" fmla="*/ 189 h 193"/>
                <a:gd name="T62" fmla="*/ 76 w 130"/>
                <a:gd name="T63" fmla="*/ 171 h 193"/>
                <a:gd name="T64" fmla="*/ 79 w 130"/>
                <a:gd name="T65" fmla="*/ 171 h 193"/>
                <a:gd name="T66" fmla="*/ 130 w 130"/>
                <a:gd name="T67" fmla="*/ 13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0" h="193" extrusionOk="0">
                  <a:moveTo>
                    <a:pt x="130" y="130"/>
                  </a:moveTo>
                  <a:cubicBezTo>
                    <a:pt x="130" y="110"/>
                    <a:pt x="114" y="95"/>
                    <a:pt x="85" y="88"/>
                  </a:cubicBezTo>
                  <a:cubicBezTo>
                    <a:pt x="81" y="87"/>
                    <a:pt x="63" y="83"/>
                    <a:pt x="60" y="82"/>
                  </a:cubicBezTo>
                  <a:cubicBezTo>
                    <a:pt x="36" y="76"/>
                    <a:pt x="26" y="71"/>
                    <a:pt x="26" y="62"/>
                  </a:cubicBezTo>
                  <a:cubicBezTo>
                    <a:pt x="26" y="53"/>
                    <a:pt x="35" y="43"/>
                    <a:pt x="63" y="43"/>
                  </a:cubicBezTo>
                  <a:cubicBezTo>
                    <a:pt x="82" y="43"/>
                    <a:pt x="100" y="57"/>
                    <a:pt x="101" y="57"/>
                  </a:cubicBezTo>
                  <a:cubicBezTo>
                    <a:pt x="103" y="59"/>
                    <a:pt x="105" y="60"/>
                    <a:pt x="107" y="60"/>
                  </a:cubicBezTo>
                  <a:cubicBezTo>
                    <a:pt x="108" y="60"/>
                    <a:pt x="110" y="59"/>
                    <a:pt x="113" y="56"/>
                  </a:cubicBezTo>
                  <a:cubicBezTo>
                    <a:pt x="116" y="54"/>
                    <a:pt x="120" y="50"/>
                    <a:pt x="120" y="46"/>
                  </a:cubicBezTo>
                  <a:cubicBezTo>
                    <a:pt x="120" y="40"/>
                    <a:pt x="102" y="28"/>
                    <a:pt x="78" y="23"/>
                  </a:cubicBezTo>
                  <a:cubicBezTo>
                    <a:pt x="76" y="22"/>
                    <a:pt x="76" y="22"/>
                    <a:pt x="76" y="22"/>
                  </a:cubicBezTo>
                  <a:cubicBezTo>
                    <a:pt x="76" y="4"/>
                    <a:pt x="76" y="4"/>
                    <a:pt x="76" y="4"/>
                  </a:cubicBezTo>
                  <a:cubicBezTo>
                    <a:pt x="76" y="2"/>
                    <a:pt x="73" y="0"/>
                    <a:pt x="70" y="0"/>
                  </a:cubicBezTo>
                  <a:cubicBezTo>
                    <a:pt x="60" y="0"/>
                    <a:pt x="60" y="0"/>
                    <a:pt x="60" y="0"/>
                  </a:cubicBezTo>
                  <a:cubicBezTo>
                    <a:pt x="57" y="0"/>
                    <a:pt x="54" y="2"/>
                    <a:pt x="54" y="4"/>
                  </a:cubicBezTo>
                  <a:cubicBezTo>
                    <a:pt x="54" y="22"/>
                    <a:pt x="54" y="22"/>
                    <a:pt x="54" y="22"/>
                  </a:cubicBezTo>
                  <a:cubicBezTo>
                    <a:pt x="51" y="22"/>
                    <a:pt x="51" y="22"/>
                    <a:pt x="51" y="22"/>
                  </a:cubicBezTo>
                  <a:cubicBezTo>
                    <a:pt x="19" y="25"/>
                    <a:pt x="0" y="41"/>
                    <a:pt x="0" y="63"/>
                  </a:cubicBezTo>
                  <a:cubicBezTo>
                    <a:pt x="0" y="86"/>
                    <a:pt x="23" y="96"/>
                    <a:pt x="49" y="102"/>
                  </a:cubicBezTo>
                  <a:cubicBezTo>
                    <a:pt x="52" y="103"/>
                    <a:pt x="74" y="109"/>
                    <a:pt x="77" y="109"/>
                  </a:cubicBezTo>
                  <a:cubicBezTo>
                    <a:pt x="101" y="115"/>
                    <a:pt x="104" y="125"/>
                    <a:pt x="104" y="130"/>
                  </a:cubicBezTo>
                  <a:cubicBezTo>
                    <a:pt x="104" y="136"/>
                    <a:pt x="100" y="150"/>
                    <a:pt x="66" y="150"/>
                  </a:cubicBezTo>
                  <a:cubicBezTo>
                    <a:pt x="48" y="150"/>
                    <a:pt x="24" y="135"/>
                    <a:pt x="23" y="135"/>
                  </a:cubicBezTo>
                  <a:cubicBezTo>
                    <a:pt x="17" y="131"/>
                    <a:pt x="13" y="132"/>
                    <a:pt x="8" y="137"/>
                  </a:cubicBezTo>
                  <a:cubicBezTo>
                    <a:pt x="8" y="137"/>
                    <a:pt x="5" y="142"/>
                    <a:pt x="5" y="147"/>
                  </a:cubicBezTo>
                  <a:cubicBezTo>
                    <a:pt x="5" y="153"/>
                    <a:pt x="27" y="165"/>
                    <a:pt x="51" y="170"/>
                  </a:cubicBezTo>
                  <a:cubicBezTo>
                    <a:pt x="54" y="171"/>
                    <a:pt x="54" y="171"/>
                    <a:pt x="54" y="171"/>
                  </a:cubicBezTo>
                  <a:cubicBezTo>
                    <a:pt x="54" y="189"/>
                    <a:pt x="54" y="189"/>
                    <a:pt x="54" y="189"/>
                  </a:cubicBezTo>
                  <a:cubicBezTo>
                    <a:pt x="54" y="192"/>
                    <a:pt x="57" y="193"/>
                    <a:pt x="60" y="193"/>
                  </a:cubicBezTo>
                  <a:cubicBezTo>
                    <a:pt x="70" y="193"/>
                    <a:pt x="70" y="193"/>
                    <a:pt x="70" y="193"/>
                  </a:cubicBezTo>
                  <a:cubicBezTo>
                    <a:pt x="73" y="193"/>
                    <a:pt x="76" y="192"/>
                    <a:pt x="76" y="189"/>
                  </a:cubicBezTo>
                  <a:cubicBezTo>
                    <a:pt x="76" y="171"/>
                    <a:pt x="76" y="171"/>
                    <a:pt x="76" y="171"/>
                  </a:cubicBezTo>
                  <a:cubicBezTo>
                    <a:pt x="79" y="171"/>
                    <a:pt x="79" y="171"/>
                    <a:pt x="79" y="171"/>
                  </a:cubicBezTo>
                  <a:cubicBezTo>
                    <a:pt x="117" y="167"/>
                    <a:pt x="130" y="147"/>
                    <a:pt x="130" y="130"/>
                  </a:cubicBezTo>
                  <a:close/>
                </a:path>
              </a:pathLst>
            </a:custGeom>
            <a:solidFill>
              <a:srgbClr val="007D96"/>
            </a:solidFill>
            <a:ln>
              <a:noFill/>
            </a:ln>
          </p:spPr>
          <p:txBody>
            <a:bodyPr lIns="91425" tIns="45700" rIns="91425" bIns="45700"/>
            <a:lstStyle/>
            <a:p>
              <a:endParaRPr lang="en-US"/>
            </a:p>
          </p:txBody>
        </p:sp>
        <p:sp>
          <p:nvSpPr>
            <p:cNvPr id="20" name="Google Shape;1681;p59">
              <a:extLst>
                <a:ext uri="{FF2B5EF4-FFF2-40B4-BE49-F238E27FC236}">
                  <a16:creationId xmlns:a16="http://schemas.microsoft.com/office/drawing/2014/main" id="{9FABE655-8B97-0332-FE90-8B9493EFA28C}"/>
                </a:ext>
              </a:extLst>
            </p:cNvPr>
            <p:cNvSpPr txBox="1"/>
            <p:nvPr/>
          </p:nvSpPr>
          <p:spPr>
            <a:xfrm>
              <a:off x="4746402" y="3365436"/>
              <a:ext cx="2912656" cy="2247425"/>
            </a:xfrm>
            <a:prstGeom prst="rect">
              <a:avLst/>
            </a:prstGeom>
            <a:solidFill>
              <a:srgbClr val="81EAFF">
                <a:alpha val="49804"/>
              </a:srgbClr>
            </a:solidFill>
            <a:ln>
              <a:noFill/>
            </a:ln>
          </p:spPr>
          <p:txBody>
            <a:bodyPr spcFirstLastPara="1" wrap="square" lIns="91425" tIns="45700" rIns="91425" bIns="45700" anchor="t" anchorCtr="0">
              <a:noAutofit/>
            </a:bodyPr>
            <a:lstStyle/>
            <a:p>
              <a:pPr algn="ctr">
                <a:lnSpc>
                  <a:spcPct val="100000"/>
                </a:lnSpc>
                <a:spcBef>
                  <a:spcPct val="0"/>
                </a:spcBef>
                <a:buClr>
                  <a:schemeClr val="dk1"/>
                </a:buClr>
                <a:buSzPts val="1800"/>
                <a:buFontTx/>
                <a:buNone/>
              </a:pPr>
              <a:endParaRPr lang="en-US" sz="1600" b="1" dirty="0"/>
            </a:p>
            <a:p>
              <a:pPr algn="ctr">
                <a:lnSpc>
                  <a:spcPct val="100000"/>
                </a:lnSpc>
                <a:spcBef>
                  <a:spcPct val="0"/>
                </a:spcBef>
                <a:buClr>
                  <a:schemeClr val="dk1"/>
                </a:buClr>
                <a:buSzPts val="1800"/>
                <a:buFontTx/>
                <a:buNone/>
              </a:pPr>
              <a:r>
                <a:rPr lang="en-US" sz="1600" b="1" dirty="0"/>
                <a:t>100ms increase </a:t>
              </a:r>
              <a:r>
                <a:rPr lang="en-US" sz="1600" dirty="0"/>
                <a:t>in page load time led to a </a:t>
              </a:r>
              <a:r>
                <a:rPr lang="en-US" sz="1600" b="1" dirty="0"/>
                <a:t>1% </a:t>
              </a:r>
              <a:r>
                <a:rPr lang="en-US" sz="1600" dirty="0"/>
                <a:t>decrease in sales</a:t>
              </a:r>
            </a:p>
            <a:p>
              <a:pPr algn="ctr">
                <a:lnSpc>
                  <a:spcPct val="100000"/>
                </a:lnSpc>
                <a:spcBef>
                  <a:spcPct val="0"/>
                </a:spcBef>
                <a:buClr>
                  <a:schemeClr val="dk1"/>
                </a:buClr>
                <a:buSzPts val="1800"/>
                <a:buFontTx/>
                <a:buNone/>
              </a:pPr>
              <a:endParaRPr lang="en-US" sz="1600" dirty="0"/>
            </a:p>
            <a:p>
              <a:pPr algn="ctr">
                <a:lnSpc>
                  <a:spcPct val="100000"/>
                </a:lnSpc>
                <a:spcBef>
                  <a:spcPct val="0"/>
                </a:spcBef>
                <a:buClr>
                  <a:schemeClr val="dk1"/>
                </a:buClr>
                <a:buSzPts val="1800"/>
                <a:buFontTx/>
                <a:buNone/>
              </a:pPr>
              <a:r>
                <a:rPr lang="en-US" sz="800" dirty="0"/>
                <a:t>Reference: a study by Amazon </a:t>
              </a:r>
              <a:endParaRPr lang="en-US" altLang="ru-RU" sz="800" dirty="0">
                <a:solidFill>
                  <a:srgbClr val="374151"/>
                </a:solidFill>
                <a:latin typeface="Söhne"/>
              </a:endParaRPr>
            </a:p>
          </p:txBody>
        </p:sp>
        <p:sp>
          <p:nvSpPr>
            <p:cNvPr id="21" name="Rectangle 72">
              <a:extLst>
                <a:ext uri="{FF2B5EF4-FFF2-40B4-BE49-F238E27FC236}">
                  <a16:creationId xmlns:a16="http://schemas.microsoft.com/office/drawing/2014/main" id="{1DCBEBBE-F576-4079-3AEA-8D20A809F6B2}"/>
                </a:ext>
              </a:extLst>
            </p:cNvPr>
            <p:cNvSpPr>
              <a:spLocks noChangeArrowheads="1"/>
            </p:cNvSpPr>
            <p:nvPr/>
          </p:nvSpPr>
          <p:spPr bwMode="auto">
            <a:xfrm>
              <a:off x="5115318" y="2317518"/>
              <a:ext cx="21512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600" b="1" dirty="0">
                  <a:latin typeface="Open Sans Semibold" panose="020B0706030804020204" pitchFamily="34" charset="0"/>
                </a:rPr>
                <a:t>Commercial Impact</a:t>
              </a:r>
              <a:endParaRPr lang="en-US" altLang="en-US" sz="1200" dirty="0"/>
            </a:p>
          </p:txBody>
        </p:sp>
        <p:sp>
          <p:nvSpPr>
            <p:cNvPr id="23" name="Google Shape;784;p27">
              <a:extLst>
                <a:ext uri="{FF2B5EF4-FFF2-40B4-BE49-F238E27FC236}">
                  <a16:creationId xmlns:a16="http://schemas.microsoft.com/office/drawing/2014/main" id="{5668538F-6271-4565-B3D9-B9AFE359D168}"/>
                </a:ext>
              </a:extLst>
            </p:cNvPr>
            <p:cNvSpPr>
              <a:spLocks/>
            </p:cNvSpPr>
            <p:nvPr/>
          </p:nvSpPr>
          <p:spPr bwMode="auto">
            <a:xfrm>
              <a:off x="5764335" y="2861951"/>
              <a:ext cx="533858" cy="438379"/>
            </a:xfrm>
            <a:custGeom>
              <a:avLst/>
              <a:gdLst>
                <a:gd name="T0" fmla="*/ 26 w 194"/>
                <a:gd name="T1" fmla="*/ 132 h 162"/>
                <a:gd name="T2" fmla="*/ 26 w 194"/>
                <a:gd name="T3" fmla="*/ 88 h 162"/>
                <a:gd name="T4" fmla="*/ 33 w 194"/>
                <a:gd name="T5" fmla="*/ 82 h 162"/>
                <a:gd name="T6" fmla="*/ 43 w 194"/>
                <a:gd name="T7" fmla="*/ 82 h 162"/>
                <a:gd name="T8" fmla="*/ 50 w 194"/>
                <a:gd name="T9" fmla="*/ 88 h 162"/>
                <a:gd name="T10" fmla="*/ 50 w 194"/>
                <a:gd name="T11" fmla="*/ 132 h 162"/>
                <a:gd name="T12" fmla="*/ 43 w 194"/>
                <a:gd name="T13" fmla="*/ 138 h 162"/>
                <a:gd name="T14" fmla="*/ 33 w 194"/>
                <a:gd name="T15" fmla="*/ 138 h 162"/>
                <a:gd name="T16" fmla="*/ 26 w 194"/>
                <a:gd name="T17" fmla="*/ 132 h 162"/>
                <a:gd name="T18" fmla="*/ 71 w 194"/>
                <a:gd name="T19" fmla="*/ 66 h 162"/>
                <a:gd name="T20" fmla="*/ 65 w 194"/>
                <a:gd name="T21" fmla="*/ 73 h 162"/>
                <a:gd name="T22" fmla="*/ 65 w 194"/>
                <a:gd name="T23" fmla="*/ 132 h 162"/>
                <a:gd name="T24" fmla="*/ 71 w 194"/>
                <a:gd name="T25" fmla="*/ 138 h 162"/>
                <a:gd name="T26" fmla="*/ 82 w 194"/>
                <a:gd name="T27" fmla="*/ 138 h 162"/>
                <a:gd name="T28" fmla="*/ 88 w 194"/>
                <a:gd name="T29" fmla="*/ 132 h 162"/>
                <a:gd name="T30" fmla="*/ 88 w 194"/>
                <a:gd name="T31" fmla="*/ 73 h 162"/>
                <a:gd name="T32" fmla="*/ 82 w 194"/>
                <a:gd name="T33" fmla="*/ 66 h 162"/>
                <a:gd name="T34" fmla="*/ 71 w 194"/>
                <a:gd name="T35" fmla="*/ 66 h 162"/>
                <a:gd name="T36" fmla="*/ 110 w 194"/>
                <a:gd name="T37" fmla="*/ 53 h 162"/>
                <a:gd name="T38" fmla="*/ 104 w 194"/>
                <a:gd name="T39" fmla="*/ 59 h 162"/>
                <a:gd name="T40" fmla="*/ 104 w 194"/>
                <a:gd name="T41" fmla="*/ 132 h 162"/>
                <a:gd name="T42" fmla="*/ 110 w 194"/>
                <a:gd name="T43" fmla="*/ 138 h 162"/>
                <a:gd name="T44" fmla="*/ 121 w 194"/>
                <a:gd name="T45" fmla="*/ 138 h 162"/>
                <a:gd name="T46" fmla="*/ 127 w 194"/>
                <a:gd name="T47" fmla="*/ 132 h 162"/>
                <a:gd name="T48" fmla="*/ 127 w 194"/>
                <a:gd name="T49" fmla="*/ 59 h 162"/>
                <a:gd name="T50" fmla="*/ 121 w 194"/>
                <a:gd name="T51" fmla="*/ 53 h 162"/>
                <a:gd name="T52" fmla="*/ 110 w 194"/>
                <a:gd name="T53" fmla="*/ 53 h 162"/>
                <a:gd name="T54" fmla="*/ 149 w 194"/>
                <a:gd name="T55" fmla="*/ 39 h 162"/>
                <a:gd name="T56" fmla="*/ 142 w 194"/>
                <a:gd name="T57" fmla="*/ 46 h 162"/>
                <a:gd name="T58" fmla="*/ 142 w 194"/>
                <a:gd name="T59" fmla="*/ 132 h 162"/>
                <a:gd name="T60" fmla="*/ 149 w 194"/>
                <a:gd name="T61" fmla="*/ 138 h 162"/>
                <a:gd name="T62" fmla="*/ 159 w 194"/>
                <a:gd name="T63" fmla="*/ 138 h 162"/>
                <a:gd name="T64" fmla="*/ 166 w 194"/>
                <a:gd name="T65" fmla="*/ 132 h 162"/>
                <a:gd name="T66" fmla="*/ 166 w 194"/>
                <a:gd name="T67" fmla="*/ 46 h 162"/>
                <a:gd name="T68" fmla="*/ 159 w 194"/>
                <a:gd name="T69" fmla="*/ 39 h 162"/>
                <a:gd name="T70" fmla="*/ 149 w 194"/>
                <a:gd name="T71" fmla="*/ 39 h 162"/>
                <a:gd name="T72" fmla="*/ 29 w 194"/>
                <a:gd name="T73" fmla="*/ 65 h 162"/>
                <a:gd name="T74" fmla="*/ 144 w 194"/>
                <a:gd name="T75" fmla="*/ 22 h 162"/>
                <a:gd name="T76" fmla="*/ 147 w 194"/>
                <a:gd name="T77" fmla="*/ 28 h 162"/>
                <a:gd name="T78" fmla="*/ 159 w 194"/>
                <a:gd name="T79" fmla="*/ 8 h 162"/>
                <a:gd name="T80" fmla="*/ 137 w 194"/>
                <a:gd name="T81" fmla="*/ 7 h 162"/>
                <a:gd name="T82" fmla="*/ 140 w 194"/>
                <a:gd name="T83" fmla="*/ 14 h 162"/>
                <a:gd name="T84" fmla="*/ 28 w 194"/>
                <a:gd name="T85" fmla="*/ 56 h 162"/>
                <a:gd name="T86" fmla="*/ 29 w 194"/>
                <a:gd name="T87" fmla="*/ 65 h 162"/>
                <a:gd name="T88" fmla="*/ 194 w 194"/>
                <a:gd name="T89" fmla="*/ 150 h 162"/>
                <a:gd name="T90" fmla="*/ 174 w 194"/>
                <a:gd name="T91" fmla="*/ 139 h 162"/>
                <a:gd name="T92" fmla="*/ 174 w 194"/>
                <a:gd name="T93" fmla="*/ 146 h 162"/>
                <a:gd name="T94" fmla="*/ 16 w 194"/>
                <a:gd name="T95" fmla="*/ 146 h 162"/>
                <a:gd name="T96" fmla="*/ 16 w 194"/>
                <a:gd name="T97" fmla="*/ 20 h 162"/>
                <a:gd name="T98" fmla="*/ 23 w 194"/>
                <a:gd name="T99" fmla="*/ 20 h 162"/>
                <a:gd name="T100" fmla="*/ 12 w 194"/>
                <a:gd name="T101" fmla="*/ 0 h 162"/>
                <a:gd name="T102" fmla="*/ 0 w 194"/>
                <a:gd name="T103" fmla="*/ 20 h 162"/>
                <a:gd name="T104" fmla="*/ 7 w 194"/>
                <a:gd name="T105" fmla="*/ 20 h 162"/>
                <a:gd name="T106" fmla="*/ 7 w 194"/>
                <a:gd name="T107" fmla="*/ 146 h 162"/>
                <a:gd name="T108" fmla="*/ 7 w 194"/>
                <a:gd name="T109" fmla="*/ 150 h 162"/>
                <a:gd name="T110" fmla="*/ 7 w 194"/>
                <a:gd name="T111" fmla="*/ 155 h 162"/>
                <a:gd name="T112" fmla="*/ 174 w 194"/>
                <a:gd name="T113" fmla="*/ 155 h 162"/>
                <a:gd name="T114" fmla="*/ 174 w 194"/>
                <a:gd name="T115" fmla="*/ 162 h 162"/>
                <a:gd name="T116" fmla="*/ 194 w 194"/>
                <a:gd name="T117" fmla="*/ 15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162" extrusionOk="0">
                  <a:moveTo>
                    <a:pt x="26" y="132"/>
                  </a:moveTo>
                  <a:cubicBezTo>
                    <a:pt x="26" y="88"/>
                    <a:pt x="26" y="88"/>
                    <a:pt x="26" y="88"/>
                  </a:cubicBezTo>
                  <a:cubicBezTo>
                    <a:pt x="26" y="85"/>
                    <a:pt x="29" y="82"/>
                    <a:pt x="33" y="82"/>
                  </a:cubicBezTo>
                  <a:cubicBezTo>
                    <a:pt x="43" y="82"/>
                    <a:pt x="43" y="82"/>
                    <a:pt x="43" y="82"/>
                  </a:cubicBezTo>
                  <a:cubicBezTo>
                    <a:pt x="47" y="82"/>
                    <a:pt x="50" y="85"/>
                    <a:pt x="50" y="88"/>
                  </a:cubicBezTo>
                  <a:cubicBezTo>
                    <a:pt x="50" y="132"/>
                    <a:pt x="50" y="132"/>
                    <a:pt x="50" y="132"/>
                  </a:cubicBezTo>
                  <a:cubicBezTo>
                    <a:pt x="50" y="135"/>
                    <a:pt x="47" y="138"/>
                    <a:pt x="43" y="138"/>
                  </a:cubicBezTo>
                  <a:cubicBezTo>
                    <a:pt x="33" y="138"/>
                    <a:pt x="33" y="138"/>
                    <a:pt x="33" y="138"/>
                  </a:cubicBezTo>
                  <a:cubicBezTo>
                    <a:pt x="29" y="138"/>
                    <a:pt x="26" y="135"/>
                    <a:pt x="26" y="132"/>
                  </a:cubicBezTo>
                  <a:close/>
                  <a:moveTo>
                    <a:pt x="71" y="66"/>
                  </a:moveTo>
                  <a:cubicBezTo>
                    <a:pt x="68" y="66"/>
                    <a:pt x="65" y="69"/>
                    <a:pt x="65" y="73"/>
                  </a:cubicBezTo>
                  <a:cubicBezTo>
                    <a:pt x="65" y="132"/>
                    <a:pt x="65" y="132"/>
                    <a:pt x="65" y="132"/>
                  </a:cubicBezTo>
                  <a:cubicBezTo>
                    <a:pt x="65" y="135"/>
                    <a:pt x="68" y="138"/>
                    <a:pt x="71" y="138"/>
                  </a:cubicBezTo>
                  <a:cubicBezTo>
                    <a:pt x="82" y="138"/>
                    <a:pt x="82" y="138"/>
                    <a:pt x="82" y="138"/>
                  </a:cubicBezTo>
                  <a:cubicBezTo>
                    <a:pt x="85" y="138"/>
                    <a:pt x="88" y="135"/>
                    <a:pt x="88" y="132"/>
                  </a:cubicBezTo>
                  <a:cubicBezTo>
                    <a:pt x="88" y="73"/>
                    <a:pt x="88" y="73"/>
                    <a:pt x="88" y="73"/>
                  </a:cubicBezTo>
                  <a:cubicBezTo>
                    <a:pt x="88" y="69"/>
                    <a:pt x="85" y="66"/>
                    <a:pt x="82" y="66"/>
                  </a:cubicBezTo>
                  <a:lnTo>
                    <a:pt x="71" y="66"/>
                  </a:lnTo>
                  <a:close/>
                  <a:moveTo>
                    <a:pt x="110" y="53"/>
                  </a:moveTo>
                  <a:cubicBezTo>
                    <a:pt x="106" y="53"/>
                    <a:pt x="104" y="56"/>
                    <a:pt x="104" y="59"/>
                  </a:cubicBezTo>
                  <a:cubicBezTo>
                    <a:pt x="104" y="132"/>
                    <a:pt x="104" y="132"/>
                    <a:pt x="104" y="132"/>
                  </a:cubicBezTo>
                  <a:cubicBezTo>
                    <a:pt x="104" y="135"/>
                    <a:pt x="106" y="138"/>
                    <a:pt x="110" y="138"/>
                  </a:cubicBezTo>
                  <a:cubicBezTo>
                    <a:pt x="121" y="138"/>
                    <a:pt x="121" y="138"/>
                    <a:pt x="121" y="138"/>
                  </a:cubicBezTo>
                  <a:cubicBezTo>
                    <a:pt x="124" y="138"/>
                    <a:pt x="127" y="135"/>
                    <a:pt x="127" y="132"/>
                  </a:cubicBezTo>
                  <a:cubicBezTo>
                    <a:pt x="127" y="59"/>
                    <a:pt x="127" y="59"/>
                    <a:pt x="127" y="59"/>
                  </a:cubicBezTo>
                  <a:cubicBezTo>
                    <a:pt x="127" y="56"/>
                    <a:pt x="124" y="53"/>
                    <a:pt x="121" y="53"/>
                  </a:cubicBezTo>
                  <a:lnTo>
                    <a:pt x="110" y="53"/>
                  </a:lnTo>
                  <a:close/>
                  <a:moveTo>
                    <a:pt x="149" y="39"/>
                  </a:moveTo>
                  <a:cubicBezTo>
                    <a:pt x="145" y="39"/>
                    <a:pt x="142" y="42"/>
                    <a:pt x="142" y="46"/>
                  </a:cubicBezTo>
                  <a:cubicBezTo>
                    <a:pt x="142" y="132"/>
                    <a:pt x="142" y="132"/>
                    <a:pt x="142" y="132"/>
                  </a:cubicBezTo>
                  <a:cubicBezTo>
                    <a:pt x="142" y="135"/>
                    <a:pt x="145" y="138"/>
                    <a:pt x="149" y="138"/>
                  </a:cubicBezTo>
                  <a:cubicBezTo>
                    <a:pt x="159" y="138"/>
                    <a:pt x="159" y="138"/>
                    <a:pt x="159" y="138"/>
                  </a:cubicBezTo>
                  <a:cubicBezTo>
                    <a:pt x="163" y="138"/>
                    <a:pt x="166" y="135"/>
                    <a:pt x="166" y="132"/>
                  </a:cubicBezTo>
                  <a:cubicBezTo>
                    <a:pt x="166" y="46"/>
                    <a:pt x="166" y="46"/>
                    <a:pt x="166" y="46"/>
                  </a:cubicBezTo>
                  <a:cubicBezTo>
                    <a:pt x="166" y="42"/>
                    <a:pt x="163" y="39"/>
                    <a:pt x="159" y="39"/>
                  </a:cubicBezTo>
                  <a:lnTo>
                    <a:pt x="149" y="39"/>
                  </a:lnTo>
                  <a:close/>
                  <a:moveTo>
                    <a:pt x="29" y="65"/>
                  </a:moveTo>
                  <a:cubicBezTo>
                    <a:pt x="70" y="57"/>
                    <a:pt x="109" y="42"/>
                    <a:pt x="144" y="22"/>
                  </a:cubicBezTo>
                  <a:cubicBezTo>
                    <a:pt x="147" y="28"/>
                    <a:pt x="147" y="28"/>
                    <a:pt x="147" y="28"/>
                  </a:cubicBezTo>
                  <a:cubicBezTo>
                    <a:pt x="159" y="8"/>
                    <a:pt x="159" y="8"/>
                    <a:pt x="159" y="8"/>
                  </a:cubicBezTo>
                  <a:cubicBezTo>
                    <a:pt x="137" y="7"/>
                    <a:pt x="137" y="7"/>
                    <a:pt x="137" y="7"/>
                  </a:cubicBezTo>
                  <a:cubicBezTo>
                    <a:pt x="140" y="14"/>
                    <a:pt x="140" y="14"/>
                    <a:pt x="140" y="14"/>
                  </a:cubicBezTo>
                  <a:cubicBezTo>
                    <a:pt x="106" y="34"/>
                    <a:pt x="68" y="49"/>
                    <a:pt x="28" y="56"/>
                  </a:cubicBezTo>
                  <a:lnTo>
                    <a:pt x="29" y="65"/>
                  </a:lnTo>
                  <a:close/>
                  <a:moveTo>
                    <a:pt x="194" y="150"/>
                  </a:moveTo>
                  <a:cubicBezTo>
                    <a:pt x="174" y="139"/>
                    <a:pt x="174" y="139"/>
                    <a:pt x="174" y="139"/>
                  </a:cubicBezTo>
                  <a:cubicBezTo>
                    <a:pt x="174" y="146"/>
                    <a:pt x="174" y="146"/>
                    <a:pt x="174" y="146"/>
                  </a:cubicBezTo>
                  <a:cubicBezTo>
                    <a:pt x="16" y="146"/>
                    <a:pt x="16" y="146"/>
                    <a:pt x="16" y="146"/>
                  </a:cubicBezTo>
                  <a:cubicBezTo>
                    <a:pt x="16" y="20"/>
                    <a:pt x="16" y="20"/>
                    <a:pt x="16" y="20"/>
                  </a:cubicBezTo>
                  <a:cubicBezTo>
                    <a:pt x="23" y="20"/>
                    <a:pt x="23" y="20"/>
                    <a:pt x="23" y="20"/>
                  </a:cubicBezTo>
                  <a:cubicBezTo>
                    <a:pt x="12" y="0"/>
                    <a:pt x="12" y="0"/>
                    <a:pt x="12" y="0"/>
                  </a:cubicBezTo>
                  <a:cubicBezTo>
                    <a:pt x="0" y="20"/>
                    <a:pt x="0" y="20"/>
                    <a:pt x="0" y="20"/>
                  </a:cubicBezTo>
                  <a:cubicBezTo>
                    <a:pt x="7" y="20"/>
                    <a:pt x="7" y="20"/>
                    <a:pt x="7" y="20"/>
                  </a:cubicBezTo>
                  <a:cubicBezTo>
                    <a:pt x="7" y="146"/>
                    <a:pt x="7" y="146"/>
                    <a:pt x="7" y="146"/>
                  </a:cubicBezTo>
                  <a:cubicBezTo>
                    <a:pt x="7" y="150"/>
                    <a:pt x="7" y="150"/>
                    <a:pt x="7" y="150"/>
                  </a:cubicBezTo>
                  <a:cubicBezTo>
                    <a:pt x="7" y="155"/>
                    <a:pt x="7" y="155"/>
                    <a:pt x="7" y="155"/>
                  </a:cubicBezTo>
                  <a:cubicBezTo>
                    <a:pt x="174" y="155"/>
                    <a:pt x="174" y="155"/>
                    <a:pt x="174" y="155"/>
                  </a:cubicBezTo>
                  <a:cubicBezTo>
                    <a:pt x="174" y="162"/>
                    <a:pt x="174" y="162"/>
                    <a:pt x="174" y="162"/>
                  </a:cubicBezTo>
                  <a:lnTo>
                    <a:pt x="194" y="150"/>
                  </a:lnTo>
                  <a:close/>
                </a:path>
              </a:pathLst>
            </a:custGeom>
            <a:solidFill>
              <a:srgbClr val="007D96"/>
            </a:solidFill>
            <a:ln>
              <a:noFill/>
            </a:ln>
          </p:spPr>
          <p:txBody>
            <a:bodyPr lIns="91425" tIns="45700" rIns="91425" bIns="45700"/>
            <a:lstStyle/>
            <a:p>
              <a:endParaRPr lang="en-US"/>
            </a:p>
          </p:txBody>
        </p:sp>
        <p:sp>
          <p:nvSpPr>
            <p:cNvPr id="24" name="Google Shape;1681;p59">
              <a:extLst>
                <a:ext uri="{FF2B5EF4-FFF2-40B4-BE49-F238E27FC236}">
                  <a16:creationId xmlns:a16="http://schemas.microsoft.com/office/drawing/2014/main" id="{7699986F-FDBE-265A-CBB0-289FB2CFB8AD}"/>
                </a:ext>
              </a:extLst>
            </p:cNvPr>
            <p:cNvSpPr txBox="1"/>
            <p:nvPr/>
          </p:nvSpPr>
          <p:spPr>
            <a:xfrm>
              <a:off x="8361511" y="3365437"/>
              <a:ext cx="2912656" cy="2247424"/>
            </a:xfrm>
            <a:prstGeom prst="rect">
              <a:avLst/>
            </a:prstGeom>
            <a:solidFill>
              <a:srgbClr val="81EAFF">
                <a:alpha val="49804"/>
              </a:srgbClr>
            </a:solidFill>
            <a:ln>
              <a:noFill/>
            </a:ln>
          </p:spPr>
          <p:txBody>
            <a:bodyPr spcFirstLastPara="1" wrap="square" lIns="91425" tIns="45700" rIns="91425" bIns="45700" anchor="t" anchorCtr="0">
              <a:noAutofit/>
            </a:bodyPr>
            <a:lstStyle/>
            <a:p>
              <a:pPr algn="ctr">
                <a:lnSpc>
                  <a:spcPct val="100000"/>
                </a:lnSpc>
                <a:spcBef>
                  <a:spcPct val="0"/>
                </a:spcBef>
                <a:buClr>
                  <a:schemeClr val="dk1"/>
                </a:buClr>
                <a:buSzPts val="1800"/>
                <a:buFontTx/>
                <a:buNone/>
              </a:pPr>
              <a:r>
                <a:rPr lang="en-US" sz="1600" dirty="0"/>
                <a:t>Amazon's website went down for </a:t>
              </a:r>
              <a:r>
                <a:rPr lang="en-US" sz="1600" b="1" dirty="0"/>
                <a:t>just 40 minutes </a:t>
              </a:r>
              <a:r>
                <a:rPr lang="en-US" sz="1600" dirty="0"/>
                <a:t>in 2018, and the estimated cost to the company was </a:t>
              </a:r>
              <a:r>
                <a:rPr lang="en-US" sz="1600" b="1" dirty="0"/>
                <a:t>approximately $72 million </a:t>
              </a:r>
              <a:r>
                <a:rPr lang="en-US" sz="1600" dirty="0"/>
                <a:t>in lost sales.</a:t>
              </a:r>
            </a:p>
            <a:p>
              <a:pPr algn="ctr">
                <a:lnSpc>
                  <a:spcPct val="100000"/>
                </a:lnSpc>
                <a:spcBef>
                  <a:spcPct val="0"/>
                </a:spcBef>
                <a:buClr>
                  <a:schemeClr val="dk1"/>
                </a:buClr>
                <a:buSzPts val="1800"/>
                <a:buFontTx/>
                <a:buNone/>
              </a:pPr>
              <a:r>
                <a:rPr lang="en-US" sz="800" dirty="0"/>
                <a:t>Reference: Business Insider</a:t>
              </a:r>
              <a:endParaRPr lang="en-US" altLang="ru-RU" sz="800" dirty="0">
                <a:solidFill>
                  <a:srgbClr val="374151"/>
                </a:solidFill>
                <a:latin typeface="Söhne"/>
              </a:endParaRPr>
            </a:p>
          </p:txBody>
        </p:sp>
        <p:sp>
          <p:nvSpPr>
            <p:cNvPr id="25" name="Rectangle 72">
              <a:extLst>
                <a:ext uri="{FF2B5EF4-FFF2-40B4-BE49-F238E27FC236}">
                  <a16:creationId xmlns:a16="http://schemas.microsoft.com/office/drawing/2014/main" id="{EBA5616C-2509-1D88-DFE9-74BA36593545}"/>
                </a:ext>
              </a:extLst>
            </p:cNvPr>
            <p:cNvSpPr>
              <a:spLocks noChangeArrowheads="1"/>
            </p:cNvSpPr>
            <p:nvPr/>
          </p:nvSpPr>
          <p:spPr bwMode="auto">
            <a:xfrm>
              <a:off x="8730427" y="2317518"/>
              <a:ext cx="21512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600" b="1" dirty="0">
                  <a:latin typeface="Open Sans Semibold" panose="020B0706030804020204" pitchFamily="34" charset="0"/>
                </a:rPr>
                <a:t>Revenue Impact</a:t>
              </a:r>
              <a:endParaRPr lang="en-US" altLang="en-US" sz="1200" dirty="0"/>
            </a:p>
          </p:txBody>
        </p:sp>
        <p:cxnSp>
          <p:nvCxnSpPr>
            <p:cNvPr id="28" name="Straight Connector 27">
              <a:extLst>
                <a:ext uri="{FF2B5EF4-FFF2-40B4-BE49-F238E27FC236}">
                  <a16:creationId xmlns:a16="http://schemas.microsoft.com/office/drawing/2014/main" id="{07A01C5C-408B-6E77-0214-AFF2B6683CE8}"/>
                </a:ext>
              </a:extLst>
            </p:cNvPr>
            <p:cNvCxnSpPr>
              <a:cxnSpLocks/>
            </p:cNvCxnSpPr>
            <p:nvPr/>
          </p:nvCxnSpPr>
          <p:spPr>
            <a:xfrm>
              <a:off x="4114800" y="2317518"/>
              <a:ext cx="0" cy="37233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5981DB-B022-182C-D94F-2751C3BEFA2D}"/>
                </a:ext>
              </a:extLst>
            </p:cNvPr>
            <p:cNvCxnSpPr>
              <a:cxnSpLocks/>
            </p:cNvCxnSpPr>
            <p:nvPr/>
          </p:nvCxnSpPr>
          <p:spPr>
            <a:xfrm>
              <a:off x="8012350" y="2317518"/>
              <a:ext cx="0" cy="37233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62" name="Google Shape;1664;p59">
            <a:extLst>
              <a:ext uri="{FF2B5EF4-FFF2-40B4-BE49-F238E27FC236}">
                <a16:creationId xmlns:a16="http://schemas.microsoft.com/office/drawing/2014/main" id="{25A9BA35-A4BC-7D72-9F23-EC54F9F87400}"/>
              </a:ext>
            </a:extLst>
          </p:cNvPr>
          <p:cNvSpPr/>
          <p:nvPr/>
        </p:nvSpPr>
        <p:spPr>
          <a:xfrm>
            <a:off x="1394581" y="5589581"/>
            <a:ext cx="2181231" cy="495595"/>
          </a:xfrm>
          <a:custGeom>
            <a:avLst/>
            <a:gdLst/>
            <a:ahLst/>
            <a:cxnLst/>
            <a:rect l="l" t="t" r="r" b="b"/>
            <a:pathLst>
              <a:path w="577" h="159" extrusionOk="0">
                <a:moveTo>
                  <a:pt x="568" y="52"/>
                </a:moveTo>
                <a:cubicBezTo>
                  <a:pt x="335" y="52"/>
                  <a:pt x="335" y="52"/>
                  <a:pt x="335" y="52"/>
                </a:cubicBezTo>
                <a:cubicBezTo>
                  <a:pt x="312" y="26"/>
                  <a:pt x="312" y="26"/>
                  <a:pt x="312" y="26"/>
                </a:cubicBezTo>
                <a:cubicBezTo>
                  <a:pt x="288" y="0"/>
                  <a:pt x="288" y="0"/>
                  <a:pt x="288" y="0"/>
                </a:cubicBezTo>
                <a:cubicBezTo>
                  <a:pt x="265" y="26"/>
                  <a:pt x="265" y="26"/>
                  <a:pt x="265" y="26"/>
                </a:cubicBezTo>
                <a:cubicBezTo>
                  <a:pt x="242" y="52"/>
                  <a:pt x="242" y="52"/>
                  <a:pt x="242" y="52"/>
                </a:cubicBezTo>
                <a:cubicBezTo>
                  <a:pt x="53" y="52"/>
                  <a:pt x="53" y="52"/>
                  <a:pt x="53" y="52"/>
                </a:cubicBezTo>
                <a:cubicBezTo>
                  <a:pt x="24" y="52"/>
                  <a:pt x="0" y="76"/>
                  <a:pt x="0" y="105"/>
                </a:cubicBezTo>
                <a:cubicBezTo>
                  <a:pt x="0" y="135"/>
                  <a:pt x="24" y="159"/>
                  <a:pt x="53" y="159"/>
                </a:cubicBezTo>
                <a:cubicBezTo>
                  <a:pt x="568" y="159"/>
                  <a:pt x="568" y="159"/>
                  <a:pt x="568" y="159"/>
                </a:cubicBezTo>
                <a:cubicBezTo>
                  <a:pt x="573" y="159"/>
                  <a:pt x="577" y="155"/>
                  <a:pt x="577" y="150"/>
                </a:cubicBezTo>
                <a:cubicBezTo>
                  <a:pt x="577" y="61"/>
                  <a:pt x="577" y="61"/>
                  <a:pt x="577" y="61"/>
                </a:cubicBezTo>
                <a:cubicBezTo>
                  <a:pt x="577" y="56"/>
                  <a:pt x="573" y="52"/>
                  <a:pt x="568" y="52"/>
                </a:cubicBezTo>
                <a:close/>
              </a:path>
            </a:pathLst>
          </a:custGeom>
          <a:solidFill>
            <a:srgbClr val="00BD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3" name="Google Shape;1665;p59">
            <a:extLst>
              <a:ext uri="{FF2B5EF4-FFF2-40B4-BE49-F238E27FC236}">
                <a16:creationId xmlns:a16="http://schemas.microsoft.com/office/drawing/2014/main" id="{2B7FE629-15CF-D2B8-07AF-3CC374D184ED}"/>
              </a:ext>
            </a:extLst>
          </p:cNvPr>
          <p:cNvSpPr/>
          <p:nvPr/>
        </p:nvSpPr>
        <p:spPr>
          <a:xfrm>
            <a:off x="5938811" y="5589581"/>
            <a:ext cx="2181231" cy="495595"/>
          </a:xfrm>
          <a:custGeom>
            <a:avLst/>
            <a:gdLst/>
            <a:ahLst/>
            <a:cxnLst/>
            <a:rect l="l" t="t" r="r" b="b"/>
            <a:pathLst>
              <a:path w="577" h="159" extrusionOk="0">
                <a:moveTo>
                  <a:pt x="568" y="52"/>
                </a:moveTo>
                <a:cubicBezTo>
                  <a:pt x="335" y="52"/>
                  <a:pt x="335" y="52"/>
                  <a:pt x="335" y="52"/>
                </a:cubicBezTo>
                <a:cubicBezTo>
                  <a:pt x="312" y="26"/>
                  <a:pt x="312" y="26"/>
                  <a:pt x="312" y="26"/>
                </a:cubicBezTo>
                <a:cubicBezTo>
                  <a:pt x="289" y="0"/>
                  <a:pt x="289" y="0"/>
                  <a:pt x="289" y="0"/>
                </a:cubicBezTo>
                <a:cubicBezTo>
                  <a:pt x="265" y="26"/>
                  <a:pt x="265" y="26"/>
                  <a:pt x="265" y="26"/>
                </a:cubicBezTo>
                <a:cubicBezTo>
                  <a:pt x="242" y="52"/>
                  <a:pt x="242" y="52"/>
                  <a:pt x="242" y="52"/>
                </a:cubicBezTo>
                <a:cubicBezTo>
                  <a:pt x="9" y="52"/>
                  <a:pt x="9" y="52"/>
                  <a:pt x="9" y="52"/>
                </a:cubicBezTo>
                <a:cubicBezTo>
                  <a:pt x="4" y="52"/>
                  <a:pt x="0" y="56"/>
                  <a:pt x="0" y="61"/>
                </a:cubicBezTo>
                <a:cubicBezTo>
                  <a:pt x="0" y="150"/>
                  <a:pt x="0" y="150"/>
                  <a:pt x="0" y="150"/>
                </a:cubicBezTo>
                <a:cubicBezTo>
                  <a:pt x="0" y="155"/>
                  <a:pt x="4" y="159"/>
                  <a:pt x="9" y="159"/>
                </a:cubicBezTo>
                <a:cubicBezTo>
                  <a:pt x="568" y="159"/>
                  <a:pt x="568" y="159"/>
                  <a:pt x="568" y="159"/>
                </a:cubicBezTo>
                <a:cubicBezTo>
                  <a:pt x="573" y="159"/>
                  <a:pt x="577" y="155"/>
                  <a:pt x="577" y="150"/>
                </a:cubicBezTo>
                <a:cubicBezTo>
                  <a:pt x="577" y="61"/>
                  <a:pt x="577" y="61"/>
                  <a:pt x="577" y="61"/>
                </a:cubicBezTo>
                <a:cubicBezTo>
                  <a:pt x="577" y="56"/>
                  <a:pt x="573" y="52"/>
                  <a:pt x="568" y="52"/>
                </a:cubicBezTo>
                <a:close/>
              </a:path>
            </a:pathLst>
          </a:custGeom>
          <a:solidFill>
            <a:srgbClr val="00BD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4" name="Google Shape;1666;p59">
            <a:extLst>
              <a:ext uri="{FF2B5EF4-FFF2-40B4-BE49-F238E27FC236}">
                <a16:creationId xmlns:a16="http://schemas.microsoft.com/office/drawing/2014/main" id="{A1481E49-A72A-7816-1F50-35EE6C6E92C0}"/>
              </a:ext>
            </a:extLst>
          </p:cNvPr>
          <p:cNvSpPr/>
          <p:nvPr/>
        </p:nvSpPr>
        <p:spPr>
          <a:xfrm>
            <a:off x="8209549" y="5751755"/>
            <a:ext cx="2181231" cy="494461"/>
          </a:xfrm>
          <a:custGeom>
            <a:avLst/>
            <a:gdLst/>
            <a:ahLst/>
            <a:cxnLst/>
            <a:rect l="l" t="t" r="r" b="b"/>
            <a:pathLst>
              <a:path w="577" h="159" extrusionOk="0">
                <a:moveTo>
                  <a:pt x="524" y="0"/>
                </a:moveTo>
                <a:cubicBezTo>
                  <a:pt x="9" y="0"/>
                  <a:pt x="9" y="0"/>
                  <a:pt x="9" y="0"/>
                </a:cubicBezTo>
                <a:cubicBezTo>
                  <a:pt x="4" y="0"/>
                  <a:pt x="0" y="4"/>
                  <a:pt x="0" y="9"/>
                </a:cubicBezTo>
                <a:cubicBezTo>
                  <a:pt x="0" y="98"/>
                  <a:pt x="0" y="98"/>
                  <a:pt x="0" y="98"/>
                </a:cubicBezTo>
                <a:cubicBezTo>
                  <a:pt x="0" y="103"/>
                  <a:pt x="4" y="107"/>
                  <a:pt x="9" y="107"/>
                </a:cubicBezTo>
                <a:cubicBezTo>
                  <a:pt x="242" y="107"/>
                  <a:pt x="242" y="107"/>
                  <a:pt x="242" y="107"/>
                </a:cubicBezTo>
                <a:cubicBezTo>
                  <a:pt x="265" y="133"/>
                  <a:pt x="265" y="133"/>
                  <a:pt x="265" y="133"/>
                </a:cubicBezTo>
                <a:cubicBezTo>
                  <a:pt x="289" y="159"/>
                  <a:pt x="289" y="159"/>
                  <a:pt x="289" y="159"/>
                </a:cubicBezTo>
                <a:cubicBezTo>
                  <a:pt x="312" y="133"/>
                  <a:pt x="312" y="133"/>
                  <a:pt x="312" y="133"/>
                </a:cubicBezTo>
                <a:cubicBezTo>
                  <a:pt x="335" y="107"/>
                  <a:pt x="335" y="107"/>
                  <a:pt x="335" y="107"/>
                </a:cubicBezTo>
                <a:cubicBezTo>
                  <a:pt x="524" y="107"/>
                  <a:pt x="524" y="107"/>
                  <a:pt x="524" y="107"/>
                </a:cubicBezTo>
                <a:cubicBezTo>
                  <a:pt x="553" y="107"/>
                  <a:pt x="577" y="83"/>
                  <a:pt x="577" y="54"/>
                </a:cubicBezTo>
                <a:cubicBezTo>
                  <a:pt x="577" y="24"/>
                  <a:pt x="553" y="0"/>
                  <a:pt x="524" y="0"/>
                </a:cubicBezTo>
                <a:close/>
              </a:path>
            </a:pathLst>
          </a:custGeom>
          <a:solidFill>
            <a:srgbClr val="00BD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5" name="Google Shape;1667;p59">
            <a:extLst>
              <a:ext uri="{FF2B5EF4-FFF2-40B4-BE49-F238E27FC236}">
                <a16:creationId xmlns:a16="http://schemas.microsoft.com/office/drawing/2014/main" id="{C22B6F5A-0047-2A61-5738-627C05FFBF8A}"/>
              </a:ext>
            </a:extLst>
          </p:cNvPr>
          <p:cNvSpPr/>
          <p:nvPr/>
        </p:nvSpPr>
        <p:spPr>
          <a:xfrm>
            <a:off x="3666696" y="5751755"/>
            <a:ext cx="2181231" cy="494461"/>
          </a:xfrm>
          <a:custGeom>
            <a:avLst/>
            <a:gdLst/>
            <a:ahLst/>
            <a:cxnLst/>
            <a:rect l="l" t="t" r="r" b="b"/>
            <a:pathLst>
              <a:path w="577" h="159" extrusionOk="0">
                <a:moveTo>
                  <a:pt x="568" y="0"/>
                </a:moveTo>
                <a:cubicBezTo>
                  <a:pt x="9" y="0"/>
                  <a:pt x="9" y="0"/>
                  <a:pt x="9" y="0"/>
                </a:cubicBezTo>
                <a:cubicBezTo>
                  <a:pt x="4" y="0"/>
                  <a:pt x="0" y="4"/>
                  <a:pt x="0" y="9"/>
                </a:cubicBezTo>
                <a:cubicBezTo>
                  <a:pt x="0" y="98"/>
                  <a:pt x="0" y="98"/>
                  <a:pt x="0" y="98"/>
                </a:cubicBezTo>
                <a:cubicBezTo>
                  <a:pt x="0" y="103"/>
                  <a:pt x="4" y="107"/>
                  <a:pt x="9" y="107"/>
                </a:cubicBezTo>
                <a:cubicBezTo>
                  <a:pt x="242" y="107"/>
                  <a:pt x="242" y="107"/>
                  <a:pt x="242" y="107"/>
                </a:cubicBezTo>
                <a:cubicBezTo>
                  <a:pt x="265" y="133"/>
                  <a:pt x="265" y="133"/>
                  <a:pt x="265" y="133"/>
                </a:cubicBezTo>
                <a:cubicBezTo>
                  <a:pt x="288" y="159"/>
                  <a:pt x="288" y="159"/>
                  <a:pt x="288" y="159"/>
                </a:cubicBezTo>
                <a:cubicBezTo>
                  <a:pt x="312" y="133"/>
                  <a:pt x="312" y="133"/>
                  <a:pt x="312" y="133"/>
                </a:cubicBezTo>
                <a:cubicBezTo>
                  <a:pt x="335" y="107"/>
                  <a:pt x="335" y="107"/>
                  <a:pt x="335" y="107"/>
                </a:cubicBezTo>
                <a:cubicBezTo>
                  <a:pt x="568" y="107"/>
                  <a:pt x="568" y="107"/>
                  <a:pt x="568" y="107"/>
                </a:cubicBezTo>
                <a:cubicBezTo>
                  <a:pt x="573" y="107"/>
                  <a:pt x="577" y="103"/>
                  <a:pt x="577" y="98"/>
                </a:cubicBezTo>
                <a:cubicBezTo>
                  <a:pt x="577" y="9"/>
                  <a:pt x="577" y="9"/>
                  <a:pt x="577" y="9"/>
                </a:cubicBezTo>
                <a:cubicBezTo>
                  <a:pt x="577" y="4"/>
                  <a:pt x="573" y="0"/>
                  <a:pt x="568" y="0"/>
                </a:cubicBezTo>
                <a:close/>
              </a:path>
            </a:pathLst>
          </a:custGeom>
          <a:solidFill>
            <a:srgbClr val="00BD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8" name="Google Shape;1610;p57">
            <a:extLst>
              <a:ext uri="{FF2B5EF4-FFF2-40B4-BE49-F238E27FC236}">
                <a16:creationId xmlns:a16="http://schemas.microsoft.com/office/drawing/2014/main" id="{5D5204F7-9A22-784F-7765-811D9E5B9427}"/>
              </a:ext>
            </a:extLst>
          </p:cNvPr>
          <p:cNvSpPr txBox="1"/>
          <p:nvPr/>
        </p:nvSpPr>
        <p:spPr>
          <a:xfrm>
            <a:off x="1639779" y="5837379"/>
            <a:ext cx="1786462" cy="2443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53535"/>
              </a:buClr>
              <a:buSzPts val="3100"/>
              <a:buFont typeface="Montserrat"/>
              <a:buNone/>
            </a:pPr>
            <a:r>
              <a:rPr lang="en-US" sz="1200" b="1" dirty="0">
                <a:solidFill>
                  <a:schemeClr val="bg1"/>
                </a:solidFill>
                <a:latin typeface="Montserrat"/>
                <a:sym typeface="Montserrat"/>
              </a:rPr>
              <a:t>Topic  Investigation</a:t>
            </a:r>
            <a:endParaRPr sz="900" b="1" dirty="0">
              <a:solidFill>
                <a:schemeClr val="bg1"/>
              </a:solidFill>
            </a:endParaRPr>
          </a:p>
        </p:txBody>
      </p:sp>
      <p:sp>
        <p:nvSpPr>
          <p:cNvPr id="69" name="Google Shape;1610;p57">
            <a:extLst>
              <a:ext uri="{FF2B5EF4-FFF2-40B4-BE49-F238E27FC236}">
                <a16:creationId xmlns:a16="http://schemas.microsoft.com/office/drawing/2014/main" id="{65C846FE-1B7C-BFB3-E15A-E8233977B421}"/>
              </a:ext>
            </a:extLst>
          </p:cNvPr>
          <p:cNvSpPr txBox="1"/>
          <p:nvPr/>
        </p:nvSpPr>
        <p:spPr>
          <a:xfrm>
            <a:off x="3616622" y="5840873"/>
            <a:ext cx="2281379" cy="40047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53535"/>
              </a:buClr>
              <a:buSzPts val="3100"/>
              <a:buFont typeface="Montserrat"/>
              <a:buNone/>
            </a:pPr>
            <a:r>
              <a:rPr lang="en-US" sz="1200" b="1" dirty="0">
                <a:solidFill>
                  <a:schemeClr val="bg1"/>
                </a:solidFill>
                <a:latin typeface="Montserrat"/>
                <a:sym typeface="Montserrat"/>
              </a:rPr>
              <a:t>Application Development</a:t>
            </a:r>
            <a:endParaRPr sz="1200" b="1" dirty="0">
              <a:solidFill>
                <a:schemeClr val="bg1"/>
              </a:solidFill>
            </a:endParaRPr>
          </a:p>
        </p:txBody>
      </p:sp>
      <p:sp>
        <p:nvSpPr>
          <p:cNvPr id="70" name="Google Shape;1610;p57">
            <a:extLst>
              <a:ext uri="{FF2B5EF4-FFF2-40B4-BE49-F238E27FC236}">
                <a16:creationId xmlns:a16="http://schemas.microsoft.com/office/drawing/2014/main" id="{55D46924-C2A2-BACA-129A-2E6E7A9EA674}"/>
              </a:ext>
            </a:extLst>
          </p:cNvPr>
          <p:cNvSpPr txBox="1"/>
          <p:nvPr/>
        </p:nvSpPr>
        <p:spPr>
          <a:xfrm>
            <a:off x="6004545" y="5837379"/>
            <a:ext cx="2049764" cy="40047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53535"/>
              </a:buClr>
              <a:buSzPts val="3100"/>
              <a:buFont typeface="Montserrat"/>
              <a:buNone/>
            </a:pPr>
            <a:r>
              <a:rPr lang="en-US" sz="1200" b="1" dirty="0">
                <a:solidFill>
                  <a:schemeClr val="bg1"/>
                </a:solidFill>
                <a:latin typeface="Montserrat"/>
                <a:sym typeface="Montserrat"/>
              </a:rPr>
              <a:t>Performance Testing</a:t>
            </a:r>
            <a:endParaRPr sz="900" b="1" dirty="0">
              <a:solidFill>
                <a:schemeClr val="bg1"/>
              </a:solidFill>
            </a:endParaRPr>
          </a:p>
        </p:txBody>
      </p:sp>
      <p:sp>
        <p:nvSpPr>
          <p:cNvPr id="77" name="Google Shape;1610;p57">
            <a:extLst>
              <a:ext uri="{FF2B5EF4-FFF2-40B4-BE49-F238E27FC236}">
                <a16:creationId xmlns:a16="http://schemas.microsoft.com/office/drawing/2014/main" id="{9193EE54-585B-5405-3283-E1340F495B6B}"/>
              </a:ext>
            </a:extLst>
          </p:cNvPr>
          <p:cNvSpPr txBox="1"/>
          <p:nvPr/>
        </p:nvSpPr>
        <p:spPr>
          <a:xfrm>
            <a:off x="8209549" y="5836303"/>
            <a:ext cx="2202649" cy="40047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53535"/>
              </a:buClr>
              <a:buSzPts val="3100"/>
              <a:buFont typeface="Montserrat"/>
              <a:buNone/>
            </a:pPr>
            <a:r>
              <a:rPr lang="en-US" sz="1200" b="1" dirty="0">
                <a:solidFill>
                  <a:schemeClr val="bg1"/>
                </a:solidFill>
                <a:latin typeface="Montserrat"/>
                <a:sym typeface="Montserrat"/>
              </a:rPr>
              <a:t>Analysis</a:t>
            </a:r>
            <a:endParaRPr sz="900" b="1" dirty="0">
              <a:solidFill>
                <a:schemeClr val="bg1"/>
              </a:solidFill>
            </a:endParaRPr>
          </a:p>
        </p:txBody>
      </p:sp>
      <p:sp>
        <p:nvSpPr>
          <p:cNvPr id="79" name="Title 1">
            <a:extLst>
              <a:ext uri="{FF2B5EF4-FFF2-40B4-BE49-F238E27FC236}">
                <a16:creationId xmlns:a16="http://schemas.microsoft.com/office/drawing/2014/main" id="{09577399-3598-B8BD-FF88-42CD400DBC26}"/>
              </a:ext>
            </a:extLst>
          </p:cNvPr>
          <p:cNvSpPr txBox="1">
            <a:spLocks/>
          </p:cNvSpPr>
          <p:nvPr/>
        </p:nvSpPr>
        <p:spPr>
          <a:xfrm>
            <a:off x="3279964" y="4627234"/>
            <a:ext cx="5360422" cy="591638"/>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rgbClr val="1A1A1A"/>
                </a:solidFill>
                <a:latin typeface="Raleway" pitchFamily="2" charset="0"/>
              </a:rPr>
              <a:t>What was the </a:t>
            </a:r>
            <a:r>
              <a:rPr lang="en-US" sz="2800" b="1" dirty="0">
                <a:solidFill>
                  <a:srgbClr val="1A1A1A"/>
                </a:solidFill>
                <a:latin typeface="Raleway" pitchFamily="2" charset="0"/>
              </a:rPr>
              <a:t>plan</a:t>
            </a:r>
            <a:r>
              <a:rPr lang="en-US" sz="2800" dirty="0">
                <a:solidFill>
                  <a:srgbClr val="1A1A1A"/>
                </a:solidFill>
                <a:latin typeface="Raleway" pitchFamily="2" charset="0"/>
              </a:rPr>
              <a:t> about the topic?</a:t>
            </a:r>
            <a:endParaRPr lang="en-US" dirty="0"/>
          </a:p>
        </p:txBody>
      </p:sp>
    </p:spTree>
    <p:extLst>
      <p:ext uri="{BB962C8B-B14F-4D97-AF65-F5344CB8AC3E}">
        <p14:creationId xmlns:p14="http://schemas.microsoft.com/office/powerpoint/2010/main" val="3004252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4679D74-7E17-084D-0955-EC736DF757E4}"/>
              </a:ext>
            </a:extLst>
          </p:cNvPr>
          <p:cNvSpPr>
            <a:spLocks noGrp="1"/>
          </p:cNvSpPr>
          <p:nvPr>
            <p:ph type="sldNum" sz="quarter" idx="12"/>
          </p:nvPr>
        </p:nvSpPr>
        <p:spPr/>
        <p:txBody>
          <a:bodyPr/>
          <a:lstStyle/>
          <a:p>
            <a:fld id="{DE927BF4-6C58-4511-84B6-11760C11D11D}" type="slidenum">
              <a:rPr lang="en-US" smtClean="0"/>
              <a:t>20</a:t>
            </a:fld>
            <a:endParaRPr lang="en-US"/>
          </a:p>
        </p:txBody>
      </p:sp>
      <p:sp>
        <p:nvSpPr>
          <p:cNvPr id="9" name="Freeform 9">
            <a:extLst>
              <a:ext uri="{FF2B5EF4-FFF2-40B4-BE49-F238E27FC236}">
                <a16:creationId xmlns:a16="http://schemas.microsoft.com/office/drawing/2014/main" id="{F1ED4AED-180E-1297-7E71-738CD10C975F}"/>
              </a:ext>
            </a:extLst>
          </p:cNvPr>
          <p:cNvSpPr>
            <a:spLocks/>
          </p:cNvSpPr>
          <p:nvPr/>
        </p:nvSpPr>
        <p:spPr bwMode="auto">
          <a:xfrm>
            <a:off x="1092395" y="1588008"/>
            <a:ext cx="2487612" cy="4768341"/>
          </a:xfrm>
          <a:custGeom>
            <a:avLst/>
            <a:gdLst>
              <a:gd name="T0" fmla="*/ 2147483646 w 554"/>
              <a:gd name="T1" fmla="*/ 2147483646 h 876"/>
              <a:gd name="T2" fmla="*/ 2147483646 w 554"/>
              <a:gd name="T3" fmla="*/ 2147483646 h 876"/>
              <a:gd name="T4" fmla="*/ 0 w 554"/>
              <a:gd name="T5" fmla="*/ 2147483646 h 876"/>
              <a:gd name="T6" fmla="*/ 0 w 554"/>
              <a:gd name="T7" fmla="*/ 2147483646 h 876"/>
              <a:gd name="T8" fmla="*/ 2147483646 w 554"/>
              <a:gd name="T9" fmla="*/ 0 h 876"/>
              <a:gd name="T10" fmla="*/ 2147483646 w 554"/>
              <a:gd name="T11" fmla="*/ 0 h 876"/>
              <a:gd name="T12" fmla="*/ 2147483646 w 554"/>
              <a:gd name="T13" fmla="*/ 2147483646 h 876"/>
              <a:gd name="T14" fmla="*/ 2147483646 w 554"/>
              <a:gd name="T15" fmla="*/ 2147483646 h 876"/>
              <a:gd name="T16" fmla="*/ 2147483646 w 554"/>
              <a:gd name="T17" fmla="*/ 2147483646 h 8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54" h="876">
                <a:moveTo>
                  <a:pt x="511" y="876"/>
                </a:moveTo>
                <a:cubicBezTo>
                  <a:pt x="43" y="876"/>
                  <a:pt x="43" y="876"/>
                  <a:pt x="43" y="876"/>
                </a:cubicBezTo>
                <a:cubicBezTo>
                  <a:pt x="19" y="876"/>
                  <a:pt x="0" y="857"/>
                  <a:pt x="0" y="833"/>
                </a:cubicBezTo>
                <a:cubicBezTo>
                  <a:pt x="0" y="43"/>
                  <a:pt x="0" y="43"/>
                  <a:pt x="0" y="43"/>
                </a:cubicBezTo>
                <a:cubicBezTo>
                  <a:pt x="0" y="19"/>
                  <a:pt x="19" y="0"/>
                  <a:pt x="43" y="0"/>
                </a:cubicBezTo>
                <a:cubicBezTo>
                  <a:pt x="511" y="0"/>
                  <a:pt x="511" y="0"/>
                  <a:pt x="511" y="0"/>
                </a:cubicBezTo>
                <a:cubicBezTo>
                  <a:pt x="535" y="0"/>
                  <a:pt x="554" y="19"/>
                  <a:pt x="554" y="43"/>
                </a:cubicBezTo>
                <a:cubicBezTo>
                  <a:pt x="554" y="833"/>
                  <a:pt x="554" y="833"/>
                  <a:pt x="554" y="833"/>
                </a:cubicBezTo>
                <a:cubicBezTo>
                  <a:pt x="554" y="857"/>
                  <a:pt x="535" y="876"/>
                  <a:pt x="511" y="876"/>
                </a:cubicBezTo>
                <a:close/>
              </a:path>
            </a:pathLst>
          </a:custGeom>
          <a:solidFill>
            <a:srgbClr val="00B1D9"/>
          </a:solidFill>
          <a:ln>
            <a:noFill/>
          </a:ln>
        </p:spPr>
        <p:txBody>
          <a:bodyPr/>
          <a:lstStyle/>
          <a:p>
            <a:pPr marL="171450" indent="-171450">
              <a:buFont typeface="Wingdings" panose="05000000000000000000" pitchFamily="2" charset="2"/>
              <a:buChar char="Ø"/>
            </a:pPr>
            <a:r>
              <a:rPr lang="en-US" sz="1200" dirty="0">
                <a:solidFill>
                  <a:schemeClr val="bg1"/>
                </a:solidFill>
              </a:rPr>
              <a:t>Acquired deep insights into the intricate </a:t>
            </a:r>
            <a:r>
              <a:rPr lang="en-US" sz="1200" b="1" dirty="0">
                <a:solidFill>
                  <a:schemeClr val="bg1"/>
                </a:solidFill>
              </a:rPr>
              <a:t>dynamics of Microservices</a:t>
            </a:r>
            <a:r>
              <a:rPr lang="en-US" sz="1200" dirty="0">
                <a:solidFill>
                  <a:schemeClr val="bg1"/>
                </a:solidFill>
              </a:rPr>
              <a:t> and their implications in real-world applications.</a:t>
            </a:r>
          </a:p>
          <a:p>
            <a:pPr marL="171450" indent="-171450">
              <a:buFont typeface="Wingdings" panose="05000000000000000000" pitchFamily="2" charset="2"/>
              <a:buChar char="Ø"/>
            </a:pPr>
            <a:endParaRPr lang="en-US" sz="1200" dirty="0">
              <a:solidFill>
                <a:schemeClr val="bg1"/>
              </a:solidFill>
            </a:endParaRPr>
          </a:p>
          <a:p>
            <a:pPr marL="171450" indent="-171450">
              <a:buFont typeface="Wingdings" panose="05000000000000000000" pitchFamily="2" charset="2"/>
              <a:buChar char="Ø"/>
            </a:pPr>
            <a:r>
              <a:rPr lang="en-US" sz="1200" dirty="0">
                <a:solidFill>
                  <a:schemeClr val="bg1"/>
                </a:solidFill>
              </a:rPr>
              <a:t>Familiarized with critical </a:t>
            </a:r>
            <a:r>
              <a:rPr lang="en-US" sz="1200" b="1" dirty="0">
                <a:solidFill>
                  <a:schemeClr val="bg1"/>
                </a:solidFill>
              </a:rPr>
              <a:t>Performance Metrics</a:t>
            </a:r>
            <a:r>
              <a:rPr lang="en-US" sz="1200" dirty="0">
                <a:solidFill>
                  <a:schemeClr val="bg1"/>
                </a:solidFill>
              </a:rPr>
              <a:t>, essential for advanced diagnostic and predictive analysis.</a:t>
            </a:r>
          </a:p>
          <a:p>
            <a:pPr marL="171450" indent="-171450">
              <a:buFont typeface="Wingdings" panose="05000000000000000000" pitchFamily="2" charset="2"/>
              <a:buChar char="Ø"/>
            </a:pPr>
            <a:endParaRPr lang="en-US" sz="1200" dirty="0">
              <a:solidFill>
                <a:schemeClr val="bg1"/>
              </a:solidFill>
            </a:endParaRPr>
          </a:p>
          <a:p>
            <a:pPr marL="171450" indent="-171450">
              <a:buFont typeface="Wingdings" panose="05000000000000000000" pitchFamily="2" charset="2"/>
              <a:buChar char="Ø"/>
            </a:pPr>
            <a:r>
              <a:rPr lang="en-US" sz="1200" dirty="0">
                <a:solidFill>
                  <a:schemeClr val="bg1"/>
                </a:solidFill>
              </a:rPr>
              <a:t>Gained practical skills in Performance Analysis through hands-on experience with tools like Apache JMeter.</a:t>
            </a:r>
          </a:p>
          <a:p>
            <a:pPr marL="171450" indent="-171450">
              <a:buFont typeface="Wingdings" panose="05000000000000000000" pitchFamily="2" charset="2"/>
              <a:buChar char="Ø"/>
            </a:pPr>
            <a:endParaRPr lang="en-US" sz="1200" dirty="0">
              <a:solidFill>
                <a:schemeClr val="bg1"/>
              </a:solidFill>
            </a:endParaRPr>
          </a:p>
          <a:p>
            <a:endParaRPr lang="en-US" sz="1200" dirty="0">
              <a:solidFill>
                <a:schemeClr val="bg1"/>
              </a:solidFill>
              <a:latin typeface="Söhne"/>
            </a:endParaRPr>
          </a:p>
          <a:p>
            <a:pPr marL="171450" indent="-171450">
              <a:buFont typeface="Wingdings" panose="05000000000000000000" pitchFamily="2" charset="2"/>
              <a:buChar char="Ø"/>
            </a:pPr>
            <a:r>
              <a:rPr lang="en-US" sz="1200" b="1" i="0" dirty="0">
                <a:solidFill>
                  <a:schemeClr val="bg1"/>
                </a:solidFill>
                <a:effectLst/>
                <a:latin typeface="Söhne"/>
              </a:rPr>
              <a:t>The project laid a strong foundation, helping me better identify and focus on key research areas on the performance scalability topic  for my thesis</a:t>
            </a:r>
            <a:endParaRPr lang="en-US" sz="1200" b="1" dirty="0">
              <a:solidFill>
                <a:schemeClr val="bg1"/>
              </a:solidFill>
            </a:endParaRPr>
          </a:p>
        </p:txBody>
      </p:sp>
      <p:sp>
        <p:nvSpPr>
          <p:cNvPr id="10" name="Freeform 10">
            <a:extLst>
              <a:ext uri="{FF2B5EF4-FFF2-40B4-BE49-F238E27FC236}">
                <a16:creationId xmlns:a16="http://schemas.microsoft.com/office/drawing/2014/main" id="{158ADADA-4488-6EAC-2F6B-1B01288B1882}"/>
              </a:ext>
            </a:extLst>
          </p:cNvPr>
          <p:cNvSpPr>
            <a:spLocks/>
          </p:cNvSpPr>
          <p:nvPr/>
        </p:nvSpPr>
        <p:spPr bwMode="auto">
          <a:xfrm>
            <a:off x="4989958" y="1588008"/>
            <a:ext cx="2487613" cy="4768340"/>
          </a:xfrm>
          <a:custGeom>
            <a:avLst/>
            <a:gdLst>
              <a:gd name="T0" fmla="*/ 2147483646 w 554"/>
              <a:gd name="T1" fmla="*/ 2147483646 h 876"/>
              <a:gd name="T2" fmla="*/ 2147483646 w 554"/>
              <a:gd name="T3" fmla="*/ 2147483646 h 876"/>
              <a:gd name="T4" fmla="*/ 0 w 554"/>
              <a:gd name="T5" fmla="*/ 2147483646 h 876"/>
              <a:gd name="T6" fmla="*/ 0 w 554"/>
              <a:gd name="T7" fmla="*/ 2147483646 h 876"/>
              <a:gd name="T8" fmla="*/ 2147483646 w 554"/>
              <a:gd name="T9" fmla="*/ 0 h 876"/>
              <a:gd name="T10" fmla="*/ 2147483646 w 554"/>
              <a:gd name="T11" fmla="*/ 0 h 876"/>
              <a:gd name="T12" fmla="*/ 2147483646 w 554"/>
              <a:gd name="T13" fmla="*/ 2147483646 h 876"/>
              <a:gd name="T14" fmla="*/ 2147483646 w 554"/>
              <a:gd name="T15" fmla="*/ 2147483646 h 876"/>
              <a:gd name="T16" fmla="*/ 2147483646 w 554"/>
              <a:gd name="T17" fmla="*/ 2147483646 h 8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54" h="876">
                <a:moveTo>
                  <a:pt x="511" y="876"/>
                </a:moveTo>
                <a:cubicBezTo>
                  <a:pt x="43" y="876"/>
                  <a:pt x="43" y="876"/>
                  <a:pt x="43" y="876"/>
                </a:cubicBezTo>
                <a:cubicBezTo>
                  <a:pt x="19" y="876"/>
                  <a:pt x="0" y="857"/>
                  <a:pt x="0" y="833"/>
                </a:cubicBezTo>
                <a:cubicBezTo>
                  <a:pt x="0" y="43"/>
                  <a:pt x="0" y="43"/>
                  <a:pt x="0" y="43"/>
                </a:cubicBezTo>
                <a:cubicBezTo>
                  <a:pt x="0" y="19"/>
                  <a:pt x="19" y="0"/>
                  <a:pt x="43" y="0"/>
                </a:cubicBezTo>
                <a:cubicBezTo>
                  <a:pt x="511" y="0"/>
                  <a:pt x="511" y="0"/>
                  <a:pt x="511" y="0"/>
                </a:cubicBezTo>
                <a:cubicBezTo>
                  <a:pt x="535" y="0"/>
                  <a:pt x="554" y="19"/>
                  <a:pt x="554" y="43"/>
                </a:cubicBezTo>
                <a:cubicBezTo>
                  <a:pt x="554" y="833"/>
                  <a:pt x="554" y="833"/>
                  <a:pt x="554" y="833"/>
                </a:cubicBezTo>
                <a:cubicBezTo>
                  <a:pt x="554" y="857"/>
                  <a:pt x="535" y="876"/>
                  <a:pt x="511" y="876"/>
                </a:cubicBezTo>
                <a:close/>
              </a:path>
            </a:pathLst>
          </a:custGeom>
          <a:solidFill>
            <a:srgbClr val="00B1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r>
              <a:rPr lang="en-US" sz="1200" b="1" dirty="0">
                <a:solidFill>
                  <a:schemeClr val="bg1"/>
                </a:solidFill>
              </a:rPr>
              <a:t>Service-based Architectures:</a:t>
            </a:r>
          </a:p>
          <a:p>
            <a:endParaRPr lang="en-US" sz="1200" dirty="0">
              <a:solidFill>
                <a:schemeClr val="bg1"/>
              </a:solidFill>
            </a:endParaRPr>
          </a:p>
          <a:p>
            <a:pPr marL="171450" indent="-171450">
              <a:buFont typeface="Wingdings" panose="05000000000000000000" pitchFamily="2" charset="2"/>
              <a:buChar char="Ø"/>
            </a:pPr>
            <a:r>
              <a:rPr lang="en-US" sz="1200" dirty="0">
                <a:solidFill>
                  <a:schemeClr val="bg1"/>
                </a:solidFill>
              </a:rPr>
              <a:t>Scaling for complex, service-based applications.</a:t>
            </a:r>
          </a:p>
          <a:p>
            <a:pPr marL="171450" indent="-171450">
              <a:buFont typeface="Wingdings" panose="05000000000000000000" pitchFamily="2" charset="2"/>
              <a:buChar char="Ø"/>
            </a:pPr>
            <a:r>
              <a:rPr lang="en-US" sz="1200" dirty="0">
                <a:solidFill>
                  <a:schemeClr val="bg1"/>
                </a:solidFill>
              </a:rPr>
              <a:t>Efficient real-time online optimization algorithms.</a:t>
            </a:r>
          </a:p>
          <a:p>
            <a:pPr marL="171450" indent="-171450">
              <a:buFont typeface="Wingdings" panose="05000000000000000000" pitchFamily="2" charset="2"/>
              <a:buChar char="Ø"/>
            </a:pPr>
            <a:r>
              <a:rPr lang="en-US" sz="1200" dirty="0">
                <a:solidFill>
                  <a:schemeClr val="bg1"/>
                </a:solidFill>
              </a:rPr>
              <a:t>Exploration of queuing network models.</a:t>
            </a:r>
          </a:p>
          <a:p>
            <a:pPr marL="171450" indent="-171450">
              <a:buFont typeface="Wingdings" panose="05000000000000000000" pitchFamily="2" charset="2"/>
              <a:buChar char="Ø"/>
            </a:pPr>
            <a:endParaRPr lang="en-US" sz="1200" dirty="0">
              <a:solidFill>
                <a:schemeClr val="bg1"/>
              </a:solidFill>
            </a:endParaRPr>
          </a:p>
          <a:p>
            <a:r>
              <a:rPr lang="en-US" sz="1200" b="1" dirty="0">
                <a:solidFill>
                  <a:schemeClr val="bg1"/>
                </a:solidFill>
              </a:rPr>
              <a:t>Resource Estimation Models:</a:t>
            </a:r>
          </a:p>
          <a:p>
            <a:endParaRPr lang="en-US" sz="1200" b="1" dirty="0"/>
          </a:p>
          <a:p>
            <a:pPr marL="171450" indent="-171450">
              <a:buFont typeface="Wingdings" panose="05000000000000000000" pitchFamily="2" charset="2"/>
              <a:buChar char="Ø"/>
            </a:pPr>
            <a:r>
              <a:rPr lang="en-US" sz="1200" dirty="0">
                <a:solidFill>
                  <a:schemeClr val="bg1"/>
                </a:solidFill>
              </a:rPr>
              <a:t>Improve accuracy, generality, and ease of use.</a:t>
            </a:r>
          </a:p>
          <a:p>
            <a:pPr marL="171450" indent="-171450">
              <a:buFont typeface="Wingdings" panose="05000000000000000000" pitchFamily="2" charset="2"/>
              <a:buChar char="Ø"/>
            </a:pPr>
            <a:r>
              <a:rPr lang="en-US" sz="1200" dirty="0">
                <a:solidFill>
                  <a:schemeClr val="bg1"/>
                </a:solidFill>
              </a:rPr>
              <a:t>Hybrid models combining analytical &amp; machine learning.</a:t>
            </a:r>
          </a:p>
          <a:p>
            <a:pPr marL="171450" indent="-171450">
              <a:buFont typeface="Wingdings" panose="05000000000000000000" pitchFamily="2" charset="2"/>
              <a:buChar char="Ø"/>
            </a:pPr>
            <a:endParaRPr lang="en-US" sz="1200" dirty="0">
              <a:solidFill>
                <a:schemeClr val="bg1"/>
              </a:solidFill>
            </a:endParaRPr>
          </a:p>
          <a:p>
            <a:pPr algn="l"/>
            <a:r>
              <a:rPr lang="en-US" sz="1200" b="1" i="0" dirty="0">
                <a:solidFill>
                  <a:schemeClr val="bg1"/>
                </a:solidFill>
                <a:effectLst/>
                <a:latin typeface="Söhne"/>
              </a:rPr>
              <a:t>Event-based Workload Prediction:</a:t>
            </a:r>
          </a:p>
          <a:p>
            <a:pPr algn="l"/>
            <a:endParaRPr lang="en-US" sz="1200" b="0" i="0" dirty="0">
              <a:solidFill>
                <a:schemeClr val="bg1"/>
              </a:solidFill>
              <a:effectLst/>
              <a:latin typeface="Söhne"/>
            </a:endParaRPr>
          </a:p>
          <a:p>
            <a:pPr marL="171450" indent="-171450" algn="l">
              <a:buFont typeface="Wingdings" panose="05000000000000000000" pitchFamily="2" charset="2"/>
              <a:buChar char="Ø"/>
            </a:pPr>
            <a:r>
              <a:rPr lang="en-US" sz="1200" b="0" i="0" dirty="0">
                <a:solidFill>
                  <a:schemeClr val="bg1"/>
                </a:solidFill>
                <a:effectLst/>
                <a:latin typeface="Söhne"/>
              </a:rPr>
              <a:t>Utilize real-time info like social media for workload prediction.</a:t>
            </a:r>
          </a:p>
          <a:p>
            <a:pPr marL="171450" indent="-171450" algn="l">
              <a:buFont typeface="Wingdings" panose="05000000000000000000" pitchFamily="2" charset="2"/>
              <a:buChar char="Ø"/>
            </a:pPr>
            <a:r>
              <a:rPr lang="en-US" sz="1200" b="0" i="0" dirty="0">
                <a:solidFill>
                  <a:schemeClr val="bg1"/>
                </a:solidFill>
                <a:effectLst/>
                <a:latin typeface="Söhne"/>
              </a:rPr>
              <a:t>Specific auto-scalers for event-driven workload boosts.</a:t>
            </a:r>
          </a:p>
          <a:p>
            <a:pPr marL="171450" indent="-171450">
              <a:buFont typeface="Wingdings" panose="05000000000000000000" pitchFamily="2" charset="2"/>
              <a:buChar char="Ø"/>
            </a:pPr>
            <a:endParaRPr lang="en-US" sz="1200" dirty="0"/>
          </a:p>
        </p:txBody>
      </p:sp>
      <p:sp>
        <p:nvSpPr>
          <p:cNvPr id="14" name="Rectangle 14">
            <a:extLst>
              <a:ext uri="{FF2B5EF4-FFF2-40B4-BE49-F238E27FC236}">
                <a16:creationId xmlns:a16="http://schemas.microsoft.com/office/drawing/2014/main" id="{ECD867C9-F222-1696-2DA1-B7039D199B67}"/>
              </a:ext>
            </a:extLst>
          </p:cNvPr>
          <p:cNvSpPr>
            <a:spLocks noChangeArrowheads="1"/>
          </p:cNvSpPr>
          <p:nvPr/>
        </p:nvSpPr>
        <p:spPr bwMode="auto">
          <a:xfrm>
            <a:off x="1779203" y="951071"/>
            <a:ext cx="108363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b="1" dirty="0">
                <a:solidFill>
                  <a:schemeClr val="tx1"/>
                </a:solidFill>
                <a:latin typeface="Montserrat" panose="02000505000000020004" pitchFamily="2" charset="0"/>
              </a:rPr>
              <a:t>Baseline </a:t>
            </a:r>
          </a:p>
          <a:p>
            <a:pPr algn="ctr" eaLnBrk="1" hangingPunct="1"/>
            <a:r>
              <a:rPr lang="en-US" altLang="en-US" b="1" dirty="0">
                <a:solidFill>
                  <a:schemeClr val="tx1"/>
                </a:solidFill>
                <a:latin typeface="Montserrat" panose="02000505000000020004" pitchFamily="2" charset="0"/>
              </a:rPr>
              <a:t>Exploration</a:t>
            </a:r>
            <a:endParaRPr lang="en-US" altLang="en-US" sz="1000" dirty="0">
              <a:solidFill>
                <a:schemeClr val="tx1"/>
              </a:solidFill>
              <a:latin typeface="Calibri" panose="020F0502020204030204" pitchFamily="34" charset="0"/>
            </a:endParaRPr>
          </a:p>
        </p:txBody>
      </p:sp>
      <p:sp>
        <p:nvSpPr>
          <p:cNvPr id="26" name="TextBox 47">
            <a:extLst>
              <a:ext uri="{FF2B5EF4-FFF2-40B4-BE49-F238E27FC236}">
                <a16:creationId xmlns:a16="http://schemas.microsoft.com/office/drawing/2014/main" id="{E16A3A35-CB51-828E-065C-A72714DE20BD}"/>
              </a:ext>
            </a:extLst>
          </p:cNvPr>
          <p:cNvSpPr txBox="1">
            <a:spLocks noChangeArrowheads="1"/>
          </p:cNvSpPr>
          <p:nvPr/>
        </p:nvSpPr>
        <p:spPr bwMode="auto">
          <a:xfrm>
            <a:off x="9005161" y="2608771"/>
            <a:ext cx="22415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FontTx/>
              <a:buNone/>
            </a:pPr>
            <a:r>
              <a:rPr lang="en-US" altLang="en-US" sz="1600">
                <a:solidFill>
                  <a:schemeClr val="bg1"/>
                </a:solidFill>
                <a:latin typeface="Open Sans" panose="020B0606030504020204" pitchFamily="34" charset="0"/>
                <a:cs typeface="Open Sans" panose="020B0606030504020204" pitchFamily="34" charset="0"/>
              </a:rPr>
              <a:t>Lorem ipsum dolor sit amet, consectetur adipiscing elit, sed do</a:t>
            </a:r>
          </a:p>
        </p:txBody>
      </p:sp>
      <p:sp>
        <p:nvSpPr>
          <p:cNvPr id="38" name="Rectangle 14">
            <a:extLst>
              <a:ext uri="{FF2B5EF4-FFF2-40B4-BE49-F238E27FC236}">
                <a16:creationId xmlns:a16="http://schemas.microsoft.com/office/drawing/2014/main" id="{F7074F49-FD9A-79B5-20E9-EFD927E98E69}"/>
              </a:ext>
            </a:extLst>
          </p:cNvPr>
          <p:cNvSpPr>
            <a:spLocks noChangeArrowheads="1"/>
          </p:cNvSpPr>
          <p:nvPr/>
        </p:nvSpPr>
        <p:spPr bwMode="auto">
          <a:xfrm>
            <a:off x="5600320" y="944966"/>
            <a:ext cx="132247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b="1" dirty="0">
                <a:solidFill>
                  <a:schemeClr val="tx1"/>
                </a:solidFill>
                <a:latin typeface="Montserrat" panose="02000505000000020004" pitchFamily="2" charset="0"/>
              </a:rPr>
              <a:t>Further Topic </a:t>
            </a:r>
          </a:p>
          <a:p>
            <a:pPr algn="ctr" eaLnBrk="1" hangingPunct="1"/>
            <a:r>
              <a:rPr lang="en-US" altLang="en-US" b="1" dirty="0">
                <a:solidFill>
                  <a:schemeClr val="tx1"/>
                </a:solidFill>
                <a:latin typeface="Montserrat" panose="02000505000000020004" pitchFamily="2" charset="0"/>
              </a:rPr>
              <a:t>Refinement</a:t>
            </a:r>
            <a:endParaRPr lang="en-US" altLang="en-US" sz="1000" dirty="0">
              <a:solidFill>
                <a:schemeClr val="tx1"/>
              </a:solidFill>
              <a:latin typeface="Calibri" panose="020F0502020204030204" pitchFamily="34" charset="0"/>
            </a:endParaRPr>
          </a:p>
        </p:txBody>
      </p:sp>
      <p:sp>
        <p:nvSpPr>
          <p:cNvPr id="39" name="Rectangle 14">
            <a:extLst>
              <a:ext uri="{FF2B5EF4-FFF2-40B4-BE49-F238E27FC236}">
                <a16:creationId xmlns:a16="http://schemas.microsoft.com/office/drawing/2014/main" id="{50C1D857-2FB5-7B68-C4DD-2001641EF75A}"/>
              </a:ext>
            </a:extLst>
          </p:cNvPr>
          <p:cNvSpPr>
            <a:spLocks noChangeArrowheads="1"/>
          </p:cNvSpPr>
          <p:nvPr/>
        </p:nvSpPr>
        <p:spPr bwMode="auto">
          <a:xfrm>
            <a:off x="8664769" y="944966"/>
            <a:ext cx="275075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b="1" dirty="0">
                <a:solidFill>
                  <a:schemeClr val="tx1"/>
                </a:solidFill>
                <a:latin typeface="Montserrat" panose="02000505000000020004" pitchFamily="2" charset="0"/>
              </a:rPr>
              <a:t>Limitations to be considered </a:t>
            </a:r>
          </a:p>
          <a:p>
            <a:pPr algn="ctr" eaLnBrk="1" hangingPunct="1"/>
            <a:r>
              <a:rPr lang="en-US" altLang="en-US" b="1" dirty="0">
                <a:solidFill>
                  <a:schemeClr val="tx1"/>
                </a:solidFill>
                <a:latin typeface="Montserrat" panose="02000505000000020004" pitchFamily="2" charset="0"/>
              </a:rPr>
              <a:t> for Master Thesis</a:t>
            </a:r>
            <a:endParaRPr lang="en-US" altLang="en-US" sz="1000" dirty="0">
              <a:solidFill>
                <a:schemeClr val="tx1"/>
              </a:solidFill>
              <a:latin typeface="Calibri" panose="020F0502020204030204" pitchFamily="34" charset="0"/>
            </a:endParaRPr>
          </a:p>
        </p:txBody>
      </p:sp>
      <p:sp>
        <p:nvSpPr>
          <p:cNvPr id="40" name="Freeform 10">
            <a:extLst>
              <a:ext uri="{FF2B5EF4-FFF2-40B4-BE49-F238E27FC236}">
                <a16:creationId xmlns:a16="http://schemas.microsoft.com/office/drawing/2014/main" id="{B9435E20-8DE1-C2C3-EACE-1755310015B3}"/>
              </a:ext>
            </a:extLst>
          </p:cNvPr>
          <p:cNvSpPr>
            <a:spLocks/>
          </p:cNvSpPr>
          <p:nvPr/>
        </p:nvSpPr>
        <p:spPr bwMode="auto">
          <a:xfrm>
            <a:off x="8735053" y="1588006"/>
            <a:ext cx="2487613" cy="4768340"/>
          </a:xfrm>
          <a:custGeom>
            <a:avLst/>
            <a:gdLst>
              <a:gd name="T0" fmla="*/ 2147483646 w 554"/>
              <a:gd name="T1" fmla="*/ 2147483646 h 876"/>
              <a:gd name="T2" fmla="*/ 2147483646 w 554"/>
              <a:gd name="T3" fmla="*/ 2147483646 h 876"/>
              <a:gd name="T4" fmla="*/ 0 w 554"/>
              <a:gd name="T5" fmla="*/ 2147483646 h 876"/>
              <a:gd name="T6" fmla="*/ 0 w 554"/>
              <a:gd name="T7" fmla="*/ 2147483646 h 876"/>
              <a:gd name="T8" fmla="*/ 2147483646 w 554"/>
              <a:gd name="T9" fmla="*/ 0 h 876"/>
              <a:gd name="T10" fmla="*/ 2147483646 w 554"/>
              <a:gd name="T11" fmla="*/ 0 h 876"/>
              <a:gd name="T12" fmla="*/ 2147483646 w 554"/>
              <a:gd name="T13" fmla="*/ 2147483646 h 876"/>
              <a:gd name="T14" fmla="*/ 2147483646 w 554"/>
              <a:gd name="T15" fmla="*/ 2147483646 h 876"/>
              <a:gd name="T16" fmla="*/ 2147483646 w 554"/>
              <a:gd name="T17" fmla="*/ 2147483646 h 8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54" h="876">
                <a:moveTo>
                  <a:pt x="511" y="876"/>
                </a:moveTo>
                <a:cubicBezTo>
                  <a:pt x="43" y="876"/>
                  <a:pt x="43" y="876"/>
                  <a:pt x="43" y="876"/>
                </a:cubicBezTo>
                <a:cubicBezTo>
                  <a:pt x="19" y="876"/>
                  <a:pt x="0" y="857"/>
                  <a:pt x="0" y="833"/>
                </a:cubicBezTo>
                <a:cubicBezTo>
                  <a:pt x="0" y="43"/>
                  <a:pt x="0" y="43"/>
                  <a:pt x="0" y="43"/>
                </a:cubicBezTo>
                <a:cubicBezTo>
                  <a:pt x="0" y="19"/>
                  <a:pt x="19" y="0"/>
                  <a:pt x="43" y="0"/>
                </a:cubicBezTo>
                <a:cubicBezTo>
                  <a:pt x="511" y="0"/>
                  <a:pt x="511" y="0"/>
                  <a:pt x="511" y="0"/>
                </a:cubicBezTo>
                <a:cubicBezTo>
                  <a:pt x="535" y="0"/>
                  <a:pt x="554" y="19"/>
                  <a:pt x="554" y="43"/>
                </a:cubicBezTo>
                <a:cubicBezTo>
                  <a:pt x="554" y="833"/>
                  <a:pt x="554" y="833"/>
                  <a:pt x="554" y="833"/>
                </a:cubicBezTo>
                <a:cubicBezTo>
                  <a:pt x="554" y="857"/>
                  <a:pt x="535" y="876"/>
                  <a:pt x="511" y="876"/>
                </a:cubicBezTo>
                <a:close/>
              </a:path>
            </a:pathLst>
          </a:custGeom>
          <a:solidFill>
            <a:srgbClr val="00B1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r>
              <a:rPr lang="en-US" sz="1200" b="1" dirty="0">
                <a:solidFill>
                  <a:schemeClr val="bg1"/>
                </a:solidFill>
              </a:rPr>
              <a:t>Testing Environments:</a:t>
            </a:r>
          </a:p>
          <a:p>
            <a:pPr marL="171450" lvl="1" indent="-171450">
              <a:buFont typeface="Wingdings" panose="05000000000000000000" pitchFamily="2" charset="2"/>
              <a:buChar char="Ø"/>
            </a:pPr>
            <a:r>
              <a:rPr lang="en-US" sz="1200" dirty="0">
                <a:solidFill>
                  <a:schemeClr val="bg1"/>
                </a:solidFill>
              </a:rPr>
              <a:t>A controlled and not diverse testing environment.</a:t>
            </a:r>
          </a:p>
          <a:p>
            <a:pPr marL="171450" lvl="1" indent="-171450">
              <a:buFont typeface="Wingdings" panose="05000000000000000000" pitchFamily="2" charset="2"/>
              <a:buChar char="Ø"/>
            </a:pPr>
            <a:endParaRPr lang="en-US" sz="1200" dirty="0">
              <a:solidFill>
                <a:schemeClr val="bg1"/>
              </a:solidFill>
            </a:endParaRPr>
          </a:p>
          <a:p>
            <a:r>
              <a:rPr lang="en-US" sz="1200" b="1" dirty="0">
                <a:solidFill>
                  <a:schemeClr val="bg1"/>
                </a:solidFill>
              </a:rPr>
              <a:t>Data Completeness:</a:t>
            </a:r>
          </a:p>
          <a:p>
            <a:pPr marL="171450" lvl="1" indent="-171450">
              <a:buFont typeface="Wingdings" panose="05000000000000000000" pitchFamily="2" charset="2"/>
              <a:buChar char="Ø"/>
            </a:pPr>
            <a:r>
              <a:rPr lang="en-US" sz="1200" dirty="0">
                <a:solidFill>
                  <a:schemeClr val="bg1"/>
                </a:solidFill>
              </a:rPr>
              <a:t>Reliance on a limited dataset, potentially leading to narrow insights.</a:t>
            </a:r>
          </a:p>
          <a:p>
            <a:pPr marL="171450" lvl="1" indent="-171450">
              <a:buFont typeface="Wingdings" panose="05000000000000000000" pitchFamily="2" charset="2"/>
              <a:buChar char="Ø"/>
            </a:pPr>
            <a:endParaRPr lang="en-US" sz="1200" dirty="0">
              <a:solidFill>
                <a:schemeClr val="bg1"/>
              </a:solidFill>
            </a:endParaRPr>
          </a:p>
          <a:p>
            <a:r>
              <a:rPr lang="en-US" sz="1200" b="1" dirty="0">
                <a:solidFill>
                  <a:schemeClr val="bg1"/>
                </a:solidFill>
              </a:rPr>
              <a:t>Scalability Constraints:</a:t>
            </a:r>
          </a:p>
          <a:p>
            <a:pPr marL="171450" lvl="1" indent="-171450">
              <a:buFont typeface="Wingdings" panose="05000000000000000000" pitchFamily="2" charset="2"/>
              <a:buChar char="Ø"/>
            </a:pPr>
            <a:r>
              <a:rPr lang="en-US" sz="1200" dirty="0">
                <a:solidFill>
                  <a:schemeClr val="bg1"/>
                </a:solidFill>
              </a:rPr>
              <a:t>The project considered only 3 microservices.</a:t>
            </a:r>
          </a:p>
          <a:p>
            <a:pPr marL="171450" lvl="1" indent="-171450">
              <a:buFont typeface="Wingdings" panose="05000000000000000000" pitchFamily="2" charset="2"/>
              <a:buChar char="Ø"/>
            </a:pPr>
            <a:endParaRPr lang="en-US" sz="1200" dirty="0">
              <a:solidFill>
                <a:schemeClr val="bg1"/>
              </a:solidFill>
            </a:endParaRPr>
          </a:p>
          <a:p>
            <a:pPr marL="171450" lvl="1" indent="-171450">
              <a:buFont typeface="Wingdings" panose="05000000000000000000" pitchFamily="2" charset="2"/>
              <a:buChar char="Ø"/>
            </a:pPr>
            <a:endParaRPr lang="en-US" sz="1200" dirty="0">
              <a:solidFill>
                <a:schemeClr val="bg1"/>
              </a:solidFill>
            </a:endParaRPr>
          </a:p>
          <a:p>
            <a:pPr algn="l"/>
            <a:r>
              <a:rPr lang="en-US" sz="1200" b="1" i="0" dirty="0">
                <a:solidFill>
                  <a:schemeClr val="bg1"/>
                </a:solidFill>
                <a:effectLst/>
                <a:latin typeface="Söhne"/>
              </a:rPr>
              <a:t>Error Analysis:</a:t>
            </a:r>
            <a:endParaRPr lang="en-US" sz="1200" b="0" i="0" dirty="0">
              <a:solidFill>
                <a:schemeClr val="bg1"/>
              </a:solidFill>
              <a:effectLst/>
              <a:latin typeface="Söhne"/>
            </a:endParaRPr>
          </a:p>
          <a:p>
            <a:pPr marL="171450" indent="-171450" algn="l">
              <a:buFont typeface="Wingdings" panose="05000000000000000000" pitchFamily="2" charset="2"/>
              <a:buChar char="Ø"/>
            </a:pPr>
            <a:r>
              <a:rPr lang="en-US" sz="1200" b="0" i="0" dirty="0">
                <a:solidFill>
                  <a:schemeClr val="bg1"/>
                </a:solidFill>
                <a:effectLst/>
                <a:latin typeface="Söhne"/>
              </a:rPr>
              <a:t>Focus was on general performance metrics without a deep dive into specific error types.</a:t>
            </a:r>
          </a:p>
          <a:p>
            <a:pPr marL="0" lvl="1"/>
            <a:endParaRPr lang="en-US" sz="1200" dirty="0">
              <a:solidFill>
                <a:schemeClr val="bg1"/>
              </a:solidFill>
            </a:endParaRPr>
          </a:p>
          <a:p>
            <a:r>
              <a:rPr lang="en-US" sz="1200" b="1" dirty="0">
                <a:solidFill>
                  <a:schemeClr val="bg1"/>
                </a:solidFill>
                <a:effectLst/>
              </a:rPr>
              <a:t>Comprehensive Monitoring:</a:t>
            </a:r>
            <a:endParaRPr lang="en-US" sz="1200" dirty="0">
              <a:solidFill>
                <a:schemeClr val="bg1"/>
              </a:solidFill>
              <a:effectLst/>
            </a:endParaRPr>
          </a:p>
          <a:p>
            <a:pPr marL="171450" indent="-171450">
              <a:buFont typeface="Wingdings" panose="05000000000000000000" pitchFamily="2" charset="2"/>
              <a:buChar char="Ø"/>
            </a:pPr>
            <a:r>
              <a:rPr lang="en-US" sz="1200" b="0" i="0" dirty="0">
                <a:solidFill>
                  <a:schemeClr val="bg1"/>
                </a:solidFill>
                <a:effectLst/>
                <a:latin typeface="Söhne"/>
              </a:rPr>
              <a:t>Monitoring was limited to only a few parameters (response rate, throughput and error rate).</a:t>
            </a:r>
          </a:p>
          <a:p>
            <a:br>
              <a:rPr lang="en-US" sz="1200" dirty="0">
                <a:effectLst/>
              </a:rPr>
            </a:br>
            <a:endParaRPr lang="en-US" sz="1200" dirty="0">
              <a:solidFill>
                <a:schemeClr val="bg1"/>
              </a:solidFill>
            </a:endParaRPr>
          </a:p>
        </p:txBody>
      </p:sp>
      <p:grpSp>
        <p:nvGrpSpPr>
          <p:cNvPr id="41" name="Group 40">
            <a:extLst>
              <a:ext uri="{FF2B5EF4-FFF2-40B4-BE49-F238E27FC236}">
                <a16:creationId xmlns:a16="http://schemas.microsoft.com/office/drawing/2014/main" id="{C116962F-8891-F49E-F2AB-C4C0DB9D3557}"/>
              </a:ext>
            </a:extLst>
          </p:cNvPr>
          <p:cNvGrpSpPr/>
          <p:nvPr/>
        </p:nvGrpSpPr>
        <p:grpSpPr>
          <a:xfrm>
            <a:off x="3852254" y="3448004"/>
            <a:ext cx="936793" cy="814877"/>
            <a:chOff x="5418306" y="3117056"/>
            <a:chExt cx="1598612" cy="1598612"/>
          </a:xfrm>
          <a:solidFill>
            <a:srgbClr val="00B1D9"/>
          </a:solidFill>
        </p:grpSpPr>
        <p:sp>
          <p:nvSpPr>
            <p:cNvPr id="42" name="Google Shape;8975;p188">
              <a:extLst>
                <a:ext uri="{FF2B5EF4-FFF2-40B4-BE49-F238E27FC236}">
                  <a16:creationId xmlns:a16="http://schemas.microsoft.com/office/drawing/2014/main" id="{F3AADAA2-F8B0-2F05-7306-1C9962C55ADC}"/>
                </a:ext>
              </a:extLst>
            </p:cNvPr>
            <p:cNvSpPr>
              <a:spLocks/>
            </p:cNvSpPr>
            <p:nvPr/>
          </p:nvSpPr>
          <p:spPr bwMode="auto">
            <a:xfrm>
              <a:off x="5948531" y="3740943"/>
              <a:ext cx="996950" cy="974725"/>
            </a:xfrm>
            <a:custGeom>
              <a:avLst/>
              <a:gdLst>
                <a:gd name="T0" fmla="*/ 2147483646 w 254"/>
                <a:gd name="T1" fmla="*/ 2147483646 h 248"/>
                <a:gd name="T2" fmla="*/ 2147483646 w 254"/>
                <a:gd name="T3" fmla="*/ 2147483646 h 248"/>
                <a:gd name="T4" fmla="*/ 2147483646 w 254"/>
                <a:gd name="T5" fmla="*/ 2147483646 h 248"/>
                <a:gd name="T6" fmla="*/ 2147483646 w 254"/>
                <a:gd name="T7" fmla="*/ 2147483646 h 248"/>
                <a:gd name="T8" fmla="*/ 2147483646 w 254"/>
                <a:gd name="T9" fmla="*/ 2147483646 h 248"/>
                <a:gd name="T10" fmla="*/ 2147483646 w 254"/>
                <a:gd name="T11" fmla="*/ 2147483646 h 248"/>
                <a:gd name="T12" fmla="*/ 2147483646 w 254"/>
                <a:gd name="T13" fmla="*/ 2147483646 h 248"/>
                <a:gd name="T14" fmla="*/ 2147483646 w 254"/>
                <a:gd name="T15" fmla="*/ 2147483646 h 248"/>
                <a:gd name="T16" fmla="*/ 2147483646 w 254"/>
                <a:gd name="T17" fmla="*/ 0 h 248"/>
                <a:gd name="T18" fmla="*/ 2147483646 w 254"/>
                <a:gd name="T19" fmla="*/ 0 h 248"/>
                <a:gd name="T20" fmla="*/ 2147483646 w 254"/>
                <a:gd name="T21" fmla="*/ 0 h 248"/>
                <a:gd name="T22" fmla="*/ 2147483646 w 254"/>
                <a:gd name="T23" fmla="*/ 0 h 2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4" h="248" extrusionOk="0">
                  <a:moveTo>
                    <a:pt x="251" y="92"/>
                  </a:moveTo>
                  <a:cubicBezTo>
                    <a:pt x="240" y="101"/>
                    <a:pt x="225" y="107"/>
                    <a:pt x="210" y="107"/>
                  </a:cubicBezTo>
                  <a:cubicBezTo>
                    <a:pt x="59" y="107"/>
                    <a:pt x="59" y="107"/>
                    <a:pt x="59" y="107"/>
                  </a:cubicBezTo>
                  <a:cubicBezTo>
                    <a:pt x="25" y="141"/>
                    <a:pt x="25" y="141"/>
                    <a:pt x="25" y="141"/>
                  </a:cubicBezTo>
                  <a:cubicBezTo>
                    <a:pt x="0" y="166"/>
                    <a:pt x="0" y="205"/>
                    <a:pt x="25" y="229"/>
                  </a:cubicBezTo>
                  <a:cubicBezTo>
                    <a:pt x="37" y="242"/>
                    <a:pt x="53" y="248"/>
                    <a:pt x="69" y="248"/>
                  </a:cubicBezTo>
                  <a:cubicBezTo>
                    <a:pt x="85" y="248"/>
                    <a:pt x="101" y="242"/>
                    <a:pt x="113" y="229"/>
                  </a:cubicBezTo>
                  <a:cubicBezTo>
                    <a:pt x="251" y="92"/>
                    <a:pt x="251" y="92"/>
                    <a:pt x="251" y="92"/>
                  </a:cubicBezTo>
                  <a:moveTo>
                    <a:pt x="254" y="0"/>
                  </a:moveTo>
                  <a:cubicBezTo>
                    <a:pt x="254" y="0"/>
                    <a:pt x="254" y="0"/>
                    <a:pt x="254" y="0"/>
                  </a:cubicBezTo>
                  <a:cubicBezTo>
                    <a:pt x="254" y="0"/>
                    <a:pt x="254" y="0"/>
                    <a:pt x="254" y="0"/>
                  </a:cubicBezTo>
                  <a:cubicBezTo>
                    <a:pt x="254" y="0"/>
                    <a:pt x="254" y="0"/>
                    <a:pt x="2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43" name="Google Shape;8976;p188">
              <a:extLst>
                <a:ext uri="{FF2B5EF4-FFF2-40B4-BE49-F238E27FC236}">
                  <a16:creationId xmlns:a16="http://schemas.microsoft.com/office/drawing/2014/main" id="{E99ACE7F-80A1-C50B-46FD-7253111BD841}"/>
                </a:ext>
              </a:extLst>
            </p:cNvPr>
            <p:cNvSpPr>
              <a:spLocks/>
            </p:cNvSpPr>
            <p:nvPr/>
          </p:nvSpPr>
          <p:spPr bwMode="auto">
            <a:xfrm>
              <a:off x="5418306" y="3671093"/>
              <a:ext cx="1598612" cy="490538"/>
            </a:xfrm>
            <a:custGeom>
              <a:avLst/>
              <a:gdLst>
                <a:gd name="T0" fmla="*/ 2147483646 w 407"/>
                <a:gd name="T1" fmla="*/ 2147483646 h 125"/>
                <a:gd name="T2" fmla="*/ 2147483646 w 407"/>
                <a:gd name="T3" fmla="*/ 2147483646 h 125"/>
                <a:gd name="T4" fmla="*/ 2147483646 w 407"/>
                <a:gd name="T5" fmla="*/ 2147483646 h 125"/>
                <a:gd name="T6" fmla="*/ 2147483646 w 407"/>
                <a:gd name="T7" fmla="*/ 2147483646 h 125"/>
                <a:gd name="T8" fmla="*/ 2147483646 w 407"/>
                <a:gd name="T9" fmla="*/ 2147483646 h 125"/>
                <a:gd name="T10" fmla="*/ 2147483646 w 407"/>
                <a:gd name="T11" fmla="*/ 2147483646 h 125"/>
                <a:gd name="T12" fmla="*/ 2147483646 w 407"/>
                <a:gd name="T13" fmla="*/ 2147483646 h 125"/>
                <a:gd name="T14" fmla="*/ 2147483646 w 407"/>
                <a:gd name="T15" fmla="*/ 0 h 125"/>
                <a:gd name="T16" fmla="*/ 2147483646 w 407"/>
                <a:gd name="T17" fmla="*/ 0 h 125"/>
                <a:gd name="T18" fmla="*/ 0 w 407"/>
                <a:gd name="T19" fmla="*/ 2147483646 h 125"/>
                <a:gd name="T20" fmla="*/ 0 w 407"/>
                <a:gd name="T21" fmla="*/ 2147483646 h 125"/>
                <a:gd name="T22" fmla="*/ 2147483646 w 407"/>
                <a:gd name="T23" fmla="*/ 2147483646 h 125"/>
                <a:gd name="T24" fmla="*/ 2147483646 w 407"/>
                <a:gd name="T25" fmla="*/ 2147483646 h 125"/>
                <a:gd name="T26" fmla="*/ 2147483646 w 407"/>
                <a:gd name="T27" fmla="*/ 2147483646 h 125"/>
                <a:gd name="T28" fmla="*/ 2147483646 w 407"/>
                <a:gd name="T29" fmla="*/ 0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7" h="125" extrusionOk="0">
                  <a:moveTo>
                    <a:pt x="389" y="18"/>
                  </a:moveTo>
                  <a:cubicBezTo>
                    <a:pt x="401" y="30"/>
                    <a:pt x="407" y="46"/>
                    <a:pt x="407" y="62"/>
                  </a:cubicBezTo>
                  <a:cubicBezTo>
                    <a:pt x="407" y="78"/>
                    <a:pt x="401" y="94"/>
                    <a:pt x="389" y="106"/>
                  </a:cubicBezTo>
                  <a:cubicBezTo>
                    <a:pt x="386" y="110"/>
                    <a:pt x="386" y="110"/>
                    <a:pt x="386" y="110"/>
                  </a:cubicBezTo>
                  <a:cubicBezTo>
                    <a:pt x="399" y="98"/>
                    <a:pt x="407" y="81"/>
                    <a:pt x="407" y="62"/>
                  </a:cubicBezTo>
                  <a:cubicBezTo>
                    <a:pt x="407" y="62"/>
                    <a:pt x="407" y="62"/>
                    <a:pt x="407" y="62"/>
                  </a:cubicBezTo>
                  <a:cubicBezTo>
                    <a:pt x="407" y="45"/>
                    <a:pt x="400" y="30"/>
                    <a:pt x="389" y="18"/>
                  </a:cubicBezTo>
                  <a:moveTo>
                    <a:pt x="195" y="0"/>
                  </a:moveTo>
                  <a:cubicBezTo>
                    <a:pt x="62" y="0"/>
                    <a:pt x="62" y="0"/>
                    <a:pt x="62" y="0"/>
                  </a:cubicBezTo>
                  <a:cubicBezTo>
                    <a:pt x="28" y="0"/>
                    <a:pt x="0" y="28"/>
                    <a:pt x="0" y="62"/>
                  </a:cubicBezTo>
                  <a:cubicBezTo>
                    <a:pt x="0" y="62"/>
                    <a:pt x="0" y="62"/>
                    <a:pt x="0" y="62"/>
                  </a:cubicBezTo>
                  <a:cubicBezTo>
                    <a:pt x="0" y="97"/>
                    <a:pt x="28" y="125"/>
                    <a:pt x="62" y="125"/>
                  </a:cubicBezTo>
                  <a:cubicBezTo>
                    <a:pt x="194" y="125"/>
                    <a:pt x="194" y="125"/>
                    <a:pt x="194" y="125"/>
                  </a:cubicBezTo>
                  <a:cubicBezTo>
                    <a:pt x="257" y="62"/>
                    <a:pt x="257" y="62"/>
                    <a:pt x="257" y="62"/>
                  </a:cubicBezTo>
                  <a:cubicBezTo>
                    <a:pt x="195" y="0"/>
                    <a:pt x="195" y="0"/>
                    <a:pt x="19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44" name="Google Shape;8978;p188">
              <a:extLst>
                <a:ext uri="{FF2B5EF4-FFF2-40B4-BE49-F238E27FC236}">
                  <a16:creationId xmlns:a16="http://schemas.microsoft.com/office/drawing/2014/main" id="{2DD91154-EC39-2471-AF10-A867C6D4FABA}"/>
                </a:ext>
              </a:extLst>
            </p:cNvPr>
            <p:cNvSpPr>
              <a:spLocks/>
            </p:cNvSpPr>
            <p:nvPr/>
          </p:nvSpPr>
          <p:spPr bwMode="auto">
            <a:xfrm>
              <a:off x="5948531" y="3117056"/>
              <a:ext cx="996950" cy="623887"/>
            </a:xfrm>
            <a:custGeom>
              <a:avLst/>
              <a:gdLst>
                <a:gd name="T0" fmla="*/ 2147483646 w 254"/>
                <a:gd name="T1" fmla="*/ 0 h 159"/>
                <a:gd name="T2" fmla="*/ 2147483646 w 254"/>
                <a:gd name="T3" fmla="*/ 2147483646 h 159"/>
                <a:gd name="T4" fmla="*/ 2147483646 w 254"/>
                <a:gd name="T5" fmla="*/ 2147483646 h 159"/>
                <a:gd name="T6" fmla="*/ 2147483646 w 254"/>
                <a:gd name="T7" fmla="*/ 2147483646 h 159"/>
                <a:gd name="T8" fmla="*/ 2147483646 w 254"/>
                <a:gd name="T9" fmla="*/ 2147483646 h 159"/>
                <a:gd name="T10" fmla="*/ 2147483646 w 254"/>
                <a:gd name="T11" fmla="*/ 2147483646 h 159"/>
                <a:gd name="T12" fmla="*/ 2147483646 w 254"/>
                <a:gd name="T13" fmla="*/ 2147483646 h 159"/>
                <a:gd name="T14" fmla="*/ 2147483646 w 254"/>
                <a:gd name="T15" fmla="*/ 2147483646 h 159"/>
                <a:gd name="T16" fmla="*/ 2147483646 w 254"/>
                <a:gd name="T17" fmla="*/ 2147483646 h 159"/>
                <a:gd name="T18" fmla="*/ 2147483646 w 254"/>
                <a:gd name="T19" fmla="*/ 0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4" h="159" extrusionOk="0">
                  <a:moveTo>
                    <a:pt x="69" y="0"/>
                  </a:moveTo>
                  <a:cubicBezTo>
                    <a:pt x="53" y="0"/>
                    <a:pt x="37" y="6"/>
                    <a:pt x="25" y="18"/>
                  </a:cubicBezTo>
                  <a:cubicBezTo>
                    <a:pt x="25" y="18"/>
                    <a:pt x="25" y="18"/>
                    <a:pt x="25" y="18"/>
                  </a:cubicBezTo>
                  <a:cubicBezTo>
                    <a:pt x="0" y="42"/>
                    <a:pt x="0" y="82"/>
                    <a:pt x="25" y="106"/>
                  </a:cubicBezTo>
                  <a:cubicBezTo>
                    <a:pt x="60" y="141"/>
                    <a:pt x="60" y="141"/>
                    <a:pt x="60" y="141"/>
                  </a:cubicBezTo>
                  <a:cubicBezTo>
                    <a:pt x="206" y="141"/>
                    <a:pt x="206" y="141"/>
                    <a:pt x="206" y="141"/>
                  </a:cubicBezTo>
                  <a:cubicBezTo>
                    <a:pt x="207" y="141"/>
                    <a:pt x="209" y="141"/>
                    <a:pt x="210" y="141"/>
                  </a:cubicBezTo>
                  <a:cubicBezTo>
                    <a:pt x="226" y="141"/>
                    <a:pt x="242" y="147"/>
                    <a:pt x="254" y="159"/>
                  </a:cubicBezTo>
                  <a:cubicBezTo>
                    <a:pt x="113" y="18"/>
                    <a:pt x="113" y="18"/>
                    <a:pt x="113" y="18"/>
                  </a:cubicBezTo>
                  <a:cubicBezTo>
                    <a:pt x="101" y="6"/>
                    <a:pt x="85" y="0"/>
                    <a:pt x="6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45" name="Google Shape;8981;p188">
              <a:extLst>
                <a:ext uri="{FF2B5EF4-FFF2-40B4-BE49-F238E27FC236}">
                  <a16:creationId xmlns:a16="http://schemas.microsoft.com/office/drawing/2014/main" id="{32EFC7C2-98F8-CA51-F4D0-ABDC673BBEF1}"/>
                </a:ext>
              </a:extLst>
            </p:cNvPr>
            <p:cNvSpPr>
              <a:spLocks/>
            </p:cNvSpPr>
            <p:nvPr/>
          </p:nvSpPr>
          <p:spPr bwMode="auto">
            <a:xfrm>
              <a:off x="6427956" y="3671093"/>
              <a:ext cx="588962" cy="490538"/>
            </a:xfrm>
            <a:custGeom>
              <a:avLst/>
              <a:gdLst>
                <a:gd name="T0" fmla="*/ 2147483646 w 150"/>
                <a:gd name="T1" fmla="*/ 0 h 125"/>
                <a:gd name="T2" fmla="*/ 2147483646 w 150"/>
                <a:gd name="T3" fmla="*/ 0 h 125"/>
                <a:gd name="T4" fmla="*/ 2147483646 w 150"/>
                <a:gd name="T5" fmla="*/ 2147483646 h 125"/>
                <a:gd name="T6" fmla="*/ 0 w 150"/>
                <a:gd name="T7" fmla="*/ 2147483646 h 125"/>
                <a:gd name="T8" fmla="*/ 2147483646 w 150"/>
                <a:gd name="T9" fmla="*/ 2147483646 h 125"/>
                <a:gd name="T10" fmla="*/ 2147483646 w 150"/>
                <a:gd name="T11" fmla="*/ 2147483646 h 125"/>
                <a:gd name="T12" fmla="*/ 2147483646 w 150"/>
                <a:gd name="T13" fmla="*/ 2147483646 h 125"/>
                <a:gd name="T14" fmla="*/ 2147483646 w 150"/>
                <a:gd name="T15" fmla="*/ 2147483646 h 125"/>
                <a:gd name="T16" fmla="*/ 2147483646 w 150"/>
                <a:gd name="T17" fmla="*/ 2147483646 h 125"/>
                <a:gd name="T18" fmla="*/ 2147483646 w 150"/>
                <a:gd name="T19" fmla="*/ 0 h 1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0" h="125" extrusionOk="0">
                  <a:moveTo>
                    <a:pt x="88" y="0"/>
                  </a:moveTo>
                  <a:cubicBezTo>
                    <a:pt x="84" y="0"/>
                    <a:pt x="84" y="0"/>
                    <a:pt x="84" y="0"/>
                  </a:cubicBezTo>
                  <a:cubicBezTo>
                    <a:pt x="69" y="1"/>
                    <a:pt x="55" y="7"/>
                    <a:pt x="44" y="18"/>
                  </a:cubicBezTo>
                  <a:cubicBezTo>
                    <a:pt x="0" y="62"/>
                    <a:pt x="0" y="62"/>
                    <a:pt x="0" y="62"/>
                  </a:cubicBezTo>
                  <a:cubicBezTo>
                    <a:pt x="44" y="106"/>
                    <a:pt x="44" y="106"/>
                    <a:pt x="44" y="106"/>
                  </a:cubicBezTo>
                  <a:cubicBezTo>
                    <a:pt x="56" y="118"/>
                    <a:pt x="72" y="125"/>
                    <a:pt x="88" y="125"/>
                  </a:cubicBezTo>
                  <a:cubicBezTo>
                    <a:pt x="104" y="125"/>
                    <a:pt x="120" y="118"/>
                    <a:pt x="132" y="106"/>
                  </a:cubicBezTo>
                  <a:cubicBezTo>
                    <a:pt x="144" y="94"/>
                    <a:pt x="150" y="78"/>
                    <a:pt x="150" y="62"/>
                  </a:cubicBezTo>
                  <a:cubicBezTo>
                    <a:pt x="150" y="46"/>
                    <a:pt x="144" y="30"/>
                    <a:pt x="132" y="18"/>
                  </a:cubicBezTo>
                  <a:cubicBezTo>
                    <a:pt x="121" y="7"/>
                    <a:pt x="105" y="0"/>
                    <a:pt x="8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46" name="Google Shape;9000;p188">
              <a:extLst>
                <a:ext uri="{FF2B5EF4-FFF2-40B4-BE49-F238E27FC236}">
                  <a16:creationId xmlns:a16="http://schemas.microsoft.com/office/drawing/2014/main" id="{09C73B6B-A2D9-AE36-62A5-EB728AB44E3A}"/>
                </a:ext>
              </a:extLst>
            </p:cNvPr>
            <p:cNvSpPr txBox="1">
              <a:spLocks noChangeArrowheads="1"/>
            </p:cNvSpPr>
            <p:nvPr/>
          </p:nvSpPr>
          <p:spPr bwMode="auto">
            <a:xfrm>
              <a:off x="5532606" y="3733006"/>
              <a:ext cx="898525" cy="447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2400"/>
                <a:buFont typeface="Montserrat" panose="02000505000000020004" pitchFamily="2" charset="0"/>
                <a:buNone/>
              </a:pPr>
              <a:endParaRPr lang="en-US" altLang="en-US" dirty="0"/>
            </a:p>
          </p:txBody>
        </p:sp>
      </p:grpSp>
      <p:grpSp>
        <p:nvGrpSpPr>
          <p:cNvPr id="47" name="Group 46">
            <a:extLst>
              <a:ext uri="{FF2B5EF4-FFF2-40B4-BE49-F238E27FC236}">
                <a16:creationId xmlns:a16="http://schemas.microsoft.com/office/drawing/2014/main" id="{E1B91837-A98B-9153-A50B-215D0F998BDA}"/>
              </a:ext>
            </a:extLst>
          </p:cNvPr>
          <p:cNvGrpSpPr/>
          <p:nvPr/>
        </p:nvGrpSpPr>
        <p:grpSpPr>
          <a:xfrm>
            <a:off x="7631881" y="3468639"/>
            <a:ext cx="936793" cy="814877"/>
            <a:chOff x="5418306" y="3117056"/>
            <a:chExt cx="1598612" cy="1598612"/>
          </a:xfrm>
          <a:solidFill>
            <a:srgbClr val="00B1D9"/>
          </a:solidFill>
        </p:grpSpPr>
        <p:sp>
          <p:nvSpPr>
            <p:cNvPr id="48" name="Google Shape;8975;p188">
              <a:extLst>
                <a:ext uri="{FF2B5EF4-FFF2-40B4-BE49-F238E27FC236}">
                  <a16:creationId xmlns:a16="http://schemas.microsoft.com/office/drawing/2014/main" id="{C1815336-F3E3-A06E-F8CA-452ABFE4ADF2}"/>
                </a:ext>
              </a:extLst>
            </p:cNvPr>
            <p:cNvSpPr>
              <a:spLocks/>
            </p:cNvSpPr>
            <p:nvPr/>
          </p:nvSpPr>
          <p:spPr bwMode="auto">
            <a:xfrm>
              <a:off x="5948531" y="3740943"/>
              <a:ext cx="996950" cy="974725"/>
            </a:xfrm>
            <a:custGeom>
              <a:avLst/>
              <a:gdLst>
                <a:gd name="T0" fmla="*/ 2147483646 w 254"/>
                <a:gd name="T1" fmla="*/ 2147483646 h 248"/>
                <a:gd name="T2" fmla="*/ 2147483646 w 254"/>
                <a:gd name="T3" fmla="*/ 2147483646 h 248"/>
                <a:gd name="T4" fmla="*/ 2147483646 w 254"/>
                <a:gd name="T5" fmla="*/ 2147483646 h 248"/>
                <a:gd name="T6" fmla="*/ 2147483646 w 254"/>
                <a:gd name="T7" fmla="*/ 2147483646 h 248"/>
                <a:gd name="T8" fmla="*/ 2147483646 w 254"/>
                <a:gd name="T9" fmla="*/ 2147483646 h 248"/>
                <a:gd name="T10" fmla="*/ 2147483646 w 254"/>
                <a:gd name="T11" fmla="*/ 2147483646 h 248"/>
                <a:gd name="T12" fmla="*/ 2147483646 w 254"/>
                <a:gd name="T13" fmla="*/ 2147483646 h 248"/>
                <a:gd name="T14" fmla="*/ 2147483646 w 254"/>
                <a:gd name="T15" fmla="*/ 2147483646 h 248"/>
                <a:gd name="T16" fmla="*/ 2147483646 w 254"/>
                <a:gd name="T17" fmla="*/ 0 h 248"/>
                <a:gd name="T18" fmla="*/ 2147483646 w 254"/>
                <a:gd name="T19" fmla="*/ 0 h 248"/>
                <a:gd name="T20" fmla="*/ 2147483646 w 254"/>
                <a:gd name="T21" fmla="*/ 0 h 248"/>
                <a:gd name="T22" fmla="*/ 2147483646 w 254"/>
                <a:gd name="T23" fmla="*/ 0 h 2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4" h="248" extrusionOk="0">
                  <a:moveTo>
                    <a:pt x="251" y="92"/>
                  </a:moveTo>
                  <a:cubicBezTo>
                    <a:pt x="240" y="101"/>
                    <a:pt x="225" y="107"/>
                    <a:pt x="210" y="107"/>
                  </a:cubicBezTo>
                  <a:cubicBezTo>
                    <a:pt x="59" y="107"/>
                    <a:pt x="59" y="107"/>
                    <a:pt x="59" y="107"/>
                  </a:cubicBezTo>
                  <a:cubicBezTo>
                    <a:pt x="25" y="141"/>
                    <a:pt x="25" y="141"/>
                    <a:pt x="25" y="141"/>
                  </a:cubicBezTo>
                  <a:cubicBezTo>
                    <a:pt x="0" y="166"/>
                    <a:pt x="0" y="205"/>
                    <a:pt x="25" y="229"/>
                  </a:cubicBezTo>
                  <a:cubicBezTo>
                    <a:pt x="37" y="242"/>
                    <a:pt x="53" y="248"/>
                    <a:pt x="69" y="248"/>
                  </a:cubicBezTo>
                  <a:cubicBezTo>
                    <a:pt x="85" y="248"/>
                    <a:pt x="101" y="242"/>
                    <a:pt x="113" y="229"/>
                  </a:cubicBezTo>
                  <a:cubicBezTo>
                    <a:pt x="251" y="92"/>
                    <a:pt x="251" y="92"/>
                    <a:pt x="251" y="92"/>
                  </a:cubicBezTo>
                  <a:moveTo>
                    <a:pt x="254" y="0"/>
                  </a:moveTo>
                  <a:cubicBezTo>
                    <a:pt x="254" y="0"/>
                    <a:pt x="254" y="0"/>
                    <a:pt x="254" y="0"/>
                  </a:cubicBezTo>
                  <a:cubicBezTo>
                    <a:pt x="254" y="0"/>
                    <a:pt x="254" y="0"/>
                    <a:pt x="254" y="0"/>
                  </a:cubicBezTo>
                  <a:cubicBezTo>
                    <a:pt x="254" y="0"/>
                    <a:pt x="254" y="0"/>
                    <a:pt x="2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49" name="Google Shape;8976;p188">
              <a:extLst>
                <a:ext uri="{FF2B5EF4-FFF2-40B4-BE49-F238E27FC236}">
                  <a16:creationId xmlns:a16="http://schemas.microsoft.com/office/drawing/2014/main" id="{FAD7BF79-ECB8-AC81-7DBA-C620F1437858}"/>
                </a:ext>
              </a:extLst>
            </p:cNvPr>
            <p:cNvSpPr>
              <a:spLocks/>
            </p:cNvSpPr>
            <p:nvPr/>
          </p:nvSpPr>
          <p:spPr bwMode="auto">
            <a:xfrm>
              <a:off x="5418306" y="3671093"/>
              <a:ext cx="1598612" cy="490538"/>
            </a:xfrm>
            <a:custGeom>
              <a:avLst/>
              <a:gdLst>
                <a:gd name="T0" fmla="*/ 2147483646 w 407"/>
                <a:gd name="T1" fmla="*/ 2147483646 h 125"/>
                <a:gd name="T2" fmla="*/ 2147483646 w 407"/>
                <a:gd name="T3" fmla="*/ 2147483646 h 125"/>
                <a:gd name="T4" fmla="*/ 2147483646 w 407"/>
                <a:gd name="T5" fmla="*/ 2147483646 h 125"/>
                <a:gd name="T6" fmla="*/ 2147483646 w 407"/>
                <a:gd name="T7" fmla="*/ 2147483646 h 125"/>
                <a:gd name="T8" fmla="*/ 2147483646 w 407"/>
                <a:gd name="T9" fmla="*/ 2147483646 h 125"/>
                <a:gd name="T10" fmla="*/ 2147483646 w 407"/>
                <a:gd name="T11" fmla="*/ 2147483646 h 125"/>
                <a:gd name="T12" fmla="*/ 2147483646 w 407"/>
                <a:gd name="T13" fmla="*/ 2147483646 h 125"/>
                <a:gd name="T14" fmla="*/ 2147483646 w 407"/>
                <a:gd name="T15" fmla="*/ 0 h 125"/>
                <a:gd name="T16" fmla="*/ 2147483646 w 407"/>
                <a:gd name="T17" fmla="*/ 0 h 125"/>
                <a:gd name="T18" fmla="*/ 0 w 407"/>
                <a:gd name="T19" fmla="*/ 2147483646 h 125"/>
                <a:gd name="T20" fmla="*/ 0 w 407"/>
                <a:gd name="T21" fmla="*/ 2147483646 h 125"/>
                <a:gd name="T22" fmla="*/ 2147483646 w 407"/>
                <a:gd name="T23" fmla="*/ 2147483646 h 125"/>
                <a:gd name="T24" fmla="*/ 2147483646 w 407"/>
                <a:gd name="T25" fmla="*/ 2147483646 h 125"/>
                <a:gd name="T26" fmla="*/ 2147483646 w 407"/>
                <a:gd name="T27" fmla="*/ 2147483646 h 125"/>
                <a:gd name="T28" fmla="*/ 2147483646 w 407"/>
                <a:gd name="T29" fmla="*/ 0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7" h="125" extrusionOk="0">
                  <a:moveTo>
                    <a:pt x="389" y="18"/>
                  </a:moveTo>
                  <a:cubicBezTo>
                    <a:pt x="401" y="30"/>
                    <a:pt x="407" y="46"/>
                    <a:pt x="407" y="62"/>
                  </a:cubicBezTo>
                  <a:cubicBezTo>
                    <a:pt x="407" y="78"/>
                    <a:pt x="401" y="94"/>
                    <a:pt x="389" y="106"/>
                  </a:cubicBezTo>
                  <a:cubicBezTo>
                    <a:pt x="386" y="110"/>
                    <a:pt x="386" y="110"/>
                    <a:pt x="386" y="110"/>
                  </a:cubicBezTo>
                  <a:cubicBezTo>
                    <a:pt x="399" y="98"/>
                    <a:pt x="407" y="81"/>
                    <a:pt x="407" y="62"/>
                  </a:cubicBezTo>
                  <a:cubicBezTo>
                    <a:pt x="407" y="62"/>
                    <a:pt x="407" y="62"/>
                    <a:pt x="407" y="62"/>
                  </a:cubicBezTo>
                  <a:cubicBezTo>
                    <a:pt x="407" y="45"/>
                    <a:pt x="400" y="30"/>
                    <a:pt x="389" y="18"/>
                  </a:cubicBezTo>
                  <a:moveTo>
                    <a:pt x="195" y="0"/>
                  </a:moveTo>
                  <a:cubicBezTo>
                    <a:pt x="62" y="0"/>
                    <a:pt x="62" y="0"/>
                    <a:pt x="62" y="0"/>
                  </a:cubicBezTo>
                  <a:cubicBezTo>
                    <a:pt x="28" y="0"/>
                    <a:pt x="0" y="28"/>
                    <a:pt x="0" y="62"/>
                  </a:cubicBezTo>
                  <a:cubicBezTo>
                    <a:pt x="0" y="62"/>
                    <a:pt x="0" y="62"/>
                    <a:pt x="0" y="62"/>
                  </a:cubicBezTo>
                  <a:cubicBezTo>
                    <a:pt x="0" y="97"/>
                    <a:pt x="28" y="125"/>
                    <a:pt x="62" y="125"/>
                  </a:cubicBezTo>
                  <a:cubicBezTo>
                    <a:pt x="194" y="125"/>
                    <a:pt x="194" y="125"/>
                    <a:pt x="194" y="125"/>
                  </a:cubicBezTo>
                  <a:cubicBezTo>
                    <a:pt x="257" y="62"/>
                    <a:pt x="257" y="62"/>
                    <a:pt x="257" y="62"/>
                  </a:cubicBezTo>
                  <a:cubicBezTo>
                    <a:pt x="195" y="0"/>
                    <a:pt x="195" y="0"/>
                    <a:pt x="19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50" name="Google Shape;8978;p188">
              <a:extLst>
                <a:ext uri="{FF2B5EF4-FFF2-40B4-BE49-F238E27FC236}">
                  <a16:creationId xmlns:a16="http://schemas.microsoft.com/office/drawing/2014/main" id="{0E4D7B2F-FA84-3AE3-51D6-C123322CF99D}"/>
                </a:ext>
              </a:extLst>
            </p:cNvPr>
            <p:cNvSpPr>
              <a:spLocks/>
            </p:cNvSpPr>
            <p:nvPr/>
          </p:nvSpPr>
          <p:spPr bwMode="auto">
            <a:xfrm>
              <a:off x="5948531" y="3117056"/>
              <a:ext cx="996950" cy="623887"/>
            </a:xfrm>
            <a:custGeom>
              <a:avLst/>
              <a:gdLst>
                <a:gd name="T0" fmla="*/ 2147483646 w 254"/>
                <a:gd name="T1" fmla="*/ 0 h 159"/>
                <a:gd name="T2" fmla="*/ 2147483646 w 254"/>
                <a:gd name="T3" fmla="*/ 2147483646 h 159"/>
                <a:gd name="T4" fmla="*/ 2147483646 w 254"/>
                <a:gd name="T5" fmla="*/ 2147483646 h 159"/>
                <a:gd name="T6" fmla="*/ 2147483646 w 254"/>
                <a:gd name="T7" fmla="*/ 2147483646 h 159"/>
                <a:gd name="T8" fmla="*/ 2147483646 w 254"/>
                <a:gd name="T9" fmla="*/ 2147483646 h 159"/>
                <a:gd name="T10" fmla="*/ 2147483646 w 254"/>
                <a:gd name="T11" fmla="*/ 2147483646 h 159"/>
                <a:gd name="T12" fmla="*/ 2147483646 w 254"/>
                <a:gd name="T13" fmla="*/ 2147483646 h 159"/>
                <a:gd name="T14" fmla="*/ 2147483646 w 254"/>
                <a:gd name="T15" fmla="*/ 2147483646 h 159"/>
                <a:gd name="T16" fmla="*/ 2147483646 w 254"/>
                <a:gd name="T17" fmla="*/ 2147483646 h 159"/>
                <a:gd name="T18" fmla="*/ 2147483646 w 254"/>
                <a:gd name="T19" fmla="*/ 0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4" h="159" extrusionOk="0">
                  <a:moveTo>
                    <a:pt x="69" y="0"/>
                  </a:moveTo>
                  <a:cubicBezTo>
                    <a:pt x="53" y="0"/>
                    <a:pt x="37" y="6"/>
                    <a:pt x="25" y="18"/>
                  </a:cubicBezTo>
                  <a:cubicBezTo>
                    <a:pt x="25" y="18"/>
                    <a:pt x="25" y="18"/>
                    <a:pt x="25" y="18"/>
                  </a:cubicBezTo>
                  <a:cubicBezTo>
                    <a:pt x="0" y="42"/>
                    <a:pt x="0" y="82"/>
                    <a:pt x="25" y="106"/>
                  </a:cubicBezTo>
                  <a:cubicBezTo>
                    <a:pt x="60" y="141"/>
                    <a:pt x="60" y="141"/>
                    <a:pt x="60" y="141"/>
                  </a:cubicBezTo>
                  <a:cubicBezTo>
                    <a:pt x="206" y="141"/>
                    <a:pt x="206" y="141"/>
                    <a:pt x="206" y="141"/>
                  </a:cubicBezTo>
                  <a:cubicBezTo>
                    <a:pt x="207" y="141"/>
                    <a:pt x="209" y="141"/>
                    <a:pt x="210" y="141"/>
                  </a:cubicBezTo>
                  <a:cubicBezTo>
                    <a:pt x="226" y="141"/>
                    <a:pt x="242" y="147"/>
                    <a:pt x="254" y="159"/>
                  </a:cubicBezTo>
                  <a:cubicBezTo>
                    <a:pt x="113" y="18"/>
                    <a:pt x="113" y="18"/>
                    <a:pt x="113" y="18"/>
                  </a:cubicBezTo>
                  <a:cubicBezTo>
                    <a:pt x="101" y="6"/>
                    <a:pt x="85" y="0"/>
                    <a:pt x="6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51" name="Google Shape;8981;p188">
              <a:extLst>
                <a:ext uri="{FF2B5EF4-FFF2-40B4-BE49-F238E27FC236}">
                  <a16:creationId xmlns:a16="http://schemas.microsoft.com/office/drawing/2014/main" id="{FF9F8366-72FE-E1A9-5E06-55BD4107969F}"/>
                </a:ext>
              </a:extLst>
            </p:cNvPr>
            <p:cNvSpPr>
              <a:spLocks/>
            </p:cNvSpPr>
            <p:nvPr/>
          </p:nvSpPr>
          <p:spPr bwMode="auto">
            <a:xfrm>
              <a:off x="6427956" y="3671093"/>
              <a:ext cx="588962" cy="490538"/>
            </a:xfrm>
            <a:custGeom>
              <a:avLst/>
              <a:gdLst>
                <a:gd name="T0" fmla="*/ 2147483646 w 150"/>
                <a:gd name="T1" fmla="*/ 0 h 125"/>
                <a:gd name="T2" fmla="*/ 2147483646 w 150"/>
                <a:gd name="T3" fmla="*/ 0 h 125"/>
                <a:gd name="T4" fmla="*/ 2147483646 w 150"/>
                <a:gd name="T5" fmla="*/ 2147483646 h 125"/>
                <a:gd name="T6" fmla="*/ 0 w 150"/>
                <a:gd name="T7" fmla="*/ 2147483646 h 125"/>
                <a:gd name="T8" fmla="*/ 2147483646 w 150"/>
                <a:gd name="T9" fmla="*/ 2147483646 h 125"/>
                <a:gd name="T10" fmla="*/ 2147483646 w 150"/>
                <a:gd name="T11" fmla="*/ 2147483646 h 125"/>
                <a:gd name="T12" fmla="*/ 2147483646 w 150"/>
                <a:gd name="T13" fmla="*/ 2147483646 h 125"/>
                <a:gd name="T14" fmla="*/ 2147483646 w 150"/>
                <a:gd name="T15" fmla="*/ 2147483646 h 125"/>
                <a:gd name="T16" fmla="*/ 2147483646 w 150"/>
                <a:gd name="T17" fmla="*/ 2147483646 h 125"/>
                <a:gd name="T18" fmla="*/ 2147483646 w 150"/>
                <a:gd name="T19" fmla="*/ 0 h 1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0" h="125" extrusionOk="0">
                  <a:moveTo>
                    <a:pt x="88" y="0"/>
                  </a:moveTo>
                  <a:cubicBezTo>
                    <a:pt x="84" y="0"/>
                    <a:pt x="84" y="0"/>
                    <a:pt x="84" y="0"/>
                  </a:cubicBezTo>
                  <a:cubicBezTo>
                    <a:pt x="69" y="1"/>
                    <a:pt x="55" y="7"/>
                    <a:pt x="44" y="18"/>
                  </a:cubicBezTo>
                  <a:cubicBezTo>
                    <a:pt x="0" y="62"/>
                    <a:pt x="0" y="62"/>
                    <a:pt x="0" y="62"/>
                  </a:cubicBezTo>
                  <a:cubicBezTo>
                    <a:pt x="44" y="106"/>
                    <a:pt x="44" y="106"/>
                    <a:pt x="44" y="106"/>
                  </a:cubicBezTo>
                  <a:cubicBezTo>
                    <a:pt x="56" y="118"/>
                    <a:pt x="72" y="125"/>
                    <a:pt x="88" y="125"/>
                  </a:cubicBezTo>
                  <a:cubicBezTo>
                    <a:pt x="104" y="125"/>
                    <a:pt x="120" y="118"/>
                    <a:pt x="132" y="106"/>
                  </a:cubicBezTo>
                  <a:cubicBezTo>
                    <a:pt x="144" y="94"/>
                    <a:pt x="150" y="78"/>
                    <a:pt x="150" y="62"/>
                  </a:cubicBezTo>
                  <a:cubicBezTo>
                    <a:pt x="150" y="46"/>
                    <a:pt x="144" y="30"/>
                    <a:pt x="132" y="18"/>
                  </a:cubicBezTo>
                  <a:cubicBezTo>
                    <a:pt x="121" y="7"/>
                    <a:pt x="105" y="0"/>
                    <a:pt x="8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52" name="Google Shape;9000;p188">
              <a:extLst>
                <a:ext uri="{FF2B5EF4-FFF2-40B4-BE49-F238E27FC236}">
                  <a16:creationId xmlns:a16="http://schemas.microsoft.com/office/drawing/2014/main" id="{0401AB3A-FE56-03CC-9B92-716AFBBC0CD9}"/>
                </a:ext>
              </a:extLst>
            </p:cNvPr>
            <p:cNvSpPr txBox="1">
              <a:spLocks noChangeArrowheads="1"/>
            </p:cNvSpPr>
            <p:nvPr/>
          </p:nvSpPr>
          <p:spPr bwMode="auto">
            <a:xfrm>
              <a:off x="5532606" y="3733006"/>
              <a:ext cx="898525" cy="447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2400"/>
                <a:buFont typeface="Montserrat" panose="02000505000000020004" pitchFamily="2" charset="0"/>
                <a:buNone/>
              </a:pPr>
              <a:endParaRPr lang="en-US" altLang="en-US" dirty="0"/>
            </a:p>
          </p:txBody>
        </p:sp>
      </p:grpSp>
    </p:spTree>
    <p:extLst>
      <p:ext uri="{BB962C8B-B14F-4D97-AF65-F5344CB8AC3E}">
        <p14:creationId xmlns:p14="http://schemas.microsoft.com/office/powerpoint/2010/main" val="123628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3" name="Title 1">
            <a:extLst>
              <a:ext uri="{FF2B5EF4-FFF2-40B4-BE49-F238E27FC236}">
                <a16:creationId xmlns:a16="http://schemas.microsoft.com/office/drawing/2014/main" id="{3C420690-BBD1-0F82-F135-5EC38A405AC7}"/>
              </a:ext>
            </a:extLst>
          </p:cNvPr>
          <p:cNvSpPr txBox="1">
            <a:spLocks/>
          </p:cNvSpPr>
          <p:nvPr/>
        </p:nvSpPr>
        <p:spPr>
          <a:xfrm>
            <a:off x="212674" y="474522"/>
            <a:ext cx="12037694" cy="5575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tabLst>
                <a:tab pos="1768475" algn="l"/>
              </a:tabLst>
            </a:pPr>
            <a:r>
              <a:rPr lang="en-US" sz="3200" b="1" dirty="0"/>
              <a:t>Methodology: </a:t>
            </a:r>
            <a:r>
              <a:rPr lang="en-US" sz="3200" dirty="0"/>
              <a:t>Hypothesis Testing</a:t>
            </a:r>
          </a:p>
          <a:p>
            <a:pPr>
              <a:tabLst>
                <a:tab pos="1768475" algn="l"/>
              </a:tabLst>
            </a:pPr>
            <a:endParaRPr lang="en-US" sz="3200" dirty="0"/>
          </a:p>
        </p:txBody>
      </p:sp>
      <p:sp>
        <p:nvSpPr>
          <p:cNvPr id="15" name="Slide Number Placeholder 14">
            <a:extLst>
              <a:ext uri="{FF2B5EF4-FFF2-40B4-BE49-F238E27FC236}">
                <a16:creationId xmlns:a16="http://schemas.microsoft.com/office/drawing/2014/main" id="{97DEE450-3A57-65F0-1988-E9F8E3C174A7}"/>
              </a:ext>
            </a:extLst>
          </p:cNvPr>
          <p:cNvSpPr>
            <a:spLocks noGrp="1"/>
          </p:cNvSpPr>
          <p:nvPr>
            <p:ph type="sldNum" sz="quarter" idx="12"/>
          </p:nvPr>
        </p:nvSpPr>
        <p:spPr>
          <a:xfrm>
            <a:off x="8610600" y="6468400"/>
            <a:ext cx="2687332" cy="379532"/>
          </a:xfrm>
        </p:spPr>
        <p:txBody>
          <a:bodyPr/>
          <a:lstStyle/>
          <a:p>
            <a:fld id="{DE927BF4-6C58-4511-84B6-11760C11D11D}" type="slidenum">
              <a:rPr lang="en-US" smtClean="0"/>
              <a:t>21</a:t>
            </a:fld>
            <a:endParaRPr lang="en-US" dirty="0"/>
          </a:p>
        </p:txBody>
      </p:sp>
      <p:cxnSp>
        <p:nvCxnSpPr>
          <p:cNvPr id="2" name="Straight Connector 1">
            <a:extLst>
              <a:ext uri="{FF2B5EF4-FFF2-40B4-BE49-F238E27FC236}">
                <a16:creationId xmlns:a16="http://schemas.microsoft.com/office/drawing/2014/main" id="{5FCC8A40-95FA-12AE-F9FD-BC70A24EC398}"/>
              </a:ext>
            </a:extLst>
          </p:cNvPr>
          <p:cNvCxnSpPr/>
          <p:nvPr/>
        </p:nvCxnSpPr>
        <p:spPr>
          <a:xfrm>
            <a:off x="88490" y="2634975"/>
            <a:ext cx="12037694"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Google Shape;1681;p59">
            <a:extLst>
              <a:ext uri="{FF2B5EF4-FFF2-40B4-BE49-F238E27FC236}">
                <a16:creationId xmlns:a16="http://schemas.microsoft.com/office/drawing/2014/main" id="{12E0CB32-C98C-7C21-728D-3C30EB6C171C}"/>
              </a:ext>
            </a:extLst>
          </p:cNvPr>
          <p:cNvSpPr txBox="1"/>
          <p:nvPr/>
        </p:nvSpPr>
        <p:spPr>
          <a:xfrm>
            <a:off x="61888" y="1372434"/>
            <a:ext cx="3680165" cy="1157614"/>
          </a:xfrm>
          <a:prstGeom prst="rect">
            <a:avLst/>
          </a:prstGeom>
          <a:solidFill>
            <a:srgbClr val="81EAFF">
              <a:alpha val="49804"/>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r>
              <a:rPr lang="en-US" sz="1200" b="1" dirty="0"/>
              <a:t>Null Hypothesis (H0): </a:t>
            </a:r>
            <a:r>
              <a:rPr lang="en-US" sz="1200" dirty="0"/>
              <a:t>The means of Scenario 1 and Scenario 2 are equal.</a:t>
            </a:r>
          </a:p>
          <a:p>
            <a:pPr marR="0" lvl="0" rtl="0">
              <a:lnSpc>
                <a:spcPct val="100000"/>
              </a:lnSpc>
              <a:spcBef>
                <a:spcPts val="0"/>
              </a:spcBef>
              <a:spcAft>
                <a:spcPts val="0"/>
              </a:spcAft>
              <a:buClr>
                <a:schemeClr val="dk1"/>
              </a:buClr>
              <a:buSzPts val="1800"/>
            </a:pPr>
            <a:endParaRPr lang="en-US" sz="1200" dirty="0"/>
          </a:p>
          <a:p>
            <a:pPr marR="0" lvl="0" rtl="0">
              <a:lnSpc>
                <a:spcPct val="100000"/>
              </a:lnSpc>
              <a:spcBef>
                <a:spcPts val="0"/>
              </a:spcBef>
              <a:spcAft>
                <a:spcPts val="0"/>
              </a:spcAft>
              <a:buClr>
                <a:schemeClr val="dk1"/>
              </a:buClr>
              <a:buSzPts val="1800"/>
            </a:pPr>
            <a:r>
              <a:rPr lang="en-US" sz="1200" b="1" dirty="0"/>
              <a:t>Alternative Hypothesis (Ha): </a:t>
            </a:r>
            <a:r>
              <a:rPr lang="en-US" sz="1200" dirty="0"/>
              <a:t>The means of Scenario 1 and Scenario 2 are not equal.</a:t>
            </a:r>
          </a:p>
        </p:txBody>
      </p:sp>
      <p:sp>
        <p:nvSpPr>
          <p:cNvPr id="6" name="Google Shape;8823;p185">
            <a:extLst>
              <a:ext uri="{FF2B5EF4-FFF2-40B4-BE49-F238E27FC236}">
                <a16:creationId xmlns:a16="http://schemas.microsoft.com/office/drawing/2014/main" id="{C997EC76-EFB1-6E4A-76EA-8C1A91ABA37A}"/>
              </a:ext>
            </a:extLst>
          </p:cNvPr>
          <p:cNvSpPr>
            <a:spLocks noChangeArrowheads="1"/>
          </p:cNvSpPr>
          <p:nvPr/>
        </p:nvSpPr>
        <p:spPr bwMode="auto">
          <a:xfrm>
            <a:off x="1729227" y="601161"/>
            <a:ext cx="630238" cy="630238"/>
          </a:xfrm>
          <a:prstGeom prst="ellipse">
            <a:avLst/>
          </a:prstGeom>
          <a:solidFill>
            <a:srgbClr val="FFCC5E"/>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7" name="Google Shape;8824;p185">
            <a:extLst>
              <a:ext uri="{FF2B5EF4-FFF2-40B4-BE49-F238E27FC236}">
                <a16:creationId xmlns:a16="http://schemas.microsoft.com/office/drawing/2014/main" id="{5140190F-6E12-6641-1D0E-69F813DCCB09}"/>
              </a:ext>
            </a:extLst>
          </p:cNvPr>
          <p:cNvSpPr>
            <a:spLocks noChangeArrowheads="1"/>
          </p:cNvSpPr>
          <p:nvPr/>
        </p:nvSpPr>
        <p:spPr bwMode="auto">
          <a:xfrm>
            <a:off x="5738545" y="601161"/>
            <a:ext cx="630238" cy="630238"/>
          </a:xfrm>
          <a:prstGeom prst="ellipse">
            <a:avLst/>
          </a:prstGeom>
          <a:solidFill>
            <a:srgbClr val="FF943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8" name="Google Shape;8825;p185">
            <a:extLst>
              <a:ext uri="{FF2B5EF4-FFF2-40B4-BE49-F238E27FC236}">
                <a16:creationId xmlns:a16="http://schemas.microsoft.com/office/drawing/2014/main" id="{F25817CC-B5EA-46A6-61E3-2B63E36B4651}"/>
              </a:ext>
            </a:extLst>
          </p:cNvPr>
          <p:cNvSpPr>
            <a:spLocks noChangeArrowheads="1"/>
          </p:cNvSpPr>
          <p:nvPr/>
        </p:nvSpPr>
        <p:spPr bwMode="auto">
          <a:xfrm>
            <a:off x="9908852" y="656471"/>
            <a:ext cx="630237" cy="630238"/>
          </a:xfrm>
          <a:prstGeom prst="ellipse">
            <a:avLst/>
          </a:prstGeom>
          <a:solidFill>
            <a:srgbClr val="E2495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 name="Google Shape;8831;p185">
            <a:extLst>
              <a:ext uri="{FF2B5EF4-FFF2-40B4-BE49-F238E27FC236}">
                <a16:creationId xmlns:a16="http://schemas.microsoft.com/office/drawing/2014/main" id="{1F009F6A-CEFA-C44F-0EE9-657F62C43B34}"/>
              </a:ext>
            </a:extLst>
          </p:cNvPr>
          <p:cNvSpPr txBox="1">
            <a:spLocks noChangeArrowheads="1"/>
          </p:cNvSpPr>
          <p:nvPr/>
        </p:nvSpPr>
        <p:spPr bwMode="auto">
          <a:xfrm>
            <a:off x="5921108" y="628149"/>
            <a:ext cx="563562"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3700"/>
              <a:buFont typeface="Montserrat" panose="02000505000000020004" pitchFamily="2" charset="0"/>
              <a:buNone/>
            </a:pPr>
            <a:r>
              <a:rPr lang="en-US" altLang="en-US" sz="3700" b="1">
                <a:solidFill>
                  <a:srgbClr val="FFFFFF"/>
                </a:solidFill>
                <a:latin typeface="Montserrat" panose="02000505000000020004" pitchFamily="2" charset="0"/>
                <a:sym typeface="Montserrat" panose="02000505000000020004" pitchFamily="2" charset="0"/>
              </a:rPr>
              <a:t>2</a:t>
            </a:r>
            <a:endParaRPr lang="en-US" altLang="en-US"/>
          </a:p>
        </p:txBody>
      </p:sp>
      <p:sp>
        <p:nvSpPr>
          <p:cNvPr id="11" name="Google Shape;8832;p185">
            <a:extLst>
              <a:ext uri="{FF2B5EF4-FFF2-40B4-BE49-F238E27FC236}">
                <a16:creationId xmlns:a16="http://schemas.microsoft.com/office/drawing/2014/main" id="{32FE6843-4AEC-729B-2441-2A8F8F0C65CB}"/>
              </a:ext>
            </a:extLst>
          </p:cNvPr>
          <p:cNvSpPr txBox="1">
            <a:spLocks noChangeArrowheads="1"/>
          </p:cNvSpPr>
          <p:nvPr/>
        </p:nvSpPr>
        <p:spPr bwMode="auto">
          <a:xfrm>
            <a:off x="10096177" y="683459"/>
            <a:ext cx="554037"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3700"/>
              <a:buFont typeface="Montserrat" panose="02000505000000020004" pitchFamily="2" charset="0"/>
              <a:buNone/>
            </a:pPr>
            <a:r>
              <a:rPr lang="en-US" altLang="en-US" sz="3700" b="1">
                <a:solidFill>
                  <a:srgbClr val="FFFFFF"/>
                </a:solidFill>
                <a:latin typeface="Montserrat" panose="02000505000000020004" pitchFamily="2" charset="0"/>
                <a:sym typeface="Montserrat" panose="02000505000000020004" pitchFamily="2" charset="0"/>
              </a:rPr>
              <a:t>3</a:t>
            </a:r>
            <a:endParaRPr lang="en-US" altLang="en-US"/>
          </a:p>
        </p:txBody>
      </p:sp>
      <p:sp>
        <p:nvSpPr>
          <p:cNvPr id="13" name="Google Shape;8834;p185">
            <a:extLst>
              <a:ext uri="{FF2B5EF4-FFF2-40B4-BE49-F238E27FC236}">
                <a16:creationId xmlns:a16="http://schemas.microsoft.com/office/drawing/2014/main" id="{F7A39E65-CBF2-1EE0-A6CF-132FEE1603B4}"/>
              </a:ext>
            </a:extLst>
          </p:cNvPr>
          <p:cNvSpPr txBox="1">
            <a:spLocks noChangeArrowheads="1"/>
          </p:cNvSpPr>
          <p:nvPr/>
        </p:nvSpPr>
        <p:spPr bwMode="auto">
          <a:xfrm>
            <a:off x="1951477" y="628149"/>
            <a:ext cx="4651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3700"/>
              <a:buFont typeface="Montserrat" panose="02000505000000020004" pitchFamily="2" charset="0"/>
              <a:buNone/>
            </a:pPr>
            <a:r>
              <a:rPr lang="en-US" altLang="en-US" sz="3700" b="1">
                <a:solidFill>
                  <a:srgbClr val="FFFFFF"/>
                </a:solidFill>
                <a:latin typeface="Montserrat" panose="02000505000000020004" pitchFamily="2" charset="0"/>
                <a:sym typeface="Montserrat" panose="02000505000000020004" pitchFamily="2" charset="0"/>
              </a:rPr>
              <a:t>1</a:t>
            </a:r>
            <a:endParaRPr lang="en-US" altLang="en-US"/>
          </a:p>
        </p:txBody>
      </p:sp>
      <p:sp>
        <p:nvSpPr>
          <p:cNvPr id="14" name="Google Shape;1681;p59">
            <a:extLst>
              <a:ext uri="{FF2B5EF4-FFF2-40B4-BE49-F238E27FC236}">
                <a16:creationId xmlns:a16="http://schemas.microsoft.com/office/drawing/2014/main" id="{43A7C46A-A70E-18CC-A3FB-267FC96C28ED}"/>
              </a:ext>
            </a:extLst>
          </p:cNvPr>
          <p:cNvSpPr txBox="1"/>
          <p:nvPr/>
        </p:nvSpPr>
        <p:spPr>
          <a:xfrm>
            <a:off x="4182939" y="1369328"/>
            <a:ext cx="3672288" cy="1162996"/>
          </a:xfrm>
          <a:prstGeom prst="rect">
            <a:avLst/>
          </a:prstGeom>
          <a:solidFill>
            <a:srgbClr val="81EAFF">
              <a:alpha val="49804"/>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r>
              <a:rPr lang="en-US" sz="1200" b="1" dirty="0"/>
              <a:t>Null Hypothesis (H0): </a:t>
            </a:r>
            <a:r>
              <a:rPr lang="en-US" sz="1200" dirty="0"/>
              <a:t>The means of Scenario 2 and Scenario 3 are equal.</a:t>
            </a:r>
          </a:p>
          <a:p>
            <a:pPr marR="0" lvl="0" rtl="0">
              <a:lnSpc>
                <a:spcPct val="100000"/>
              </a:lnSpc>
              <a:spcBef>
                <a:spcPts val="0"/>
              </a:spcBef>
              <a:spcAft>
                <a:spcPts val="0"/>
              </a:spcAft>
              <a:buClr>
                <a:schemeClr val="dk1"/>
              </a:buClr>
              <a:buSzPts val="1800"/>
            </a:pPr>
            <a:endParaRPr lang="en-US" sz="1200" dirty="0"/>
          </a:p>
          <a:p>
            <a:pPr marR="0" lvl="0" rtl="0">
              <a:lnSpc>
                <a:spcPct val="100000"/>
              </a:lnSpc>
              <a:spcBef>
                <a:spcPts val="0"/>
              </a:spcBef>
              <a:spcAft>
                <a:spcPts val="0"/>
              </a:spcAft>
              <a:buClr>
                <a:schemeClr val="dk1"/>
              </a:buClr>
              <a:buSzPts val="1800"/>
            </a:pPr>
            <a:r>
              <a:rPr lang="en-US" sz="1200" b="1" dirty="0"/>
              <a:t>Alternative Hypothesis (Ha): </a:t>
            </a:r>
            <a:r>
              <a:rPr lang="en-US" sz="1200" dirty="0"/>
              <a:t>The means of Scenario 2 and Scenario 3 are not equal.</a:t>
            </a:r>
          </a:p>
        </p:txBody>
      </p:sp>
      <p:sp>
        <p:nvSpPr>
          <p:cNvPr id="16" name="Google Shape;1681;p59">
            <a:extLst>
              <a:ext uri="{FF2B5EF4-FFF2-40B4-BE49-F238E27FC236}">
                <a16:creationId xmlns:a16="http://schemas.microsoft.com/office/drawing/2014/main" id="{79B4B5CB-6961-F3DD-A431-A468CB3168FC}"/>
              </a:ext>
            </a:extLst>
          </p:cNvPr>
          <p:cNvSpPr txBox="1"/>
          <p:nvPr/>
        </p:nvSpPr>
        <p:spPr>
          <a:xfrm>
            <a:off x="8449949" y="1367306"/>
            <a:ext cx="3649630" cy="1169729"/>
          </a:xfrm>
          <a:prstGeom prst="rect">
            <a:avLst/>
          </a:prstGeom>
          <a:solidFill>
            <a:srgbClr val="81EAFF">
              <a:alpha val="49804"/>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r>
              <a:rPr lang="en-US" sz="1200" b="1" dirty="0"/>
              <a:t>Null Hypothesis (H0): </a:t>
            </a:r>
            <a:r>
              <a:rPr lang="en-US" sz="1200" dirty="0"/>
              <a:t>The means of Scenario 1 and Scenario 3 are equal.</a:t>
            </a:r>
          </a:p>
          <a:p>
            <a:pPr marR="0" lvl="0" rtl="0">
              <a:lnSpc>
                <a:spcPct val="100000"/>
              </a:lnSpc>
              <a:spcBef>
                <a:spcPts val="0"/>
              </a:spcBef>
              <a:spcAft>
                <a:spcPts val="0"/>
              </a:spcAft>
              <a:buClr>
                <a:schemeClr val="dk1"/>
              </a:buClr>
              <a:buSzPts val="1800"/>
            </a:pPr>
            <a:endParaRPr lang="en-US" sz="1200" dirty="0"/>
          </a:p>
          <a:p>
            <a:pPr marR="0" lvl="0" rtl="0">
              <a:lnSpc>
                <a:spcPct val="100000"/>
              </a:lnSpc>
              <a:spcBef>
                <a:spcPts val="0"/>
              </a:spcBef>
              <a:spcAft>
                <a:spcPts val="0"/>
              </a:spcAft>
              <a:buClr>
                <a:schemeClr val="dk1"/>
              </a:buClr>
              <a:buSzPts val="1800"/>
            </a:pPr>
            <a:r>
              <a:rPr lang="en-US" sz="1200" b="1" dirty="0"/>
              <a:t>Alternative Hypothesis (Ha): </a:t>
            </a:r>
            <a:r>
              <a:rPr lang="en-US" sz="1200" dirty="0"/>
              <a:t>The means of Scenario 1 and Scenario 3 are not equal.</a:t>
            </a:r>
          </a:p>
        </p:txBody>
      </p:sp>
      <p:cxnSp>
        <p:nvCxnSpPr>
          <p:cNvPr id="17" name="Straight Connector 16">
            <a:extLst>
              <a:ext uri="{FF2B5EF4-FFF2-40B4-BE49-F238E27FC236}">
                <a16:creationId xmlns:a16="http://schemas.microsoft.com/office/drawing/2014/main" id="{83885851-A141-D7E9-A7EC-E5A073841AD5}"/>
              </a:ext>
            </a:extLst>
          </p:cNvPr>
          <p:cNvCxnSpPr>
            <a:cxnSpLocks/>
          </p:cNvCxnSpPr>
          <p:nvPr/>
        </p:nvCxnSpPr>
        <p:spPr>
          <a:xfrm>
            <a:off x="3925957" y="1367306"/>
            <a:ext cx="0" cy="517264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AF2FE87-128B-7641-B6B0-ADD92539E389}"/>
              </a:ext>
            </a:extLst>
          </p:cNvPr>
          <p:cNvCxnSpPr>
            <a:cxnSpLocks/>
          </p:cNvCxnSpPr>
          <p:nvPr/>
        </p:nvCxnSpPr>
        <p:spPr>
          <a:xfrm>
            <a:off x="8232913" y="1367306"/>
            <a:ext cx="0" cy="517264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34B2D-8574-CDA3-F31E-A63469A57E60}"/>
              </a:ext>
            </a:extLst>
          </p:cNvPr>
          <p:cNvCxnSpPr/>
          <p:nvPr/>
        </p:nvCxnSpPr>
        <p:spPr>
          <a:xfrm>
            <a:off x="0" y="4366134"/>
            <a:ext cx="12037694"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Google Shape;1681;p59">
            <a:extLst>
              <a:ext uri="{FF2B5EF4-FFF2-40B4-BE49-F238E27FC236}">
                <a16:creationId xmlns:a16="http://schemas.microsoft.com/office/drawing/2014/main" id="{1C579C66-49ED-07D0-CD41-88C0E838B9AF}"/>
              </a:ext>
            </a:extLst>
          </p:cNvPr>
          <p:cNvSpPr txBox="1"/>
          <p:nvPr/>
        </p:nvSpPr>
        <p:spPr>
          <a:xfrm>
            <a:off x="61888" y="2685179"/>
            <a:ext cx="3680165" cy="762234"/>
          </a:xfrm>
          <a:prstGeom prst="rect">
            <a:avLst/>
          </a:prstGeom>
          <a:solidFill>
            <a:srgbClr val="00B1D9">
              <a:alpha val="49804"/>
            </a:srgbClr>
          </a:solidFill>
          <a:ln>
            <a:noFill/>
          </a:ln>
        </p:spPr>
        <p:txBody>
          <a:bodyPr spcFirstLastPara="1" wrap="square" lIns="91425" tIns="45700" rIns="91425" bIns="45700" anchor="t" anchorCtr="0">
            <a:noAutofit/>
          </a:bodyPr>
          <a:lstStyle/>
          <a:p>
            <a:pPr marL="171450" marR="0" lvl="0" indent="-171450" rtl="0">
              <a:lnSpc>
                <a:spcPct val="100000"/>
              </a:lnSpc>
              <a:spcBef>
                <a:spcPts val="0"/>
              </a:spcBef>
              <a:spcAft>
                <a:spcPts val="0"/>
              </a:spcAft>
              <a:buClr>
                <a:schemeClr val="dk1"/>
              </a:buClr>
              <a:buSzPts val="1800"/>
              <a:buFont typeface="Arial" panose="020B0604020202020204" pitchFamily="34" charset="0"/>
              <a:buChar char="•"/>
            </a:pPr>
            <a:endParaRPr lang="en-US" sz="1200" b="1" dirty="0"/>
          </a:p>
          <a:p>
            <a:pPr marL="171450" marR="0" lvl="0" indent="-171450" rtl="0">
              <a:lnSpc>
                <a:spcPct val="100000"/>
              </a:lnSpc>
              <a:spcBef>
                <a:spcPts val="0"/>
              </a:spcBef>
              <a:spcAft>
                <a:spcPts val="0"/>
              </a:spcAft>
              <a:buClr>
                <a:schemeClr val="dk1"/>
              </a:buClr>
              <a:buSzPts val="1800"/>
              <a:buFont typeface="Arial" panose="020B0604020202020204" pitchFamily="34" charset="0"/>
              <a:buChar char="•"/>
            </a:pPr>
            <a:r>
              <a:rPr lang="en-US" sz="1200" b="1" dirty="0"/>
              <a:t>Mean after CLT for Scenario 1</a:t>
            </a:r>
            <a:r>
              <a:rPr lang="en-US" sz="1200" dirty="0"/>
              <a:t>: 168.2088</a:t>
            </a:r>
          </a:p>
          <a:p>
            <a:pPr marL="171450" marR="0" lvl="0" indent="-171450" rtl="0">
              <a:lnSpc>
                <a:spcPct val="100000"/>
              </a:lnSpc>
              <a:spcBef>
                <a:spcPts val="0"/>
              </a:spcBef>
              <a:spcAft>
                <a:spcPts val="0"/>
              </a:spcAft>
              <a:buClr>
                <a:schemeClr val="dk1"/>
              </a:buClr>
              <a:buSzPts val="1800"/>
              <a:buFont typeface="Arial" panose="020B0604020202020204" pitchFamily="34" charset="0"/>
              <a:buChar char="•"/>
            </a:pPr>
            <a:r>
              <a:rPr lang="en-US" sz="1200" b="1" dirty="0"/>
              <a:t>Standard Error: </a:t>
            </a:r>
            <a:r>
              <a:rPr lang="en-US" sz="1200" dirty="0"/>
              <a:t>2.4462 </a:t>
            </a:r>
          </a:p>
        </p:txBody>
      </p:sp>
      <p:sp>
        <p:nvSpPr>
          <p:cNvPr id="35" name="Google Shape;1681;p59">
            <a:extLst>
              <a:ext uri="{FF2B5EF4-FFF2-40B4-BE49-F238E27FC236}">
                <a16:creationId xmlns:a16="http://schemas.microsoft.com/office/drawing/2014/main" id="{5E094031-F163-B347-8F2C-0875FAADECD5}"/>
              </a:ext>
            </a:extLst>
          </p:cNvPr>
          <p:cNvSpPr txBox="1"/>
          <p:nvPr/>
        </p:nvSpPr>
        <p:spPr>
          <a:xfrm>
            <a:off x="56949" y="3505376"/>
            <a:ext cx="3680165" cy="782819"/>
          </a:xfrm>
          <a:prstGeom prst="rect">
            <a:avLst/>
          </a:prstGeom>
          <a:solidFill>
            <a:srgbClr val="00B1D9">
              <a:alpha val="49804"/>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endParaRPr lang="en-US" sz="1200" dirty="0"/>
          </a:p>
          <a:p>
            <a:pPr marL="171450" marR="0" lvl="0" indent="-171450" rtl="0">
              <a:lnSpc>
                <a:spcPct val="100000"/>
              </a:lnSpc>
              <a:spcBef>
                <a:spcPts val="0"/>
              </a:spcBef>
              <a:spcAft>
                <a:spcPts val="0"/>
              </a:spcAft>
              <a:buClr>
                <a:schemeClr val="dk1"/>
              </a:buClr>
              <a:buSzPts val="1800"/>
              <a:buFont typeface="Arial" panose="020B0604020202020204" pitchFamily="34" charset="0"/>
              <a:buChar char="•"/>
            </a:pPr>
            <a:r>
              <a:rPr lang="en-US" sz="1200" b="1" dirty="0"/>
              <a:t>Mean after CLT for Scenario 2</a:t>
            </a:r>
            <a:r>
              <a:rPr lang="en-US" sz="1200" dirty="0"/>
              <a:t>: 563.1481</a:t>
            </a:r>
          </a:p>
          <a:p>
            <a:pPr marL="171450" marR="0" lvl="0" indent="-171450" rtl="0">
              <a:lnSpc>
                <a:spcPct val="100000"/>
              </a:lnSpc>
              <a:spcBef>
                <a:spcPts val="0"/>
              </a:spcBef>
              <a:spcAft>
                <a:spcPts val="0"/>
              </a:spcAft>
              <a:buClr>
                <a:schemeClr val="dk1"/>
              </a:buClr>
              <a:buSzPts val="1800"/>
              <a:buFont typeface="Arial" panose="020B0604020202020204" pitchFamily="34" charset="0"/>
              <a:buChar char="•"/>
            </a:pPr>
            <a:r>
              <a:rPr lang="en-US" sz="1200" b="1" dirty="0"/>
              <a:t>Standard Error</a:t>
            </a:r>
            <a:r>
              <a:rPr lang="en-US" sz="1200" dirty="0"/>
              <a:t>: 4.7189</a:t>
            </a:r>
          </a:p>
        </p:txBody>
      </p:sp>
      <p:sp>
        <p:nvSpPr>
          <p:cNvPr id="36" name="Google Shape;1681;p59">
            <a:extLst>
              <a:ext uri="{FF2B5EF4-FFF2-40B4-BE49-F238E27FC236}">
                <a16:creationId xmlns:a16="http://schemas.microsoft.com/office/drawing/2014/main" id="{ADFCCAB0-A9A7-902A-7CAF-E788B02AE7CC}"/>
              </a:ext>
            </a:extLst>
          </p:cNvPr>
          <p:cNvSpPr txBox="1"/>
          <p:nvPr/>
        </p:nvSpPr>
        <p:spPr>
          <a:xfrm>
            <a:off x="56949" y="4431288"/>
            <a:ext cx="3680165" cy="955718"/>
          </a:xfrm>
          <a:prstGeom prst="rect">
            <a:avLst/>
          </a:prstGeom>
          <a:solidFill>
            <a:srgbClr val="30B8D1">
              <a:alpha val="49804"/>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endParaRPr lang="en-US" sz="1200" dirty="0"/>
          </a:p>
          <a:p>
            <a:pPr marL="171450" marR="0" lvl="0" indent="-171450" rtl="0">
              <a:lnSpc>
                <a:spcPct val="100000"/>
              </a:lnSpc>
              <a:spcBef>
                <a:spcPts val="0"/>
              </a:spcBef>
              <a:spcAft>
                <a:spcPts val="0"/>
              </a:spcAft>
              <a:buClr>
                <a:schemeClr val="dk1"/>
              </a:buClr>
              <a:buSzPts val="1800"/>
              <a:buFont typeface="Arial" panose="020B0604020202020204" pitchFamily="34" charset="0"/>
              <a:buChar char="•"/>
            </a:pPr>
            <a:r>
              <a:rPr lang="en-US" sz="1200" b="1" dirty="0"/>
              <a:t>Alpha Score: 5%</a:t>
            </a:r>
          </a:p>
          <a:p>
            <a:pPr marL="171450" indent="-171450">
              <a:buClr>
                <a:schemeClr val="dk1"/>
              </a:buClr>
              <a:buSzPts val="1800"/>
              <a:buFont typeface="Arial" panose="020B0604020202020204" pitchFamily="34" charset="0"/>
              <a:buChar char="•"/>
            </a:pPr>
            <a:r>
              <a:rPr lang="en-US" sz="1200" b="1" dirty="0"/>
              <a:t>T-statistic (t-score): -155.4008 </a:t>
            </a:r>
          </a:p>
          <a:p>
            <a:pPr marL="171450" indent="-171450">
              <a:buClr>
                <a:schemeClr val="dk1"/>
              </a:buClr>
              <a:buSzPts val="1800"/>
              <a:buFont typeface="Arial" panose="020B0604020202020204" pitchFamily="34" charset="0"/>
              <a:buChar char="•"/>
            </a:pPr>
            <a:r>
              <a:rPr lang="en-US" sz="1200" b="1" dirty="0"/>
              <a:t>P-value: 0.0000</a:t>
            </a:r>
          </a:p>
        </p:txBody>
      </p:sp>
      <p:cxnSp>
        <p:nvCxnSpPr>
          <p:cNvPr id="37" name="Straight Connector 36">
            <a:extLst>
              <a:ext uri="{FF2B5EF4-FFF2-40B4-BE49-F238E27FC236}">
                <a16:creationId xmlns:a16="http://schemas.microsoft.com/office/drawing/2014/main" id="{678004D1-21B6-FBC2-BB47-F22AC55E7933}"/>
              </a:ext>
            </a:extLst>
          </p:cNvPr>
          <p:cNvCxnSpPr/>
          <p:nvPr/>
        </p:nvCxnSpPr>
        <p:spPr>
          <a:xfrm>
            <a:off x="61885" y="5442874"/>
            <a:ext cx="12037694"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Google Shape;1681;p59">
            <a:extLst>
              <a:ext uri="{FF2B5EF4-FFF2-40B4-BE49-F238E27FC236}">
                <a16:creationId xmlns:a16="http://schemas.microsoft.com/office/drawing/2014/main" id="{6FF846B8-5085-DA3D-2D7D-B3F3836FEE87}"/>
              </a:ext>
            </a:extLst>
          </p:cNvPr>
          <p:cNvSpPr txBox="1"/>
          <p:nvPr/>
        </p:nvSpPr>
        <p:spPr>
          <a:xfrm>
            <a:off x="4187878" y="2707889"/>
            <a:ext cx="3680165" cy="762234"/>
          </a:xfrm>
          <a:prstGeom prst="rect">
            <a:avLst/>
          </a:prstGeom>
          <a:solidFill>
            <a:srgbClr val="00B1D9">
              <a:alpha val="49804"/>
            </a:srgbClr>
          </a:solidFill>
          <a:ln>
            <a:noFill/>
          </a:ln>
        </p:spPr>
        <p:txBody>
          <a:bodyPr spcFirstLastPara="1" wrap="square" lIns="91425" tIns="45700" rIns="91425" bIns="45700" anchor="t" anchorCtr="0">
            <a:noAutofit/>
          </a:bodyPr>
          <a:lstStyle/>
          <a:p>
            <a:pPr marL="171450" marR="0" lvl="0" indent="-171450" rtl="0">
              <a:lnSpc>
                <a:spcPct val="100000"/>
              </a:lnSpc>
              <a:spcBef>
                <a:spcPts val="0"/>
              </a:spcBef>
              <a:spcAft>
                <a:spcPts val="0"/>
              </a:spcAft>
              <a:buClr>
                <a:schemeClr val="dk1"/>
              </a:buClr>
              <a:buSzPts val="1800"/>
              <a:buFont typeface="Arial" panose="020B0604020202020204" pitchFamily="34" charset="0"/>
              <a:buChar char="•"/>
            </a:pPr>
            <a:endParaRPr lang="en-US" sz="1200" b="1" dirty="0"/>
          </a:p>
          <a:p>
            <a:pPr marL="171450" marR="0" lvl="0" indent="-171450" rtl="0">
              <a:lnSpc>
                <a:spcPct val="100000"/>
              </a:lnSpc>
              <a:spcBef>
                <a:spcPts val="0"/>
              </a:spcBef>
              <a:spcAft>
                <a:spcPts val="0"/>
              </a:spcAft>
              <a:buClr>
                <a:schemeClr val="dk1"/>
              </a:buClr>
              <a:buSzPts val="1800"/>
              <a:buFont typeface="Arial" panose="020B0604020202020204" pitchFamily="34" charset="0"/>
              <a:buChar char="•"/>
            </a:pPr>
            <a:r>
              <a:rPr lang="en-US" sz="1200" b="1" dirty="0"/>
              <a:t>Mean after CLT for Scenario 2</a:t>
            </a:r>
            <a:r>
              <a:rPr lang="en-US" sz="1200" dirty="0"/>
              <a:t>: 563.1481</a:t>
            </a:r>
          </a:p>
          <a:p>
            <a:pPr marL="171450" marR="0" lvl="0" indent="-171450" rtl="0">
              <a:lnSpc>
                <a:spcPct val="100000"/>
              </a:lnSpc>
              <a:spcBef>
                <a:spcPts val="0"/>
              </a:spcBef>
              <a:spcAft>
                <a:spcPts val="0"/>
              </a:spcAft>
              <a:buClr>
                <a:schemeClr val="dk1"/>
              </a:buClr>
              <a:buSzPts val="1800"/>
              <a:buFont typeface="Arial" panose="020B0604020202020204" pitchFamily="34" charset="0"/>
              <a:buChar char="•"/>
            </a:pPr>
            <a:r>
              <a:rPr lang="en-US" sz="1200" b="1" dirty="0"/>
              <a:t>Standard Error</a:t>
            </a:r>
            <a:r>
              <a:rPr lang="en-US" sz="1200" dirty="0"/>
              <a:t>: 4.7189</a:t>
            </a:r>
          </a:p>
        </p:txBody>
      </p:sp>
      <p:sp>
        <p:nvSpPr>
          <p:cNvPr id="39" name="Google Shape;1681;p59">
            <a:extLst>
              <a:ext uri="{FF2B5EF4-FFF2-40B4-BE49-F238E27FC236}">
                <a16:creationId xmlns:a16="http://schemas.microsoft.com/office/drawing/2014/main" id="{9439A094-2850-44B2-1D6A-D3F953AAB64F}"/>
              </a:ext>
            </a:extLst>
          </p:cNvPr>
          <p:cNvSpPr txBox="1"/>
          <p:nvPr/>
        </p:nvSpPr>
        <p:spPr>
          <a:xfrm>
            <a:off x="4182939" y="3528086"/>
            <a:ext cx="3680165" cy="782819"/>
          </a:xfrm>
          <a:prstGeom prst="rect">
            <a:avLst/>
          </a:prstGeom>
          <a:solidFill>
            <a:srgbClr val="00B1D9">
              <a:alpha val="49804"/>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endParaRPr lang="en-US" sz="1200" dirty="0"/>
          </a:p>
          <a:p>
            <a:pPr marL="171450" marR="0" lvl="0" indent="-171450" rtl="0">
              <a:lnSpc>
                <a:spcPct val="100000"/>
              </a:lnSpc>
              <a:spcBef>
                <a:spcPts val="0"/>
              </a:spcBef>
              <a:spcAft>
                <a:spcPts val="0"/>
              </a:spcAft>
              <a:buClr>
                <a:schemeClr val="dk1"/>
              </a:buClr>
              <a:buSzPts val="1800"/>
              <a:buFont typeface="Arial" panose="020B0604020202020204" pitchFamily="34" charset="0"/>
              <a:buChar char="•"/>
            </a:pPr>
            <a:r>
              <a:rPr lang="en-US" sz="1200" b="1" dirty="0"/>
              <a:t>Mean after CLT for Scenario 3</a:t>
            </a:r>
            <a:r>
              <a:rPr lang="en-US" sz="1200" dirty="0"/>
              <a:t>: 1015.5730</a:t>
            </a:r>
          </a:p>
          <a:p>
            <a:pPr marL="171450" marR="0" lvl="0" indent="-171450" rtl="0">
              <a:lnSpc>
                <a:spcPct val="100000"/>
              </a:lnSpc>
              <a:spcBef>
                <a:spcPts val="0"/>
              </a:spcBef>
              <a:spcAft>
                <a:spcPts val="0"/>
              </a:spcAft>
              <a:buClr>
                <a:schemeClr val="dk1"/>
              </a:buClr>
              <a:buSzPts val="1800"/>
              <a:buFont typeface="Arial" panose="020B0604020202020204" pitchFamily="34" charset="0"/>
              <a:buChar char="•"/>
            </a:pPr>
            <a:r>
              <a:rPr lang="en-US" sz="1200" b="1" dirty="0"/>
              <a:t>Standard Error</a:t>
            </a:r>
            <a:r>
              <a:rPr lang="en-US" sz="1200" dirty="0"/>
              <a:t>: 7.6377</a:t>
            </a:r>
          </a:p>
        </p:txBody>
      </p:sp>
      <p:sp>
        <p:nvSpPr>
          <p:cNvPr id="40" name="Google Shape;1681;p59">
            <a:extLst>
              <a:ext uri="{FF2B5EF4-FFF2-40B4-BE49-F238E27FC236}">
                <a16:creationId xmlns:a16="http://schemas.microsoft.com/office/drawing/2014/main" id="{3FC7F157-F64F-CC4F-8096-85340AC17F65}"/>
              </a:ext>
            </a:extLst>
          </p:cNvPr>
          <p:cNvSpPr txBox="1"/>
          <p:nvPr/>
        </p:nvSpPr>
        <p:spPr>
          <a:xfrm>
            <a:off x="4182939" y="4453998"/>
            <a:ext cx="3680165" cy="955718"/>
          </a:xfrm>
          <a:prstGeom prst="rect">
            <a:avLst/>
          </a:prstGeom>
          <a:solidFill>
            <a:srgbClr val="30B8D1">
              <a:alpha val="49804"/>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endParaRPr lang="en-US" sz="1200" dirty="0"/>
          </a:p>
          <a:p>
            <a:pPr marL="171450" marR="0" lvl="0" indent="-171450" rtl="0">
              <a:lnSpc>
                <a:spcPct val="100000"/>
              </a:lnSpc>
              <a:spcBef>
                <a:spcPts val="0"/>
              </a:spcBef>
              <a:spcAft>
                <a:spcPts val="0"/>
              </a:spcAft>
              <a:buClr>
                <a:schemeClr val="dk1"/>
              </a:buClr>
              <a:buSzPts val="1800"/>
              <a:buFont typeface="Arial" panose="020B0604020202020204" pitchFamily="34" charset="0"/>
              <a:buChar char="•"/>
            </a:pPr>
            <a:r>
              <a:rPr lang="en-US" sz="1200" b="1" dirty="0"/>
              <a:t>Alpha Score: 5%</a:t>
            </a:r>
          </a:p>
          <a:p>
            <a:pPr marL="171450" indent="-171450">
              <a:buClr>
                <a:schemeClr val="dk1"/>
              </a:buClr>
              <a:buSzPts val="1800"/>
              <a:buFont typeface="Arial" panose="020B0604020202020204" pitchFamily="34" charset="0"/>
              <a:buChar char="•"/>
            </a:pPr>
            <a:r>
              <a:rPr lang="en-US" sz="1200" b="1" dirty="0"/>
              <a:t>T-statistic (t-score): -94.1281</a:t>
            </a:r>
          </a:p>
          <a:p>
            <a:pPr marL="171450" indent="-171450">
              <a:buClr>
                <a:schemeClr val="dk1"/>
              </a:buClr>
              <a:buSzPts val="1800"/>
              <a:buFont typeface="Arial" panose="020B0604020202020204" pitchFamily="34" charset="0"/>
              <a:buChar char="•"/>
            </a:pPr>
            <a:r>
              <a:rPr lang="en-US" sz="1200" b="1" dirty="0"/>
              <a:t>P-value: 0.0000</a:t>
            </a:r>
          </a:p>
        </p:txBody>
      </p:sp>
      <p:sp>
        <p:nvSpPr>
          <p:cNvPr id="41" name="Google Shape;1681;p59">
            <a:extLst>
              <a:ext uri="{FF2B5EF4-FFF2-40B4-BE49-F238E27FC236}">
                <a16:creationId xmlns:a16="http://schemas.microsoft.com/office/drawing/2014/main" id="{50EF872C-4846-BB69-DDFA-C4067BA74192}"/>
              </a:ext>
            </a:extLst>
          </p:cNvPr>
          <p:cNvSpPr txBox="1"/>
          <p:nvPr/>
        </p:nvSpPr>
        <p:spPr>
          <a:xfrm>
            <a:off x="8454888" y="2707889"/>
            <a:ext cx="3680165" cy="762234"/>
          </a:xfrm>
          <a:prstGeom prst="rect">
            <a:avLst/>
          </a:prstGeom>
          <a:solidFill>
            <a:srgbClr val="00B1D9">
              <a:alpha val="49804"/>
            </a:srgbClr>
          </a:solidFill>
          <a:ln>
            <a:noFill/>
          </a:ln>
        </p:spPr>
        <p:txBody>
          <a:bodyPr spcFirstLastPara="1" wrap="square" lIns="91425" tIns="45700" rIns="91425" bIns="45700" anchor="t" anchorCtr="0">
            <a:noAutofit/>
          </a:bodyPr>
          <a:lstStyle/>
          <a:p>
            <a:pPr marL="171450" marR="0" lvl="0" indent="-171450" rtl="0">
              <a:lnSpc>
                <a:spcPct val="100000"/>
              </a:lnSpc>
              <a:spcBef>
                <a:spcPts val="0"/>
              </a:spcBef>
              <a:spcAft>
                <a:spcPts val="0"/>
              </a:spcAft>
              <a:buClr>
                <a:schemeClr val="dk1"/>
              </a:buClr>
              <a:buSzPts val="1800"/>
              <a:buFont typeface="Arial" panose="020B0604020202020204" pitchFamily="34" charset="0"/>
              <a:buChar char="•"/>
            </a:pPr>
            <a:endParaRPr lang="en-US" sz="1200" b="1" dirty="0"/>
          </a:p>
          <a:p>
            <a:pPr marL="171450" marR="0" lvl="0" indent="-171450" rtl="0">
              <a:lnSpc>
                <a:spcPct val="100000"/>
              </a:lnSpc>
              <a:spcBef>
                <a:spcPts val="0"/>
              </a:spcBef>
              <a:spcAft>
                <a:spcPts val="0"/>
              </a:spcAft>
              <a:buClr>
                <a:schemeClr val="dk1"/>
              </a:buClr>
              <a:buSzPts val="1800"/>
              <a:buFont typeface="Arial" panose="020B0604020202020204" pitchFamily="34" charset="0"/>
              <a:buChar char="•"/>
            </a:pPr>
            <a:r>
              <a:rPr lang="en-US" sz="1200" b="1" dirty="0"/>
              <a:t>Mean after CLT for Scenario 1</a:t>
            </a:r>
            <a:r>
              <a:rPr lang="en-US" sz="1200" dirty="0"/>
              <a:t>: 168.2088</a:t>
            </a:r>
          </a:p>
          <a:p>
            <a:pPr marL="171450" marR="0" lvl="0" indent="-171450" rtl="0">
              <a:lnSpc>
                <a:spcPct val="100000"/>
              </a:lnSpc>
              <a:spcBef>
                <a:spcPts val="0"/>
              </a:spcBef>
              <a:spcAft>
                <a:spcPts val="0"/>
              </a:spcAft>
              <a:buClr>
                <a:schemeClr val="dk1"/>
              </a:buClr>
              <a:buSzPts val="1800"/>
              <a:buFont typeface="Arial" panose="020B0604020202020204" pitchFamily="34" charset="0"/>
              <a:buChar char="•"/>
            </a:pPr>
            <a:r>
              <a:rPr lang="en-US" sz="1200" b="1" dirty="0"/>
              <a:t>Standard Error: </a:t>
            </a:r>
            <a:r>
              <a:rPr lang="en-US" sz="1200" dirty="0"/>
              <a:t>2.4462 </a:t>
            </a:r>
          </a:p>
        </p:txBody>
      </p:sp>
      <p:sp>
        <p:nvSpPr>
          <p:cNvPr id="42" name="Google Shape;1681;p59">
            <a:extLst>
              <a:ext uri="{FF2B5EF4-FFF2-40B4-BE49-F238E27FC236}">
                <a16:creationId xmlns:a16="http://schemas.microsoft.com/office/drawing/2014/main" id="{9E7647DA-8D10-B904-C30D-929BA7EC8B08}"/>
              </a:ext>
            </a:extLst>
          </p:cNvPr>
          <p:cNvSpPr txBox="1"/>
          <p:nvPr/>
        </p:nvSpPr>
        <p:spPr>
          <a:xfrm>
            <a:off x="8449949" y="3528086"/>
            <a:ext cx="3680165" cy="782819"/>
          </a:xfrm>
          <a:prstGeom prst="rect">
            <a:avLst/>
          </a:prstGeom>
          <a:solidFill>
            <a:srgbClr val="00B1D9">
              <a:alpha val="49804"/>
            </a:srgbClr>
          </a:solidFill>
          <a:ln>
            <a:noFill/>
          </a:ln>
        </p:spPr>
        <p:txBody>
          <a:bodyPr spcFirstLastPara="1" wrap="square" lIns="91425" tIns="45700" rIns="91425" bIns="45700" anchor="t" anchorCtr="0">
            <a:noAutofit/>
          </a:bodyPr>
          <a:lstStyle/>
          <a:p>
            <a:pPr marL="171450" marR="0" lvl="0" indent="-171450" rtl="0">
              <a:lnSpc>
                <a:spcPct val="100000"/>
              </a:lnSpc>
              <a:spcBef>
                <a:spcPts val="0"/>
              </a:spcBef>
              <a:spcAft>
                <a:spcPts val="0"/>
              </a:spcAft>
              <a:buClr>
                <a:schemeClr val="dk1"/>
              </a:buClr>
              <a:buSzPts val="1800"/>
              <a:buFont typeface="Arial" panose="020B0604020202020204" pitchFamily="34" charset="0"/>
              <a:buChar char="•"/>
            </a:pPr>
            <a:endParaRPr lang="en-US" sz="1200" b="1" dirty="0"/>
          </a:p>
          <a:p>
            <a:pPr marL="171450" marR="0" lvl="0" indent="-171450" rtl="0">
              <a:lnSpc>
                <a:spcPct val="100000"/>
              </a:lnSpc>
              <a:spcBef>
                <a:spcPts val="0"/>
              </a:spcBef>
              <a:spcAft>
                <a:spcPts val="0"/>
              </a:spcAft>
              <a:buClr>
                <a:schemeClr val="dk1"/>
              </a:buClr>
              <a:buSzPts val="1800"/>
              <a:buFont typeface="Arial" panose="020B0604020202020204" pitchFamily="34" charset="0"/>
              <a:buChar char="•"/>
            </a:pPr>
            <a:r>
              <a:rPr lang="en-US" sz="1200" b="1" dirty="0"/>
              <a:t>Mean after CLT for Scenario 3</a:t>
            </a:r>
            <a:r>
              <a:rPr lang="en-US" sz="1200" dirty="0"/>
              <a:t>: 1015.5730</a:t>
            </a:r>
          </a:p>
          <a:p>
            <a:pPr marL="171450" marR="0" lvl="0" indent="-171450" rtl="0">
              <a:lnSpc>
                <a:spcPct val="100000"/>
              </a:lnSpc>
              <a:spcBef>
                <a:spcPts val="0"/>
              </a:spcBef>
              <a:spcAft>
                <a:spcPts val="0"/>
              </a:spcAft>
              <a:buClr>
                <a:schemeClr val="dk1"/>
              </a:buClr>
              <a:buSzPts val="1800"/>
              <a:buFont typeface="Arial" panose="020B0604020202020204" pitchFamily="34" charset="0"/>
              <a:buChar char="•"/>
            </a:pPr>
            <a:r>
              <a:rPr lang="en-US" sz="1200" b="1" dirty="0"/>
              <a:t>Standard Error</a:t>
            </a:r>
            <a:r>
              <a:rPr lang="en-US" sz="1200" dirty="0"/>
              <a:t>: 7.6377</a:t>
            </a:r>
          </a:p>
        </p:txBody>
      </p:sp>
      <p:sp>
        <p:nvSpPr>
          <p:cNvPr id="43" name="Google Shape;1681;p59">
            <a:extLst>
              <a:ext uri="{FF2B5EF4-FFF2-40B4-BE49-F238E27FC236}">
                <a16:creationId xmlns:a16="http://schemas.microsoft.com/office/drawing/2014/main" id="{1360EB4B-7CFA-C841-2DAA-66B77A8DEDE8}"/>
              </a:ext>
            </a:extLst>
          </p:cNvPr>
          <p:cNvSpPr txBox="1"/>
          <p:nvPr/>
        </p:nvSpPr>
        <p:spPr>
          <a:xfrm>
            <a:off x="8449949" y="4453998"/>
            <a:ext cx="3680165" cy="955718"/>
          </a:xfrm>
          <a:prstGeom prst="rect">
            <a:avLst/>
          </a:prstGeom>
          <a:solidFill>
            <a:srgbClr val="30B8D1">
              <a:alpha val="49804"/>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endParaRPr lang="en-US" sz="1200" dirty="0"/>
          </a:p>
          <a:p>
            <a:pPr marL="171450" marR="0" lvl="0" indent="-171450" rtl="0">
              <a:lnSpc>
                <a:spcPct val="100000"/>
              </a:lnSpc>
              <a:spcBef>
                <a:spcPts val="0"/>
              </a:spcBef>
              <a:spcAft>
                <a:spcPts val="0"/>
              </a:spcAft>
              <a:buClr>
                <a:schemeClr val="dk1"/>
              </a:buClr>
              <a:buSzPts val="1800"/>
              <a:buFont typeface="Arial" panose="020B0604020202020204" pitchFamily="34" charset="0"/>
              <a:buChar char="•"/>
            </a:pPr>
            <a:r>
              <a:rPr lang="en-US" sz="1200" b="1" dirty="0"/>
              <a:t>Alpha Score: 5%</a:t>
            </a:r>
          </a:p>
          <a:p>
            <a:pPr marL="171450" indent="-171450">
              <a:buClr>
                <a:schemeClr val="dk1"/>
              </a:buClr>
              <a:buSzPts val="1800"/>
              <a:buFont typeface="Arial" panose="020B0604020202020204" pitchFamily="34" charset="0"/>
              <a:buChar char="•"/>
            </a:pPr>
            <a:r>
              <a:rPr lang="en-US" sz="1200" b="1" dirty="0"/>
              <a:t>T-statistic (t-score): -196.2082</a:t>
            </a:r>
          </a:p>
          <a:p>
            <a:pPr marL="171450" indent="-171450">
              <a:buClr>
                <a:schemeClr val="dk1"/>
              </a:buClr>
              <a:buSzPts val="1800"/>
              <a:buFont typeface="Arial" panose="020B0604020202020204" pitchFamily="34" charset="0"/>
              <a:buChar char="•"/>
            </a:pPr>
            <a:r>
              <a:rPr lang="en-US" sz="1200" b="1" dirty="0"/>
              <a:t>P-value: 0.0000</a:t>
            </a:r>
          </a:p>
        </p:txBody>
      </p:sp>
      <p:sp>
        <p:nvSpPr>
          <p:cNvPr id="44" name="Google Shape;1681;p59">
            <a:extLst>
              <a:ext uri="{FF2B5EF4-FFF2-40B4-BE49-F238E27FC236}">
                <a16:creationId xmlns:a16="http://schemas.microsoft.com/office/drawing/2014/main" id="{C4883FDC-9A68-9358-DC6C-F263387AF3E5}"/>
              </a:ext>
            </a:extLst>
          </p:cNvPr>
          <p:cNvSpPr txBox="1"/>
          <p:nvPr/>
        </p:nvSpPr>
        <p:spPr>
          <a:xfrm>
            <a:off x="8454888" y="5554265"/>
            <a:ext cx="3680165" cy="955718"/>
          </a:xfrm>
          <a:prstGeom prst="rect">
            <a:avLst/>
          </a:prstGeom>
          <a:solidFill>
            <a:schemeClr val="accent6">
              <a:lumMod val="60000"/>
              <a:lumOff val="40000"/>
              <a:alpha val="49804"/>
            </a:scheme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endParaRPr lang="en-US" sz="1200" dirty="0"/>
          </a:p>
          <a:p>
            <a:pPr marL="171450" marR="0" lvl="0" indent="-171450" rtl="0">
              <a:lnSpc>
                <a:spcPct val="100000"/>
              </a:lnSpc>
              <a:spcBef>
                <a:spcPts val="0"/>
              </a:spcBef>
              <a:spcAft>
                <a:spcPts val="0"/>
              </a:spcAft>
              <a:buClr>
                <a:schemeClr val="dk1"/>
              </a:buClr>
              <a:buSzPts val="1800"/>
              <a:buFont typeface="Arial" panose="020B0604020202020204" pitchFamily="34" charset="0"/>
              <a:buChar char="•"/>
            </a:pPr>
            <a:r>
              <a:rPr lang="en-US" sz="1200" b="1" dirty="0"/>
              <a:t>Result: </a:t>
            </a:r>
            <a:r>
              <a:rPr lang="en-US" sz="1200" dirty="0"/>
              <a:t>Reject H0. There's a significant difference between Scenario 1 and Scenario 3.</a:t>
            </a:r>
          </a:p>
        </p:txBody>
      </p:sp>
      <p:sp>
        <p:nvSpPr>
          <p:cNvPr id="45" name="Google Shape;1681;p59">
            <a:extLst>
              <a:ext uri="{FF2B5EF4-FFF2-40B4-BE49-F238E27FC236}">
                <a16:creationId xmlns:a16="http://schemas.microsoft.com/office/drawing/2014/main" id="{3BCE7560-C792-5B19-B872-69A54A22CE2F}"/>
              </a:ext>
            </a:extLst>
          </p:cNvPr>
          <p:cNvSpPr txBox="1"/>
          <p:nvPr/>
        </p:nvSpPr>
        <p:spPr>
          <a:xfrm>
            <a:off x="4182939" y="5554265"/>
            <a:ext cx="3680165" cy="955718"/>
          </a:xfrm>
          <a:prstGeom prst="rect">
            <a:avLst/>
          </a:prstGeom>
          <a:solidFill>
            <a:schemeClr val="accent6">
              <a:lumMod val="60000"/>
              <a:lumOff val="40000"/>
              <a:alpha val="49804"/>
            </a:scheme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endParaRPr lang="en-US" sz="1200" dirty="0"/>
          </a:p>
          <a:p>
            <a:pPr marL="171450" marR="0" lvl="0" indent="-171450" rtl="0">
              <a:lnSpc>
                <a:spcPct val="100000"/>
              </a:lnSpc>
              <a:spcBef>
                <a:spcPts val="0"/>
              </a:spcBef>
              <a:spcAft>
                <a:spcPts val="0"/>
              </a:spcAft>
              <a:buClr>
                <a:schemeClr val="dk1"/>
              </a:buClr>
              <a:buSzPts val="1800"/>
              <a:buFont typeface="Arial" panose="020B0604020202020204" pitchFamily="34" charset="0"/>
              <a:buChar char="•"/>
            </a:pPr>
            <a:r>
              <a:rPr lang="en-US" sz="1200" b="1" dirty="0"/>
              <a:t>Result: </a:t>
            </a:r>
            <a:r>
              <a:rPr lang="en-US" sz="1200" dirty="0"/>
              <a:t>Reject H0. There's a significant difference between Scenario 2 and Scenario 3.</a:t>
            </a:r>
          </a:p>
        </p:txBody>
      </p:sp>
      <p:sp>
        <p:nvSpPr>
          <p:cNvPr id="46" name="Google Shape;1681;p59">
            <a:extLst>
              <a:ext uri="{FF2B5EF4-FFF2-40B4-BE49-F238E27FC236}">
                <a16:creationId xmlns:a16="http://schemas.microsoft.com/office/drawing/2014/main" id="{69B411B8-BD13-6715-6669-708CC7D935C7}"/>
              </a:ext>
            </a:extLst>
          </p:cNvPr>
          <p:cNvSpPr txBox="1"/>
          <p:nvPr/>
        </p:nvSpPr>
        <p:spPr>
          <a:xfrm>
            <a:off x="63357" y="5554265"/>
            <a:ext cx="3680165" cy="955718"/>
          </a:xfrm>
          <a:prstGeom prst="rect">
            <a:avLst/>
          </a:prstGeom>
          <a:solidFill>
            <a:schemeClr val="accent6">
              <a:lumMod val="60000"/>
              <a:lumOff val="40000"/>
              <a:alpha val="49804"/>
            </a:scheme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endParaRPr lang="en-US" sz="1200" dirty="0"/>
          </a:p>
          <a:p>
            <a:pPr marL="171450" marR="0" lvl="0" indent="-171450" rtl="0">
              <a:lnSpc>
                <a:spcPct val="100000"/>
              </a:lnSpc>
              <a:spcBef>
                <a:spcPts val="0"/>
              </a:spcBef>
              <a:spcAft>
                <a:spcPts val="0"/>
              </a:spcAft>
              <a:buClr>
                <a:schemeClr val="dk1"/>
              </a:buClr>
              <a:buSzPts val="1800"/>
              <a:buFont typeface="Arial" panose="020B0604020202020204" pitchFamily="34" charset="0"/>
              <a:buChar char="•"/>
            </a:pPr>
            <a:r>
              <a:rPr lang="en-US" sz="1200" b="1" dirty="0"/>
              <a:t>Result: </a:t>
            </a:r>
            <a:r>
              <a:rPr lang="en-US" sz="1200" dirty="0"/>
              <a:t>Reject H0. There's a significant difference between Scenario 1 and Scenario 2.</a:t>
            </a:r>
          </a:p>
        </p:txBody>
      </p:sp>
    </p:spTree>
    <p:extLst>
      <p:ext uri="{BB962C8B-B14F-4D97-AF65-F5344CB8AC3E}">
        <p14:creationId xmlns:p14="http://schemas.microsoft.com/office/powerpoint/2010/main" val="909266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3" name="Title 1">
            <a:extLst>
              <a:ext uri="{FF2B5EF4-FFF2-40B4-BE49-F238E27FC236}">
                <a16:creationId xmlns:a16="http://schemas.microsoft.com/office/drawing/2014/main" id="{3C420690-BBD1-0F82-F135-5EC38A405AC7}"/>
              </a:ext>
            </a:extLst>
          </p:cNvPr>
          <p:cNvSpPr txBox="1">
            <a:spLocks/>
          </p:cNvSpPr>
          <p:nvPr/>
        </p:nvSpPr>
        <p:spPr>
          <a:xfrm>
            <a:off x="953310" y="71206"/>
            <a:ext cx="11172873" cy="739302"/>
          </a:xfrm>
          <a:prstGeom prst="rect">
            <a:avLst/>
          </a:prstGeom>
        </p:spPr>
        <p:txBody>
          <a:bodyPr vert="horz" lIns="91440" tIns="45720" rIns="91440" bIns="45720" rtlCol="0" anchor="b">
            <a:normAutofit fontScale="4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6000" b="1" dirty="0"/>
              <a:t>Results: </a:t>
            </a:r>
            <a:r>
              <a:rPr lang="en-US" sz="6000" dirty="0"/>
              <a:t>Effects of Threads Count on Performance Metrics (Scenario 1)</a:t>
            </a:r>
          </a:p>
          <a:p>
            <a:pPr algn="l">
              <a:tabLst>
                <a:tab pos="1768475" algn="l"/>
              </a:tabLst>
            </a:pPr>
            <a:endParaRPr lang="en-US" dirty="0"/>
          </a:p>
        </p:txBody>
      </p:sp>
      <p:sp>
        <p:nvSpPr>
          <p:cNvPr id="15" name="Slide Number Placeholder 14">
            <a:extLst>
              <a:ext uri="{FF2B5EF4-FFF2-40B4-BE49-F238E27FC236}">
                <a16:creationId xmlns:a16="http://schemas.microsoft.com/office/drawing/2014/main" id="{97DEE450-3A57-65F0-1988-E9F8E3C174A7}"/>
              </a:ext>
            </a:extLst>
          </p:cNvPr>
          <p:cNvSpPr>
            <a:spLocks noGrp="1"/>
          </p:cNvSpPr>
          <p:nvPr>
            <p:ph type="sldNum" sz="quarter" idx="12"/>
          </p:nvPr>
        </p:nvSpPr>
        <p:spPr>
          <a:xfrm>
            <a:off x="8610600" y="6482806"/>
            <a:ext cx="2743200" cy="365125"/>
          </a:xfrm>
        </p:spPr>
        <p:txBody>
          <a:bodyPr/>
          <a:lstStyle/>
          <a:p>
            <a:fld id="{DE927BF4-6C58-4511-84B6-11760C11D11D}" type="slidenum">
              <a:rPr lang="en-US" smtClean="0"/>
              <a:t>22</a:t>
            </a:fld>
            <a:endParaRPr lang="en-US" dirty="0"/>
          </a:p>
        </p:txBody>
      </p:sp>
      <p:pic>
        <p:nvPicPr>
          <p:cNvPr id="6" name="Picture 5" descr="A screenshot of a calendar&#10;&#10;Description automatically generated">
            <a:extLst>
              <a:ext uri="{FF2B5EF4-FFF2-40B4-BE49-F238E27FC236}">
                <a16:creationId xmlns:a16="http://schemas.microsoft.com/office/drawing/2014/main" id="{E419B3B2-0524-CB48-1489-0D7AC12B1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8" y="660875"/>
            <a:ext cx="6241026" cy="1745944"/>
          </a:xfrm>
          <a:prstGeom prst="rect">
            <a:avLst/>
          </a:prstGeom>
          <a:ln>
            <a:solidFill>
              <a:schemeClr val="tx1"/>
            </a:solidFill>
          </a:ln>
        </p:spPr>
      </p:pic>
      <p:cxnSp>
        <p:nvCxnSpPr>
          <p:cNvPr id="12" name="Straight Connector 11">
            <a:extLst>
              <a:ext uri="{FF2B5EF4-FFF2-40B4-BE49-F238E27FC236}">
                <a16:creationId xmlns:a16="http://schemas.microsoft.com/office/drawing/2014/main" id="{AB6E5BA0-D9B8-9CCE-DC9F-39F08E9BBB80}"/>
              </a:ext>
            </a:extLst>
          </p:cNvPr>
          <p:cNvCxnSpPr/>
          <p:nvPr/>
        </p:nvCxnSpPr>
        <p:spPr>
          <a:xfrm>
            <a:off x="88490" y="2650277"/>
            <a:ext cx="1203769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21CFFF16-91E1-1F63-2FCB-B11CAD16756C}"/>
              </a:ext>
            </a:extLst>
          </p:cNvPr>
          <p:cNvSpPr txBox="1">
            <a:spLocks/>
          </p:cNvSpPr>
          <p:nvPr/>
        </p:nvSpPr>
        <p:spPr>
          <a:xfrm>
            <a:off x="2533280" y="2456448"/>
            <a:ext cx="1501302" cy="194364"/>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1000" b="1" dirty="0">
                <a:solidFill>
                  <a:srgbClr val="1A1A1A"/>
                </a:solidFill>
                <a:latin typeface="Raleway" pitchFamily="2" charset="0"/>
              </a:rPr>
              <a:t>Load Test Scenario 1</a:t>
            </a:r>
            <a:endParaRPr lang="en-US" sz="1000" dirty="0"/>
          </a:p>
        </p:txBody>
      </p:sp>
      <p:graphicFrame>
        <p:nvGraphicFramePr>
          <p:cNvPr id="24" name="Table 24">
            <a:extLst>
              <a:ext uri="{FF2B5EF4-FFF2-40B4-BE49-F238E27FC236}">
                <a16:creationId xmlns:a16="http://schemas.microsoft.com/office/drawing/2014/main" id="{C12279FE-CCC3-BC99-6504-BB25E0264657}"/>
              </a:ext>
            </a:extLst>
          </p:cNvPr>
          <p:cNvGraphicFramePr>
            <a:graphicFrameLocks noGrp="1"/>
          </p:cNvGraphicFramePr>
          <p:nvPr/>
        </p:nvGraphicFramePr>
        <p:xfrm>
          <a:off x="7651135" y="537771"/>
          <a:ext cx="2918298" cy="2015592"/>
        </p:xfrm>
        <a:graphic>
          <a:graphicData uri="http://schemas.openxmlformats.org/drawingml/2006/table">
            <a:tbl>
              <a:tblPr firstRow="1" bandRow="1">
                <a:tableStyleId>{5C22544A-7EE6-4342-B048-85BDC9FD1C3A}</a:tableStyleId>
              </a:tblPr>
              <a:tblGrid>
                <a:gridCol w="1623681">
                  <a:extLst>
                    <a:ext uri="{9D8B030D-6E8A-4147-A177-3AD203B41FA5}">
                      <a16:colId xmlns:a16="http://schemas.microsoft.com/office/drawing/2014/main" val="2950662235"/>
                    </a:ext>
                  </a:extLst>
                </a:gridCol>
                <a:gridCol w="1294617">
                  <a:extLst>
                    <a:ext uri="{9D8B030D-6E8A-4147-A177-3AD203B41FA5}">
                      <a16:colId xmlns:a16="http://schemas.microsoft.com/office/drawing/2014/main" val="3605027055"/>
                    </a:ext>
                  </a:extLst>
                </a:gridCol>
              </a:tblGrid>
              <a:tr h="335932">
                <a:tc>
                  <a:txBody>
                    <a:bodyPr/>
                    <a:lstStyle/>
                    <a:p>
                      <a:pPr algn="ctr"/>
                      <a:r>
                        <a:rPr lang="en-US" sz="1200" dirty="0"/>
                        <a:t>Metrics</a:t>
                      </a:r>
                    </a:p>
                  </a:txBody>
                  <a:tcPr/>
                </a:tc>
                <a:tc>
                  <a:txBody>
                    <a:bodyPr/>
                    <a:lstStyle/>
                    <a:p>
                      <a:pPr algn="ctr"/>
                      <a:r>
                        <a:rPr lang="en-US" sz="1200" dirty="0"/>
                        <a:t>Value</a:t>
                      </a:r>
                    </a:p>
                  </a:txBody>
                  <a:tcPr/>
                </a:tc>
                <a:extLst>
                  <a:ext uri="{0D108BD9-81ED-4DB2-BD59-A6C34878D82A}">
                    <a16:rowId xmlns:a16="http://schemas.microsoft.com/office/drawing/2014/main" val="3423640"/>
                  </a:ext>
                </a:extLst>
              </a:tr>
              <a:tr h="3359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Start Threads Count</a:t>
                      </a:r>
                      <a:endParaRPr lang="en-US" sz="900" dirty="0"/>
                    </a:p>
                  </a:txBody>
                  <a:tcPr/>
                </a:tc>
                <a:tc>
                  <a:txBody>
                    <a:bodyPr/>
                    <a:lstStyle/>
                    <a:p>
                      <a:pPr algn="ctr"/>
                      <a:r>
                        <a:rPr lang="en-US" sz="1200" b="1" dirty="0">
                          <a:solidFill>
                            <a:srgbClr val="FF0000"/>
                          </a:solidFill>
                        </a:rPr>
                        <a:t>10</a:t>
                      </a:r>
                    </a:p>
                  </a:txBody>
                  <a:tcPr/>
                </a:tc>
                <a:extLst>
                  <a:ext uri="{0D108BD9-81ED-4DB2-BD59-A6C34878D82A}">
                    <a16:rowId xmlns:a16="http://schemas.microsoft.com/office/drawing/2014/main" val="143876877"/>
                  </a:ext>
                </a:extLst>
              </a:tr>
              <a:tr h="3359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Initial Delay, sec</a:t>
                      </a:r>
                      <a:endParaRPr lang="en-US" sz="900" dirty="0"/>
                    </a:p>
                  </a:txBody>
                  <a:tcPr/>
                </a:tc>
                <a:tc>
                  <a:txBody>
                    <a:bodyPr/>
                    <a:lstStyle/>
                    <a:p>
                      <a:pPr algn="ctr"/>
                      <a:r>
                        <a:rPr lang="en-US" sz="1200" dirty="0"/>
                        <a:t>0</a:t>
                      </a:r>
                    </a:p>
                  </a:txBody>
                  <a:tcPr/>
                </a:tc>
                <a:extLst>
                  <a:ext uri="{0D108BD9-81ED-4DB2-BD59-A6C34878D82A}">
                    <a16:rowId xmlns:a16="http://schemas.microsoft.com/office/drawing/2014/main" val="2507498838"/>
                  </a:ext>
                </a:extLst>
              </a:tr>
              <a:tr h="3359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Startup Time, sec</a:t>
                      </a:r>
                      <a:endParaRPr lang="en-US" sz="900" dirty="0"/>
                    </a:p>
                  </a:txBody>
                  <a:tcPr/>
                </a:tc>
                <a:tc>
                  <a:txBody>
                    <a:bodyPr/>
                    <a:lstStyle/>
                    <a:p>
                      <a:pPr algn="ctr"/>
                      <a:r>
                        <a:rPr lang="en-US" sz="1200" dirty="0"/>
                        <a:t>10</a:t>
                      </a:r>
                    </a:p>
                  </a:txBody>
                  <a:tcPr/>
                </a:tc>
                <a:extLst>
                  <a:ext uri="{0D108BD9-81ED-4DB2-BD59-A6C34878D82A}">
                    <a16:rowId xmlns:a16="http://schemas.microsoft.com/office/drawing/2014/main" val="955888383"/>
                  </a:ext>
                </a:extLst>
              </a:tr>
              <a:tr h="3359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Hold Load For, sec</a:t>
                      </a:r>
                      <a:endParaRPr lang="en-US" sz="900" dirty="0"/>
                    </a:p>
                  </a:txBody>
                  <a:tcPr/>
                </a:tc>
                <a:tc>
                  <a:txBody>
                    <a:bodyPr/>
                    <a:lstStyle/>
                    <a:p>
                      <a:pPr algn="ctr"/>
                      <a:r>
                        <a:rPr lang="en-US" sz="1200" dirty="0"/>
                        <a:t>60</a:t>
                      </a:r>
                    </a:p>
                  </a:txBody>
                  <a:tcPr/>
                </a:tc>
                <a:extLst>
                  <a:ext uri="{0D108BD9-81ED-4DB2-BD59-A6C34878D82A}">
                    <a16:rowId xmlns:a16="http://schemas.microsoft.com/office/drawing/2014/main" val="3588877464"/>
                  </a:ext>
                </a:extLst>
              </a:tr>
              <a:tr h="3359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Shutdown Time, sec</a:t>
                      </a:r>
                      <a:endParaRPr lang="en-US" sz="900" dirty="0"/>
                    </a:p>
                  </a:txBody>
                  <a:tcPr/>
                </a:tc>
                <a:tc>
                  <a:txBody>
                    <a:bodyPr/>
                    <a:lstStyle/>
                    <a:p>
                      <a:pPr algn="ctr"/>
                      <a:r>
                        <a:rPr lang="en-US" sz="1200" dirty="0"/>
                        <a:t>10</a:t>
                      </a:r>
                    </a:p>
                  </a:txBody>
                  <a:tcPr/>
                </a:tc>
                <a:extLst>
                  <a:ext uri="{0D108BD9-81ED-4DB2-BD59-A6C34878D82A}">
                    <a16:rowId xmlns:a16="http://schemas.microsoft.com/office/drawing/2014/main" val="3889039283"/>
                  </a:ext>
                </a:extLst>
              </a:tr>
            </a:tbl>
          </a:graphicData>
        </a:graphic>
      </p:graphicFrame>
      <p:grpSp>
        <p:nvGrpSpPr>
          <p:cNvPr id="9" name="Group 8">
            <a:extLst>
              <a:ext uri="{FF2B5EF4-FFF2-40B4-BE49-F238E27FC236}">
                <a16:creationId xmlns:a16="http://schemas.microsoft.com/office/drawing/2014/main" id="{0422B9C9-D24B-C86C-1B76-7826E93BB8D4}"/>
              </a:ext>
            </a:extLst>
          </p:cNvPr>
          <p:cNvGrpSpPr/>
          <p:nvPr/>
        </p:nvGrpSpPr>
        <p:grpSpPr>
          <a:xfrm>
            <a:off x="174767" y="2949840"/>
            <a:ext cx="11721830" cy="3667129"/>
            <a:chOff x="0" y="1612866"/>
            <a:chExt cx="12192000" cy="3799687"/>
          </a:xfrm>
        </p:grpSpPr>
        <p:pic>
          <p:nvPicPr>
            <p:cNvPr id="4" name="slide2" descr="Scenario 1">
              <a:extLst>
                <a:ext uri="{FF2B5EF4-FFF2-40B4-BE49-F238E27FC236}">
                  <a16:creationId xmlns:a16="http://schemas.microsoft.com/office/drawing/2014/main" id="{699D7870-0BED-4A12-5D74-504110457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16079"/>
              <a:ext cx="12192000" cy="3625840"/>
            </a:xfrm>
            <a:prstGeom prst="rect">
              <a:avLst/>
            </a:prstGeom>
          </p:spPr>
        </p:pic>
        <p:sp>
          <p:nvSpPr>
            <p:cNvPr id="5" name="Rectangle 4">
              <a:extLst>
                <a:ext uri="{FF2B5EF4-FFF2-40B4-BE49-F238E27FC236}">
                  <a16:creationId xmlns:a16="http://schemas.microsoft.com/office/drawing/2014/main" id="{1EF5CD98-139D-3C7D-76FE-86E475B35FE3}"/>
                </a:ext>
              </a:extLst>
            </p:cNvPr>
            <p:cNvSpPr/>
            <p:nvPr/>
          </p:nvSpPr>
          <p:spPr>
            <a:xfrm>
              <a:off x="0" y="1612866"/>
              <a:ext cx="1186774" cy="6185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176C401-FC5C-EAAD-29D3-8800A97E5824}"/>
                </a:ext>
              </a:extLst>
            </p:cNvPr>
            <p:cNvSpPr/>
            <p:nvPr/>
          </p:nvSpPr>
          <p:spPr>
            <a:xfrm>
              <a:off x="0" y="4793997"/>
              <a:ext cx="10846340" cy="6185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5BEDF84D-9569-306A-AAC4-A2B91138E92A}"/>
              </a:ext>
            </a:extLst>
          </p:cNvPr>
          <p:cNvSpPr/>
          <p:nvPr/>
        </p:nvSpPr>
        <p:spPr>
          <a:xfrm>
            <a:off x="88490" y="2949840"/>
            <a:ext cx="11928743" cy="349934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9186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3" name="Title 1">
            <a:extLst>
              <a:ext uri="{FF2B5EF4-FFF2-40B4-BE49-F238E27FC236}">
                <a16:creationId xmlns:a16="http://schemas.microsoft.com/office/drawing/2014/main" id="{3C420690-BBD1-0F82-F135-5EC38A405AC7}"/>
              </a:ext>
            </a:extLst>
          </p:cNvPr>
          <p:cNvSpPr txBox="1">
            <a:spLocks/>
          </p:cNvSpPr>
          <p:nvPr/>
        </p:nvSpPr>
        <p:spPr>
          <a:xfrm>
            <a:off x="953310" y="71206"/>
            <a:ext cx="11172873" cy="739302"/>
          </a:xfrm>
          <a:prstGeom prst="rect">
            <a:avLst/>
          </a:prstGeom>
        </p:spPr>
        <p:txBody>
          <a:bodyPr vert="horz" lIns="91440" tIns="45720" rIns="91440" bIns="45720" rtlCol="0" anchor="b">
            <a:normAutofit fontScale="4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6000" b="1" dirty="0"/>
              <a:t>Results: </a:t>
            </a:r>
            <a:r>
              <a:rPr lang="en-US" sz="6000" dirty="0"/>
              <a:t>Effects of Threads Count on Performance Metrics (Scenario 2)</a:t>
            </a:r>
          </a:p>
          <a:p>
            <a:pPr algn="l">
              <a:tabLst>
                <a:tab pos="1768475" algn="l"/>
              </a:tabLst>
            </a:pPr>
            <a:endParaRPr lang="en-US" dirty="0"/>
          </a:p>
        </p:txBody>
      </p:sp>
      <p:sp>
        <p:nvSpPr>
          <p:cNvPr id="15" name="Slide Number Placeholder 14">
            <a:extLst>
              <a:ext uri="{FF2B5EF4-FFF2-40B4-BE49-F238E27FC236}">
                <a16:creationId xmlns:a16="http://schemas.microsoft.com/office/drawing/2014/main" id="{97DEE450-3A57-65F0-1988-E9F8E3C174A7}"/>
              </a:ext>
            </a:extLst>
          </p:cNvPr>
          <p:cNvSpPr>
            <a:spLocks noGrp="1"/>
          </p:cNvSpPr>
          <p:nvPr>
            <p:ph type="sldNum" sz="quarter" idx="12"/>
          </p:nvPr>
        </p:nvSpPr>
        <p:spPr>
          <a:xfrm>
            <a:off x="8610600" y="6482806"/>
            <a:ext cx="2743200" cy="365125"/>
          </a:xfrm>
        </p:spPr>
        <p:txBody>
          <a:bodyPr/>
          <a:lstStyle/>
          <a:p>
            <a:fld id="{DE927BF4-6C58-4511-84B6-11760C11D11D}" type="slidenum">
              <a:rPr lang="en-US" smtClean="0"/>
              <a:t>23</a:t>
            </a:fld>
            <a:endParaRPr lang="en-US" dirty="0"/>
          </a:p>
        </p:txBody>
      </p:sp>
      <p:cxnSp>
        <p:nvCxnSpPr>
          <p:cNvPr id="12" name="Straight Connector 11">
            <a:extLst>
              <a:ext uri="{FF2B5EF4-FFF2-40B4-BE49-F238E27FC236}">
                <a16:creationId xmlns:a16="http://schemas.microsoft.com/office/drawing/2014/main" id="{AB6E5BA0-D9B8-9CCE-DC9F-39F08E9BBB80}"/>
              </a:ext>
            </a:extLst>
          </p:cNvPr>
          <p:cNvCxnSpPr/>
          <p:nvPr/>
        </p:nvCxnSpPr>
        <p:spPr>
          <a:xfrm>
            <a:off x="88490" y="2650277"/>
            <a:ext cx="1203769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BEDF84D-9569-306A-AAC4-A2B91138E92A}"/>
              </a:ext>
            </a:extLst>
          </p:cNvPr>
          <p:cNvSpPr/>
          <p:nvPr/>
        </p:nvSpPr>
        <p:spPr>
          <a:xfrm>
            <a:off x="88490" y="2949840"/>
            <a:ext cx="11928743" cy="349934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alendar&#10;&#10;Description automatically generated">
            <a:extLst>
              <a:ext uri="{FF2B5EF4-FFF2-40B4-BE49-F238E27FC236}">
                <a16:creationId xmlns:a16="http://schemas.microsoft.com/office/drawing/2014/main" id="{B4726B02-AC1F-33BF-1633-FFD08EE64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385" y="596798"/>
            <a:ext cx="7088664" cy="1983073"/>
          </a:xfrm>
          <a:prstGeom prst="rect">
            <a:avLst/>
          </a:prstGeom>
          <a:ln>
            <a:solidFill>
              <a:schemeClr val="tx1"/>
            </a:solidFill>
          </a:ln>
        </p:spPr>
      </p:pic>
      <p:graphicFrame>
        <p:nvGraphicFramePr>
          <p:cNvPr id="8" name="Table 7">
            <a:extLst>
              <a:ext uri="{FF2B5EF4-FFF2-40B4-BE49-F238E27FC236}">
                <a16:creationId xmlns:a16="http://schemas.microsoft.com/office/drawing/2014/main" id="{57811BAC-06A8-80F7-008F-0F4DFE27F274}"/>
              </a:ext>
            </a:extLst>
          </p:cNvPr>
          <p:cNvGraphicFramePr>
            <a:graphicFrameLocks noGrp="1"/>
          </p:cNvGraphicFramePr>
          <p:nvPr>
            <p:extLst>
              <p:ext uri="{D42A27DB-BD31-4B8C-83A1-F6EECF244321}">
                <p14:modId xmlns:p14="http://schemas.microsoft.com/office/powerpoint/2010/main" val="2706247803"/>
              </p:ext>
            </p:extLst>
          </p:nvPr>
        </p:nvGraphicFramePr>
        <p:xfrm>
          <a:off x="8401786" y="596798"/>
          <a:ext cx="2918298" cy="2015592"/>
        </p:xfrm>
        <a:graphic>
          <a:graphicData uri="http://schemas.openxmlformats.org/drawingml/2006/table">
            <a:tbl>
              <a:tblPr firstRow="1" bandRow="1">
                <a:tableStyleId>{5C22544A-7EE6-4342-B048-85BDC9FD1C3A}</a:tableStyleId>
              </a:tblPr>
              <a:tblGrid>
                <a:gridCol w="1623681">
                  <a:extLst>
                    <a:ext uri="{9D8B030D-6E8A-4147-A177-3AD203B41FA5}">
                      <a16:colId xmlns:a16="http://schemas.microsoft.com/office/drawing/2014/main" val="2950662235"/>
                    </a:ext>
                  </a:extLst>
                </a:gridCol>
                <a:gridCol w="1294617">
                  <a:extLst>
                    <a:ext uri="{9D8B030D-6E8A-4147-A177-3AD203B41FA5}">
                      <a16:colId xmlns:a16="http://schemas.microsoft.com/office/drawing/2014/main" val="3605027055"/>
                    </a:ext>
                  </a:extLst>
                </a:gridCol>
              </a:tblGrid>
              <a:tr h="335932">
                <a:tc>
                  <a:txBody>
                    <a:bodyPr/>
                    <a:lstStyle/>
                    <a:p>
                      <a:pPr algn="ctr"/>
                      <a:r>
                        <a:rPr lang="en-US" sz="1200" dirty="0"/>
                        <a:t>Metrics</a:t>
                      </a:r>
                    </a:p>
                  </a:txBody>
                  <a:tcPr/>
                </a:tc>
                <a:tc>
                  <a:txBody>
                    <a:bodyPr/>
                    <a:lstStyle/>
                    <a:p>
                      <a:pPr algn="ctr"/>
                      <a:r>
                        <a:rPr lang="en-US" sz="1200" dirty="0"/>
                        <a:t>Value</a:t>
                      </a:r>
                    </a:p>
                  </a:txBody>
                  <a:tcPr/>
                </a:tc>
                <a:extLst>
                  <a:ext uri="{0D108BD9-81ED-4DB2-BD59-A6C34878D82A}">
                    <a16:rowId xmlns:a16="http://schemas.microsoft.com/office/drawing/2014/main" val="3423640"/>
                  </a:ext>
                </a:extLst>
              </a:tr>
              <a:tr h="3359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Start Threads Count</a:t>
                      </a:r>
                      <a:endParaRPr lang="en-US" sz="900" dirty="0"/>
                    </a:p>
                  </a:txBody>
                  <a:tcPr/>
                </a:tc>
                <a:tc>
                  <a:txBody>
                    <a:bodyPr/>
                    <a:lstStyle/>
                    <a:p>
                      <a:pPr algn="ctr"/>
                      <a:r>
                        <a:rPr lang="en-US" sz="1200" b="1" dirty="0">
                          <a:solidFill>
                            <a:srgbClr val="FF0000"/>
                          </a:solidFill>
                        </a:rPr>
                        <a:t>50</a:t>
                      </a:r>
                    </a:p>
                  </a:txBody>
                  <a:tcPr/>
                </a:tc>
                <a:extLst>
                  <a:ext uri="{0D108BD9-81ED-4DB2-BD59-A6C34878D82A}">
                    <a16:rowId xmlns:a16="http://schemas.microsoft.com/office/drawing/2014/main" val="143876877"/>
                  </a:ext>
                </a:extLst>
              </a:tr>
              <a:tr h="3359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Initial Delay, sec</a:t>
                      </a:r>
                      <a:endParaRPr lang="en-US" sz="900" dirty="0"/>
                    </a:p>
                  </a:txBody>
                  <a:tcPr/>
                </a:tc>
                <a:tc>
                  <a:txBody>
                    <a:bodyPr/>
                    <a:lstStyle/>
                    <a:p>
                      <a:pPr algn="ctr"/>
                      <a:r>
                        <a:rPr lang="en-US" sz="1200" dirty="0"/>
                        <a:t>0</a:t>
                      </a:r>
                    </a:p>
                  </a:txBody>
                  <a:tcPr/>
                </a:tc>
                <a:extLst>
                  <a:ext uri="{0D108BD9-81ED-4DB2-BD59-A6C34878D82A}">
                    <a16:rowId xmlns:a16="http://schemas.microsoft.com/office/drawing/2014/main" val="2507498838"/>
                  </a:ext>
                </a:extLst>
              </a:tr>
              <a:tr h="3359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Startup Time, sec</a:t>
                      </a:r>
                      <a:endParaRPr lang="en-US" sz="900" dirty="0"/>
                    </a:p>
                  </a:txBody>
                  <a:tcPr/>
                </a:tc>
                <a:tc>
                  <a:txBody>
                    <a:bodyPr/>
                    <a:lstStyle/>
                    <a:p>
                      <a:pPr algn="ctr"/>
                      <a:r>
                        <a:rPr lang="en-US" sz="1200" dirty="0"/>
                        <a:t>10</a:t>
                      </a:r>
                    </a:p>
                  </a:txBody>
                  <a:tcPr/>
                </a:tc>
                <a:extLst>
                  <a:ext uri="{0D108BD9-81ED-4DB2-BD59-A6C34878D82A}">
                    <a16:rowId xmlns:a16="http://schemas.microsoft.com/office/drawing/2014/main" val="955888383"/>
                  </a:ext>
                </a:extLst>
              </a:tr>
              <a:tr h="3359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Hold Load For, sec</a:t>
                      </a:r>
                      <a:endParaRPr lang="en-US" sz="900" dirty="0"/>
                    </a:p>
                  </a:txBody>
                  <a:tcPr/>
                </a:tc>
                <a:tc>
                  <a:txBody>
                    <a:bodyPr/>
                    <a:lstStyle/>
                    <a:p>
                      <a:pPr algn="ctr"/>
                      <a:r>
                        <a:rPr lang="en-US" sz="1200" dirty="0"/>
                        <a:t>60</a:t>
                      </a:r>
                    </a:p>
                  </a:txBody>
                  <a:tcPr/>
                </a:tc>
                <a:extLst>
                  <a:ext uri="{0D108BD9-81ED-4DB2-BD59-A6C34878D82A}">
                    <a16:rowId xmlns:a16="http://schemas.microsoft.com/office/drawing/2014/main" val="3588877464"/>
                  </a:ext>
                </a:extLst>
              </a:tr>
              <a:tr h="3359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Shutdown Time, sec</a:t>
                      </a:r>
                      <a:endParaRPr lang="en-US" sz="900" dirty="0"/>
                    </a:p>
                  </a:txBody>
                  <a:tcPr/>
                </a:tc>
                <a:tc>
                  <a:txBody>
                    <a:bodyPr/>
                    <a:lstStyle/>
                    <a:p>
                      <a:pPr algn="ctr"/>
                      <a:r>
                        <a:rPr lang="en-US" sz="1200" dirty="0"/>
                        <a:t>10</a:t>
                      </a:r>
                    </a:p>
                  </a:txBody>
                  <a:tcPr/>
                </a:tc>
                <a:extLst>
                  <a:ext uri="{0D108BD9-81ED-4DB2-BD59-A6C34878D82A}">
                    <a16:rowId xmlns:a16="http://schemas.microsoft.com/office/drawing/2014/main" val="3889039283"/>
                  </a:ext>
                </a:extLst>
              </a:tr>
            </a:tbl>
          </a:graphicData>
        </a:graphic>
      </p:graphicFrame>
      <p:grpSp>
        <p:nvGrpSpPr>
          <p:cNvPr id="16" name="Group 15">
            <a:extLst>
              <a:ext uri="{FF2B5EF4-FFF2-40B4-BE49-F238E27FC236}">
                <a16:creationId xmlns:a16="http://schemas.microsoft.com/office/drawing/2014/main" id="{994638B9-BACA-7C92-8EAD-8C612F3A6DE4}"/>
              </a:ext>
            </a:extLst>
          </p:cNvPr>
          <p:cNvGrpSpPr/>
          <p:nvPr/>
        </p:nvGrpSpPr>
        <p:grpSpPr>
          <a:xfrm>
            <a:off x="174767" y="3025302"/>
            <a:ext cx="11770799" cy="3311379"/>
            <a:chOff x="0" y="1610817"/>
            <a:chExt cx="12192000" cy="3636365"/>
          </a:xfrm>
        </p:grpSpPr>
        <p:pic>
          <p:nvPicPr>
            <p:cNvPr id="17" name="slide3" descr="Scenario 2">
              <a:extLst>
                <a:ext uri="{FF2B5EF4-FFF2-40B4-BE49-F238E27FC236}">
                  <a16:creationId xmlns:a16="http://schemas.microsoft.com/office/drawing/2014/main" id="{C0A37F44-A337-E397-1485-9DAB7C2ECE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10817"/>
              <a:ext cx="12192000" cy="3636365"/>
            </a:xfrm>
            <a:prstGeom prst="rect">
              <a:avLst/>
            </a:prstGeom>
          </p:spPr>
        </p:pic>
        <p:sp>
          <p:nvSpPr>
            <p:cNvPr id="18" name="Rectangle 17">
              <a:extLst>
                <a:ext uri="{FF2B5EF4-FFF2-40B4-BE49-F238E27FC236}">
                  <a16:creationId xmlns:a16="http://schemas.microsoft.com/office/drawing/2014/main" id="{968F4A08-EB7E-8EE2-A0B6-39567A9797A7}"/>
                </a:ext>
              </a:extLst>
            </p:cNvPr>
            <p:cNvSpPr/>
            <p:nvPr/>
          </p:nvSpPr>
          <p:spPr>
            <a:xfrm>
              <a:off x="0" y="4815191"/>
              <a:ext cx="10797702" cy="4319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58581AC-BEA5-6219-22C7-CE655CE53615}"/>
                </a:ext>
              </a:extLst>
            </p:cNvPr>
            <p:cNvSpPr/>
            <p:nvPr/>
          </p:nvSpPr>
          <p:spPr>
            <a:xfrm>
              <a:off x="0" y="1610818"/>
              <a:ext cx="10797702" cy="4319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55554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3" name="Title 1">
            <a:extLst>
              <a:ext uri="{FF2B5EF4-FFF2-40B4-BE49-F238E27FC236}">
                <a16:creationId xmlns:a16="http://schemas.microsoft.com/office/drawing/2014/main" id="{3C420690-BBD1-0F82-F135-5EC38A405AC7}"/>
              </a:ext>
            </a:extLst>
          </p:cNvPr>
          <p:cNvSpPr txBox="1">
            <a:spLocks/>
          </p:cNvSpPr>
          <p:nvPr/>
        </p:nvSpPr>
        <p:spPr>
          <a:xfrm>
            <a:off x="953310" y="71206"/>
            <a:ext cx="11172873" cy="739302"/>
          </a:xfrm>
          <a:prstGeom prst="rect">
            <a:avLst/>
          </a:prstGeom>
        </p:spPr>
        <p:txBody>
          <a:bodyPr vert="horz" lIns="91440" tIns="45720" rIns="91440" bIns="45720" rtlCol="0" anchor="b">
            <a:normAutofit fontScale="4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6000" b="1" dirty="0"/>
              <a:t>Results: </a:t>
            </a:r>
            <a:r>
              <a:rPr lang="en-US" sz="6000" dirty="0"/>
              <a:t>Effects of Threads Count on Performance Metrics (Scenario 3)</a:t>
            </a:r>
          </a:p>
          <a:p>
            <a:pPr algn="l">
              <a:tabLst>
                <a:tab pos="1768475" algn="l"/>
              </a:tabLst>
            </a:pPr>
            <a:endParaRPr lang="en-US" dirty="0"/>
          </a:p>
        </p:txBody>
      </p:sp>
      <p:sp>
        <p:nvSpPr>
          <p:cNvPr id="15" name="Slide Number Placeholder 14">
            <a:extLst>
              <a:ext uri="{FF2B5EF4-FFF2-40B4-BE49-F238E27FC236}">
                <a16:creationId xmlns:a16="http://schemas.microsoft.com/office/drawing/2014/main" id="{97DEE450-3A57-65F0-1988-E9F8E3C174A7}"/>
              </a:ext>
            </a:extLst>
          </p:cNvPr>
          <p:cNvSpPr>
            <a:spLocks noGrp="1"/>
          </p:cNvSpPr>
          <p:nvPr>
            <p:ph type="sldNum" sz="quarter" idx="12"/>
          </p:nvPr>
        </p:nvSpPr>
        <p:spPr>
          <a:xfrm>
            <a:off x="8610600" y="6482806"/>
            <a:ext cx="2743200" cy="365125"/>
          </a:xfrm>
        </p:spPr>
        <p:txBody>
          <a:bodyPr/>
          <a:lstStyle/>
          <a:p>
            <a:fld id="{DE927BF4-6C58-4511-84B6-11760C11D11D}" type="slidenum">
              <a:rPr lang="en-US" smtClean="0"/>
              <a:t>24</a:t>
            </a:fld>
            <a:endParaRPr lang="en-US" dirty="0"/>
          </a:p>
        </p:txBody>
      </p:sp>
      <p:cxnSp>
        <p:nvCxnSpPr>
          <p:cNvPr id="12" name="Straight Connector 11">
            <a:extLst>
              <a:ext uri="{FF2B5EF4-FFF2-40B4-BE49-F238E27FC236}">
                <a16:creationId xmlns:a16="http://schemas.microsoft.com/office/drawing/2014/main" id="{AB6E5BA0-D9B8-9CCE-DC9F-39F08E9BBB80}"/>
              </a:ext>
            </a:extLst>
          </p:cNvPr>
          <p:cNvCxnSpPr/>
          <p:nvPr/>
        </p:nvCxnSpPr>
        <p:spPr>
          <a:xfrm>
            <a:off x="88490" y="2650277"/>
            <a:ext cx="1203769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BEDF84D-9569-306A-AAC4-A2B91138E92A}"/>
              </a:ext>
            </a:extLst>
          </p:cNvPr>
          <p:cNvSpPr/>
          <p:nvPr/>
        </p:nvSpPr>
        <p:spPr>
          <a:xfrm>
            <a:off x="88490" y="2949840"/>
            <a:ext cx="11928743" cy="349934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graph&#10;&#10;Description automatically generated">
            <a:extLst>
              <a:ext uri="{FF2B5EF4-FFF2-40B4-BE49-F238E27FC236}">
                <a16:creationId xmlns:a16="http://schemas.microsoft.com/office/drawing/2014/main" id="{5D933BF8-9364-90F6-0D8E-6301BDCFA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234" y="596274"/>
            <a:ext cx="7204881" cy="2015585"/>
          </a:xfrm>
          <a:prstGeom prst="rect">
            <a:avLst/>
          </a:prstGeom>
          <a:ln>
            <a:solidFill>
              <a:schemeClr val="tx1"/>
            </a:solidFill>
          </a:ln>
        </p:spPr>
      </p:pic>
      <p:graphicFrame>
        <p:nvGraphicFramePr>
          <p:cNvPr id="5" name="Table 4">
            <a:extLst>
              <a:ext uri="{FF2B5EF4-FFF2-40B4-BE49-F238E27FC236}">
                <a16:creationId xmlns:a16="http://schemas.microsoft.com/office/drawing/2014/main" id="{029B9567-E0C2-81B2-65D3-C79623153783}"/>
              </a:ext>
            </a:extLst>
          </p:cNvPr>
          <p:cNvGraphicFramePr>
            <a:graphicFrameLocks noGrp="1"/>
          </p:cNvGraphicFramePr>
          <p:nvPr>
            <p:extLst>
              <p:ext uri="{D42A27DB-BD31-4B8C-83A1-F6EECF244321}">
                <p14:modId xmlns:p14="http://schemas.microsoft.com/office/powerpoint/2010/main" val="3147226334"/>
              </p:ext>
            </p:extLst>
          </p:nvPr>
        </p:nvGraphicFramePr>
        <p:xfrm>
          <a:off x="8575262" y="601064"/>
          <a:ext cx="2918298" cy="2015592"/>
        </p:xfrm>
        <a:graphic>
          <a:graphicData uri="http://schemas.openxmlformats.org/drawingml/2006/table">
            <a:tbl>
              <a:tblPr firstRow="1" bandRow="1">
                <a:tableStyleId>{5C22544A-7EE6-4342-B048-85BDC9FD1C3A}</a:tableStyleId>
              </a:tblPr>
              <a:tblGrid>
                <a:gridCol w="1623681">
                  <a:extLst>
                    <a:ext uri="{9D8B030D-6E8A-4147-A177-3AD203B41FA5}">
                      <a16:colId xmlns:a16="http://schemas.microsoft.com/office/drawing/2014/main" val="2950662235"/>
                    </a:ext>
                  </a:extLst>
                </a:gridCol>
                <a:gridCol w="1294617">
                  <a:extLst>
                    <a:ext uri="{9D8B030D-6E8A-4147-A177-3AD203B41FA5}">
                      <a16:colId xmlns:a16="http://schemas.microsoft.com/office/drawing/2014/main" val="3605027055"/>
                    </a:ext>
                  </a:extLst>
                </a:gridCol>
              </a:tblGrid>
              <a:tr h="335932">
                <a:tc>
                  <a:txBody>
                    <a:bodyPr/>
                    <a:lstStyle/>
                    <a:p>
                      <a:pPr algn="ctr"/>
                      <a:r>
                        <a:rPr lang="en-US" sz="1200" dirty="0"/>
                        <a:t>Metrics</a:t>
                      </a:r>
                    </a:p>
                  </a:txBody>
                  <a:tcPr/>
                </a:tc>
                <a:tc>
                  <a:txBody>
                    <a:bodyPr/>
                    <a:lstStyle/>
                    <a:p>
                      <a:pPr algn="ctr"/>
                      <a:r>
                        <a:rPr lang="en-US" sz="1200" dirty="0"/>
                        <a:t>Value</a:t>
                      </a:r>
                    </a:p>
                  </a:txBody>
                  <a:tcPr/>
                </a:tc>
                <a:extLst>
                  <a:ext uri="{0D108BD9-81ED-4DB2-BD59-A6C34878D82A}">
                    <a16:rowId xmlns:a16="http://schemas.microsoft.com/office/drawing/2014/main" val="3423640"/>
                  </a:ext>
                </a:extLst>
              </a:tr>
              <a:tr h="3359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Start Threads Count</a:t>
                      </a:r>
                      <a:endParaRPr lang="en-US" sz="900" dirty="0"/>
                    </a:p>
                  </a:txBody>
                  <a:tcPr/>
                </a:tc>
                <a:tc>
                  <a:txBody>
                    <a:bodyPr/>
                    <a:lstStyle/>
                    <a:p>
                      <a:pPr algn="ctr"/>
                      <a:r>
                        <a:rPr lang="en-US" sz="1200" b="1" dirty="0">
                          <a:solidFill>
                            <a:srgbClr val="FF0000"/>
                          </a:solidFill>
                        </a:rPr>
                        <a:t>100</a:t>
                      </a:r>
                    </a:p>
                  </a:txBody>
                  <a:tcPr/>
                </a:tc>
                <a:extLst>
                  <a:ext uri="{0D108BD9-81ED-4DB2-BD59-A6C34878D82A}">
                    <a16:rowId xmlns:a16="http://schemas.microsoft.com/office/drawing/2014/main" val="143876877"/>
                  </a:ext>
                </a:extLst>
              </a:tr>
              <a:tr h="3359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Initial Delay, sec</a:t>
                      </a:r>
                      <a:endParaRPr lang="en-US" sz="900" dirty="0"/>
                    </a:p>
                  </a:txBody>
                  <a:tcPr/>
                </a:tc>
                <a:tc>
                  <a:txBody>
                    <a:bodyPr/>
                    <a:lstStyle/>
                    <a:p>
                      <a:pPr algn="ctr"/>
                      <a:r>
                        <a:rPr lang="en-US" sz="1200" dirty="0"/>
                        <a:t>0</a:t>
                      </a:r>
                    </a:p>
                  </a:txBody>
                  <a:tcPr/>
                </a:tc>
                <a:extLst>
                  <a:ext uri="{0D108BD9-81ED-4DB2-BD59-A6C34878D82A}">
                    <a16:rowId xmlns:a16="http://schemas.microsoft.com/office/drawing/2014/main" val="2507498838"/>
                  </a:ext>
                </a:extLst>
              </a:tr>
              <a:tr h="3359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Startup Time, sec</a:t>
                      </a:r>
                      <a:endParaRPr lang="en-US" sz="900" dirty="0"/>
                    </a:p>
                  </a:txBody>
                  <a:tcPr/>
                </a:tc>
                <a:tc>
                  <a:txBody>
                    <a:bodyPr/>
                    <a:lstStyle/>
                    <a:p>
                      <a:pPr algn="ctr"/>
                      <a:r>
                        <a:rPr lang="en-US" sz="1200" dirty="0"/>
                        <a:t>10</a:t>
                      </a:r>
                    </a:p>
                  </a:txBody>
                  <a:tcPr/>
                </a:tc>
                <a:extLst>
                  <a:ext uri="{0D108BD9-81ED-4DB2-BD59-A6C34878D82A}">
                    <a16:rowId xmlns:a16="http://schemas.microsoft.com/office/drawing/2014/main" val="955888383"/>
                  </a:ext>
                </a:extLst>
              </a:tr>
              <a:tr h="3359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Hold Load For, sec</a:t>
                      </a:r>
                      <a:endParaRPr lang="en-US" sz="900" dirty="0"/>
                    </a:p>
                  </a:txBody>
                  <a:tcPr/>
                </a:tc>
                <a:tc>
                  <a:txBody>
                    <a:bodyPr/>
                    <a:lstStyle/>
                    <a:p>
                      <a:pPr algn="ctr"/>
                      <a:r>
                        <a:rPr lang="en-US" sz="1200" dirty="0"/>
                        <a:t>60</a:t>
                      </a:r>
                    </a:p>
                  </a:txBody>
                  <a:tcPr/>
                </a:tc>
                <a:extLst>
                  <a:ext uri="{0D108BD9-81ED-4DB2-BD59-A6C34878D82A}">
                    <a16:rowId xmlns:a16="http://schemas.microsoft.com/office/drawing/2014/main" val="3588877464"/>
                  </a:ext>
                </a:extLst>
              </a:tr>
              <a:tr h="3359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Shutdown Time, sec</a:t>
                      </a:r>
                      <a:endParaRPr lang="en-US" sz="900" dirty="0"/>
                    </a:p>
                  </a:txBody>
                  <a:tcPr/>
                </a:tc>
                <a:tc>
                  <a:txBody>
                    <a:bodyPr/>
                    <a:lstStyle/>
                    <a:p>
                      <a:pPr algn="ctr"/>
                      <a:r>
                        <a:rPr lang="en-US" sz="1200" dirty="0"/>
                        <a:t>10</a:t>
                      </a:r>
                    </a:p>
                  </a:txBody>
                  <a:tcPr/>
                </a:tc>
                <a:extLst>
                  <a:ext uri="{0D108BD9-81ED-4DB2-BD59-A6C34878D82A}">
                    <a16:rowId xmlns:a16="http://schemas.microsoft.com/office/drawing/2014/main" val="3889039283"/>
                  </a:ext>
                </a:extLst>
              </a:tr>
            </a:tbl>
          </a:graphicData>
        </a:graphic>
      </p:graphicFrame>
      <p:grpSp>
        <p:nvGrpSpPr>
          <p:cNvPr id="6" name="Group 5">
            <a:extLst>
              <a:ext uri="{FF2B5EF4-FFF2-40B4-BE49-F238E27FC236}">
                <a16:creationId xmlns:a16="http://schemas.microsoft.com/office/drawing/2014/main" id="{54D511BB-5887-071A-5AF6-EAA3003E2E4C}"/>
              </a:ext>
            </a:extLst>
          </p:cNvPr>
          <p:cNvGrpSpPr/>
          <p:nvPr/>
        </p:nvGrpSpPr>
        <p:grpSpPr>
          <a:xfrm>
            <a:off x="174767" y="3025302"/>
            <a:ext cx="11842466" cy="3363013"/>
            <a:chOff x="0" y="1690688"/>
            <a:chExt cx="12192000" cy="3377607"/>
          </a:xfrm>
        </p:grpSpPr>
        <p:pic>
          <p:nvPicPr>
            <p:cNvPr id="7" name="slide4" descr="Scenario 3">
              <a:extLst>
                <a:ext uri="{FF2B5EF4-FFF2-40B4-BE49-F238E27FC236}">
                  <a16:creationId xmlns:a16="http://schemas.microsoft.com/office/drawing/2014/main" id="{4DBB10CA-1885-637B-2848-7C947F79B5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89704"/>
              <a:ext cx="12192000" cy="3278591"/>
            </a:xfrm>
            <a:prstGeom prst="rect">
              <a:avLst/>
            </a:prstGeom>
          </p:spPr>
        </p:pic>
        <p:sp>
          <p:nvSpPr>
            <p:cNvPr id="9" name="Rectangle 8">
              <a:extLst>
                <a:ext uri="{FF2B5EF4-FFF2-40B4-BE49-F238E27FC236}">
                  <a16:creationId xmlns:a16="http://schemas.microsoft.com/office/drawing/2014/main" id="{308425C9-31D1-D807-ED0A-8F8BE7F3899D}"/>
                </a:ext>
              </a:extLst>
            </p:cNvPr>
            <p:cNvSpPr/>
            <p:nvPr/>
          </p:nvSpPr>
          <p:spPr>
            <a:xfrm>
              <a:off x="0" y="1690688"/>
              <a:ext cx="1186774" cy="4396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12C243D-451C-FA89-9A18-BAC465B5B538}"/>
                </a:ext>
              </a:extLst>
            </p:cNvPr>
            <p:cNvSpPr/>
            <p:nvPr/>
          </p:nvSpPr>
          <p:spPr>
            <a:xfrm>
              <a:off x="0" y="4628626"/>
              <a:ext cx="10846340" cy="4396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3186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3" name="Title 1">
            <a:extLst>
              <a:ext uri="{FF2B5EF4-FFF2-40B4-BE49-F238E27FC236}">
                <a16:creationId xmlns:a16="http://schemas.microsoft.com/office/drawing/2014/main" id="{3C420690-BBD1-0F82-F135-5EC38A405AC7}"/>
              </a:ext>
            </a:extLst>
          </p:cNvPr>
          <p:cNvSpPr txBox="1">
            <a:spLocks/>
          </p:cNvSpPr>
          <p:nvPr/>
        </p:nvSpPr>
        <p:spPr>
          <a:xfrm>
            <a:off x="3941954" y="-55258"/>
            <a:ext cx="4248780" cy="5916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rgbClr val="1A1A1A"/>
                </a:solidFill>
                <a:latin typeface="Raleway" pitchFamily="2" charset="0"/>
              </a:rPr>
              <a:t>How Is It Done Today </a:t>
            </a:r>
            <a:endParaRPr lang="en-US" dirty="0"/>
          </a:p>
        </p:txBody>
      </p:sp>
      <p:pic>
        <p:nvPicPr>
          <p:cNvPr id="14" name="Picture 13">
            <a:extLst>
              <a:ext uri="{FF2B5EF4-FFF2-40B4-BE49-F238E27FC236}">
                <a16:creationId xmlns:a16="http://schemas.microsoft.com/office/drawing/2014/main" id="{BF6E1167-169C-C4D5-E53A-48194AC97CED}"/>
              </a:ext>
            </a:extLst>
          </p:cNvPr>
          <p:cNvPicPr>
            <a:picLocks noChangeAspect="1"/>
          </p:cNvPicPr>
          <p:nvPr/>
        </p:nvPicPr>
        <p:blipFill>
          <a:blip r:embed="rId3"/>
          <a:stretch>
            <a:fillRect/>
          </a:stretch>
        </p:blipFill>
        <p:spPr>
          <a:xfrm>
            <a:off x="301533" y="2305458"/>
            <a:ext cx="4876117" cy="2889115"/>
          </a:xfrm>
          <a:prstGeom prst="rect">
            <a:avLst/>
          </a:prstGeom>
          <a:ln>
            <a:solidFill>
              <a:schemeClr val="tx1"/>
            </a:solidFill>
          </a:ln>
        </p:spPr>
      </p:pic>
      <p:sp>
        <p:nvSpPr>
          <p:cNvPr id="15" name="Slide Number Placeholder 14">
            <a:extLst>
              <a:ext uri="{FF2B5EF4-FFF2-40B4-BE49-F238E27FC236}">
                <a16:creationId xmlns:a16="http://schemas.microsoft.com/office/drawing/2014/main" id="{97DEE450-3A57-65F0-1988-E9F8E3C174A7}"/>
              </a:ext>
            </a:extLst>
          </p:cNvPr>
          <p:cNvSpPr>
            <a:spLocks noGrp="1"/>
          </p:cNvSpPr>
          <p:nvPr>
            <p:ph type="sldNum" sz="quarter" idx="12"/>
          </p:nvPr>
        </p:nvSpPr>
        <p:spPr/>
        <p:txBody>
          <a:bodyPr/>
          <a:lstStyle/>
          <a:p>
            <a:fld id="{DE927BF4-6C58-4511-84B6-11760C11D11D}" type="slidenum">
              <a:rPr lang="en-US" smtClean="0"/>
              <a:t>25</a:t>
            </a:fld>
            <a:endParaRPr lang="en-US"/>
          </a:p>
        </p:txBody>
      </p:sp>
      <p:pic>
        <p:nvPicPr>
          <p:cNvPr id="18" name="Picture 17">
            <a:extLst>
              <a:ext uri="{FF2B5EF4-FFF2-40B4-BE49-F238E27FC236}">
                <a16:creationId xmlns:a16="http://schemas.microsoft.com/office/drawing/2014/main" id="{B1DFD257-748A-02E4-C11F-6F32348E611E}"/>
              </a:ext>
            </a:extLst>
          </p:cNvPr>
          <p:cNvPicPr>
            <a:picLocks noChangeAspect="1"/>
          </p:cNvPicPr>
          <p:nvPr/>
        </p:nvPicPr>
        <p:blipFill>
          <a:blip r:embed="rId4"/>
          <a:stretch>
            <a:fillRect/>
          </a:stretch>
        </p:blipFill>
        <p:spPr>
          <a:xfrm>
            <a:off x="6394011" y="2305459"/>
            <a:ext cx="5678073" cy="2889115"/>
          </a:xfrm>
          <a:prstGeom prst="rect">
            <a:avLst/>
          </a:prstGeom>
        </p:spPr>
      </p:pic>
      <p:sp>
        <p:nvSpPr>
          <p:cNvPr id="19" name="Title 1">
            <a:extLst>
              <a:ext uri="{FF2B5EF4-FFF2-40B4-BE49-F238E27FC236}">
                <a16:creationId xmlns:a16="http://schemas.microsoft.com/office/drawing/2014/main" id="{C1B65F1F-96B9-FB73-02F7-737E0E8AACB6}"/>
              </a:ext>
            </a:extLst>
          </p:cNvPr>
          <p:cNvSpPr txBox="1">
            <a:spLocks/>
          </p:cNvSpPr>
          <p:nvPr/>
        </p:nvSpPr>
        <p:spPr>
          <a:xfrm>
            <a:off x="189108" y="621123"/>
            <a:ext cx="11937076" cy="632884"/>
          </a:xfrm>
          <a:prstGeom prst="rect">
            <a:avLst/>
          </a:prstGeom>
          <a:solidFill>
            <a:schemeClr val="accent5">
              <a:lumMod val="20000"/>
              <a:lumOff val="80000"/>
            </a:schemeClr>
          </a:solidFill>
          <a:ln w="12700">
            <a:solidFill>
              <a:schemeClr val="tx1"/>
            </a:solidFill>
          </a:ln>
          <a:effectLst>
            <a:outerShdw blurRad="50800" dist="38100" dir="8100000" algn="tr" rotWithShape="0">
              <a:prstClr val="black">
                <a:alpha val="40000"/>
              </a:prst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solidFill>
                  <a:srgbClr val="1A1A1A"/>
                </a:solidFill>
                <a:latin typeface="Raleway" pitchFamily="2" charset="0"/>
              </a:rPr>
              <a:t>Today's </a:t>
            </a:r>
            <a:r>
              <a:rPr lang="en-US" sz="1400" u="sng" dirty="0">
                <a:solidFill>
                  <a:srgbClr val="1A1A1A"/>
                </a:solidFill>
                <a:latin typeface="Raleway" pitchFamily="2" charset="0"/>
              </a:rPr>
              <a:t>monolithic</a:t>
            </a:r>
            <a:r>
              <a:rPr lang="en-US" sz="1400" dirty="0">
                <a:solidFill>
                  <a:srgbClr val="1A1A1A"/>
                </a:solidFill>
                <a:latin typeface="Raleway" pitchFamily="2" charset="0"/>
              </a:rPr>
              <a:t> architectures are </a:t>
            </a:r>
            <a:r>
              <a:rPr lang="en-US" sz="1400" b="1" dirty="0">
                <a:solidFill>
                  <a:srgbClr val="1A1A1A"/>
                </a:solidFill>
                <a:latin typeface="Raleway" pitchFamily="2" charset="0"/>
              </a:rPr>
              <a:t>limited in scalability </a:t>
            </a:r>
            <a:r>
              <a:rPr lang="en-US" sz="1400" dirty="0">
                <a:solidFill>
                  <a:srgbClr val="1A1A1A"/>
                </a:solidFill>
                <a:latin typeface="Raleway" pitchFamily="2" charset="0"/>
              </a:rPr>
              <a:t>due to their </a:t>
            </a:r>
            <a:r>
              <a:rPr lang="en-US" sz="1400" b="1" dirty="0">
                <a:solidFill>
                  <a:srgbClr val="1A1A1A"/>
                </a:solidFill>
                <a:latin typeface="Raleway" pitchFamily="2" charset="0"/>
              </a:rPr>
              <a:t>tightly integrated components</a:t>
            </a:r>
            <a:r>
              <a:rPr lang="en-US" sz="1400" dirty="0">
                <a:solidFill>
                  <a:srgbClr val="1A1A1A"/>
                </a:solidFill>
                <a:latin typeface="Raleway" pitchFamily="2" charset="0"/>
              </a:rPr>
              <a:t>, whereas </a:t>
            </a:r>
            <a:r>
              <a:rPr lang="en-US" sz="1400" u="sng" dirty="0">
                <a:solidFill>
                  <a:srgbClr val="1A1A1A"/>
                </a:solidFill>
                <a:latin typeface="Raleway" pitchFamily="2" charset="0"/>
              </a:rPr>
              <a:t>microservices</a:t>
            </a:r>
            <a:r>
              <a:rPr lang="en-US" sz="1400" dirty="0">
                <a:solidFill>
                  <a:srgbClr val="1A1A1A"/>
                </a:solidFill>
                <a:latin typeface="Raleway" pitchFamily="2" charset="0"/>
              </a:rPr>
              <a:t> address this challenge by enabling </a:t>
            </a:r>
            <a:r>
              <a:rPr lang="en-US" sz="1400" b="1" dirty="0">
                <a:solidFill>
                  <a:srgbClr val="1A1A1A"/>
                </a:solidFill>
                <a:latin typeface="Raleway" pitchFamily="2" charset="0"/>
              </a:rPr>
              <a:t>granular and independent scaling of discrete services</a:t>
            </a:r>
            <a:r>
              <a:rPr lang="en-US" sz="1400" dirty="0">
                <a:solidFill>
                  <a:srgbClr val="1A1A1A"/>
                </a:solidFill>
                <a:latin typeface="Raleway" pitchFamily="2" charset="0"/>
              </a:rPr>
              <a:t>.</a:t>
            </a:r>
            <a:endParaRPr lang="en-US" sz="3200" dirty="0"/>
          </a:p>
        </p:txBody>
      </p:sp>
      <p:grpSp>
        <p:nvGrpSpPr>
          <p:cNvPr id="36" name="Group 35">
            <a:extLst>
              <a:ext uri="{FF2B5EF4-FFF2-40B4-BE49-F238E27FC236}">
                <a16:creationId xmlns:a16="http://schemas.microsoft.com/office/drawing/2014/main" id="{86AD6707-5296-F08D-AB69-9F710FEB8440}"/>
              </a:ext>
            </a:extLst>
          </p:cNvPr>
          <p:cNvGrpSpPr/>
          <p:nvPr/>
        </p:nvGrpSpPr>
        <p:grpSpPr>
          <a:xfrm>
            <a:off x="5341754" y="3429000"/>
            <a:ext cx="936793" cy="814877"/>
            <a:chOff x="5418306" y="3117056"/>
            <a:chExt cx="1598612" cy="1598612"/>
          </a:xfrm>
          <a:solidFill>
            <a:srgbClr val="EEF1FA"/>
          </a:solidFill>
        </p:grpSpPr>
        <p:sp>
          <p:nvSpPr>
            <p:cNvPr id="31" name="Google Shape;8975;p188">
              <a:extLst>
                <a:ext uri="{FF2B5EF4-FFF2-40B4-BE49-F238E27FC236}">
                  <a16:creationId xmlns:a16="http://schemas.microsoft.com/office/drawing/2014/main" id="{AC927079-9979-2365-957D-C8BB3FD52B6A}"/>
                </a:ext>
              </a:extLst>
            </p:cNvPr>
            <p:cNvSpPr>
              <a:spLocks/>
            </p:cNvSpPr>
            <p:nvPr/>
          </p:nvSpPr>
          <p:spPr bwMode="auto">
            <a:xfrm>
              <a:off x="5948531" y="3740943"/>
              <a:ext cx="996950" cy="974725"/>
            </a:xfrm>
            <a:custGeom>
              <a:avLst/>
              <a:gdLst>
                <a:gd name="T0" fmla="*/ 2147483646 w 254"/>
                <a:gd name="T1" fmla="*/ 2147483646 h 248"/>
                <a:gd name="T2" fmla="*/ 2147483646 w 254"/>
                <a:gd name="T3" fmla="*/ 2147483646 h 248"/>
                <a:gd name="T4" fmla="*/ 2147483646 w 254"/>
                <a:gd name="T5" fmla="*/ 2147483646 h 248"/>
                <a:gd name="T6" fmla="*/ 2147483646 w 254"/>
                <a:gd name="T7" fmla="*/ 2147483646 h 248"/>
                <a:gd name="T8" fmla="*/ 2147483646 w 254"/>
                <a:gd name="T9" fmla="*/ 2147483646 h 248"/>
                <a:gd name="T10" fmla="*/ 2147483646 w 254"/>
                <a:gd name="T11" fmla="*/ 2147483646 h 248"/>
                <a:gd name="T12" fmla="*/ 2147483646 w 254"/>
                <a:gd name="T13" fmla="*/ 2147483646 h 248"/>
                <a:gd name="T14" fmla="*/ 2147483646 w 254"/>
                <a:gd name="T15" fmla="*/ 2147483646 h 248"/>
                <a:gd name="T16" fmla="*/ 2147483646 w 254"/>
                <a:gd name="T17" fmla="*/ 0 h 248"/>
                <a:gd name="T18" fmla="*/ 2147483646 w 254"/>
                <a:gd name="T19" fmla="*/ 0 h 248"/>
                <a:gd name="T20" fmla="*/ 2147483646 w 254"/>
                <a:gd name="T21" fmla="*/ 0 h 248"/>
                <a:gd name="T22" fmla="*/ 2147483646 w 254"/>
                <a:gd name="T23" fmla="*/ 0 h 2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4" h="248" extrusionOk="0">
                  <a:moveTo>
                    <a:pt x="251" y="92"/>
                  </a:moveTo>
                  <a:cubicBezTo>
                    <a:pt x="240" y="101"/>
                    <a:pt x="225" y="107"/>
                    <a:pt x="210" y="107"/>
                  </a:cubicBezTo>
                  <a:cubicBezTo>
                    <a:pt x="59" y="107"/>
                    <a:pt x="59" y="107"/>
                    <a:pt x="59" y="107"/>
                  </a:cubicBezTo>
                  <a:cubicBezTo>
                    <a:pt x="25" y="141"/>
                    <a:pt x="25" y="141"/>
                    <a:pt x="25" y="141"/>
                  </a:cubicBezTo>
                  <a:cubicBezTo>
                    <a:pt x="0" y="166"/>
                    <a:pt x="0" y="205"/>
                    <a:pt x="25" y="229"/>
                  </a:cubicBezTo>
                  <a:cubicBezTo>
                    <a:pt x="37" y="242"/>
                    <a:pt x="53" y="248"/>
                    <a:pt x="69" y="248"/>
                  </a:cubicBezTo>
                  <a:cubicBezTo>
                    <a:pt x="85" y="248"/>
                    <a:pt x="101" y="242"/>
                    <a:pt x="113" y="229"/>
                  </a:cubicBezTo>
                  <a:cubicBezTo>
                    <a:pt x="251" y="92"/>
                    <a:pt x="251" y="92"/>
                    <a:pt x="251" y="92"/>
                  </a:cubicBezTo>
                  <a:moveTo>
                    <a:pt x="254" y="0"/>
                  </a:moveTo>
                  <a:cubicBezTo>
                    <a:pt x="254" y="0"/>
                    <a:pt x="254" y="0"/>
                    <a:pt x="254" y="0"/>
                  </a:cubicBezTo>
                  <a:cubicBezTo>
                    <a:pt x="254" y="0"/>
                    <a:pt x="254" y="0"/>
                    <a:pt x="254" y="0"/>
                  </a:cubicBezTo>
                  <a:cubicBezTo>
                    <a:pt x="254" y="0"/>
                    <a:pt x="254" y="0"/>
                    <a:pt x="2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32" name="Google Shape;8976;p188">
              <a:extLst>
                <a:ext uri="{FF2B5EF4-FFF2-40B4-BE49-F238E27FC236}">
                  <a16:creationId xmlns:a16="http://schemas.microsoft.com/office/drawing/2014/main" id="{D7BFB451-EFE6-8FE0-3AF3-ED2DFF2B188D}"/>
                </a:ext>
              </a:extLst>
            </p:cNvPr>
            <p:cNvSpPr>
              <a:spLocks/>
            </p:cNvSpPr>
            <p:nvPr/>
          </p:nvSpPr>
          <p:spPr bwMode="auto">
            <a:xfrm>
              <a:off x="5418306" y="3671093"/>
              <a:ext cx="1598612" cy="490538"/>
            </a:xfrm>
            <a:custGeom>
              <a:avLst/>
              <a:gdLst>
                <a:gd name="T0" fmla="*/ 2147483646 w 407"/>
                <a:gd name="T1" fmla="*/ 2147483646 h 125"/>
                <a:gd name="T2" fmla="*/ 2147483646 w 407"/>
                <a:gd name="T3" fmla="*/ 2147483646 h 125"/>
                <a:gd name="T4" fmla="*/ 2147483646 w 407"/>
                <a:gd name="T5" fmla="*/ 2147483646 h 125"/>
                <a:gd name="T6" fmla="*/ 2147483646 w 407"/>
                <a:gd name="T7" fmla="*/ 2147483646 h 125"/>
                <a:gd name="T8" fmla="*/ 2147483646 w 407"/>
                <a:gd name="T9" fmla="*/ 2147483646 h 125"/>
                <a:gd name="T10" fmla="*/ 2147483646 w 407"/>
                <a:gd name="T11" fmla="*/ 2147483646 h 125"/>
                <a:gd name="T12" fmla="*/ 2147483646 w 407"/>
                <a:gd name="T13" fmla="*/ 2147483646 h 125"/>
                <a:gd name="T14" fmla="*/ 2147483646 w 407"/>
                <a:gd name="T15" fmla="*/ 0 h 125"/>
                <a:gd name="T16" fmla="*/ 2147483646 w 407"/>
                <a:gd name="T17" fmla="*/ 0 h 125"/>
                <a:gd name="T18" fmla="*/ 0 w 407"/>
                <a:gd name="T19" fmla="*/ 2147483646 h 125"/>
                <a:gd name="T20" fmla="*/ 0 w 407"/>
                <a:gd name="T21" fmla="*/ 2147483646 h 125"/>
                <a:gd name="T22" fmla="*/ 2147483646 w 407"/>
                <a:gd name="T23" fmla="*/ 2147483646 h 125"/>
                <a:gd name="T24" fmla="*/ 2147483646 w 407"/>
                <a:gd name="T25" fmla="*/ 2147483646 h 125"/>
                <a:gd name="T26" fmla="*/ 2147483646 w 407"/>
                <a:gd name="T27" fmla="*/ 2147483646 h 125"/>
                <a:gd name="T28" fmla="*/ 2147483646 w 407"/>
                <a:gd name="T29" fmla="*/ 0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7" h="125" extrusionOk="0">
                  <a:moveTo>
                    <a:pt x="389" y="18"/>
                  </a:moveTo>
                  <a:cubicBezTo>
                    <a:pt x="401" y="30"/>
                    <a:pt x="407" y="46"/>
                    <a:pt x="407" y="62"/>
                  </a:cubicBezTo>
                  <a:cubicBezTo>
                    <a:pt x="407" y="78"/>
                    <a:pt x="401" y="94"/>
                    <a:pt x="389" y="106"/>
                  </a:cubicBezTo>
                  <a:cubicBezTo>
                    <a:pt x="386" y="110"/>
                    <a:pt x="386" y="110"/>
                    <a:pt x="386" y="110"/>
                  </a:cubicBezTo>
                  <a:cubicBezTo>
                    <a:pt x="399" y="98"/>
                    <a:pt x="407" y="81"/>
                    <a:pt x="407" y="62"/>
                  </a:cubicBezTo>
                  <a:cubicBezTo>
                    <a:pt x="407" y="62"/>
                    <a:pt x="407" y="62"/>
                    <a:pt x="407" y="62"/>
                  </a:cubicBezTo>
                  <a:cubicBezTo>
                    <a:pt x="407" y="45"/>
                    <a:pt x="400" y="30"/>
                    <a:pt x="389" y="18"/>
                  </a:cubicBezTo>
                  <a:moveTo>
                    <a:pt x="195" y="0"/>
                  </a:moveTo>
                  <a:cubicBezTo>
                    <a:pt x="62" y="0"/>
                    <a:pt x="62" y="0"/>
                    <a:pt x="62" y="0"/>
                  </a:cubicBezTo>
                  <a:cubicBezTo>
                    <a:pt x="28" y="0"/>
                    <a:pt x="0" y="28"/>
                    <a:pt x="0" y="62"/>
                  </a:cubicBezTo>
                  <a:cubicBezTo>
                    <a:pt x="0" y="62"/>
                    <a:pt x="0" y="62"/>
                    <a:pt x="0" y="62"/>
                  </a:cubicBezTo>
                  <a:cubicBezTo>
                    <a:pt x="0" y="97"/>
                    <a:pt x="28" y="125"/>
                    <a:pt x="62" y="125"/>
                  </a:cubicBezTo>
                  <a:cubicBezTo>
                    <a:pt x="194" y="125"/>
                    <a:pt x="194" y="125"/>
                    <a:pt x="194" y="125"/>
                  </a:cubicBezTo>
                  <a:cubicBezTo>
                    <a:pt x="257" y="62"/>
                    <a:pt x="257" y="62"/>
                    <a:pt x="257" y="62"/>
                  </a:cubicBezTo>
                  <a:cubicBezTo>
                    <a:pt x="195" y="0"/>
                    <a:pt x="195" y="0"/>
                    <a:pt x="19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33" name="Google Shape;8978;p188">
              <a:extLst>
                <a:ext uri="{FF2B5EF4-FFF2-40B4-BE49-F238E27FC236}">
                  <a16:creationId xmlns:a16="http://schemas.microsoft.com/office/drawing/2014/main" id="{C965FC23-65F5-D906-3324-8FB05C0CC0F6}"/>
                </a:ext>
              </a:extLst>
            </p:cNvPr>
            <p:cNvSpPr>
              <a:spLocks/>
            </p:cNvSpPr>
            <p:nvPr/>
          </p:nvSpPr>
          <p:spPr bwMode="auto">
            <a:xfrm>
              <a:off x="5948531" y="3117056"/>
              <a:ext cx="996950" cy="623887"/>
            </a:xfrm>
            <a:custGeom>
              <a:avLst/>
              <a:gdLst>
                <a:gd name="T0" fmla="*/ 2147483646 w 254"/>
                <a:gd name="T1" fmla="*/ 0 h 159"/>
                <a:gd name="T2" fmla="*/ 2147483646 w 254"/>
                <a:gd name="T3" fmla="*/ 2147483646 h 159"/>
                <a:gd name="T4" fmla="*/ 2147483646 w 254"/>
                <a:gd name="T5" fmla="*/ 2147483646 h 159"/>
                <a:gd name="T6" fmla="*/ 2147483646 w 254"/>
                <a:gd name="T7" fmla="*/ 2147483646 h 159"/>
                <a:gd name="T8" fmla="*/ 2147483646 w 254"/>
                <a:gd name="T9" fmla="*/ 2147483646 h 159"/>
                <a:gd name="T10" fmla="*/ 2147483646 w 254"/>
                <a:gd name="T11" fmla="*/ 2147483646 h 159"/>
                <a:gd name="T12" fmla="*/ 2147483646 w 254"/>
                <a:gd name="T13" fmla="*/ 2147483646 h 159"/>
                <a:gd name="T14" fmla="*/ 2147483646 w 254"/>
                <a:gd name="T15" fmla="*/ 2147483646 h 159"/>
                <a:gd name="T16" fmla="*/ 2147483646 w 254"/>
                <a:gd name="T17" fmla="*/ 2147483646 h 159"/>
                <a:gd name="T18" fmla="*/ 2147483646 w 254"/>
                <a:gd name="T19" fmla="*/ 0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4" h="159" extrusionOk="0">
                  <a:moveTo>
                    <a:pt x="69" y="0"/>
                  </a:moveTo>
                  <a:cubicBezTo>
                    <a:pt x="53" y="0"/>
                    <a:pt x="37" y="6"/>
                    <a:pt x="25" y="18"/>
                  </a:cubicBezTo>
                  <a:cubicBezTo>
                    <a:pt x="25" y="18"/>
                    <a:pt x="25" y="18"/>
                    <a:pt x="25" y="18"/>
                  </a:cubicBezTo>
                  <a:cubicBezTo>
                    <a:pt x="0" y="42"/>
                    <a:pt x="0" y="82"/>
                    <a:pt x="25" y="106"/>
                  </a:cubicBezTo>
                  <a:cubicBezTo>
                    <a:pt x="60" y="141"/>
                    <a:pt x="60" y="141"/>
                    <a:pt x="60" y="141"/>
                  </a:cubicBezTo>
                  <a:cubicBezTo>
                    <a:pt x="206" y="141"/>
                    <a:pt x="206" y="141"/>
                    <a:pt x="206" y="141"/>
                  </a:cubicBezTo>
                  <a:cubicBezTo>
                    <a:pt x="207" y="141"/>
                    <a:pt x="209" y="141"/>
                    <a:pt x="210" y="141"/>
                  </a:cubicBezTo>
                  <a:cubicBezTo>
                    <a:pt x="226" y="141"/>
                    <a:pt x="242" y="147"/>
                    <a:pt x="254" y="159"/>
                  </a:cubicBezTo>
                  <a:cubicBezTo>
                    <a:pt x="113" y="18"/>
                    <a:pt x="113" y="18"/>
                    <a:pt x="113" y="18"/>
                  </a:cubicBezTo>
                  <a:cubicBezTo>
                    <a:pt x="101" y="6"/>
                    <a:pt x="85" y="0"/>
                    <a:pt x="6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34" name="Google Shape;8981;p188">
              <a:extLst>
                <a:ext uri="{FF2B5EF4-FFF2-40B4-BE49-F238E27FC236}">
                  <a16:creationId xmlns:a16="http://schemas.microsoft.com/office/drawing/2014/main" id="{9DD43F68-05E6-D314-CFB2-02848295A770}"/>
                </a:ext>
              </a:extLst>
            </p:cNvPr>
            <p:cNvSpPr>
              <a:spLocks/>
            </p:cNvSpPr>
            <p:nvPr/>
          </p:nvSpPr>
          <p:spPr bwMode="auto">
            <a:xfrm>
              <a:off x="6427956" y="3671093"/>
              <a:ext cx="588962" cy="490538"/>
            </a:xfrm>
            <a:custGeom>
              <a:avLst/>
              <a:gdLst>
                <a:gd name="T0" fmla="*/ 2147483646 w 150"/>
                <a:gd name="T1" fmla="*/ 0 h 125"/>
                <a:gd name="T2" fmla="*/ 2147483646 w 150"/>
                <a:gd name="T3" fmla="*/ 0 h 125"/>
                <a:gd name="T4" fmla="*/ 2147483646 w 150"/>
                <a:gd name="T5" fmla="*/ 2147483646 h 125"/>
                <a:gd name="T6" fmla="*/ 0 w 150"/>
                <a:gd name="T7" fmla="*/ 2147483646 h 125"/>
                <a:gd name="T8" fmla="*/ 2147483646 w 150"/>
                <a:gd name="T9" fmla="*/ 2147483646 h 125"/>
                <a:gd name="T10" fmla="*/ 2147483646 w 150"/>
                <a:gd name="T11" fmla="*/ 2147483646 h 125"/>
                <a:gd name="T12" fmla="*/ 2147483646 w 150"/>
                <a:gd name="T13" fmla="*/ 2147483646 h 125"/>
                <a:gd name="T14" fmla="*/ 2147483646 w 150"/>
                <a:gd name="T15" fmla="*/ 2147483646 h 125"/>
                <a:gd name="T16" fmla="*/ 2147483646 w 150"/>
                <a:gd name="T17" fmla="*/ 2147483646 h 125"/>
                <a:gd name="T18" fmla="*/ 2147483646 w 150"/>
                <a:gd name="T19" fmla="*/ 0 h 1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0" h="125" extrusionOk="0">
                  <a:moveTo>
                    <a:pt x="88" y="0"/>
                  </a:moveTo>
                  <a:cubicBezTo>
                    <a:pt x="84" y="0"/>
                    <a:pt x="84" y="0"/>
                    <a:pt x="84" y="0"/>
                  </a:cubicBezTo>
                  <a:cubicBezTo>
                    <a:pt x="69" y="1"/>
                    <a:pt x="55" y="7"/>
                    <a:pt x="44" y="18"/>
                  </a:cubicBezTo>
                  <a:cubicBezTo>
                    <a:pt x="0" y="62"/>
                    <a:pt x="0" y="62"/>
                    <a:pt x="0" y="62"/>
                  </a:cubicBezTo>
                  <a:cubicBezTo>
                    <a:pt x="44" y="106"/>
                    <a:pt x="44" y="106"/>
                    <a:pt x="44" y="106"/>
                  </a:cubicBezTo>
                  <a:cubicBezTo>
                    <a:pt x="56" y="118"/>
                    <a:pt x="72" y="125"/>
                    <a:pt x="88" y="125"/>
                  </a:cubicBezTo>
                  <a:cubicBezTo>
                    <a:pt x="104" y="125"/>
                    <a:pt x="120" y="118"/>
                    <a:pt x="132" y="106"/>
                  </a:cubicBezTo>
                  <a:cubicBezTo>
                    <a:pt x="144" y="94"/>
                    <a:pt x="150" y="78"/>
                    <a:pt x="150" y="62"/>
                  </a:cubicBezTo>
                  <a:cubicBezTo>
                    <a:pt x="150" y="46"/>
                    <a:pt x="144" y="30"/>
                    <a:pt x="132" y="18"/>
                  </a:cubicBezTo>
                  <a:cubicBezTo>
                    <a:pt x="121" y="7"/>
                    <a:pt x="105" y="0"/>
                    <a:pt x="8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35" name="Google Shape;9000;p188">
              <a:extLst>
                <a:ext uri="{FF2B5EF4-FFF2-40B4-BE49-F238E27FC236}">
                  <a16:creationId xmlns:a16="http://schemas.microsoft.com/office/drawing/2014/main" id="{16EA7522-DCAB-B194-7D32-21730FB9891F}"/>
                </a:ext>
              </a:extLst>
            </p:cNvPr>
            <p:cNvSpPr txBox="1">
              <a:spLocks noChangeArrowheads="1"/>
            </p:cNvSpPr>
            <p:nvPr/>
          </p:nvSpPr>
          <p:spPr bwMode="auto">
            <a:xfrm>
              <a:off x="5532606" y="3733006"/>
              <a:ext cx="898525" cy="447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2400"/>
                <a:buFont typeface="Montserrat" panose="02000505000000020004" pitchFamily="2" charset="0"/>
                <a:buNone/>
              </a:pPr>
              <a:endParaRPr lang="en-US" altLang="en-US" dirty="0"/>
            </a:p>
          </p:txBody>
        </p:sp>
      </p:grpSp>
    </p:spTree>
    <p:extLst>
      <p:ext uri="{BB962C8B-B14F-4D97-AF65-F5344CB8AC3E}">
        <p14:creationId xmlns:p14="http://schemas.microsoft.com/office/powerpoint/2010/main" val="978112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6CA5-38D1-E880-0622-79E7F63694AD}"/>
              </a:ext>
            </a:extLst>
          </p:cNvPr>
          <p:cNvSpPr>
            <a:spLocks noGrp="1"/>
          </p:cNvSpPr>
          <p:nvPr>
            <p:ph type="title"/>
          </p:nvPr>
        </p:nvSpPr>
        <p:spPr/>
        <p:txBody>
          <a:bodyPr>
            <a:noAutofit/>
          </a:bodyPr>
          <a:lstStyle/>
          <a:p>
            <a:r>
              <a:rPr lang="en-US" sz="2800" dirty="0">
                <a:solidFill>
                  <a:srgbClr val="222222"/>
                </a:solidFill>
                <a:latin typeface="Times New Roman" panose="02020603050405020304" pitchFamily="18" charset="0"/>
              </a:rPr>
              <a:t>Justifications for Synchronous HTTP communication to handle synchronization </a:t>
            </a:r>
            <a:r>
              <a:rPr lang="en-US" sz="2800" b="0" i="0" dirty="0">
                <a:solidFill>
                  <a:srgbClr val="222222"/>
                </a:solidFill>
                <a:effectLst/>
                <a:latin typeface="Times New Roman" panose="02020603050405020304" pitchFamily="18" charset="0"/>
              </a:rPr>
              <a:t>between distributed microservice entities</a:t>
            </a:r>
            <a:endParaRPr lang="en-US" sz="2800" dirty="0"/>
          </a:p>
        </p:txBody>
      </p:sp>
      <p:sp>
        <p:nvSpPr>
          <p:cNvPr id="3" name="Content Placeholder 2">
            <a:extLst>
              <a:ext uri="{FF2B5EF4-FFF2-40B4-BE49-F238E27FC236}">
                <a16:creationId xmlns:a16="http://schemas.microsoft.com/office/drawing/2014/main" id="{31C8F377-6839-493D-9905-E3EAA9B16189}"/>
              </a:ext>
            </a:extLst>
          </p:cNvPr>
          <p:cNvSpPr>
            <a:spLocks noGrp="1"/>
          </p:cNvSpPr>
          <p:nvPr>
            <p:ph idx="1"/>
          </p:nvPr>
        </p:nvSpPr>
        <p:spPr/>
        <p:txBody>
          <a:bodyPr>
            <a:normAutofit fontScale="47500" lnSpcReduction="20000"/>
          </a:bodyPr>
          <a:lstStyle/>
          <a:p>
            <a:pPr marL="0" indent="0">
              <a:buNone/>
            </a:pPr>
            <a:r>
              <a:rPr lang="en-US" b="1" dirty="0"/>
              <a:t>Simplicity and Rapid Development</a:t>
            </a:r>
            <a:r>
              <a:rPr lang="en-US" dirty="0"/>
              <a:t>: With a limited number of services, the synchronous approach facilitates a simpler and more rapid development cycle. Without the overhead of setting up and managing a message broker or dealing with complex asynchronous workflows, developers can focus on core business logic and inter-service communication more directly.</a:t>
            </a:r>
          </a:p>
          <a:p>
            <a:endParaRPr lang="en-US" dirty="0"/>
          </a:p>
          <a:p>
            <a:pPr marL="0" indent="0">
              <a:buNone/>
            </a:pPr>
            <a:r>
              <a:rPr lang="en-US" b="1" dirty="0"/>
              <a:t>Visibility</a:t>
            </a:r>
            <a:r>
              <a:rPr lang="en-US" dirty="0"/>
              <a:t>: In smaller setups, synchronous calls can provide direct and immediate feedback. If something goes wrong, it's easier to trace where and why the failure occurred, making debugging and monitoring straightforward.</a:t>
            </a:r>
          </a:p>
          <a:p>
            <a:endParaRPr lang="en-US" dirty="0"/>
          </a:p>
          <a:p>
            <a:pPr marL="0" indent="0">
              <a:buNone/>
            </a:pPr>
            <a:r>
              <a:rPr lang="en-US" b="1" dirty="0"/>
              <a:t>Predictable Flow</a:t>
            </a:r>
            <a:r>
              <a:rPr lang="en-US" dirty="0"/>
              <a:t>: The flow of data and processes is linear and predictable. When service A calls service B and then service C, you can be assured of the order of operations, which might be essential for specific business logic or transactional consistency.</a:t>
            </a:r>
          </a:p>
          <a:p>
            <a:endParaRPr lang="en-US" dirty="0"/>
          </a:p>
          <a:p>
            <a:pPr marL="0" indent="0">
              <a:buNone/>
            </a:pPr>
            <a:r>
              <a:rPr lang="en-US" b="1" dirty="0"/>
              <a:t>Scope of the System</a:t>
            </a:r>
            <a:r>
              <a:rPr lang="en-US" dirty="0"/>
              <a:t>: Given that there are only three services, the overall system remains manageable. The issues of tight coupling or cascading failures, while still potential risks, are less pronounced in smaller systems where interactions are limited and controlled.</a:t>
            </a:r>
          </a:p>
          <a:p>
            <a:endParaRPr lang="en-US" dirty="0"/>
          </a:p>
          <a:p>
            <a:pPr marL="0" indent="0">
              <a:buNone/>
            </a:pPr>
            <a:r>
              <a:rPr lang="en-US" b="1" dirty="0"/>
              <a:t>Infrastructure Overhead</a:t>
            </a:r>
            <a:r>
              <a:rPr lang="en-US" dirty="0"/>
              <a:t>: Introducing asynchronous mechanisms, like message brokers, adds another layer of infrastructure to manage, monitor, and maintain. For a system with only three services, this might be overkill, leading to unnecessary operational complexity.</a:t>
            </a:r>
          </a:p>
          <a:p>
            <a:endParaRPr lang="en-US" dirty="0"/>
          </a:p>
          <a:p>
            <a:pPr marL="0" indent="0">
              <a:buNone/>
            </a:pPr>
            <a:r>
              <a:rPr lang="en-US" b="1" dirty="0"/>
              <a:t>Immediate Consistency</a:t>
            </a:r>
            <a:r>
              <a:rPr lang="en-US" dirty="0"/>
              <a:t>: If data consistency between services is a priority (for example, ensuring inventory is updated immediately after an order), synchronous calls can guarantee that consistency. Asynchronous approaches might introduce eventual consistency, which might not be acceptable in all cases.</a:t>
            </a:r>
          </a:p>
        </p:txBody>
      </p:sp>
      <p:sp>
        <p:nvSpPr>
          <p:cNvPr id="4" name="Slide Number Placeholder 3">
            <a:extLst>
              <a:ext uri="{FF2B5EF4-FFF2-40B4-BE49-F238E27FC236}">
                <a16:creationId xmlns:a16="http://schemas.microsoft.com/office/drawing/2014/main" id="{E8AADC5E-0B37-C68A-6CAF-11B95F58F34C}"/>
              </a:ext>
            </a:extLst>
          </p:cNvPr>
          <p:cNvSpPr>
            <a:spLocks noGrp="1"/>
          </p:cNvSpPr>
          <p:nvPr>
            <p:ph type="sldNum" sz="quarter" idx="12"/>
          </p:nvPr>
        </p:nvSpPr>
        <p:spPr/>
        <p:txBody>
          <a:bodyPr/>
          <a:lstStyle/>
          <a:p>
            <a:fld id="{DE927BF4-6C58-4511-84B6-11760C11D11D}" type="slidenum">
              <a:rPr lang="en-US" smtClean="0"/>
              <a:t>26</a:t>
            </a:fld>
            <a:endParaRPr lang="en-US"/>
          </a:p>
        </p:txBody>
      </p:sp>
    </p:spTree>
    <p:extLst>
      <p:ext uri="{BB962C8B-B14F-4D97-AF65-F5344CB8AC3E}">
        <p14:creationId xmlns:p14="http://schemas.microsoft.com/office/powerpoint/2010/main" val="2198990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47" name="Google Shape;8827;p185"/>
          <p:cNvSpPr>
            <a:spLocks noChangeArrowheads="1"/>
          </p:cNvSpPr>
          <p:nvPr/>
        </p:nvSpPr>
        <p:spPr bwMode="auto">
          <a:xfrm>
            <a:off x="1494381" y="3923523"/>
            <a:ext cx="622318" cy="554625"/>
          </a:xfrm>
          <a:prstGeom prst="ellipse">
            <a:avLst/>
          </a:prstGeom>
          <a:solidFill>
            <a:srgbClr val="69DAA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402448" name="Google Shape;8828;p185"/>
          <p:cNvSpPr>
            <a:spLocks noChangeArrowheads="1"/>
          </p:cNvSpPr>
          <p:nvPr/>
        </p:nvSpPr>
        <p:spPr bwMode="auto">
          <a:xfrm>
            <a:off x="4168489" y="3923523"/>
            <a:ext cx="622317" cy="554625"/>
          </a:xfrm>
          <a:prstGeom prst="ellipse">
            <a:avLst/>
          </a:prstGeom>
          <a:solidFill>
            <a:srgbClr val="64D1DA"/>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402449" name="Google Shape;8829;p185"/>
          <p:cNvSpPr>
            <a:spLocks noChangeArrowheads="1"/>
          </p:cNvSpPr>
          <p:nvPr/>
        </p:nvSpPr>
        <p:spPr bwMode="auto">
          <a:xfrm>
            <a:off x="7129448" y="3923523"/>
            <a:ext cx="622318" cy="554625"/>
          </a:xfrm>
          <a:prstGeom prst="ellipse">
            <a:avLst/>
          </a:prstGeom>
          <a:solidFill>
            <a:srgbClr val="34B2E3"/>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402450" name="Google Shape;8830;p185"/>
          <p:cNvSpPr>
            <a:spLocks noChangeArrowheads="1"/>
          </p:cNvSpPr>
          <p:nvPr/>
        </p:nvSpPr>
        <p:spPr bwMode="auto">
          <a:xfrm>
            <a:off x="9883635" y="3923523"/>
            <a:ext cx="622318" cy="554625"/>
          </a:xfrm>
          <a:prstGeom prst="ellipse">
            <a:avLst/>
          </a:prstGeom>
          <a:solidFill>
            <a:srgbClr val="06528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402455" name="Google Shape;8835;p185"/>
          <p:cNvSpPr txBox="1">
            <a:spLocks noChangeArrowheads="1"/>
          </p:cNvSpPr>
          <p:nvPr/>
        </p:nvSpPr>
        <p:spPr bwMode="auto">
          <a:xfrm>
            <a:off x="4331514" y="3918089"/>
            <a:ext cx="565885" cy="60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3700"/>
              <a:buFont typeface="Montserrat" panose="02000505000000020004" pitchFamily="2" charset="0"/>
              <a:buNone/>
            </a:pPr>
            <a:r>
              <a:rPr lang="en-US" altLang="en-US" sz="3700" b="1" dirty="0">
                <a:solidFill>
                  <a:srgbClr val="FFFFFF"/>
                </a:solidFill>
                <a:latin typeface="Montserrat" panose="02000505000000020004" pitchFamily="2" charset="0"/>
                <a:sym typeface="Montserrat" panose="02000505000000020004" pitchFamily="2" charset="0"/>
              </a:rPr>
              <a:t>6</a:t>
            </a:r>
            <a:endParaRPr lang="en-US" altLang="en-US" dirty="0"/>
          </a:p>
        </p:txBody>
      </p:sp>
      <p:sp>
        <p:nvSpPr>
          <p:cNvPr id="402456" name="Google Shape;8836;p185"/>
          <p:cNvSpPr txBox="1">
            <a:spLocks noChangeArrowheads="1"/>
          </p:cNvSpPr>
          <p:nvPr/>
        </p:nvSpPr>
        <p:spPr bwMode="auto">
          <a:xfrm>
            <a:off x="7299666" y="3927817"/>
            <a:ext cx="543939" cy="60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3700"/>
              <a:buFont typeface="Montserrat" panose="02000505000000020004" pitchFamily="2" charset="0"/>
              <a:buNone/>
            </a:pPr>
            <a:r>
              <a:rPr lang="en-US" altLang="en-US" sz="3700" b="1" dirty="0">
                <a:solidFill>
                  <a:srgbClr val="FFFFFF"/>
                </a:solidFill>
                <a:latin typeface="Montserrat" panose="02000505000000020004" pitchFamily="2" charset="0"/>
                <a:sym typeface="Montserrat" panose="02000505000000020004" pitchFamily="2" charset="0"/>
              </a:rPr>
              <a:t>7</a:t>
            </a:r>
            <a:endParaRPr lang="en-US" altLang="en-US" dirty="0"/>
          </a:p>
        </p:txBody>
      </p:sp>
      <p:sp>
        <p:nvSpPr>
          <p:cNvPr id="402457" name="Google Shape;8837;p185"/>
          <p:cNvSpPr txBox="1">
            <a:spLocks noChangeArrowheads="1"/>
          </p:cNvSpPr>
          <p:nvPr/>
        </p:nvSpPr>
        <p:spPr bwMode="auto">
          <a:xfrm>
            <a:off x="10046660" y="3908361"/>
            <a:ext cx="573723" cy="60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3700"/>
              <a:buFont typeface="Montserrat" panose="02000505000000020004" pitchFamily="2" charset="0"/>
              <a:buNone/>
            </a:pPr>
            <a:r>
              <a:rPr lang="en-US" altLang="en-US" sz="3700" b="1" dirty="0">
                <a:solidFill>
                  <a:srgbClr val="FFFFFF"/>
                </a:solidFill>
                <a:latin typeface="Montserrat" panose="02000505000000020004" pitchFamily="2" charset="0"/>
                <a:sym typeface="Montserrat" panose="02000505000000020004" pitchFamily="2" charset="0"/>
              </a:rPr>
              <a:t>8</a:t>
            </a:r>
            <a:endParaRPr lang="en-US" altLang="en-US" dirty="0"/>
          </a:p>
        </p:txBody>
      </p:sp>
      <p:sp>
        <p:nvSpPr>
          <p:cNvPr id="402458" name="Google Shape;8838;p185"/>
          <p:cNvSpPr txBox="1">
            <a:spLocks noChangeArrowheads="1"/>
          </p:cNvSpPr>
          <p:nvPr/>
        </p:nvSpPr>
        <p:spPr bwMode="auto">
          <a:xfrm>
            <a:off x="1676217" y="3908361"/>
            <a:ext cx="551777" cy="60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3700"/>
              <a:buFont typeface="Montserrat" panose="02000505000000020004" pitchFamily="2" charset="0"/>
              <a:buNone/>
            </a:pPr>
            <a:r>
              <a:rPr lang="en-US" altLang="en-US" sz="3700" b="1" dirty="0">
                <a:solidFill>
                  <a:srgbClr val="FFFFFF"/>
                </a:solidFill>
                <a:latin typeface="Montserrat" panose="02000505000000020004" pitchFamily="2" charset="0"/>
                <a:sym typeface="Montserrat" panose="02000505000000020004" pitchFamily="2" charset="0"/>
              </a:rPr>
              <a:t>5</a:t>
            </a:r>
            <a:endParaRPr lang="en-US" altLang="en-US" dirty="0"/>
          </a:p>
        </p:txBody>
      </p:sp>
      <p:sp>
        <p:nvSpPr>
          <p:cNvPr id="2" name="Title 1">
            <a:extLst>
              <a:ext uri="{FF2B5EF4-FFF2-40B4-BE49-F238E27FC236}">
                <a16:creationId xmlns:a16="http://schemas.microsoft.com/office/drawing/2014/main" id="{5D7E15BC-9D18-70F5-2F1D-DBC45C4A6D2A}"/>
              </a:ext>
            </a:extLst>
          </p:cNvPr>
          <p:cNvSpPr txBox="1">
            <a:spLocks/>
          </p:cNvSpPr>
          <p:nvPr/>
        </p:nvSpPr>
        <p:spPr>
          <a:xfrm>
            <a:off x="3283931" y="0"/>
            <a:ext cx="5747429" cy="5463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2800" b="1" dirty="0">
                <a:solidFill>
                  <a:srgbClr val="1A1A1A"/>
                </a:solidFill>
                <a:latin typeface="Raleway" pitchFamily="2" charset="0"/>
              </a:rPr>
              <a:t>Technical Approach: </a:t>
            </a:r>
            <a:r>
              <a:rPr lang="en-US" sz="2800" dirty="0">
                <a:solidFill>
                  <a:srgbClr val="1A1A1A"/>
                </a:solidFill>
                <a:latin typeface="Raleway" pitchFamily="2" charset="0"/>
              </a:rPr>
              <a:t>Key Steps</a:t>
            </a:r>
            <a:endParaRPr lang="en-US" dirty="0"/>
          </a:p>
        </p:txBody>
      </p:sp>
      <p:sp>
        <p:nvSpPr>
          <p:cNvPr id="3" name="Google Shape;1681;p59">
            <a:extLst>
              <a:ext uri="{FF2B5EF4-FFF2-40B4-BE49-F238E27FC236}">
                <a16:creationId xmlns:a16="http://schemas.microsoft.com/office/drawing/2014/main" id="{C352A35A-9D67-4881-AA3E-EE5FE67258C5}"/>
              </a:ext>
            </a:extLst>
          </p:cNvPr>
          <p:cNvSpPr txBox="1"/>
          <p:nvPr/>
        </p:nvSpPr>
        <p:spPr>
          <a:xfrm>
            <a:off x="924697" y="1463213"/>
            <a:ext cx="1875666" cy="1805279"/>
          </a:xfrm>
          <a:prstGeom prst="rect">
            <a:avLst/>
          </a:prstGeom>
          <a:solidFill>
            <a:srgbClr val="81EAFF">
              <a:alpha val="49804"/>
            </a:srgbClr>
          </a:solidFill>
          <a:ln>
            <a:noFill/>
          </a:ln>
        </p:spPr>
        <p:txBody>
          <a:bodyPr spcFirstLastPara="1" wrap="square" lIns="91425" tIns="45700" rIns="91425" bIns="45700" anchor="t" anchorCtr="0">
            <a:noAutofit/>
          </a:bodyPr>
          <a:lstStyle/>
          <a:p>
            <a:pPr marL="171450" marR="0" lvl="0" indent="-171450" rtl="0">
              <a:lnSpc>
                <a:spcPct val="100000"/>
              </a:lnSpc>
              <a:spcBef>
                <a:spcPts val="0"/>
              </a:spcBef>
              <a:spcAft>
                <a:spcPts val="0"/>
              </a:spcAft>
              <a:buClr>
                <a:schemeClr val="dk1"/>
              </a:buClr>
              <a:buSzPts val="1800"/>
              <a:buFont typeface="Arial" panose="020B0604020202020204" pitchFamily="34" charset="0"/>
              <a:buChar char="•"/>
            </a:pPr>
            <a:endParaRPr lang="en-US" sz="1200" dirty="0"/>
          </a:p>
          <a:p>
            <a:pPr marL="171450" marR="0" lvl="0" indent="-171450" rtl="0">
              <a:lnSpc>
                <a:spcPct val="100000"/>
              </a:lnSpc>
              <a:spcBef>
                <a:spcPts val="0"/>
              </a:spcBef>
              <a:spcAft>
                <a:spcPts val="0"/>
              </a:spcAft>
              <a:buClr>
                <a:schemeClr val="dk1"/>
              </a:buClr>
              <a:buSzPts val="1800"/>
              <a:buFont typeface="Arial" panose="020B0604020202020204" pitchFamily="34" charset="0"/>
              <a:buChar char="•"/>
            </a:pPr>
            <a:endParaRPr lang="en-US" sz="1200" dirty="0"/>
          </a:p>
          <a:p>
            <a:pPr marL="171450" marR="0" lvl="0" indent="-171450" rtl="0">
              <a:lnSpc>
                <a:spcPct val="100000"/>
              </a:lnSpc>
              <a:spcBef>
                <a:spcPts val="0"/>
              </a:spcBef>
              <a:spcAft>
                <a:spcPts val="0"/>
              </a:spcAft>
              <a:buClr>
                <a:schemeClr val="dk1"/>
              </a:buClr>
              <a:buSzPts val="1800"/>
              <a:buFont typeface="Arial" panose="020B0604020202020204" pitchFamily="34" charset="0"/>
              <a:buChar char="•"/>
            </a:pPr>
            <a:endParaRPr lang="en-US" sz="1200" dirty="0"/>
          </a:p>
          <a:p>
            <a:pPr marR="0" lvl="0" algn="ctr" rtl="0">
              <a:lnSpc>
                <a:spcPct val="100000"/>
              </a:lnSpc>
              <a:spcBef>
                <a:spcPts val="0"/>
              </a:spcBef>
              <a:spcAft>
                <a:spcPts val="0"/>
              </a:spcAft>
              <a:buClr>
                <a:schemeClr val="dk1"/>
              </a:buClr>
              <a:buSzPts val="1800"/>
            </a:pPr>
            <a:r>
              <a:rPr lang="en-US" sz="1200" dirty="0"/>
              <a:t>Identification of the purpose of microservice application.</a:t>
            </a:r>
          </a:p>
          <a:p>
            <a:pPr marL="171450" marR="0" lvl="0" indent="-171450" rtl="0">
              <a:lnSpc>
                <a:spcPct val="100000"/>
              </a:lnSpc>
              <a:spcBef>
                <a:spcPts val="0"/>
              </a:spcBef>
              <a:spcAft>
                <a:spcPts val="0"/>
              </a:spcAft>
              <a:buClr>
                <a:schemeClr val="dk1"/>
              </a:buClr>
              <a:buSzPts val="1800"/>
              <a:buFont typeface="Arial" panose="020B0604020202020204" pitchFamily="34" charset="0"/>
              <a:buChar char="•"/>
            </a:pPr>
            <a:endParaRPr lang="en-US" sz="1050" dirty="0"/>
          </a:p>
        </p:txBody>
      </p:sp>
      <p:sp>
        <p:nvSpPr>
          <p:cNvPr id="4" name="Google Shape;1610;p57">
            <a:extLst>
              <a:ext uri="{FF2B5EF4-FFF2-40B4-BE49-F238E27FC236}">
                <a16:creationId xmlns:a16="http://schemas.microsoft.com/office/drawing/2014/main" id="{680CE8EA-15C4-1E02-B87F-E99F85EF3227}"/>
              </a:ext>
            </a:extLst>
          </p:cNvPr>
          <p:cNvSpPr txBox="1"/>
          <p:nvPr/>
        </p:nvSpPr>
        <p:spPr>
          <a:xfrm>
            <a:off x="858294" y="1246776"/>
            <a:ext cx="1993172" cy="29622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53535"/>
              </a:buClr>
              <a:buSzPts val="3100"/>
              <a:buFont typeface="Montserrat"/>
              <a:buNone/>
            </a:pPr>
            <a:r>
              <a:rPr lang="en-US" sz="1100" b="1" dirty="0">
                <a:latin typeface="Montserrat"/>
                <a:sym typeface="Montserrat"/>
              </a:rPr>
              <a:t>Application Idea</a:t>
            </a:r>
            <a:endParaRPr sz="800" b="1" dirty="0"/>
          </a:p>
        </p:txBody>
      </p:sp>
      <p:sp>
        <p:nvSpPr>
          <p:cNvPr id="5" name="Google Shape;1681;p59">
            <a:extLst>
              <a:ext uri="{FF2B5EF4-FFF2-40B4-BE49-F238E27FC236}">
                <a16:creationId xmlns:a16="http://schemas.microsoft.com/office/drawing/2014/main" id="{E07DB4F6-6F3F-2E0A-DDB9-9C9B8F24508C}"/>
              </a:ext>
            </a:extLst>
          </p:cNvPr>
          <p:cNvSpPr txBox="1"/>
          <p:nvPr/>
        </p:nvSpPr>
        <p:spPr>
          <a:xfrm>
            <a:off x="3579876" y="1452440"/>
            <a:ext cx="1875666" cy="1805001"/>
          </a:xfrm>
          <a:prstGeom prst="rect">
            <a:avLst/>
          </a:prstGeom>
          <a:solidFill>
            <a:srgbClr val="81EAFF">
              <a:alpha val="49804"/>
            </a:srgbClr>
          </a:solidFill>
          <a:ln>
            <a:noFill/>
          </a:ln>
        </p:spPr>
        <p:txBody>
          <a:bodyPr spcFirstLastPara="1" wrap="square" lIns="91425" tIns="45700" rIns="91425" bIns="45700" anchor="t" anchorCtr="0">
            <a:noAutofit/>
          </a:bodyPr>
          <a:lstStyle/>
          <a:p>
            <a:pPr marR="0" lvl="0" algn="ctr" rtl="0">
              <a:lnSpc>
                <a:spcPct val="100000"/>
              </a:lnSpc>
              <a:spcBef>
                <a:spcPts val="0"/>
              </a:spcBef>
              <a:spcAft>
                <a:spcPts val="0"/>
              </a:spcAft>
              <a:buClr>
                <a:schemeClr val="dk1"/>
              </a:buClr>
              <a:buSzPts val="1800"/>
            </a:pPr>
            <a:endParaRPr lang="en-US" sz="1200" dirty="0"/>
          </a:p>
          <a:p>
            <a:pPr marR="0" lvl="0" algn="ctr" rtl="0">
              <a:lnSpc>
                <a:spcPct val="100000"/>
              </a:lnSpc>
              <a:spcBef>
                <a:spcPts val="0"/>
              </a:spcBef>
              <a:spcAft>
                <a:spcPts val="0"/>
              </a:spcAft>
              <a:buClr>
                <a:schemeClr val="dk1"/>
              </a:buClr>
              <a:buSzPts val="1800"/>
            </a:pPr>
            <a:endParaRPr lang="en-US" sz="1200" dirty="0"/>
          </a:p>
          <a:p>
            <a:pPr marR="0" lvl="0" algn="ctr" rtl="0">
              <a:lnSpc>
                <a:spcPct val="100000"/>
              </a:lnSpc>
              <a:spcBef>
                <a:spcPts val="0"/>
              </a:spcBef>
              <a:spcAft>
                <a:spcPts val="0"/>
              </a:spcAft>
              <a:buClr>
                <a:schemeClr val="dk1"/>
              </a:buClr>
              <a:buSzPts val="1800"/>
            </a:pPr>
            <a:endParaRPr lang="en-US" sz="1200" dirty="0"/>
          </a:p>
          <a:p>
            <a:pPr marR="0" lvl="0" algn="ctr" rtl="0">
              <a:lnSpc>
                <a:spcPct val="100000"/>
              </a:lnSpc>
              <a:spcBef>
                <a:spcPts val="0"/>
              </a:spcBef>
              <a:spcAft>
                <a:spcPts val="0"/>
              </a:spcAft>
              <a:buClr>
                <a:schemeClr val="dk1"/>
              </a:buClr>
              <a:buSzPts val="1800"/>
            </a:pPr>
            <a:r>
              <a:rPr lang="en-US" sz="1200" dirty="0"/>
              <a:t>Definition of the overall architecture of microservices</a:t>
            </a:r>
          </a:p>
          <a:p>
            <a:pPr marL="171450" marR="0" lvl="0" indent="-171450" algn="ctr" rtl="0">
              <a:lnSpc>
                <a:spcPct val="100000"/>
              </a:lnSpc>
              <a:spcBef>
                <a:spcPts val="0"/>
              </a:spcBef>
              <a:spcAft>
                <a:spcPts val="0"/>
              </a:spcAft>
              <a:buClr>
                <a:schemeClr val="dk1"/>
              </a:buClr>
              <a:buSzPts val="1800"/>
              <a:buFont typeface="Arial" panose="020B0604020202020204" pitchFamily="34" charset="0"/>
              <a:buChar char="•"/>
            </a:pPr>
            <a:endParaRPr lang="en-US" sz="1200" dirty="0"/>
          </a:p>
        </p:txBody>
      </p:sp>
      <p:sp>
        <p:nvSpPr>
          <p:cNvPr id="6" name="Google Shape;1610;p57">
            <a:extLst>
              <a:ext uri="{FF2B5EF4-FFF2-40B4-BE49-F238E27FC236}">
                <a16:creationId xmlns:a16="http://schemas.microsoft.com/office/drawing/2014/main" id="{7D5EED8A-7B71-44BD-2191-EADCB6BB35E9}"/>
              </a:ext>
            </a:extLst>
          </p:cNvPr>
          <p:cNvSpPr txBox="1"/>
          <p:nvPr/>
        </p:nvSpPr>
        <p:spPr>
          <a:xfrm>
            <a:off x="3513473" y="1236002"/>
            <a:ext cx="1993172" cy="29622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53535"/>
              </a:buClr>
              <a:buSzPts val="3100"/>
              <a:buFont typeface="Montserrat"/>
              <a:buNone/>
            </a:pPr>
            <a:r>
              <a:rPr lang="en-US" sz="1100" b="1" dirty="0">
                <a:latin typeface="Montserrat"/>
                <a:sym typeface="Montserrat"/>
              </a:rPr>
              <a:t>System Design</a:t>
            </a:r>
            <a:endParaRPr sz="800" b="1" dirty="0"/>
          </a:p>
        </p:txBody>
      </p:sp>
      <p:sp>
        <p:nvSpPr>
          <p:cNvPr id="7" name="Google Shape;1681;p59">
            <a:extLst>
              <a:ext uri="{FF2B5EF4-FFF2-40B4-BE49-F238E27FC236}">
                <a16:creationId xmlns:a16="http://schemas.microsoft.com/office/drawing/2014/main" id="{2825B97B-F791-C37E-67A0-54FA14312E73}"/>
              </a:ext>
            </a:extLst>
          </p:cNvPr>
          <p:cNvSpPr txBox="1"/>
          <p:nvPr/>
        </p:nvSpPr>
        <p:spPr>
          <a:xfrm>
            <a:off x="6539347" y="1473587"/>
            <a:ext cx="1875666" cy="1794905"/>
          </a:xfrm>
          <a:prstGeom prst="rect">
            <a:avLst/>
          </a:prstGeom>
          <a:solidFill>
            <a:srgbClr val="81EAFF">
              <a:alpha val="49804"/>
            </a:srgbClr>
          </a:solidFill>
          <a:ln>
            <a:noFill/>
          </a:ln>
        </p:spPr>
        <p:txBody>
          <a:bodyPr spcFirstLastPara="1" wrap="square" lIns="91425" tIns="45700" rIns="91425" bIns="45700" anchor="t" anchorCtr="0">
            <a:noAutofit/>
          </a:bodyPr>
          <a:lstStyle/>
          <a:p>
            <a:pPr marR="0" lvl="0" algn="ctr" rtl="0">
              <a:lnSpc>
                <a:spcPct val="100000"/>
              </a:lnSpc>
              <a:spcBef>
                <a:spcPts val="0"/>
              </a:spcBef>
              <a:spcAft>
                <a:spcPts val="0"/>
              </a:spcAft>
              <a:buClr>
                <a:schemeClr val="dk1"/>
              </a:buClr>
              <a:buSzPts val="1800"/>
            </a:pPr>
            <a:endParaRPr lang="en-US" sz="1200" dirty="0"/>
          </a:p>
          <a:p>
            <a:pPr marR="0" lvl="0" algn="ctr" rtl="0">
              <a:lnSpc>
                <a:spcPct val="100000"/>
              </a:lnSpc>
              <a:spcBef>
                <a:spcPts val="0"/>
              </a:spcBef>
              <a:spcAft>
                <a:spcPts val="0"/>
              </a:spcAft>
              <a:buClr>
                <a:schemeClr val="dk1"/>
              </a:buClr>
              <a:buSzPts val="1800"/>
            </a:pPr>
            <a:endParaRPr lang="en-US" sz="1200" dirty="0"/>
          </a:p>
          <a:p>
            <a:pPr marR="0" lvl="0" algn="ctr" rtl="0">
              <a:lnSpc>
                <a:spcPct val="100000"/>
              </a:lnSpc>
              <a:spcBef>
                <a:spcPts val="0"/>
              </a:spcBef>
              <a:spcAft>
                <a:spcPts val="0"/>
              </a:spcAft>
              <a:buClr>
                <a:schemeClr val="dk1"/>
              </a:buClr>
              <a:buSzPts val="1800"/>
            </a:pPr>
            <a:r>
              <a:rPr lang="en-US" sz="1200" dirty="0"/>
              <a:t>Implementation of the application with the planned architecture in Python </a:t>
            </a:r>
            <a:r>
              <a:rPr lang="en-US" sz="1200" dirty="0" err="1"/>
              <a:t>FastAPI</a:t>
            </a:r>
            <a:r>
              <a:rPr lang="en-US" sz="1200" dirty="0"/>
              <a:t> and data bases in </a:t>
            </a:r>
            <a:r>
              <a:rPr lang="en-US" sz="1200" i="0" dirty="0">
                <a:effectLst/>
                <a:latin typeface="Söhne"/>
              </a:rPr>
              <a:t>PostgreSQL</a:t>
            </a:r>
            <a:r>
              <a:rPr lang="en-US" sz="1200" dirty="0"/>
              <a:t>.</a:t>
            </a:r>
          </a:p>
          <a:p>
            <a:pPr marR="0" lvl="0" algn="ctr" rtl="0">
              <a:lnSpc>
                <a:spcPct val="100000"/>
              </a:lnSpc>
              <a:spcBef>
                <a:spcPts val="0"/>
              </a:spcBef>
              <a:spcAft>
                <a:spcPts val="0"/>
              </a:spcAft>
              <a:buClr>
                <a:schemeClr val="dk1"/>
              </a:buClr>
              <a:buSzPts val="1800"/>
            </a:pPr>
            <a:endParaRPr lang="en-US" sz="1200" i="0" dirty="0">
              <a:effectLst/>
              <a:latin typeface="Söhne"/>
            </a:endParaRPr>
          </a:p>
        </p:txBody>
      </p:sp>
      <p:sp>
        <p:nvSpPr>
          <p:cNvPr id="8" name="Google Shape;1610;p57">
            <a:extLst>
              <a:ext uri="{FF2B5EF4-FFF2-40B4-BE49-F238E27FC236}">
                <a16:creationId xmlns:a16="http://schemas.microsoft.com/office/drawing/2014/main" id="{89D1E314-31A9-2B01-904C-01AF9A38C98D}"/>
              </a:ext>
            </a:extLst>
          </p:cNvPr>
          <p:cNvSpPr txBox="1"/>
          <p:nvPr/>
        </p:nvSpPr>
        <p:spPr>
          <a:xfrm>
            <a:off x="6082395" y="1277025"/>
            <a:ext cx="2779511" cy="203973"/>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53535"/>
              </a:buClr>
              <a:buSzPts val="3100"/>
              <a:buFont typeface="Montserrat"/>
              <a:buNone/>
            </a:pPr>
            <a:r>
              <a:rPr lang="en-US" sz="1100" b="1" dirty="0">
                <a:latin typeface="Montserrat"/>
                <a:sym typeface="Montserrat"/>
              </a:rPr>
              <a:t>Application Development</a:t>
            </a:r>
            <a:endParaRPr sz="800" b="1" dirty="0"/>
          </a:p>
        </p:txBody>
      </p:sp>
      <p:sp>
        <p:nvSpPr>
          <p:cNvPr id="9" name="Google Shape;1681;p59">
            <a:extLst>
              <a:ext uri="{FF2B5EF4-FFF2-40B4-BE49-F238E27FC236}">
                <a16:creationId xmlns:a16="http://schemas.microsoft.com/office/drawing/2014/main" id="{7537ADD3-1B9D-1222-1BE5-2DF984A54F36}"/>
              </a:ext>
            </a:extLst>
          </p:cNvPr>
          <p:cNvSpPr txBox="1"/>
          <p:nvPr/>
        </p:nvSpPr>
        <p:spPr>
          <a:xfrm>
            <a:off x="9382490" y="1456832"/>
            <a:ext cx="1875666" cy="1811660"/>
          </a:xfrm>
          <a:prstGeom prst="rect">
            <a:avLst/>
          </a:prstGeom>
          <a:solidFill>
            <a:srgbClr val="81EAFF">
              <a:alpha val="49804"/>
            </a:srgbClr>
          </a:solidFill>
          <a:ln>
            <a:noFill/>
          </a:ln>
        </p:spPr>
        <p:txBody>
          <a:bodyPr spcFirstLastPara="1" wrap="square" lIns="91425" tIns="45700" rIns="91425" bIns="45700" anchor="t" anchorCtr="0">
            <a:noAutofit/>
          </a:bodyPr>
          <a:lstStyle/>
          <a:p>
            <a:pPr marR="0" lvl="0" algn="ctr" rtl="0">
              <a:lnSpc>
                <a:spcPct val="100000"/>
              </a:lnSpc>
              <a:spcBef>
                <a:spcPts val="0"/>
              </a:spcBef>
              <a:spcAft>
                <a:spcPts val="0"/>
              </a:spcAft>
              <a:buClr>
                <a:schemeClr val="dk1"/>
              </a:buClr>
              <a:buSzPts val="1800"/>
            </a:pPr>
            <a:endParaRPr lang="en-US" sz="1200" dirty="0"/>
          </a:p>
          <a:p>
            <a:pPr marR="0" lvl="0" algn="ctr" rtl="0">
              <a:lnSpc>
                <a:spcPct val="100000"/>
              </a:lnSpc>
              <a:spcBef>
                <a:spcPts val="0"/>
              </a:spcBef>
              <a:spcAft>
                <a:spcPts val="0"/>
              </a:spcAft>
              <a:buClr>
                <a:schemeClr val="dk1"/>
              </a:buClr>
              <a:buSzPts val="1800"/>
            </a:pPr>
            <a:endParaRPr lang="en-US" sz="1200" dirty="0"/>
          </a:p>
          <a:p>
            <a:pPr marR="0" lvl="0" algn="ctr" rtl="0">
              <a:lnSpc>
                <a:spcPct val="100000"/>
              </a:lnSpc>
              <a:spcBef>
                <a:spcPts val="0"/>
              </a:spcBef>
              <a:spcAft>
                <a:spcPts val="0"/>
              </a:spcAft>
              <a:buClr>
                <a:schemeClr val="dk1"/>
              </a:buClr>
              <a:buSzPts val="1800"/>
            </a:pPr>
            <a:r>
              <a:rPr lang="en-US" sz="1200" dirty="0"/>
              <a:t>Validation of the application behavior as per the defined requirements and prepare documentation</a:t>
            </a:r>
          </a:p>
          <a:p>
            <a:pPr marL="171450" marR="0" lvl="0" indent="-171450" algn="ctr" rtl="0">
              <a:lnSpc>
                <a:spcPct val="100000"/>
              </a:lnSpc>
              <a:spcBef>
                <a:spcPts val="0"/>
              </a:spcBef>
              <a:spcAft>
                <a:spcPts val="0"/>
              </a:spcAft>
              <a:buClr>
                <a:schemeClr val="dk1"/>
              </a:buClr>
              <a:buSzPts val="1800"/>
              <a:buFont typeface="Arial" panose="020B0604020202020204" pitchFamily="34" charset="0"/>
              <a:buChar char="•"/>
            </a:pPr>
            <a:endParaRPr lang="en-US" sz="1200" dirty="0"/>
          </a:p>
        </p:txBody>
      </p:sp>
      <p:sp>
        <p:nvSpPr>
          <p:cNvPr id="10" name="Google Shape;1610;p57">
            <a:extLst>
              <a:ext uri="{FF2B5EF4-FFF2-40B4-BE49-F238E27FC236}">
                <a16:creationId xmlns:a16="http://schemas.microsoft.com/office/drawing/2014/main" id="{A37B92E8-8190-99B5-23E0-B78D6A12C1C9}"/>
              </a:ext>
            </a:extLst>
          </p:cNvPr>
          <p:cNvSpPr txBox="1"/>
          <p:nvPr/>
        </p:nvSpPr>
        <p:spPr>
          <a:xfrm>
            <a:off x="9031360" y="1280221"/>
            <a:ext cx="2982300" cy="37938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53535"/>
              </a:buClr>
              <a:buSzPts val="3100"/>
              <a:buFont typeface="Montserrat"/>
              <a:buNone/>
            </a:pPr>
            <a:r>
              <a:rPr lang="en-US" sz="1100" b="1" dirty="0">
                <a:latin typeface="Montserrat"/>
                <a:sym typeface="Montserrat"/>
              </a:rPr>
              <a:t>Functionality Testing &amp; Documentation</a:t>
            </a:r>
            <a:endParaRPr sz="800" b="1" dirty="0"/>
          </a:p>
        </p:txBody>
      </p:sp>
      <p:sp>
        <p:nvSpPr>
          <p:cNvPr id="11" name="Google Shape;1681;p59">
            <a:extLst>
              <a:ext uri="{FF2B5EF4-FFF2-40B4-BE49-F238E27FC236}">
                <a16:creationId xmlns:a16="http://schemas.microsoft.com/office/drawing/2014/main" id="{385D20D1-D43F-8D67-B49E-664A810C6B08}"/>
              </a:ext>
            </a:extLst>
          </p:cNvPr>
          <p:cNvSpPr txBox="1"/>
          <p:nvPr/>
        </p:nvSpPr>
        <p:spPr>
          <a:xfrm>
            <a:off x="924568" y="4710597"/>
            <a:ext cx="1875666" cy="1597183"/>
          </a:xfrm>
          <a:prstGeom prst="rect">
            <a:avLst/>
          </a:prstGeom>
          <a:solidFill>
            <a:srgbClr val="81EAFF">
              <a:alpha val="49804"/>
            </a:srgbClr>
          </a:solidFill>
          <a:ln>
            <a:noFill/>
          </a:ln>
        </p:spPr>
        <p:txBody>
          <a:bodyPr spcFirstLastPara="1" wrap="square" lIns="91425" tIns="45700" rIns="91425" bIns="45700" anchor="t" anchorCtr="0">
            <a:noAutofit/>
          </a:bodyPr>
          <a:lstStyle/>
          <a:p>
            <a:pPr marR="0" lvl="0" algn="ctr" rtl="0">
              <a:lnSpc>
                <a:spcPct val="100000"/>
              </a:lnSpc>
              <a:spcBef>
                <a:spcPts val="0"/>
              </a:spcBef>
              <a:spcAft>
                <a:spcPts val="0"/>
              </a:spcAft>
              <a:buClr>
                <a:schemeClr val="dk1"/>
              </a:buClr>
              <a:buSzPts val="1800"/>
            </a:pPr>
            <a:endParaRPr lang="en-US" sz="1200" dirty="0"/>
          </a:p>
          <a:p>
            <a:pPr marR="0" lvl="0" algn="ctr" rtl="0">
              <a:lnSpc>
                <a:spcPct val="100000"/>
              </a:lnSpc>
              <a:spcBef>
                <a:spcPts val="0"/>
              </a:spcBef>
              <a:spcAft>
                <a:spcPts val="0"/>
              </a:spcAft>
              <a:buClr>
                <a:schemeClr val="dk1"/>
              </a:buClr>
              <a:buSzPts val="1800"/>
            </a:pPr>
            <a:endParaRPr lang="en-US" sz="1200" dirty="0"/>
          </a:p>
          <a:p>
            <a:pPr marR="0" lvl="0" algn="ctr" rtl="0">
              <a:lnSpc>
                <a:spcPct val="100000"/>
              </a:lnSpc>
              <a:spcBef>
                <a:spcPts val="0"/>
              </a:spcBef>
              <a:spcAft>
                <a:spcPts val="0"/>
              </a:spcAft>
              <a:buClr>
                <a:schemeClr val="dk1"/>
              </a:buClr>
              <a:buSzPts val="1800"/>
            </a:pPr>
            <a:r>
              <a:rPr lang="en-US" sz="1200" dirty="0"/>
              <a:t>Independent deployment of the Product Catalog, Shopping Cart, and Order Management services in Deta</a:t>
            </a:r>
          </a:p>
        </p:txBody>
      </p:sp>
      <p:sp>
        <p:nvSpPr>
          <p:cNvPr id="12" name="Google Shape;1610;p57">
            <a:extLst>
              <a:ext uri="{FF2B5EF4-FFF2-40B4-BE49-F238E27FC236}">
                <a16:creationId xmlns:a16="http://schemas.microsoft.com/office/drawing/2014/main" id="{9A129702-BEB0-3A15-B4C3-E6FEF43ED766}"/>
              </a:ext>
            </a:extLst>
          </p:cNvPr>
          <p:cNvSpPr txBox="1"/>
          <p:nvPr/>
        </p:nvSpPr>
        <p:spPr>
          <a:xfrm>
            <a:off x="877621" y="4552528"/>
            <a:ext cx="1993172" cy="29622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53535"/>
              </a:buClr>
              <a:buSzPts val="3100"/>
              <a:buFont typeface="Montserrat"/>
              <a:buNone/>
            </a:pPr>
            <a:r>
              <a:rPr lang="en-US" sz="1100" b="1" dirty="0">
                <a:latin typeface="Montserrat"/>
                <a:sym typeface="Montserrat"/>
              </a:rPr>
              <a:t>Deployment</a:t>
            </a:r>
            <a:endParaRPr sz="800" b="1" dirty="0"/>
          </a:p>
        </p:txBody>
      </p:sp>
      <p:sp>
        <p:nvSpPr>
          <p:cNvPr id="13" name="Google Shape;1681;p59">
            <a:extLst>
              <a:ext uri="{FF2B5EF4-FFF2-40B4-BE49-F238E27FC236}">
                <a16:creationId xmlns:a16="http://schemas.microsoft.com/office/drawing/2014/main" id="{0E770BE6-7E8A-3557-90CB-39B92C34484C}"/>
              </a:ext>
            </a:extLst>
          </p:cNvPr>
          <p:cNvSpPr txBox="1"/>
          <p:nvPr/>
        </p:nvSpPr>
        <p:spPr>
          <a:xfrm>
            <a:off x="3579876" y="4710597"/>
            <a:ext cx="1875666" cy="1597183"/>
          </a:xfrm>
          <a:prstGeom prst="rect">
            <a:avLst/>
          </a:prstGeom>
          <a:solidFill>
            <a:srgbClr val="81EAFF">
              <a:alpha val="49804"/>
            </a:srgbClr>
          </a:solidFill>
          <a:ln>
            <a:noFill/>
          </a:ln>
        </p:spPr>
        <p:txBody>
          <a:bodyPr spcFirstLastPara="1" wrap="square" lIns="91425" tIns="45700" rIns="91425" bIns="45700" anchor="t" anchorCtr="0">
            <a:noAutofit/>
          </a:bodyPr>
          <a:lstStyle/>
          <a:p>
            <a:pPr marR="0" lvl="0" algn="ctr" rtl="0">
              <a:lnSpc>
                <a:spcPct val="100000"/>
              </a:lnSpc>
              <a:spcBef>
                <a:spcPts val="0"/>
              </a:spcBef>
              <a:spcAft>
                <a:spcPts val="0"/>
              </a:spcAft>
              <a:buClr>
                <a:schemeClr val="dk1"/>
              </a:buClr>
              <a:buSzPts val="1800"/>
            </a:pPr>
            <a:endParaRPr lang="en-US" sz="1200" dirty="0"/>
          </a:p>
          <a:p>
            <a:pPr marR="0" lvl="0" algn="ctr" rtl="0">
              <a:lnSpc>
                <a:spcPct val="100000"/>
              </a:lnSpc>
              <a:spcBef>
                <a:spcPts val="0"/>
              </a:spcBef>
              <a:spcAft>
                <a:spcPts val="0"/>
              </a:spcAft>
              <a:buClr>
                <a:schemeClr val="dk1"/>
              </a:buClr>
              <a:buSzPts val="1800"/>
            </a:pPr>
            <a:endParaRPr lang="en-US" sz="1200" dirty="0"/>
          </a:p>
          <a:p>
            <a:pPr marR="0" lvl="0" algn="ctr" rtl="0">
              <a:lnSpc>
                <a:spcPct val="100000"/>
              </a:lnSpc>
              <a:spcBef>
                <a:spcPts val="0"/>
              </a:spcBef>
              <a:spcAft>
                <a:spcPts val="0"/>
              </a:spcAft>
              <a:buClr>
                <a:schemeClr val="dk1"/>
              </a:buClr>
              <a:buSzPts val="1800"/>
            </a:pPr>
            <a:r>
              <a:rPr lang="en-US" sz="1200" dirty="0"/>
              <a:t>Designing test plans in JMeter to mimic real-world user behavior and load patterns</a:t>
            </a:r>
          </a:p>
          <a:p>
            <a:pPr marL="171450" marR="0" lvl="0" indent="-171450" algn="ctr" rtl="0">
              <a:lnSpc>
                <a:spcPct val="100000"/>
              </a:lnSpc>
              <a:spcBef>
                <a:spcPts val="0"/>
              </a:spcBef>
              <a:spcAft>
                <a:spcPts val="0"/>
              </a:spcAft>
              <a:buClr>
                <a:schemeClr val="dk1"/>
              </a:buClr>
              <a:buSzPts val="1800"/>
              <a:buFont typeface="Arial" panose="020B0604020202020204" pitchFamily="34" charset="0"/>
              <a:buChar char="•"/>
            </a:pPr>
            <a:endParaRPr lang="en-US" sz="1200" dirty="0"/>
          </a:p>
        </p:txBody>
      </p:sp>
      <p:sp>
        <p:nvSpPr>
          <p:cNvPr id="14" name="Google Shape;1610;p57">
            <a:extLst>
              <a:ext uri="{FF2B5EF4-FFF2-40B4-BE49-F238E27FC236}">
                <a16:creationId xmlns:a16="http://schemas.microsoft.com/office/drawing/2014/main" id="{13CEB73E-D03E-6E5D-7041-DD71F450A9CE}"/>
              </a:ext>
            </a:extLst>
          </p:cNvPr>
          <p:cNvSpPr txBox="1"/>
          <p:nvPr/>
        </p:nvSpPr>
        <p:spPr>
          <a:xfrm>
            <a:off x="3532929" y="4552527"/>
            <a:ext cx="1993172" cy="29622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53535"/>
              </a:buClr>
              <a:buSzPts val="3100"/>
              <a:buFont typeface="Montserrat"/>
              <a:buNone/>
            </a:pPr>
            <a:r>
              <a:rPr lang="en-US" sz="1100" b="1" dirty="0">
                <a:latin typeface="Montserrat"/>
                <a:sym typeface="Montserrat"/>
              </a:rPr>
              <a:t>Load Testing</a:t>
            </a:r>
            <a:endParaRPr sz="800" b="1" dirty="0"/>
          </a:p>
        </p:txBody>
      </p:sp>
      <p:sp>
        <p:nvSpPr>
          <p:cNvPr id="15" name="Google Shape;1681;p59">
            <a:extLst>
              <a:ext uri="{FF2B5EF4-FFF2-40B4-BE49-F238E27FC236}">
                <a16:creationId xmlns:a16="http://schemas.microsoft.com/office/drawing/2014/main" id="{DCCD6B27-3504-D378-3EA1-3E49947A1E4C}"/>
              </a:ext>
            </a:extLst>
          </p:cNvPr>
          <p:cNvSpPr txBox="1"/>
          <p:nvPr/>
        </p:nvSpPr>
        <p:spPr>
          <a:xfrm>
            <a:off x="6530925" y="4723259"/>
            <a:ext cx="1875666" cy="1584521"/>
          </a:xfrm>
          <a:prstGeom prst="rect">
            <a:avLst/>
          </a:prstGeom>
          <a:solidFill>
            <a:srgbClr val="81EAFF">
              <a:alpha val="49804"/>
            </a:srgbClr>
          </a:solidFill>
          <a:ln>
            <a:noFill/>
          </a:ln>
        </p:spPr>
        <p:txBody>
          <a:bodyPr spcFirstLastPara="1" wrap="square" lIns="91425" tIns="45700" rIns="91425" bIns="45700" anchor="t" anchorCtr="0">
            <a:noAutofit/>
          </a:bodyPr>
          <a:lstStyle/>
          <a:p>
            <a:pPr marR="0" lvl="0" algn="ctr" rtl="0">
              <a:lnSpc>
                <a:spcPct val="100000"/>
              </a:lnSpc>
              <a:spcBef>
                <a:spcPts val="0"/>
              </a:spcBef>
              <a:spcAft>
                <a:spcPts val="0"/>
              </a:spcAft>
              <a:buClr>
                <a:schemeClr val="dk1"/>
              </a:buClr>
              <a:buSzPts val="1800"/>
            </a:pPr>
            <a:endParaRPr lang="en-US" sz="1200" dirty="0"/>
          </a:p>
          <a:p>
            <a:pPr marR="0" lvl="0" algn="ctr" rtl="0">
              <a:lnSpc>
                <a:spcPct val="100000"/>
              </a:lnSpc>
              <a:spcBef>
                <a:spcPts val="0"/>
              </a:spcBef>
              <a:spcAft>
                <a:spcPts val="0"/>
              </a:spcAft>
              <a:buClr>
                <a:schemeClr val="dk1"/>
              </a:buClr>
              <a:buSzPts val="1800"/>
            </a:pPr>
            <a:endParaRPr lang="en-US" sz="1200" dirty="0"/>
          </a:p>
          <a:p>
            <a:pPr marR="0" lvl="0" algn="ctr" rtl="0">
              <a:lnSpc>
                <a:spcPct val="100000"/>
              </a:lnSpc>
              <a:spcBef>
                <a:spcPts val="0"/>
              </a:spcBef>
              <a:spcAft>
                <a:spcPts val="0"/>
              </a:spcAft>
              <a:buClr>
                <a:schemeClr val="dk1"/>
              </a:buClr>
              <a:buSzPts val="1800"/>
            </a:pPr>
            <a:r>
              <a:rPr lang="en-US" sz="1200" dirty="0"/>
              <a:t>Leveraging JMeter's diverse set of listeners to capture a broad spectrum of performance data</a:t>
            </a:r>
          </a:p>
          <a:p>
            <a:pPr marR="0" lvl="0" rtl="0">
              <a:lnSpc>
                <a:spcPct val="100000"/>
              </a:lnSpc>
              <a:spcBef>
                <a:spcPts val="0"/>
              </a:spcBef>
              <a:spcAft>
                <a:spcPts val="0"/>
              </a:spcAft>
              <a:buClr>
                <a:schemeClr val="dk1"/>
              </a:buClr>
              <a:buSzPts val="1800"/>
            </a:pPr>
            <a:endParaRPr lang="en-US" sz="1000" dirty="0"/>
          </a:p>
        </p:txBody>
      </p:sp>
      <p:sp>
        <p:nvSpPr>
          <p:cNvPr id="16" name="Google Shape;1610;p57">
            <a:extLst>
              <a:ext uri="{FF2B5EF4-FFF2-40B4-BE49-F238E27FC236}">
                <a16:creationId xmlns:a16="http://schemas.microsoft.com/office/drawing/2014/main" id="{6DD1CE51-9301-C708-6355-F0F169C80455}"/>
              </a:ext>
            </a:extLst>
          </p:cNvPr>
          <p:cNvSpPr txBox="1"/>
          <p:nvPr/>
        </p:nvSpPr>
        <p:spPr>
          <a:xfrm>
            <a:off x="6036311" y="4574249"/>
            <a:ext cx="2881737" cy="30102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53535"/>
              </a:buClr>
              <a:buSzPts val="3100"/>
              <a:buFont typeface="Montserrat"/>
              <a:buNone/>
            </a:pPr>
            <a:r>
              <a:rPr lang="en-US" sz="1100" b="1" dirty="0">
                <a:latin typeface="Montserrat"/>
                <a:sym typeface="Montserrat"/>
              </a:rPr>
              <a:t>Data Collection &amp; Pre-Processing</a:t>
            </a:r>
            <a:endParaRPr sz="800" b="1" dirty="0"/>
          </a:p>
        </p:txBody>
      </p:sp>
      <p:sp>
        <p:nvSpPr>
          <p:cNvPr id="17" name="Google Shape;1681;p59">
            <a:extLst>
              <a:ext uri="{FF2B5EF4-FFF2-40B4-BE49-F238E27FC236}">
                <a16:creationId xmlns:a16="http://schemas.microsoft.com/office/drawing/2014/main" id="{E195A14B-B575-6A0C-FEFC-54F79F1CA3F0}"/>
              </a:ext>
            </a:extLst>
          </p:cNvPr>
          <p:cNvSpPr txBox="1"/>
          <p:nvPr/>
        </p:nvSpPr>
        <p:spPr>
          <a:xfrm>
            <a:off x="9382490" y="4713652"/>
            <a:ext cx="1875666" cy="1594128"/>
          </a:xfrm>
          <a:prstGeom prst="rect">
            <a:avLst/>
          </a:prstGeom>
          <a:solidFill>
            <a:srgbClr val="81EAFF">
              <a:alpha val="49804"/>
            </a:srgbClr>
          </a:solidFill>
          <a:ln>
            <a:noFill/>
          </a:ln>
        </p:spPr>
        <p:txBody>
          <a:bodyPr spcFirstLastPara="1" wrap="square" lIns="91425" tIns="45700" rIns="91425" bIns="45700" anchor="t" anchorCtr="0">
            <a:noAutofit/>
          </a:bodyPr>
          <a:lstStyle/>
          <a:p>
            <a:pPr marR="0" lvl="0" algn="ctr" rtl="0">
              <a:lnSpc>
                <a:spcPct val="100000"/>
              </a:lnSpc>
              <a:spcBef>
                <a:spcPts val="0"/>
              </a:spcBef>
              <a:spcAft>
                <a:spcPts val="0"/>
              </a:spcAft>
              <a:buClr>
                <a:schemeClr val="dk1"/>
              </a:buClr>
              <a:buSzPts val="1800"/>
            </a:pPr>
            <a:endParaRPr lang="en-US" sz="1200" dirty="0"/>
          </a:p>
          <a:p>
            <a:pPr marR="0" lvl="0" algn="ctr" rtl="0">
              <a:lnSpc>
                <a:spcPct val="100000"/>
              </a:lnSpc>
              <a:spcBef>
                <a:spcPts val="0"/>
              </a:spcBef>
              <a:spcAft>
                <a:spcPts val="0"/>
              </a:spcAft>
              <a:buClr>
                <a:schemeClr val="dk1"/>
              </a:buClr>
              <a:buSzPts val="1800"/>
            </a:pPr>
            <a:r>
              <a:rPr lang="en-US" sz="1200" dirty="0"/>
              <a:t>Application of statistical approach (Central Limit Theorem, Hypothesis testing, Summary Statistics)  to drive insights and extract conclusions.</a:t>
            </a:r>
            <a:endParaRPr sz="1200" dirty="0"/>
          </a:p>
        </p:txBody>
      </p:sp>
      <p:sp>
        <p:nvSpPr>
          <p:cNvPr id="18" name="Google Shape;1610;p57">
            <a:extLst>
              <a:ext uri="{FF2B5EF4-FFF2-40B4-BE49-F238E27FC236}">
                <a16:creationId xmlns:a16="http://schemas.microsoft.com/office/drawing/2014/main" id="{F0427153-38E3-4DF6-85C4-CA92ABCE5B4F}"/>
              </a:ext>
            </a:extLst>
          </p:cNvPr>
          <p:cNvSpPr txBox="1"/>
          <p:nvPr/>
        </p:nvSpPr>
        <p:spPr>
          <a:xfrm>
            <a:off x="9335543" y="4555582"/>
            <a:ext cx="1993172" cy="29622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53535"/>
              </a:buClr>
              <a:buSzPts val="3100"/>
              <a:buFont typeface="Montserrat"/>
              <a:buNone/>
            </a:pPr>
            <a:r>
              <a:rPr lang="en-US" sz="1100" b="1" dirty="0">
                <a:latin typeface="Montserrat"/>
                <a:sym typeface="Montserrat"/>
              </a:rPr>
              <a:t>Analysis &amp; Insights</a:t>
            </a:r>
            <a:endParaRPr sz="800" b="1" dirty="0"/>
          </a:p>
        </p:txBody>
      </p:sp>
      <p:sp>
        <p:nvSpPr>
          <p:cNvPr id="19" name="Google Shape;1681;p59">
            <a:extLst>
              <a:ext uri="{FF2B5EF4-FFF2-40B4-BE49-F238E27FC236}">
                <a16:creationId xmlns:a16="http://schemas.microsoft.com/office/drawing/2014/main" id="{D728466B-D899-FEB6-BC5A-0DE8BC7FFF10}"/>
              </a:ext>
            </a:extLst>
          </p:cNvPr>
          <p:cNvSpPr txBox="1"/>
          <p:nvPr/>
        </p:nvSpPr>
        <p:spPr>
          <a:xfrm>
            <a:off x="924568" y="3310556"/>
            <a:ext cx="1875666" cy="431075"/>
          </a:xfrm>
          <a:prstGeom prst="rect">
            <a:avLst/>
          </a:prstGeom>
          <a:solidFill>
            <a:srgbClr val="007D96">
              <a:alpha val="25882"/>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r>
              <a:rPr lang="en-US" sz="1050" b="1" dirty="0"/>
              <a:t>Tech Stacks</a:t>
            </a:r>
            <a:r>
              <a:rPr lang="en-US" sz="1050" dirty="0"/>
              <a:t>: Lucid Chart, Figma</a:t>
            </a:r>
          </a:p>
        </p:txBody>
      </p:sp>
      <p:sp>
        <p:nvSpPr>
          <p:cNvPr id="21" name="Google Shape;1681;p59">
            <a:extLst>
              <a:ext uri="{FF2B5EF4-FFF2-40B4-BE49-F238E27FC236}">
                <a16:creationId xmlns:a16="http://schemas.microsoft.com/office/drawing/2014/main" id="{47FFDF59-3720-F1B0-F60B-E56BBF8D8FFC}"/>
              </a:ext>
            </a:extLst>
          </p:cNvPr>
          <p:cNvSpPr txBox="1"/>
          <p:nvPr/>
        </p:nvSpPr>
        <p:spPr>
          <a:xfrm>
            <a:off x="3572226" y="3302713"/>
            <a:ext cx="1875666" cy="440313"/>
          </a:xfrm>
          <a:prstGeom prst="rect">
            <a:avLst/>
          </a:prstGeom>
          <a:solidFill>
            <a:srgbClr val="007D96">
              <a:alpha val="25882"/>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r>
              <a:rPr lang="en-US" sz="1050" b="1" dirty="0"/>
              <a:t>Tech Stacks</a:t>
            </a:r>
            <a:r>
              <a:rPr lang="en-US" sz="1050" dirty="0"/>
              <a:t>: Lucid Chart, Figma</a:t>
            </a:r>
          </a:p>
        </p:txBody>
      </p:sp>
      <p:sp>
        <p:nvSpPr>
          <p:cNvPr id="23" name="Google Shape;1681;p59">
            <a:extLst>
              <a:ext uri="{FF2B5EF4-FFF2-40B4-BE49-F238E27FC236}">
                <a16:creationId xmlns:a16="http://schemas.microsoft.com/office/drawing/2014/main" id="{DD4FAFA3-CC67-E360-AA22-CC9FFC4CAF27}"/>
              </a:ext>
            </a:extLst>
          </p:cNvPr>
          <p:cNvSpPr txBox="1"/>
          <p:nvPr/>
        </p:nvSpPr>
        <p:spPr>
          <a:xfrm>
            <a:off x="9383677" y="3317374"/>
            <a:ext cx="1875666" cy="431075"/>
          </a:xfrm>
          <a:prstGeom prst="rect">
            <a:avLst/>
          </a:prstGeom>
          <a:solidFill>
            <a:srgbClr val="007D96">
              <a:alpha val="25882"/>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r>
              <a:rPr lang="en-US" sz="1050" b="1" dirty="0"/>
              <a:t>Tech Stacks</a:t>
            </a:r>
            <a:r>
              <a:rPr lang="en-US" sz="1050" dirty="0"/>
              <a:t>: Postman, Swagger UI</a:t>
            </a:r>
          </a:p>
        </p:txBody>
      </p:sp>
      <p:sp>
        <p:nvSpPr>
          <p:cNvPr id="24" name="Google Shape;1681;p59">
            <a:extLst>
              <a:ext uri="{FF2B5EF4-FFF2-40B4-BE49-F238E27FC236}">
                <a16:creationId xmlns:a16="http://schemas.microsoft.com/office/drawing/2014/main" id="{705DFC24-9907-76FB-36B3-CEB131D84148}"/>
              </a:ext>
            </a:extLst>
          </p:cNvPr>
          <p:cNvSpPr txBox="1"/>
          <p:nvPr/>
        </p:nvSpPr>
        <p:spPr>
          <a:xfrm>
            <a:off x="3579876" y="6379758"/>
            <a:ext cx="1875666" cy="431075"/>
          </a:xfrm>
          <a:prstGeom prst="rect">
            <a:avLst/>
          </a:prstGeom>
          <a:solidFill>
            <a:srgbClr val="007D96">
              <a:alpha val="25882"/>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r>
              <a:rPr lang="en-US" sz="1050" b="1" dirty="0"/>
              <a:t>Tech Stacks</a:t>
            </a:r>
            <a:r>
              <a:rPr lang="en-US" sz="1050" dirty="0"/>
              <a:t>: Apache JMeter</a:t>
            </a:r>
          </a:p>
        </p:txBody>
      </p:sp>
      <p:sp>
        <p:nvSpPr>
          <p:cNvPr id="25" name="Google Shape;1681;p59">
            <a:extLst>
              <a:ext uri="{FF2B5EF4-FFF2-40B4-BE49-F238E27FC236}">
                <a16:creationId xmlns:a16="http://schemas.microsoft.com/office/drawing/2014/main" id="{11A7E8B7-1F00-8B8B-7AEB-EEEB8935CCF3}"/>
              </a:ext>
            </a:extLst>
          </p:cNvPr>
          <p:cNvSpPr txBox="1"/>
          <p:nvPr/>
        </p:nvSpPr>
        <p:spPr>
          <a:xfrm>
            <a:off x="9382490" y="6368278"/>
            <a:ext cx="1875666" cy="431075"/>
          </a:xfrm>
          <a:prstGeom prst="rect">
            <a:avLst/>
          </a:prstGeom>
          <a:solidFill>
            <a:srgbClr val="007D96">
              <a:alpha val="25882"/>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r>
              <a:rPr lang="en-US" sz="1050" b="1" dirty="0"/>
              <a:t>Tech Stacks</a:t>
            </a:r>
            <a:r>
              <a:rPr lang="en-US" sz="1050" dirty="0"/>
              <a:t>:  Python (Seaborn, Matplotlib)</a:t>
            </a:r>
          </a:p>
        </p:txBody>
      </p:sp>
      <p:sp>
        <p:nvSpPr>
          <p:cNvPr id="26" name="Google Shape;1681;p59">
            <a:extLst>
              <a:ext uri="{FF2B5EF4-FFF2-40B4-BE49-F238E27FC236}">
                <a16:creationId xmlns:a16="http://schemas.microsoft.com/office/drawing/2014/main" id="{E972DC81-0E81-31E6-618F-E96E3FC26874}"/>
              </a:ext>
            </a:extLst>
          </p:cNvPr>
          <p:cNvSpPr txBox="1"/>
          <p:nvPr/>
        </p:nvSpPr>
        <p:spPr>
          <a:xfrm>
            <a:off x="6534317" y="3317374"/>
            <a:ext cx="1875666" cy="431075"/>
          </a:xfrm>
          <a:prstGeom prst="rect">
            <a:avLst/>
          </a:prstGeom>
          <a:solidFill>
            <a:srgbClr val="007D96">
              <a:alpha val="25882"/>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r>
              <a:rPr lang="en-US" sz="1050" b="1" dirty="0"/>
              <a:t>Tech Stacks</a:t>
            </a:r>
            <a:r>
              <a:rPr lang="en-US" sz="1050" dirty="0"/>
              <a:t>: Python (</a:t>
            </a:r>
            <a:r>
              <a:rPr lang="en-US" sz="1050" dirty="0" err="1"/>
              <a:t>FastAPI</a:t>
            </a:r>
            <a:r>
              <a:rPr lang="en-US" sz="1050" dirty="0"/>
              <a:t>), PostgreSQL</a:t>
            </a:r>
          </a:p>
        </p:txBody>
      </p:sp>
      <p:sp>
        <p:nvSpPr>
          <p:cNvPr id="27" name="Google Shape;1681;p59">
            <a:extLst>
              <a:ext uri="{FF2B5EF4-FFF2-40B4-BE49-F238E27FC236}">
                <a16:creationId xmlns:a16="http://schemas.microsoft.com/office/drawing/2014/main" id="{577BA08D-D108-95D2-6445-C5A228A9FB23}"/>
              </a:ext>
            </a:extLst>
          </p:cNvPr>
          <p:cNvSpPr txBox="1"/>
          <p:nvPr/>
        </p:nvSpPr>
        <p:spPr>
          <a:xfrm>
            <a:off x="924568" y="6379759"/>
            <a:ext cx="1875666" cy="431075"/>
          </a:xfrm>
          <a:prstGeom prst="rect">
            <a:avLst/>
          </a:prstGeom>
          <a:solidFill>
            <a:srgbClr val="007D96">
              <a:alpha val="25882"/>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r>
              <a:rPr lang="en-US" sz="1050" b="1" dirty="0"/>
              <a:t>Tech Stacks</a:t>
            </a:r>
            <a:r>
              <a:rPr lang="en-US" sz="1050" dirty="0"/>
              <a:t>: Deta, Amazon RDS</a:t>
            </a:r>
          </a:p>
        </p:txBody>
      </p:sp>
      <p:sp>
        <p:nvSpPr>
          <p:cNvPr id="32" name="Google Shape;1681;p59">
            <a:extLst>
              <a:ext uri="{FF2B5EF4-FFF2-40B4-BE49-F238E27FC236}">
                <a16:creationId xmlns:a16="http://schemas.microsoft.com/office/drawing/2014/main" id="{7DE37E88-1B04-7C03-790C-A21B3957FCA5}"/>
              </a:ext>
            </a:extLst>
          </p:cNvPr>
          <p:cNvSpPr txBox="1"/>
          <p:nvPr/>
        </p:nvSpPr>
        <p:spPr>
          <a:xfrm>
            <a:off x="6530925" y="6374371"/>
            <a:ext cx="1875666" cy="431075"/>
          </a:xfrm>
          <a:prstGeom prst="rect">
            <a:avLst/>
          </a:prstGeom>
          <a:solidFill>
            <a:srgbClr val="007D96">
              <a:alpha val="25882"/>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r>
              <a:rPr lang="en-US" sz="1050" b="1" dirty="0"/>
              <a:t>Tech Stacks</a:t>
            </a:r>
            <a:r>
              <a:rPr lang="en-US" sz="1050" dirty="0"/>
              <a:t>: Apache JMeter</a:t>
            </a:r>
          </a:p>
        </p:txBody>
      </p:sp>
      <p:sp>
        <p:nvSpPr>
          <p:cNvPr id="42" name="Google Shape;8823;p185">
            <a:extLst>
              <a:ext uri="{FF2B5EF4-FFF2-40B4-BE49-F238E27FC236}">
                <a16:creationId xmlns:a16="http://schemas.microsoft.com/office/drawing/2014/main" id="{ED9185C2-F8F0-926C-DF2D-708F2EF68CA6}"/>
              </a:ext>
            </a:extLst>
          </p:cNvPr>
          <p:cNvSpPr>
            <a:spLocks noChangeArrowheads="1"/>
          </p:cNvSpPr>
          <p:nvPr/>
        </p:nvSpPr>
        <p:spPr bwMode="auto">
          <a:xfrm>
            <a:off x="1530487" y="575755"/>
            <a:ext cx="630238" cy="630238"/>
          </a:xfrm>
          <a:prstGeom prst="ellipse">
            <a:avLst/>
          </a:prstGeom>
          <a:solidFill>
            <a:srgbClr val="FFCC5E"/>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43" name="Google Shape;8824;p185">
            <a:extLst>
              <a:ext uri="{FF2B5EF4-FFF2-40B4-BE49-F238E27FC236}">
                <a16:creationId xmlns:a16="http://schemas.microsoft.com/office/drawing/2014/main" id="{8B1FBE8B-70A6-7B63-24A8-FF80C7DCFDBD}"/>
              </a:ext>
            </a:extLst>
          </p:cNvPr>
          <p:cNvSpPr>
            <a:spLocks noChangeArrowheads="1"/>
          </p:cNvSpPr>
          <p:nvPr/>
        </p:nvSpPr>
        <p:spPr bwMode="auto">
          <a:xfrm>
            <a:off x="4266730" y="575755"/>
            <a:ext cx="630238" cy="630238"/>
          </a:xfrm>
          <a:prstGeom prst="ellipse">
            <a:avLst/>
          </a:prstGeom>
          <a:solidFill>
            <a:srgbClr val="FF943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44" name="Google Shape;8825;p185">
            <a:extLst>
              <a:ext uri="{FF2B5EF4-FFF2-40B4-BE49-F238E27FC236}">
                <a16:creationId xmlns:a16="http://schemas.microsoft.com/office/drawing/2014/main" id="{DC0AA0AD-679F-8580-44CF-23FA2DF919DC}"/>
              </a:ext>
            </a:extLst>
          </p:cNvPr>
          <p:cNvSpPr>
            <a:spLocks noChangeArrowheads="1"/>
          </p:cNvSpPr>
          <p:nvPr/>
        </p:nvSpPr>
        <p:spPr bwMode="auto">
          <a:xfrm>
            <a:off x="7117714" y="575755"/>
            <a:ext cx="630237" cy="630238"/>
          </a:xfrm>
          <a:prstGeom prst="ellipse">
            <a:avLst/>
          </a:prstGeom>
          <a:solidFill>
            <a:srgbClr val="E2495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45" name="Google Shape;8826;p185">
            <a:extLst>
              <a:ext uri="{FF2B5EF4-FFF2-40B4-BE49-F238E27FC236}">
                <a16:creationId xmlns:a16="http://schemas.microsoft.com/office/drawing/2014/main" id="{C02F77BC-7B39-24C0-A7BF-94485389C98B}"/>
              </a:ext>
            </a:extLst>
          </p:cNvPr>
          <p:cNvSpPr>
            <a:spLocks noChangeArrowheads="1"/>
          </p:cNvSpPr>
          <p:nvPr/>
        </p:nvSpPr>
        <p:spPr bwMode="auto">
          <a:xfrm>
            <a:off x="9970690" y="575755"/>
            <a:ext cx="630237" cy="630238"/>
          </a:xfrm>
          <a:prstGeom prst="ellipse">
            <a:avLst/>
          </a:prstGeom>
          <a:solidFill>
            <a:srgbClr val="8C103D"/>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46" name="Google Shape;8831;p185">
            <a:extLst>
              <a:ext uri="{FF2B5EF4-FFF2-40B4-BE49-F238E27FC236}">
                <a16:creationId xmlns:a16="http://schemas.microsoft.com/office/drawing/2014/main" id="{E803A6AC-5C6B-A651-83AE-9220F84880EC}"/>
              </a:ext>
            </a:extLst>
          </p:cNvPr>
          <p:cNvSpPr txBox="1">
            <a:spLocks noChangeArrowheads="1"/>
          </p:cNvSpPr>
          <p:nvPr/>
        </p:nvSpPr>
        <p:spPr bwMode="auto">
          <a:xfrm>
            <a:off x="4449293" y="602743"/>
            <a:ext cx="563562"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3700"/>
              <a:buFont typeface="Montserrat" panose="02000505000000020004" pitchFamily="2" charset="0"/>
              <a:buNone/>
            </a:pPr>
            <a:r>
              <a:rPr lang="en-US" altLang="en-US" sz="3700" b="1">
                <a:solidFill>
                  <a:srgbClr val="FFFFFF"/>
                </a:solidFill>
                <a:latin typeface="Montserrat" panose="02000505000000020004" pitchFamily="2" charset="0"/>
                <a:sym typeface="Montserrat" panose="02000505000000020004" pitchFamily="2" charset="0"/>
              </a:rPr>
              <a:t>2</a:t>
            </a:r>
            <a:endParaRPr lang="en-US" altLang="en-US"/>
          </a:p>
        </p:txBody>
      </p:sp>
      <p:sp>
        <p:nvSpPr>
          <p:cNvPr id="47" name="Google Shape;8832;p185">
            <a:extLst>
              <a:ext uri="{FF2B5EF4-FFF2-40B4-BE49-F238E27FC236}">
                <a16:creationId xmlns:a16="http://schemas.microsoft.com/office/drawing/2014/main" id="{4B58BCA4-E46F-0E6B-A6B9-8099F3F20B1F}"/>
              </a:ext>
            </a:extLst>
          </p:cNvPr>
          <p:cNvSpPr txBox="1">
            <a:spLocks noChangeArrowheads="1"/>
          </p:cNvSpPr>
          <p:nvPr/>
        </p:nvSpPr>
        <p:spPr bwMode="auto">
          <a:xfrm>
            <a:off x="7305039" y="602743"/>
            <a:ext cx="554037"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3700"/>
              <a:buFont typeface="Montserrat" panose="02000505000000020004" pitchFamily="2" charset="0"/>
              <a:buNone/>
            </a:pPr>
            <a:r>
              <a:rPr lang="en-US" altLang="en-US" sz="3700" b="1">
                <a:solidFill>
                  <a:srgbClr val="FFFFFF"/>
                </a:solidFill>
                <a:latin typeface="Montserrat" panose="02000505000000020004" pitchFamily="2" charset="0"/>
                <a:sym typeface="Montserrat" panose="02000505000000020004" pitchFamily="2" charset="0"/>
              </a:rPr>
              <a:t>3</a:t>
            </a:r>
            <a:endParaRPr lang="en-US" altLang="en-US"/>
          </a:p>
        </p:txBody>
      </p:sp>
      <p:sp>
        <p:nvSpPr>
          <p:cNvPr id="48" name="Google Shape;8833;p185">
            <a:extLst>
              <a:ext uri="{FF2B5EF4-FFF2-40B4-BE49-F238E27FC236}">
                <a16:creationId xmlns:a16="http://schemas.microsoft.com/office/drawing/2014/main" id="{6BAFBBF0-4E74-32E4-47A3-34A74566E117}"/>
              </a:ext>
            </a:extLst>
          </p:cNvPr>
          <p:cNvSpPr txBox="1">
            <a:spLocks noChangeArrowheads="1"/>
          </p:cNvSpPr>
          <p:nvPr/>
        </p:nvSpPr>
        <p:spPr bwMode="auto">
          <a:xfrm>
            <a:off x="10154840" y="602743"/>
            <a:ext cx="554037"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3700"/>
              <a:buFont typeface="Montserrat" panose="02000505000000020004" pitchFamily="2" charset="0"/>
              <a:buNone/>
            </a:pPr>
            <a:r>
              <a:rPr lang="en-US" altLang="en-US" sz="3700" b="1" dirty="0">
                <a:solidFill>
                  <a:srgbClr val="FFFFFF"/>
                </a:solidFill>
                <a:latin typeface="Montserrat" panose="02000505000000020004" pitchFamily="2" charset="0"/>
                <a:sym typeface="Montserrat" panose="02000505000000020004" pitchFamily="2" charset="0"/>
              </a:rPr>
              <a:t>4</a:t>
            </a:r>
            <a:endParaRPr lang="en-US" altLang="en-US" dirty="0"/>
          </a:p>
        </p:txBody>
      </p:sp>
      <p:sp>
        <p:nvSpPr>
          <p:cNvPr id="49" name="Google Shape;8834;p185">
            <a:extLst>
              <a:ext uri="{FF2B5EF4-FFF2-40B4-BE49-F238E27FC236}">
                <a16:creationId xmlns:a16="http://schemas.microsoft.com/office/drawing/2014/main" id="{5D7F25EE-0645-FBD2-3A35-AFB9245DB94E}"/>
              </a:ext>
            </a:extLst>
          </p:cNvPr>
          <p:cNvSpPr txBox="1">
            <a:spLocks noChangeArrowheads="1"/>
          </p:cNvSpPr>
          <p:nvPr/>
        </p:nvSpPr>
        <p:spPr bwMode="auto">
          <a:xfrm>
            <a:off x="1752737" y="602743"/>
            <a:ext cx="4651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3700"/>
              <a:buFont typeface="Montserrat" panose="02000505000000020004" pitchFamily="2" charset="0"/>
              <a:buNone/>
            </a:pPr>
            <a:r>
              <a:rPr lang="en-US" altLang="en-US" sz="3700" b="1">
                <a:solidFill>
                  <a:srgbClr val="FFFFFF"/>
                </a:solidFill>
                <a:latin typeface="Montserrat" panose="02000505000000020004" pitchFamily="2" charset="0"/>
                <a:sym typeface="Montserrat" panose="02000505000000020004" pitchFamily="2" charset="0"/>
              </a:rPr>
              <a:t>1</a:t>
            </a:r>
            <a:endParaRPr lang="en-US" altLang="en-US"/>
          </a:p>
        </p:txBody>
      </p:sp>
      <p:sp>
        <p:nvSpPr>
          <p:cNvPr id="51" name="Arrow: Right 50">
            <a:extLst>
              <a:ext uri="{FF2B5EF4-FFF2-40B4-BE49-F238E27FC236}">
                <a16:creationId xmlns:a16="http://schemas.microsoft.com/office/drawing/2014/main" id="{80C9315E-6B2D-0529-3BD8-6E1B9872E9CA}"/>
              </a:ext>
            </a:extLst>
          </p:cNvPr>
          <p:cNvSpPr/>
          <p:nvPr/>
        </p:nvSpPr>
        <p:spPr>
          <a:xfrm>
            <a:off x="2976664" y="2286002"/>
            <a:ext cx="457200" cy="546319"/>
          </a:xfrm>
          <a:prstGeom prst="rightArrow">
            <a:avLst/>
          </a:prstGeom>
          <a:solidFill>
            <a:srgbClr val="C1C1C3"/>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Right 51">
            <a:extLst>
              <a:ext uri="{FF2B5EF4-FFF2-40B4-BE49-F238E27FC236}">
                <a16:creationId xmlns:a16="http://schemas.microsoft.com/office/drawing/2014/main" id="{64581A16-C01B-9753-2209-3071287792B8}"/>
              </a:ext>
            </a:extLst>
          </p:cNvPr>
          <p:cNvSpPr/>
          <p:nvPr/>
        </p:nvSpPr>
        <p:spPr>
          <a:xfrm>
            <a:off x="5863854" y="2286002"/>
            <a:ext cx="457200" cy="546319"/>
          </a:xfrm>
          <a:prstGeom prst="rightArrow">
            <a:avLst/>
          </a:prstGeom>
          <a:solidFill>
            <a:srgbClr val="C1C1C3"/>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Right 52">
            <a:extLst>
              <a:ext uri="{FF2B5EF4-FFF2-40B4-BE49-F238E27FC236}">
                <a16:creationId xmlns:a16="http://schemas.microsoft.com/office/drawing/2014/main" id="{F0993EF8-1238-47D1-AD95-8ECE3F89C5CB}"/>
              </a:ext>
            </a:extLst>
          </p:cNvPr>
          <p:cNvSpPr/>
          <p:nvPr/>
        </p:nvSpPr>
        <p:spPr>
          <a:xfrm>
            <a:off x="8727224" y="2286002"/>
            <a:ext cx="457200" cy="546319"/>
          </a:xfrm>
          <a:prstGeom prst="rightArrow">
            <a:avLst/>
          </a:prstGeom>
          <a:solidFill>
            <a:srgbClr val="C1C1C3"/>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Connector: Elbow 54">
            <a:extLst>
              <a:ext uri="{FF2B5EF4-FFF2-40B4-BE49-F238E27FC236}">
                <a16:creationId xmlns:a16="http://schemas.microsoft.com/office/drawing/2014/main" id="{9094F222-4804-D5CC-B74F-4A7C1EEA1059}"/>
              </a:ext>
            </a:extLst>
          </p:cNvPr>
          <p:cNvCxnSpPr>
            <a:cxnSpLocks/>
          </p:cNvCxnSpPr>
          <p:nvPr/>
        </p:nvCxnSpPr>
        <p:spPr>
          <a:xfrm flipH="1">
            <a:off x="924568" y="2411300"/>
            <a:ext cx="10333588" cy="3146527"/>
          </a:xfrm>
          <a:prstGeom prst="bentConnector5">
            <a:avLst>
              <a:gd name="adj1" fmla="val -2212"/>
              <a:gd name="adj2" fmla="val 46139"/>
              <a:gd name="adj3" fmla="val 10221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Arrow: Right 57">
            <a:extLst>
              <a:ext uri="{FF2B5EF4-FFF2-40B4-BE49-F238E27FC236}">
                <a16:creationId xmlns:a16="http://schemas.microsoft.com/office/drawing/2014/main" id="{411D8F76-E945-34C3-0FD9-A015D69D027D}"/>
              </a:ext>
            </a:extLst>
          </p:cNvPr>
          <p:cNvSpPr/>
          <p:nvPr/>
        </p:nvSpPr>
        <p:spPr>
          <a:xfrm>
            <a:off x="3002603" y="5278889"/>
            <a:ext cx="457200" cy="546319"/>
          </a:xfrm>
          <a:prstGeom prst="rightArrow">
            <a:avLst/>
          </a:prstGeom>
          <a:solidFill>
            <a:srgbClr val="C1C1C3"/>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row: Right 58">
            <a:extLst>
              <a:ext uri="{FF2B5EF4-FFF2-40B4-BE49-F238E27FC236}">
                <a16:creationId xmlns:a16="http://schemas.microsoft.com/office/drawing/2014/main" id="{DB382EE5-BD91-CCCE-7BD3-8F4D8B346822}"/>
              </a:ext>
            </a:extLst>
          </p:cNvPr>
          <p:cNvSpPr/>
          <p:nvPr/>
        </p:nvSpPr>
        <p:spPr>
          <a:xfrm>
            <a:off x="5889793" y="5278889"/>
            <a:ext cx="457200" cy="546319"/>
          </a:xfrm>
          <a:prstGeom prst="rightArrow">
            <a:avLst/>
          </a:prstGeom>
          <a:solidFill>
            <a:srgbClr val="C1C1C3"/>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1C49B7AF-3F9B-971C-E624-F196FD60794A}"/>
              </a:ext>
            </a:extLst>
          </p:cNvPr>
          <p:cNvSpPr/>
          <p:nvPr/>
        </p:nvSpPr>
        <p:spPr>
          <a:xfrm>
            <a:off x="8753163" y="5278889"/>
            <a:ext cx="457200" cy="546319"/>
          </a:xfrm>
          <a:prstGeom prst="rightArrow">
            <a:avLst/>
          </a:prstGeom>
          <a:solidFill>
            <a:srgbClr val="C1C1C3"/>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lide Number Placeholder 19">
            <a:extLst>
              <a:ext uri="{FF2B5EF4-FFF2-40B4-BE49-F238E27FC236}">
                <a16:creationId xmlns:a16="http://schemas.microsoft.com/office/drawing/2014/main" id="{AF14448D-A87F-A80B-3AEC-DE58778C1F1C}"/>
              </a:ext>
            </a:extLst>
          </p:cNvPr>
          <p:cNvSpPr>
            <a:spLocks noGrp="1"/>
          </p:cNvSpPr>
          <p:nvPr>
            <p:ph type="sldNum" sz="quarter" idx="12"/>
          </p:nvPr>
        </p:nvSpPr>
        <p:spPr>
          <a:xfrm>
            <a:off x="8873249" y="6356350"/>
            <a:ext cx="2743200" cy="365125"/>
          </a:xfrm>
        </p:spPr>
        <p:txBody>
          <a:bodyPr/>
          <a:lstStyle/>
          <a:p>
            <a:fld id="{DE927BF4-6C58-4511-84B6-11760C11D11D}"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3" name="Title 1">
            <a:extLst>
              <a:ext uri="{FF2B5EF4-FFF2-40B4-BE49-F238E27FC236}">
                <a16:creationId xmlns:a16="http://schemas.microsoft.com/office/drawing/2014/main" id="{3C420690-BBD1-0F82-F135-5EC38A405AC7}"/>
              </a:ext>
            </a:extLst>
          </p:cNvPr>
          <p:cNvSpPr txBox="1">
            <a:spLocks/>
          </p:cNvSpPr>
          <p:nvPr/>
        </p:nvSpPr>
        <p:spPr>
          <a:xfrm>
            <a:off x="3283931" y="0"/>
            <a:ext cx="5747429" cy="546319"/>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2800" b="1" dirty="0">
                <a:solidFill>
                  <a:srgbClr val="1A1A1A"/>
                </a:solidFill>
                <a:latin typeface="Raleway" pitchFamily="2" charset="0"/>
              </a:rPr>
              <a:t>Technical Approach: </a:t>
            </a:r>
            <a:r>
              <a:rPr lang="en-US" sz="2800" dirty="0">
                <a:solidFill>
                  <a:srgbClr val="1A1A1A"/>
                </a:solidFill>
                <a:latin typeface="Raleway" pitchFamily="2" charset="0"/>
              </a:rPr>
              <a:t>Architecture Diagram</a:t>
            </a:r>
            <a:endParaRPr lang="en-US" dirty="0"/>
          </a:p>
        </p:txBody>
      </p:sp>
      <p:sp>
        <p:nvSpPr>
          <p:cNvPr id="15" name="Slide Number Placeholder 14">
            <a:extLst>
              <a:ext uri="{FF2B5EF4-FFF2-40B4-BE49-F238E27FC236}">
                <a16:creationId xmlns:a16="http://schemas.microsoft.com/office/drawing/2014/main" id="{97DEE450-3A57-65F0-1988-E9F8E3C174A7}"/>
              </a:ext>
            </a:extLst>
          </p:cNvPr>
          <p:cNvSpPr>
            <a:spLocks noGrp="1"/>
          </p:cNvSpPr>
          <p:nvPr>
            <p:ph type="sldNum" sz="quarter" idx="12"/>
          </p:nvPr>
        </p:nvSpPr>
        <p:spPr/>
        <p:txBody>
          <a:bodyPr/>
          <a:lstStyle/>
          <a:p>
            <a:fld id="{DE927BF4-6C58-4511-84B6-11760C11D11D}" type="slidenum">
              <a:rPr lang="en-US" smtClean="0"/>
              <a:t>4</a:t>
            </a:fld>
            <a:endParaRPr lang="en-US"/>
          </a:p>
        </p:txBody>
      </p:sp>
      <p:grpSp>
        <p:nvGrpSpPr>
          <p:cNvPr id="12" name="Group 11">
            <a:extLst>
              <a:ext uri="{FF2B5EF4-FFF2-40B4-BE49-F238E27FC236}">
                <a16:creationId xmlns:a16="http://schemas.microsoft.com/office/drawing/2014/main" id="{B30AEF26-EAD8-8FE7-6097-FD14B3D099F5}"/>
              </a:ext>
            </a:extLst>
          </p:cNvPr>
          <p:cNvGrpSpPr/>
          <p:nvPr/>
        </p:nvGrpSpPr>
        <p:grpSpPr>
          <a:xfrm>
            <a:off x="0" y="647358"/>
            <a:ext cx="12192000" cy="5295900"/>
            <a:chOff x="0" y="958647"/>
            <a:chExt cx="12192000" cy="5295900"/>
          </a:xfrm>
        </p:grpSpPr>
        <p:pic>
          <p:nvPicPr>
            <p:cNvPr id="4" name="Picture 3" descr="A diagram of a computer&#10;&#10;Description automatically generated">
              <a:extLst>
                <a:ext uri="{FF2B5EF4-FFF2-40B4-BE49-F238E27FC236}">
                  <a16:creationId xmlns:a16="http://schemas.microsoft.com/office/drawing/2014/main" id="{5E0EDE7F-3A3E-3887-496E-103AE6E295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8647"/>
              <a:ext cx="12192000" cy="5295900"/>
            </a:xfrm>
            <a:prstGeom prst="rect">
              <a:avLst/>
            </a:prstGeom>
          </p:spPr>
        </p:pic>
        <p:sp>
          <p:nvSpPr>
            <p:cNvPr id="5" name="Rectangle 4">
              <a:extLst>
                <a:ext uri="{FF2B5EF4-FFF2-40B4-BE49-F238E27FC236}">
                  <a16:creationId xmlns:a16="http://schemas.microsoft.com/office/drawing/2014/main" id="{FEC858CE-13E0-1019-DBA1-FC2F3F624B58}"/>
                </a:ext>
              </a:extLst>
            </p:cNvPr>
            <p:cNvSpPr/>
            <p:nvPr/>
          </p:nvSpPr>
          <p:spPr>
            <a:xfrm>
              <a:off x="9982200" y="3806497"/>
              <a:ext cx="1334311" cy="20428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0306F14-5203-A559-0CA7-C61467EC0988}"/>
                </a:ext>
              </a:extLst>
            </p:cNvPr>
            <p:cNvCxnSpPr>
              <a:cxnSpLocks/>
            </p:cNvCxnSpPr>
            <p:nvPr/>
          </p:nvCxnSpPr>
          <p:spPr>
            <a:xfrm flipH="1">
              <a:off x="10058400" y="3791190"/>
              <a:ext cx="1147862" cy="0"/>
            </a:xfrm>
            <a:prstGeom prst="line">
              <a:avLst/>
            </a:prstGeom>
            <a:ln>
              <a:solidFill>
                <a:srgbClr val="C1C1C3"/>
              </a:solidFill>
            </a:ln>
          </p:spPr>
          <p:style>
            <a:lnRef idx="1">
              <a:schemeClr val="accent1"/>
            </a:lnRef>
            <a:fillRef idx="0">
              <a:schemeClr val="accent1"/>
            </a:fillRef>
            <a:effectRef idx="0">
              <a:schemeClr val="accent1"/>
            </a:effectRef>
            <a:fontRef idx="minor">
              <a:schemeClr val="tx1"/>
            </a:fontRef>
          </p:style>
        </p:cxnSp>
      </p:grpSp>
      <p:sp>
        <p:nvSpPr>
          <p:cNvPr id="8" name="Title 1">
            <a:extLst>
              <a:ext uri="{FF2B5EF4-FFF2-40B4-BE49-F238E27FC236}">
                <a16:creationId xmlns:a16="http://schemas.microsoft.com/office/drawing/2014/main" id="{E468253D-32E4-F8A9-A042-38F865BFC78F}"/>
              </a:ext>
            </a:extLst>
          </p:cNvPr>
          <p:cNvSpPr txBox="1">
            <a:spLocks/>
          </p:cNvSpPr>
          <p:nvPr/>
        </p:nvSpPr>
        <p:spPr>
          <a:xfrm>
            <a:off x="-58368" y="5952093"/>
            <a:ext cx="3968885" cy="5463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800" b="1" dirty="0">
                <a:solidFill>
                  <a:srgbClr val="1A1A1A"/>
                </a:solidFill>
                <a:latin typeface="Raleway" pitchFamily="2" charset="0"/>
                <a:hlinkClick r:id="rId4"/>
              </a:rPr>
              <a:t>https://product_catalog-1-f3543029.deta.app/docs</a:t>
            </a:r>
            <a:endParaRPr lang="en-US" sz="800" b="1" dirty="0">
              <a:solidFill>
                <a:srgbClr val="1A1A1A"/>
              </a:solidFill>
              <a:latin typeface="Raleway" pitchFamily="2" charset="0"/>
            </a:endParaRPr>
          </a:p>
          <a:p>
            <a:pPr algn="l">
              <a:tabLst>
                <a:tab pos="1768475" algn="l"/>
              </a:tabLst>
            </a:pPr>
            <a:r>
              <a:rPr lang="en-US" sz="800" b="1" dirty="0">
                <a:solidFill>
                  <a:srgbClr val="1A1A1A"/>
                </a:solidFill>
                <a:latin typeface="Raleway" pitchFamily="2" charset="0"/>
                <a:hlinkClick r:id="rId5"/>
              </a:rPr>
              <a:t>https://shopping_cart-1-y6546994.deta.app/docs</a:t>
            </a:r>
            <a:endParaRPr lang="en-US" sz="800" b="1" dirty="0">
              <a:solidFill>
                <a:srgbClr val="1A1A1A"/>
              </a:solidFill>
              <a:latin typeface="Raleway" pitchFamily="2" charset="0"/>
            </a:endParaRPr>
          </a:p>
          <a:p>
            <a:pPr algn="l">
              <a:tabLst>
                <a:tab pos="1768475" algn="l"/>
              </a:tabLst>
            </a:pPr>
            <a:r>
              <a:rPr lang="en-US" sz="800" b="1" dirty="0">
                <a:solidFill>
                  <a:srgbClr val="1A1A1A"/>
                </a:solidFill>
                <a:latin typeface="Raleway" pitchFamily="2" charset="0"/>
                <a:hlinkClick r:id="rId6"/>
              </a:rPr>
              <a:t>https://order_management-1-w1405204.deta.app/docs</a:t>
            </a:r>
            <a:endParaRPr lang="en-US" sz="800" b="1" dirty="0">
              <a:solidFill>
                <a:srgbClr val="1A1A1A"/>
              </a:solidFill>
              <a:latin typeface="Raleway" pitchFamily="2" charset="0"/>
            </a:endParaRPr>
          </a:p>
          <a:p>
            <a:pPr algn="l">
              <a:tabLst>
                <a:tab pos="1768475" algn="l"/>
              </a:tabLst>
            </a:pPr>
            <a:endParaRPr lang="en-US" sz="800" b="1" dirty="0">
              <a:solidFill>
                <a:srgbClr val="1A1A1A"/>
              </a:solidFill>
              <a:latin typeface="Raleway" pitchFamily="2" charset="0"/>
            </a:endParaRPr>
          </a:p>
          <a:p>
            <a:pPr algn="l">
              <a:tabLst>
                <a:tab pos="1768475" algn="l"/>
              </a:tabLst>
            </a:pPr>
            <a:endParaRPr lang="en-US" sz="1400" dirty="0"/>
          </a:p>
        </p:txBody>
      </p:sp>
      <p:sp>
        <p:nvSpPr>
          <p:cNvPr id="9" name="Title 1">
            <a:extLst>
              <a:ext uri="{FF2B5EF4-FFF2-40B4-BE49-F238E27FC236}">
                <a16:creationId xmlns:a16="http://schemas.microsoft.com/office/drawing/2014/main" id="{7C629E24-B0CC-F881-7B83-035C32F3812A}"/>
              </a:ext>
            </a:extLst>
          </p:cNvPr>
          <p:cNvSpPr txBox="1">
            <a:spLocks/>
          </p:cNvSpPr>
          <p:nvPr/>
        </p:nvSpPr>
        <p:spPr>
          <a:xfrm>
            <a:off x="-58368" y="5266802"/>
            <a:ext cx="2324911" cy="5463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1100" b="1" dirty="0">
                <a:solidFill>
                  <a:srgbClr val="1A1A1A"/>
                </a:solidFill>
                <a:latin typeface="Raleway" pitchFamily="2" charset="0"/>
              </a:rPr>
              <a:t>Documentations in Swagger UI</a:t>
            </a:r>
            <a:endParaRPr lang="en-US" sz="2800" dirty="0"/>
          </a:p>
        </p:txBody>
      </p:sp>
      <p:sp>
        <p:nvSpPr>
          <p:cNvPr id="10" name="Title 1">
            <a:extLst>
              <a:ext uri="{FF2B5EF4-FFF2-40B4-BE49-F238E27FC236}">
                <a16:creationId xmlns:a16="http://schemas.microsoft.com/office/drawing/2014/main" id="{97A534AD-49B6-2F98-B8CE-7FC2BDE58BE9}"/>
              </a:ext>
            </a:extLst>
          </p:cNvPr>
          <p:cNvSpPr txBox="1">
            <a:spLocks/>
          </p:cNvSpPr>
          <p:nvPr/>
        </p:nvSpPr>
        <p:spPr>
          <a:xfrm>
            <a:off x="-58368" y="6244819"/>
            <a:ext cx="2587557" cy="28103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1100" b="1" dirty="0">
                <a:solidFill>
                  <a:srgbClr val="1A1A1A"/>
                </a:solidFill>
                <a:latin typeface="Raleway" pitchFamily="2" charset="0"/>
              </a:rPr>
              <a:t>Documentations in GitHub Readme</a:t>
            </a:r>
            <a:endParaRPr lang="en-US" sz="2800" dirty="0"/>
          </a:p>
        </p:txBody>
      </p:sp>
      <p:sp>
        <p:nvSpPr>
          <p:cNvPr id="11" name="Title 1">
            <a:extLst>
              <a:ext uri="{FF2B5EF4-FFF2-40B4-BE49-F238E27FC236}">
                <a16:creationId xmlns:a16="http://schemas.microsoft.com/office/drawing/2014/main" id="{225D78C0-B38E-5E82-6F84-38F3E0236BDB}"/>
              </a:ext>
            </a:extLst>
          </p:cNvPr>
          <p:cNvSpPr txBox="1">
            <a:spLocks/>
          </p:cNvSpPr>
          <p:nvPr/>
        </p:nvSpPr>
        <p:spPr>
          <a:xfrm>
            <a:off x="-68094" y="6637385"/>
            <a:ext cx="10457235" cy="5463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800" b="1" dirty="0">
                <a:solidFill>
                  <a:srgbClr val="1A1A1A"/>
                </a:solidFill>
                <a:latin typeface="Raleway" pitchFamily="2" charset="0"/>
                <a:hlinkClick r:id="rId7"/>
              </a:rPr>
              <a:t>https://github.com/ADA-GWU/guidedresearchproject-tmehtiyev2019/blob/main/app/product_catalog_microservice/README.md</a:t>
            </a:r>
            <a:endParaRPr lang="en-US" sz="800" b="1" dirty="0">
              <a:solidFill>
                <a:srgbClr val="1A1A1A"/>
              </a:solidFill>
              <a:latin typeface="Raleway" pitchFamily="2" charset="0"/>
            </a:endParaRPr>
          </a:p>
          <a:p>
            <a:pPr algn="l">
              <a:tabLst>
                <a:tab pos="1768475" algn="l"/>
              </a:tabLst>
            </a:pPr>
            <a:r>
              <a:rPr lang="en-US" sz="800" b="1" dirty="0">
                <a:solidFill>
                  <a:srgbClr val="1A1A1A"/>
                </a:solidFill>
                <a:latin typeface="Raleway" pitchFamily="2" charset="0"/>
                <a:hlinkClick r:id="rId8"/>
              </a:rPr>
              <a:t>https://github.com/ADA-GWU/guidedresearchproject-tmehtiyev2019/blob/main/app/shopping_cart_microservice/README.md</a:t>
            </a:r>
            <a:endParaRPr lang="en-US" sz="800" b="1" dirty="0">
              <a:solidFill>
                <a:srgbClr val="1A1A1A"/>
              </a:solidFill>
              <a:latin typeface="Raleway" pitchFamily="2" charset="0"/>
            </a:endParaRPr>
          </a:p>
          <a:p>
            <a:pPr algn="l">
              <a:tabLst>
                <a:tab pos="1768475" algn="l"/>
              </a:tabLst>
            </a:pPr>
            <a:r>
              <a:rPr lang="en-US" sz="800" b="1" dirty="0">
                <a:solidFill>
                  <a:srgbClr val="1A1A1A"/>
                </a:solidFill>
                <a:latin typeface="Raleway" pitchFamily="2" charset="0"/>
                <a:hlinkClick r:id="rId9"/>
              </a:rPr>
              <a:t>https://github.com/ADA-GWU/guidedresearchproject-tmehtiyev2019/blob/main/app/order_management_microservice/README.md</a:t>
            </a:r>
            <a:endParaRPr lang="en-US" sz="800" b="1" dirty="0">
              <a:solidFill>
                <a:srgbClr val="1A1A1A"/>
              </a:solidFill>
              <a:latin typeface="Raleway" pitchFamily="2" charset="0"/>
            </a:endParaRPr>
          </a:p>
          <a:p>
            <a:pPr algn="l">
              <a:tabLst>
                <a:tab pos="1768475" algn="l"/>
              </a:tabLst>
            </a:pPr>
            <a:endParaRPr lang="en-US" sz="800" b="1" dirty="0">
              <a:solidFill>
                <a:srgbClr val="1A1A1A"/>
              </a:solidFill>
              <a:latin typeface="Raleway" pitchFamily="2" charset="0"/>
            </a:endParaRPr>
          </a:p>
          <a:p>
            <a:pPr algn="l">
              <a:tabLst>
                <a:tab pos="1768475" algn="l"/>
              </a:tabLst>
            </a:pPr>
            <a:endParaRPr lang="en-US" sz="1400" dirty="0"/>
          </a:p>
        </p:txBody>
      </p:sp>
      <p:sp>
        <p:nvSpPr>
          <p:cNvPr id="2" name="Rectangle: Rounded Corners 1">
            <a:extLst>
              <a:ext uri="{FF2B5EF4-FFF2-40B4-BE49-F238E27FC236}">
                <a16:creationId xmlns:a16="http://schemas.microsoft.com/office/drawing/2014/main" id="{3FE48E6B-5E0D-8186-0B89-5AA105918009}"/>
              </a:ext>
            </a:extLst>
          </p:cNvPr>
          <p:cNvSpPr/>
          <p:nvPr/>
        </p:nvSpPr>
        <p:spPr>
          <a:xfrm>
            <a:off x="6653719" y="914742"/>
            <a:ext cx="1334311" cy="4630020"/>
          </a:xfrm>
          <a:prstGeom prst="round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ue and black logo&#10;&#10;Description automatically generated">
            <a:extLst>
              <a:ext uri="{FF2B5EF4-FFF2-40B4-BE49-F238E27FC236}">
                <a16:creationId xmlns:a16="http://schemas.microsoft.com/office/drawing/2014/main" id="{02026187-4D7D-1F4A-2ED7-85268C839F3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15623" y="5581544"/>
            <a:ext cx="1610501" cy="905907"/>
          </a:xfrm>
          <a:prstGeom prst="rect">
            <a:avLst/>
          </a:prstGeom>
        </p:spPr>
      </p:pic>
    </p:spTree>
    <p:extLst>
      <p:ext uri="{BB962C8B-B14F-4D97-AF65-F5344CB8AC3E}">
        <p14:creationId xmlns:p14="http://schemas.microsoft.com/office/powerpoint/2010/main" val="23403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3" name="Title 1">
            <a:extLst>
              <a:ext uri="{FF2B5EF4-FFF2-40B4-BE49-F238E27FC236}">
                <a16:creationId xmlns:a16="http://schemas.microsoft.com/office/drawing/2014/main" id="{3C420690-BBD1-0F82-F135-5EC38A405AC7}"/>
              </a:ext>
            </a:extLst>
          </p:cNvPr>
          <p:cNvSpPr txBox="1">
            <a:spLocks/>
          </p:cNvSpPr>
          <p:nvPr/>
        </p:nvSpPr>
        <p:spPr>
          <a:xfrm>
            <a:off x="0" y="74052"/>
            <a:ext cx="12359647" cy="7393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tabLst>
                <a:tab pos="1768475" algn="l"/>
              </a:tabLst>
            </a:pPr>
            <a:r>
              <a:rPr lang="en-US" sz="2800" b="1" dirty="0"/>
              <a:t>Methodology: </a:t>
            </a:r>
            <a:r>
              <a:rPr lang="en-US" sz="2800" dirty="0"/>
              <a:t>Effects of Users Number on Response time</a:t>
            </a:r>
          </a:p>
          <a:p>
            <a:pPr>
              <a:tabLst>
                <a:tab pos="1768475" algn="l"/>
              </a:tabLst>
            </a:pPr>
            <a:endParaRPr lang="en-US" sz="2800" dirty="0"/>
          </a:p>
        </p:txBody>
      </p:sp>
      <p:sp>
        <p:nvSpPr>
          <p:cNvPr id="15" name="Slide Number Placeholder 14">
            <a:extLst>
              <a:ext uri="{FF2B5EF4-FFF2-40B4-BE49-F238E27FC236}">
                <a16:creationId xmlns:a16="http://schemas.microsoft.com/office/drawing/2014/main" id="{97DEE450-3A57-65F0-1988-E9F8E3C174A7}"/>
              </a:ext>
            </a:extLst>
          </p:cNvPr>
          <p:cNvSpPr>
            <a:spLocks noGrp="1"/>
          </p:cNvSpPr>
          <p:nvPr>
            <p:ph type="sldNum" sz="quarter" idx="12"/>
          </p:nvPr>
        </p:nvSpPr>
        <p:spPr>
          <a:xfrm>
            <a:off x="8610600" y="6482806"/>
            <a:ext cx="2743200" cy="365125"/>
          </a:xfrm>
        </p:spPr>
        <p:txBody>
          <a:bodyPr/>
          <a:lstStyle/>
          <a:p>
            <a:fld id="{DE927BF4-6C58-4511-84B6-11760C11D11D}" type="slidenum">
              <a:rPr lang="en-US" smtClean="0"/>
              <a:t>5</a:t>
            </a:fld>
            <a:endParaRPr lang="en-US" dirty="0"/>
          </a:p>
        </p:txBody>
      </p:sp>
      <p:pic>
        <p:nvPicPr>
          <p:cNvPr id="6" name="Picture 5" descr="A screenshot of a calendar&#10;&#10;Description automatically generated">
            <a:extLst>
              <a:ext uri="{FF2B5EF4-FFF2-40B4-BE49-F238E27FC236}">
                <a16:creationId xmlns:a16="http://schemas.microsoft.com/office/drawing/2014/main" id="{E419B3B2-0524-CB48-1489-0D7AC12B1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8" y="465251"/>
            <a:ext cx="6500029" cy="1818400"/>
          </a:xfrm>
          <a:prstGeom prst="rect">
            <a:avLst/>
          </a:prstGeom>
          <a:ln>
            <a:solidFill>
              <a:schemeClr val="tx1"/>
            </a:solidFill>
          </a:ln>
        </p:spPr>
      </p:pic>
      <p:cxnSp>
        <p:nvCxnSpPr>
          <p:cNvPr id="12" name="Straight Connector 11">
            <a:extLst>
              <a:ext uri="{FF2B5EF4-FFF2-40B4-BE49-F238E27FC236}">
                <a16:creationId xmlns:a16="http://schemas.microsoft.com/office/drawing/2014/main" id="{AB6E5BA0-D9B8-9CCE-DC9F-39F08E9BBB80}"/>
              </a:ext>
            </a:extLst>
          </p:cNvPr>
          <p:cNvCxnSpPr/>
          <p:nvPr/>
        </p:nvCxnSpPr>
        <p:spPr>
          <a:xfrm>
            <a:off x="88490" y="2523815"/>
            <a:ext cx="1203769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21CFFF16-91E1-1F63-2FCB-B11CAD16756C}"/>
              </a:ext>
            </a:extLst>
          </p:cNvPr>
          <p:cNvSpPr txBox="1">
            <a:spLocks/>
          </p:cNvSpPr>
          <p:nvPr/>
        </p:nvSpPr>
        <p:spPr>
          <a:xfrm>
            <a:off x="2533280" y="2329986"/>
            <a:ext cx="1501302" cy="194364"/>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1000" b="1" dirty="0">
                <a:solidFill>
                  <a:srgbClr val="1A1A1A"/>
                </a:solidFill>
                <a:latin typeface="Raleway" pitchFamily="2" charset="0"/>
              </a:rPr>
              <a:t>Load Test Scenario 1</a:t>
            </a:r>
            <a:endParaRPr lang="en-US" sz="1000" dirty="0"/>
          </a:p>
        </p:txBody>
      </p:sp>
      <p:graphicFrame>
        <p:nvGraphicFramePr>
          <p:cNvPr id="24" name="Table 24">
            <a:extLst>
              <a:ext uri="{FF2B5EF4-FFF2-40B4-BE49-F238E27FC236}">
                <a16:creationId xmlns:a16="http://schemas.microsoft.com/office/drawing/2014/main" id="{C12279FE-CCC3-BC99-6504-BB25E0264657}"/>
              </a:ext>
            </a:extLst>
          </p:cNvPr>
          <p:cNvGraphicFramePr>
            <a:graphicFrameLocks noGrp="1"/>
          </p:cNvGraphicFramePr>
          <p:nvPr>
            <p:extLst>
              <p:ext uri="{D42A27DB-BD31-4B8C-83A1-F6EECF244321}">
                <p14:modId xmlns:p14="http://schemas.microsoft.com/office/powerpoint/2010/main" val="109502909"/>
              </p:ext>
            </p:extLst>
          </p:nvPr>
        </p:nvGraphicFramePr>
        <p:xfrm>
          <a:off x="8394970" y="553024"/>
          <a:ext cx="2680748" cy="1756500"/>
        </p:xfrm>
        <a:graphic>
          <a:graphicData uri="http://schemas.openxmlformats.org/drawingml/2006/table">
            <a:tbl>
              <a:tblPr firstRow="1" bandRow="1">
                <a:tableStyleId>{5C22544A-7EE6-4342-B048-85BDC9FD1C3A}</a:tableStyleId>
              </a:tblPr>
              <a:tblGrid>
                <a:gridCol w="1491513">
                  <a:extLst>
                    <a:ext uri="{9D8B030D-6E8A-4147-A177-3AD203B41FA5}">
                      <a16:colId xmlns:a16="http://schemas.microsoft.com/office/drawing/2014/main" val="2950662235"/>
                    </a:ext>
                  </a:extLst>
                </a:gridCol>
                <a:gridCol w="1189235">
                  <a:extLst>
                    <a:ext uri="{9D8B030D-6E8A-4147-A177-3AD203B41FA5}">
                      <a16:colId xmlns:a16="http://schemas.microsoft.com/office/drawing/2014/main" val="3605027055"/>
                    </a:ext>
                  </a:extLst>
                </a:gridCol>
              </a:tblGrid>
              <a:tr h="292750">
                <a:tc>
                  <a:txBody>
                    <a:bodyPr/>
                    <a:lstStyle/>
                    <a:p>
                      <a:pPr algn="ctr"/>
                      <a:r>
                        <a:rPr lang="en-US" sz="1200" dirty="0"/>
                        <a:t>Metrics</a:t>
                      </a:r>
                    </a:p>
                  </a:txBody>
                  <a:tcPr/>
                </a:tc>
                <a:tc>
                  <a:txBody>
                    <a:bodyPr/>
                    <a:lstStyle/>
                    <a:p>
                      <a:pPr algn="ctr"/>
                      <a:r>
                        <a:rPr lang="en-US" sz="1200" dirty="0"/>
                        <a:t>Value</a:t>
                      </a:r>
                    </a:p>
                  </a:txBody>
                  <a:tcPr/>
                </a:tc>
                <a:extLst>
                  <a:ext uri="{0D108BD9-81ED-4DB2-BD59-A6C34878D82A}">
                    <a16:rowId xmlns:a16="http://schemas.microsoft.com/office/drawing/2014/main" val="3423640"/>
                  </a:ext>
                </a:extLst>
              </a:tr>
              <a:tr h="2927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Start Threads Count</a:t>
                      </a:r>
                      <a:endParaRPr lang="en-US" sz="900" dirty="0"/>
                    </a:p>
                  </a:txBody>
                  <a:tcPr/>
                </a:tc>
                <a:tc>
                  <a:txBody>
                    <a:bodyPr/>
                    <a:lstStyle/>
                    <a:p>
                      <a:pPr algn="ctr"/>
                      <a:r>
                        <a:rPr lang="en-US" sz="1200" b="1" dirty="0">
                          <a:solidFill>
                            <a:srgbClr val="FF0000"/>
                          </a:solidFill>
                        </a:rPr>
                        <a:t>10</a:t>
                      </a:r>
                    </a:p>
                  </a:txBody>
                  <a:tcPr/>
                </a:tc>
                <a:extLst>
                  <a:ext uri="{0D108BD9-81ED-4DB2-BD59-A6C34878D82A}">
                    <a16:rowId xmlns:a16="http://schemas.microsoft.com/office/drawing/2014/main" val="143876877"/>
                  </a:ext>
                </a:extLst>
              </a:tr>
              <a:tr h="2927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Initial Delay, sec</a:t>
                      </a:r>
                      <a:endParaRPr lang="en-US" sz="900" dirty="0"/>
                    </a:p>
                  </a:txBody>
                  <a:tcPr/>
                </a:tc>
                <a:tc>
                  <a:txBody>
                    <a:bodyPr/>
                    <a:lstStyle/>
                    <a:p>
                      <a:pPr algn="ctr"/>
                      <a:r>
                        <a:rPr lang="en-US" sz="1200" dirty="0"/>
                        <a:t>0</a:t>
                      </a:r>
                    </a:p>
                  </a:txBody>
                  <a:tcPr/>
                </a:tc>
                <a:extLst>
                  <a:ext uri="{0D108BD9-81ED-4DB2-BD59-A6C34878D82A}">
                    <a16:rowId xmlns:a16="http://schemas.microsoft.com/office/drawing/2014/main" val="2507498838"/>
                  </a:ext>
                </a:extLst>
              </a:tr>
              <a:tr h="2927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Startup Time, sec</a:t>
                      </a:r>
                      <a:endParaRPr lang="en-US" sz="900" dirty="0"/>
                    </a:p>
                  </a:txBody>
                  <a:tcPr/>
                </a:tc>
                <a:tc>
                  <a:txBody>
                    <a:bodyPr/>
                    <a:lstStyle/>
                    <a:p>
                      <a:pPr algn="ctr"/>
                      <a:r>
                        <a:rPr lang="en-US" sz="1200" dirty="0"/>
                        <a:t>10</a:t>
                      </a:r>
                    </a:p>
                  </a:txBody>
                  <a:tcPr/>
                </a:tc>
                <a:extLst>
                  <a:ext uri="{0D108BD9-81ED-4DB2-BD59-A6C34878D82A}">
                    <a16:rowId xmlns:a16="http://schemas.microsoft.com/office/drawing/2014/main" val="955888383"/>
                  </a:ext>
                </a:extLst>
              </a:tr>
              <a:tr h="2927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Hold Load For, sec</a:t>
                      </a:r>
                      <a:endParaRPr lang="en-US" sz="900" dirty="0"/>
                    </a:p>
                  </a:txBody>
                  <a:tcPr/>
                </a:tc>
                <a:tc>
                  <a:txBody>
                    <a:bodyPr/>
                    <a:lstStyle/>
                    <a:p>
                      <a:pPr algn="ctr"/>
                      <a:r>
                        <a:rPr lang="en-US" sz="1200" dirty="0"/>
                        <a:t>60</a:t>
                      </a:r>
                    </a:p>
                  </a:txBody>
                  <a:tcPr/>
                </a:tc>
                <a:extLst>
                  <a:ext uri="{0D108BD9-81ED-4DB2-BD59-A6C34878D82A}">
                    <a16:rowId xmlns:a16="http://schemas.microsoft.com/office/drawing/2014/main" val="3588877464"/>
                  </a:ext>
                </a:extLst>
              </a:tr>
              <a:tr h="2927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Shutdown Time, sec</a:t>
                      </a:r>
                      <a:endParaRPr lang="en-US" sz="900" dirty="0"/>
                    </a:p>
                  </a:txBody>
                  <a:tcPr/>
                </a:tc>
                <a:tc>
                  <a:txBody>
                    <a:bodyPr/>
                    <a:lstStyle/>
                    <a:p>
                      <a:pPr algn="ctr"/>
                      <a:r>
                        <a:rPr lang="en-US" sz="1200" dirty="0"/>
                        <a:t>10</a:t>
                      </a:r>
                    </a:p>
                  </a:txBody>
                  <a:tcPr/>
                </a:tc>
                <a:extLst>
                  <a:ext uri="{0D108BD9-81ED-4DB2-BD59-A6C34878D82A}">
                    <a16:rowId xmlns:a16="http://schemas.microsoft.com/office/drawing/2014/main" val="3889039283"/>
                  </a:ext>
                </a:extLst>
              </a:tr>
            </a:tbl>
          </a:graphicData>
        </a:graphic>
      </p:graphicFrame>
      <p:cxnSp>
        <p:nvCxnSpPr>
          <p:cNvPr id="2" name="Straight Connector 1">
            <a:extLst>
              <a:ext uri="{FF2B5EF4-FFF2-40B4-BE49-F238E27FC236}">
                <a16:creationId xmlns:a16="http://schemas.microsoft.com/office/drawing/2014/main" id="{5FCC8A40-95FA-12AE-F9FD-BC70A24EC398}"/>
              </a:ext>
            </a:extLst>
          </p:cNvPr>
          <p:cNvCxnSpPr/>
          <p:nvPr/>
        </p:nvCxnSpPr>
        <p:spPr>
          <a:xfrm>
            <a:off x="88490" y="4621748"/>
            <a:ext cx="1203769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calendar&#10;&#10;Description automatically generated">
            <a:extLst>
              <a:ext uri="{FF2B5EF4-FFF2-40B4-BE49-F238E27FC236}">
                <a16:creationId xmlns:a16="http://schemas.microsoft.com/office/drawing/2014/main" id="{D8A4CB1B-7E4E-D86D-0506-56935297BC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18" y="2570407"/>
            <a:ext cx="6500029" cy="1818400"/>
          </a:xfrm>
          <a:prstGeom prst="rect">
            <a:avLst/>
          </a:prstGeom>
          <a:ln>
            <a:solidFill>
              <a:schemeClr val="tx1"/>
            </a:solidFill>
          </a:ln>
        </p:spPr>
      </p:pic>
      <p:graphicFrame>
        <p:nvGraphicFramePr>
          <p:cNvPr id="10" name="Table 9">
            <a:extLst>
              <a:ext uri="{FF2B5EF4-FFF2-40B4-BE49-F238E27FC236}">
                <a16:creationId xmlns:a16="http://schemas.microsoft.com/office/drawing/2014/main" id="{89A06501-43CE-7FFA-66DD-903E51E9FEB3}"/>
              </a:ext>
            </a:extLst>
          </p:cNvPr>
          <p:cNvGraphicFramePr>
            <a:graphicFrameLocks noGrp="1"/>
          </p:cNvGraphicFramePr>
          <p:nvPr>
            <p:extLst>
              <p:ext uri="{D42A27DB-BD31-4B8C-83A1-F6EECF244321}">
                <p14:modId xmlns:p14="http://schemas.microsoft.com/office/powerpoint/2010/main" val="209898729"/>
              </p:ext>
            </p:extLst>
          </p:nvPr>
        </p:nvGraphicFramePr>
        <p:xfrm>
          <a:off x="8394969" y="2570406"/>
          <a:ext cx="2709147" cy="1645920"/>
        </p:xfrm>
        <a:graphic>
          <a:graphicData uri="http://schemas.openxmlformats.org/drawingml/2006/table">
            <a:tbl>
              <a:tblPr firstRow="1" bandRow="1">
                <a:tableStyleId>{5C22544A-7EE6-4342-B048-85BDC9FD1C3A}</a:tableStyleId>
              </a:tblPr>
              <a:tblGrid>
                <a:gridCol w="1507314">
                  <a:extLst>
                    <a:ext uri="{9D8B030D-6E8A-4147-A177-3AD203B41FA5}">
                      <a16:colId xmlns:a16="http://schemas.microsoft.com/office/drawing/2014/main" val="2950662235"/>
                    </a:ext>
                  </a:extLst>
                </a:gridCol>
                <a:gridCol w="1201833">
                  <a:extLst>
                    <a:ext uri="{9D8B030D-6E8A-4147-A177-3AD203B41FA5}">
                      <a16:colId xmlns:a16="http://schemas.microsoft.com/office/drawing/2014/main" val="3605027055"/>
                    </a:ext>
                  </a:extLst>
                </a:gridCol>
              </a:tblGrid>
              <a:tr h="252151">
                <a:tc>
                  <a:txBody>
                    <a:bodyPr/>
                    <a:lstStyle/>
                    <a:p>
                      <a:pPr algn="ctr"/>
                      <a:r>
                        <a:rPr lang="en-US" sz="1200" dirty="0"/>
                        <a:t>Metrics</a:t>
                      </a:r>
                    </a:p>
                  </a:txBody>
                  <a:tcPr/>
                </a:tc>
                <a:tc>
                  <a:txBody>
                    <a:bodyPr/>
                    <a:lstStyle/>
                    <a:p>
                      <a:pPr algn="ctr"/>
                      <a:r>
                        <a:rPr lang="en-US" sz="1200" dirty="0"/>
                        <a:t>Value</a:t>
                      </a:r>
                    </a:p>
                  </a:txBody>
                  <a:tcPr/>
                </a:tc>
                <a:extLst>
                  <a:ext uri="{0D108BD9-81ED-4DB2-BD59-A6C34878D82A}">
                    <a16:rowId xmlns:a16="http://schemas.microsoft.com/office/drawing/2014/main" val="3423640"/>
                  </a:ext>
                </a:extLst>
              </a:tr>
              <a:tr h="2521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Start Threads Count</a:t>
                      </a:r>
                      <a:endParaRPr lang="en-US" sz="900" dirty="0"/>
                    </a:p>
                  </a:txBody>
                  <a:tcPr/>
                </a:tc>
                <a:tc>
                  <a:txBody>
                    <a:bodyPr/>
                    <a:lstStyle/>
                    <a:p>
                      <a:pPr algn="ctr"/>
                      <a:r>
                        <a:rPr lang="en-US" sz="1200" b="1" dirty="0">
                          <a:solidFill>
                            <a:srgbClr val="FF0000"/>
                          </a:solidFill>
                        </a:rPr>
                        <a:t>50</a:t>
                      </a:r>
                    </a:p>
                  </a:txBody>
                  <a:tcPr/>
                </a:tc>
                <a:extLst>
                  <a:ext uri="{0D108BD9-81ED-4DB2-BD59-A6C34878D82A}">
                    <a16:rowId xmlns:a16="http://schemas.microsoft.com/office/drawing/2014/main" val="143876877"/>
                  </a:ext>
                </a:extLst>
              </a:tr>
              <a:tr h="2521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Initial Delay, sec</a:t>
                      </a:r>
                      <a:endParaRPr lang="en-US" sz="900" dirty="0"/>
                    </a:p>
                  </a:txBody>
                  <a:tcPr/>
                </a:tc>
                <a:tc>
                  <a:txBody>
                    <a:bodyPr/>
                    <a:lstStyle/>
                    <a:p>
                      <a:pPr algn="ctr"/>
                      <a:r>
                        <a:rPr lang="en-US" sz="1200" dirty="0"/>
                        <a:t>0</a:t>
                      </a:r>
                    </a:p>
                  </a:txBody>
                  <a:tcPr/>
                </a:tc>
                <a:extLst>
                  <a:ext uri="{0D108BD9-81ED-4DB2-BD59-A6C34878D82A}">
                    <a16:rowId xmlns:a16="http://schemas.microsoft.com/office/drawing/2014/main" val="2507498838"/>
                  </a:ext>
                </a:extLst>
              </a:tr>
              <a:tr h="2521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Startup Time, sec</a:t>
                      </a:r>
                      <a:endParaRPr lang="en-US" sz="900" dirty="0"/>
                    </a:p>
                  </a:txBody>
                  <a:tcPr/>
                </a:tc>
                <a:tc>
                  <a:txBody>
                    <a:bodyPr/>
                    <a:lstStyle/>
                    <a:p>
                      <a:pPr algn="ctr"/>
                      <a:r>
                        <a:rPr lang="en-US" sz="1200" dirty="0"/>
                        <a:t>10</a:t>
                      </a:r>
                    </a:p>
                  </a:txBody>
                  <a:tcPr/>
                </a:tc>
                <a:extLst>
                  <a:ext uri="{0D108BD9-81ED-4DB2-BD59-A6C34878D82A}">
                    <a16:rowId xmlns:a16="http://schemas.microsoft.com/office/drawing/2014/main" val="955888383"/>
                  </a:ext>
                </a:extLst>
              </a:tr>
              <a:tr h="2521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Hold Load For, sec</a:t>
                      </a:r>
                      <a:endParaRPr lang="en-US" sz="900" dirty="0"/>
                    </a:p>
                  </a:txBody>
                  <a:tcPr/>
                </a:tc>
                <a:tc>
                  <a:txBody>
                    <a:bodyPr/>
                    <a:lstStyle/>
                    <a:p>
                      <a:pPr algn="ctr"/>
                      <a:r>
                        <a:rPr lang="en-US" sz="1200" dirty="0"/>
                        <a:t>60</a:t>
                      </a:r>
                    </a:p>
                  </a:txBody>
                  <a:tcPr/>
                </a:tc>
                <a:extLst>
                  <a:ext uri="{0D108BD9-81ED-4DB2-BD59-A6C34878D82A}">
                    <a16:rowId xmlns:a16="http://schemas.microsoft.com/office/drawing/2014/main" val="3588877464"/>
                  </a:ext>
                </a:extLst>
              </a:tr>
              <a:tr h="2521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Shutdown Time, sec</a:t>
                      </a:r>
                      <a:endParaRPr lang="en-US" sz="900" dirty="0"/>
                    </a:p>
                  </a:txBody>
                  <a:tcPr/>
                </a:tc>
                <a:tc>
                  <a:txBody>
                    <a:bodyPr/>
                    <a:lstStyle/>
                    <a:p>
                      <a:pPr algn="ctr"/>
                      <a:r>
                        <a:rPr lang="en-US" sz="1200" dirty="0"/>
                        <a:t>10</a:t>
                      </a:r>
                    </a:p>
                  </a:txBody>
                  <a:tcPr/>
                </a:tc>
                <a:extLst>
                  <a:ext uri="{0D108BD9-81ED-4DB2-BD59-A6C34878D82A}">
                    <a16:rowId xmlns:a16="http://schemas.microsoft.com/office/drawing/2014/main" val="3889039283"/>
                  </a:ext>
                </a:extLst>
              </a:tr>
            </a:tbl>
          </a:graphicData>
        </a:graphic>
      </p:graphicFrame>
      <p:sp>
        <p:nvSpPr>
          <p:cNvPr id="13" name="Title 1">
            <a:extLst>
              <a:ext uri="{FF2B5EF4-FFF2-40B4-BE49-F238E27FC236}">
                <a16:creationId xmlns:a16="http://schemas.microsoft.com/office/drawing/2014/main" id="{7BA2563D-F0FA-04E0-D080-8F6BEDC56C6B}"/>
              </a:ext>
            </a:extLst>
          </p:cNvPr>
          <p:cNvSpPr txBox="1">
            <a:spLocks/>
          </p:cNvSpPr>
          <p:nvPr/>
        </p:nvSpPr>
        <p:spPr>
          <a:xfrm>
            <a:off x="2533280" y="4429219"/>
            <a:ext cx="1501302" cy="194364"/>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1000" b="1" dirty="0">
                <a:solidFill>
                  <a:srgbClr val="1A1A1A"/>
                </a:solidFill>
                <a:latin typeface="Raleway" pitchFamily="2" charset="0"/>
              </a:rPr>
              <a:t>Load Test Scenario 2</a:t>
            </a:r>
            <a:endParaRPr lang="en-US" sz="1000" dirty="0"/>
          </a:p>
        </p:txBody>
      </p:sp>
      <p:pic>
        <p:nvPicPr>
          <p:cNvPr id="16" name="Picture 15" descr="A screenshot of a graph&#10;&#10;Description automatically generated">
            <a:extLst>
              <a:ext uri="{FF2B5EF4-FFF2-40B4-BE49-F238E27FC236}">
                <a16:creationId xmlns:a16="http://schemas.microsoft.com/office/drawing/2014/main" id="{E1FA623C-796D-FBDE-16EB-147B2DA354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418" y="4697527"/>
            <a:ext cx="6500029" cy="1818400"/>
          </a:xfrm>
          <a:prstGeom prst="rect">
            <a:avLst/>
          </a:prstGeom>
          <a:ln>
            <a:solidFill>
              <a:schemeClr val="tx1"/>
            </a:solidFill>
          </a:ln>
        </p:spPr>
      </p:pic>
      <p:graphicFrame>
        <p:nvGraphicFramePr>
          <p:cNvPr id="17" name="Table 16">
            <a:extLst>
              <a:ext uri="{FF2B5EF4-FFF2-40B4-BE49-F238E27FC236}">
                <a16:creationId xmlns:a16="http://schemas.microsoft.com/office/drawing/2014/main" id="{B72E8F1D-D8D9-9581-DEE7-9A73A3468FFB}"/>
              </a:ext>
            </a:extLst>
          </p:cNvPr>
          <p:cNvGraphicFramePr>
            <a:graphicFrameLocks noGrp="1"/>
          </p:cNvGraphicFramePr>
          <p:nvPr>
            <p:extLst>
              <p:ext uri="{D42A27DB-BD31-4B8C-83A1-F6EECF244321}">
                <p14:modId xmlns:p14="http://schemas.microsoft.com/office/powerpoint/2010/main" val="1003890675"/>
              </p:ext>
            </p:extLst>
          </p:nvPr>
        </p:nvGraphicFramePr>
        <p:xfrm>
          <a:off x="8394969" y="4711415"/>
          <a:ext cx="2709148" cy="1728294"/>
        </p:xfrm>
        <a:graphic>
          <a:graphicData uri="http://schemas.openxmlformats.org/drawingml/2006/table">
            <a:tbl>
              <a:tblPr firstRow="1" bandRow="1">
                <a:tableStyleId>{5C22544A-7EE6-4342-B048-85BDC9FD1C3A}</a:tableStyleId>
              </a:tblPr>
              <a:tblGrid>
                <a:gridCol w="1507314">
                  <a:extLst>
                    <a:ext uri="{9D8B030D-6E8A-4147-A177-3AD203B41FA5}">
                      <a16:colId xmlns:a16="http://schemas.microsoft.com/office/drawing/2014/main" val="2950662235"/>
                    </a:ext>
                  </a:extLst>
                </a:gridCol>
                <a:gridCol w="1201834">
                  <a:extLst>
                    <a:ext uri="{9D8B030D-6E8A-4147-A177-3AD203B41FA5}">
                      <a16:colId xmlns:a16="http://schemas.microsoft.com/office/drawing/2014/main" val="3605027055"/>
                    </a:ext>
                  </a:extLst>
                </a:gridCol>
              </a:tblGrid>
              <a:tr h="288049">
                <a:tc>
                  <a:txBody>
                    <a:bodyPr/>
                    <a:lstStyle/>
                    <a:p>
                      <a:pPr algn="ctr"/>
                      <a:r>
                        <a:rPr lang="en-US" sz="1200" dirty="0"/>
                        <a:t>Metrics</a:t>
                      </a:r>
                    </a:p>
                  </a:txBody>
                  <a:tcPr/>
                </a:tc>
                <a:tc>
                  <a:txBody>
                    <a:bodyPr/>
                    <a:lstStyle/>
                    <a:p>
                      <a:pPr algn="ctr"/>
                      <a:r>
                        <a:rPr lang="en-US" sz="1200" dirty="0"/>
                        <a:t>Value</a:t>
                      </a:r>
                    </a:p>
                  </a:txBody>
                  <a:tcPr/>
                </a:tc>
                <a:extLst>
                  <a:ext uri="{0D108BD9-81ED-4DB2-BD59-A6C34878D82A}">
                    <a16:rowId xmlns:a16="http://schemas.microsoft.com/office/drawing/2014/main" val="3423640"/>
                  </a:ext>
                </a:extLst>
              </a:tr>
              <a:tr h="288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Start Threads Count</a:t>
                      </a:r>
                      <a:endParaRPr lang="en-US" sz="900" dirty="0"/>
                    </a:p>
                  </a:txBody>
                  <a:tcPr/>
                </a:tc>
                <a:tc>
                  <a:txBody>
                    <a:bodyPr/>
                    <a:lstStyle/>
                    <a:p>
                      <a:pPr algn="ctr"/>
                      <a:r>
                        <a:rPr lang="en-US" sz="1200" b="1" dirty="0">
                          <a:solidFill>
                            <a:srgbClr val="FF0000"/>
                          </a:solidFill>
                        </a:rPr>
                        <a:t>100</a:t>
                      </a:r>
                    </a:p>
                  </a:txBody>
                  <a:tcPr/>
                </a:tc>
                <a:extLst>
                  <a:ext uri="{0D108BD9-81ED-4DB2-BD59-A6C34878D82A}">
                    <a16:rowId xmlns:a16="http://schemas.microsoft.com/office/drawing/2014/main" val="143876877"/>
                  </a:ext>
                </a:extLst>
              </a:tr>
              <a:tr h="288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Initial Delay, sec</a:t>
                      </a:r>
                      <a:endParaRPr lang="en-US" sz="900" dirty="0"/>
                    </a:p>
                  </a:txBody>
                  <a:tcPr/>
                </a:tc>
                <a:tc>
                  <a:txBody>
                    <a:bodyPr/>
                    <a:lstStyle/>
                    <a:p>
                      <a:pPr algn="ctr"/>
                      <a:r>
                        <a:rPr lang="en-US" sz="1200" dirty="0"/>
                        <a:t>0</a:t>
                      </a:r>
                    </a:p>
                  </a:txBody>
                  <a:tcPr/>
                </a:tc>
                <a:extLst>
                  <a:ext uri="{0D108BD9-81ED-4DB2-BD59-A6C34878D82A}">
                    <a16:rowId xmlns:a16="http://schemas.microsoft.com/office/drawing/2014/main" val="2507498838"/>
                  </a:ext>
                </a:extLst>
              </a:tr>
              <a:tr h="288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Startup Time, sec</a:t>
                      </a:r>
                      <a:endParaRPr lang="en-US" sz="900" dirty="0"/>
                    </a:p>
                  </a:txBody>
                  <a:tcPr/>
                </a:tc>
                <a:tc>
                  <a:txBody>
                    <a:bodyPr/>
                    <a:lstStyle/>
                    <a:p>
                      <a:pPr algn="ctr"/>
                      <a:r>
                        <a:rPr lang="en-US" sz="1200" dirty="0"/>
                        <a:t>10</a:t>
                      </a:r>
                    </a:p>
                  </a:txBody>
                  <a:tcPr/>
                </a:tc>
                <a:extLst>
                  <a:ext uri="{0D108BD9-81ED-4DB2-BD59-A6C34878D82A}">
                    <a16:rowId xmlns:a16="http://schemas.microsoft.com/office/drawing/2014/main" val="955888383"/>
                  </a:ext>
                </a:extLst>
              </a:tr>
              <a:tr h="288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Hold Load For, sec</a:t>
                      </a:r>
                      <a:endParaRPr lang="en-US" sz="900" dirty="0"/>
                    </a:p>
                  </a:txBody>
                  <a:tcPr/>
                </a:tc>
                <a:tc>
                  <a:txBody>
                    <a:bodyPr/>
                    <a:lstStyle/>
                    <a:p>
                      <a:pPr algn="ctr"/>
                      <a:r>
                        <a:rPr lang="en-US" sz="1200" dirty="0"/>
                        <a:t>60</a:t>
                      </a:r>
                    </a:p>
                  </a:txBody>
                  <a:tcPr/>
                </a:tc>
                <a:extLst>
                  <a:ext uri="{0D108BD9-81ED-4DB2-BD59-A6C34878D82A}">
                    <a16:rowId xmlns:a16="http://schemas.microsoft.com/office/drawing/2014/main" val="3588877464"/>
                  </a:ext>
                </a:extLst>
              </a:tr>
              <a:tr h="288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Shutdown Time, sec</a:t>
                      </a:r>
                      <a:endParaRPr lang="en-US" sz="900" dirty="0"/>
                    </a:p>
                  </a:txBody>
                  <a:tcPr/>
                </a:tc>
                <a:tc>
                  <a:txBody>
                    <a:bodyPr/>
                    <a:lstStyle/>
                    <a:p>
                      <a:pPr algn="ctr"/>
                      <a:r>
                        <a:rPr lang="en-US" sz="1200" dirty="0"/>
                        <a:t>10</a:t>
                      </a:r>
                    </a:p>
                  </a:txBody>
                  <a:tcPr/>
                </a:tc>
                <a:extLst>
                  <a:ext uri="{0D108BD9-81ED-4DB2-BD59-A6C34878D82A}">
                    <a16:rowId xmlns:a16="http://schemas.microsoft.com/office/drawing/2014/main" val="3889039283"/>
                  </a:ext>
                </a:extLst>
              </a:tr>
            </a:tbl>
          </a:graphicData>
        </a:graphic>
      </p:graphicFrame>
      <p:sp>
        <p:nvSpPr>
          <p:cNvPr id="18" name="Title 1">
            <a:extLst>
              <a:ext uri="{FF2B5EF4-FFF2-40B4-BE49-F238E27FC236}">
                <a16:creationId xmlns:a16="http://schemas.microsoft.com/office/drawing/2014/main" id="{AA439A9D-5CD8-0A8C-6AA3-7E010BD2D086}"/>
              </a:ext>
            </a:extLst>
          </p:cNvPr>
          <p:cNvSpPr txBox="1">
            <a:spLocks/>
          </p:cNvSpPr>
          <p:nvPr/>
        </p:nvSpPr>
        <p:spPr>
          <a:xfrm>
            <a:off x="2452217" y="6568186"/>
            <a:ext cx="1501302" cy="194364"/>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1000" b="1" dirty="0">
                <a:solidFill>
                  <a:srgbClr val="1A1A1A"/>
                </a:solidFill>
                <a:latin typeface="Raleway" pitchFamily="2" charset="0"/>
              </a:rPr>
              <a:t>Load Test Scenario 3</a:t>
            </a:r>
            <a:endParaRPr lang="en-US" sz="1000" dirty="0"/>
          </a:p>
        </p:txBody>
      </p:sp>
      <p:sp>
        <p:nvSpPr>
          <p:cNvPr id="4" name="Title 1">
            <a:extLst>
              <a:ext uri="{FF2B5EF4-FFF2-40B4-BE49-F238E27FC236}">
                <a16:creationId xmlns:a16="http://schemas.microsoft.com/office/drawing/2014/main" id="{D41227D4-A082-43A5-493A-9B5DA270C549}"/>
              </a:ext>
            </a:extLst>
          </p:cNvPr>
          <p:cNvSpPr txBox="1">
            <a:spLocks/>
          </p:cNvSpPr>
          <p:nvPr/>
        </p:nvSpPr>
        <p:spPr>
          <a:xfrm>
            <a:off x="527225" y="1249384"/>
            <a:ext cx="4518791" cy="7393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tabLst>
                <a:tab pos="1768475" algn="l"/>
              </a:tabLst>
            </a:pPr>
            <a:r>
              <a:rPr lang="en-US" sz="1600" b="1" dirty="0"/>
              <a:t>1 more user </a:t>
            </a:r>
            <a:r>
              <a:rPr lang="en-US" sz="1600" dirty="0"/>
              <a:t>per second sends request to the application</a:t>
            </a:r>
          </a:p>
        </p:txBody>
      </p:sp>
      <p:cxnSp>
        <p:nvCxnSpPr>
          <p:cNvPr id="11" name="Straight Arrow Connector 10">
            <a:extLst>
              <a:ext uri="{FF2B5EF4-FFF2-40B4-BE49-F238E27FC236}">
                <a16:creationId xmlns:a16="http://schemas.microsoft.com/office/drawing/2014/main" id="{D6AC7601-E8B2-BBF8-34D4-7DD35FC74599}"/>
              </a:ext>
            </a:extLst>
          </p:cNvPr>
          <p:cNvCxnSpPr>
            <a:cxnSpLocks/>
          </p:cNvCxnSpPr>
          <p:nvPr/>
        </p:nvCxnSpPr>
        <p:spPr>
          <a:xfrm flipV="1">
            <a:off x="680936" y="1619035"/>
            <a:ext cx="214009" cy="11616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7E02B644-2AEB-7CD8-26B1-CF2F2D5130FA}"/>
              </a:ext>
            </a:extLst>
          </p:cNvPr>
          <p:cNvSpPr txBox="1">
            <a:spLocks/>
          </p:cNvSpPr>
          <p:nvPr/>
        </p:nvSpPr>
        <p:spPr>
          <a:xfrm>
            <a:off x="680936" y="3196034"/>
            <a:ext cx="4518791" cy="7393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tabLst>
                <a:tab pos="1768475" algn="l"/>
              </a:tabLst>
            </a:pPr>
            <a:r>
              <a:rPr lang="en-US" sz="1600" b="1" dirty="0"/>
              <a:t>5 more user </a:t>
            </a:r>
            <a:r>
              <a:rPr lang="en-US" sz="1600" dirty="0"/>
              <a:t>per second sends request to the application</a:t>
            </a:r>
          </a:p>
        </p:txBody>
      </p:sp>
      <p:cxnSp>
        <p:nvCxnSpPr>
          <p:cNvPr id="21" name="Straight Arrow Connector 20">
            <a:extLst>
              <a:ext uri="{FF2B5EF4-FFF2-40B4-BE49-F238E27FC236}">
                <a16:creationId xmlns:a16="http://schemas.microsoft.com/office/drawing/2014/main" id="{25F8EB8D-D112-B22C-7A6B-AD77F7C6A0FE}"/>
              </a:ext>
            </a:extLst>
          </p:cNvPr>
          <p:cNvCxnSpPr>
            <a:cxnSpLocks/>
          </p:cNvCxnSpPr>
          <p:nvPr/>
        </p:nvCxnSpPr>
        <p:spPr>
          <a:xfrm flipV="1">
            <a:off x="834647" y="3565685"/>
            <a:ext cx="214009" cy="11616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751412D7-04F6-7D91-D727-4CD52D1691AE}"/>
              </a:ext>
            </a:extLst>
          </p:cNvPr>
          <p:cNvSpPr txBox="1">
            <a:spLocks/>
          </p:cNvSpPr>
          <p:nvPr/>
        </p:nvSpPr>
        <p:spPr>
          <a:xfrm>
            <a:off x="678539" y="5182626"/>
            <a:ext cx="4518791" cy="7393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tabLst>
                <a:tab pos="1768475" algn="l"/>
              </a:tabLst>
            </a:pPr>
            <a:r>
              <a:rPr lang="en-US" sz="1600" b="1" dirty="0"/>
              <a:t>10 more user </a:t>
            </a:r>
            <a:r>
              <a:rPr lang="en-US" sz="1600" dirty="0"/>
              <a:t>per second sends request to the application</a:t>
            </a:r>
          </a:p>
        </p:txBody>
      </p:sp>
      <p:cxnSp>
        <p:nvCxnSpPr>
          <p:cNvPr id="23" name="Straight Arrow Connector 22">
            <a:extLst>
              <a:ext uri="{FF2B5EF4-FFF2-40B4-BE49-F238E27FC236}">
                <a16:creationId xmlns:a16="http://schemas.microsoft.com/office/drawing/2014/main" id="{DC931D26-CB2F-EEF2-2FA3-F0EE8C1C4E46}"/>
              </a:ext>
            </a:extLst>
          </p:cNvPr>
          <p:cNvCxnSpPr>
            <a:cxnSpLocks/>
          </p:cNvCxnSpPr>
          <p:nvPr/>
        </p:nvCxnSpPr>
        <p:spPr>
          <a:xfrm flipV="1">
            <a:off x="832250" y="5552277"/>
            <a:ext cx="214009" cy="11616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95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3" name="Title 1">
            <a:extLst>
              <a:ext uri="{FF2B5EF4-FFF2-40B4-BE49-F238E27FC236}">
                <a16:creationId xmlns:a16="http://schemas.microsoft.com/office/drawing/2014/main" id="{3C420690-BBD1-0F82-F135-5EC38A405AC7}"/>
              </a:ext>
            </a:extLst>
          </p:cNvPr>
          <p:cNvSpPr txBox="1">
            <a:spLocks/>
          </p:cNvSpPr>
          <p:nvPr/>
        </p:nvSpPr>
        <p:spPr>
          <a:xfrm>
            <a:off x="212674" y="474522"/>
            <a:ext cx="12037694" cy="5575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tabLst>
                <a:tab pos="1768475" algn="l"/>
              </a:tabLst>
            </a:pPr>
            <a:r>
              <a:rPr lang="en-US" sz="3200" b="1" dirty="0"/>
              <a:t>Methodology: </a:t>
            </a:r>
            <a:r>
              <a:rPr lang="en-US" sz="3200" dirty="0"/>
              <a:t>Application of Central Limit Theorem</a:t>
            </a:r>
          </a:p>
          <a:p>
            <a:pPr>
              <a:tabLst>
                <a:tab pos="1768475" algn="l"/>
              </a:tabLst>
            </a:pPr>
            <a:endParaRPr lang="en-US" sz="3200" dirty="0"/>
          </a:p>
        </p:txBody>
      </p:sp>
      <p:sp>
        <p:nvSpPr>
          <p:cNvPr id="15" name="Slide Number Placeholder 14">
            <a:extLst>
              <a:ext uri="{FF2B5EF4-FFF2-40B4-BE49-F238E27FC236}">
                <a16:creationId xmlns:a16="http://schemas.microsoft.com/office/drawing/2014/main" id="{97DEE450-3A57-65F0-1988-E9F8E3C174A7}"/>
              </a:ext>
            </a:extLst>
          </p:cNvPr>
          <p:cNvSpPr>
            <a:spLocks noGrp="1"/>
          </p:cNvSpPr>
          <p:nvPr>
            <p:ph type="sldNum" sz="quarter" idx="12"/>
          </p:nvPr>
        </p:nvSpPr>
        <p:spPr>
          <a:xfrm>
            <a:off x="8610600" y="6468400"/>
            <a:ext cx="2687332" cy="379532"/>
          </a:xfrm>
        </p:spPr>
        <p:txBody>
          <a:bodyPr/>
          <a:lstStyle/>
          <a:p>
            <a:fld id="{DE927BF4-6C58-4511-84B6-11760C11D11D}" type="slidenum">
              <a:rPr lang="en-US" smtClean="0"/>
              <a:t>6</a:t>
            </a:fld>
            <a:endParaRPr lang="en-US" dirty="0"/>
          </a:p>
        </p:txBody>
      </p:sp>
      <p:cxnSp>
        <p:nvCxnSpPr>
          <p:cNvPr id="2" name="Straight Connector 1">
            <a:extLst>
              <a:ext uri="{FF2B5EF4-FFF2-40B4-BE49-F238E27FC236}">
                <a16:creationId xmlns:a16="http://schemas.microsoft.com/office/drawing/2014/main" id="{5FCC8A40-95FA-12AE-F9FD-BC70A24EC398}"/>
              </a:ext>
            </a:extLst>
          </p:cNvPr>
          <p:cNvCxnSpPr/>
          <p:nvPr/>
        </p:nvCxnSpPr>
        <p:spPr>
          <a:xfrm>
            <a:off x="88490" y="4213181"/>
            <a:ext cx="1203769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67A0A83-C12E-C0C2-832D-E7767F81CD94}"/>
              </a:ext>
            </a:extLst>
          </p:cNvPr>
          <p:cNvPicPr>
            <a:picLocks noChangeAspect="1"/>
          </p:cNvPicPr>
          <p:nvPr/>
        </p:nvPicPr>
        <p:blipFill>
          <a:blip r:embed="rId3"/>
          <a:stretch>
            <a:fillRect/>
          </a:stretch>
        </p:blipFill>
        <p:spPr>
          <a:xfrm>
            <a:off x="88490" y="4756557"/>
            <a:ext cx="4009957" cy="1892249"/>
          </a:xfrm>
          <a:prstGeom prst="rect">
            <a:avLst/>
          </a:prstGeom>
        </p:spPr>
      </p:pic>
      <p:pic>
        <p:nvPicPr>
          <p:cNvPr id="9" name="Picture 8">
            <a:extLst>
              <a:ext uri="{FF2B5EF4-FFF2-40B4-BE49-F238E27FC236}">
                <a16:creationId xmlns:a16="http://schemas.microsoft.com/office/drawing/2014/main" id="{B968A779-9FE4-E78C-F8EB-3F5808C28D93}"/>
              </a:ext>
            </a:extLst>
          </p:cNvPr>
          <p:cNvPicPr>
            <a:picLocks noChangeAspect="1"/>
          </p:cNvPicPr>
          <p:nvPr/>
        </p:nvPicPr>
        <p:blipFill>
          <a:blip r:embed="rId4"/>
          <a:stretch>
            <a:fillRect/>
          </a:stretch>
        </p:blipFill>
        <p:spPr>
          <a:xfrm>
            <a:off x="4115333" y="4797455"/>
            <a:ext cx="3920403" cy="1828185"/>
          </a:xfrm>
          <a:prstGeom prst="rect">
            <a:avLst/>
          </a:prstGeom>
        </p:spPr>
      </p:pic>
      <p:pic>
        <p:nvPicPr>
          <p:cNvPr id="19" name="Picture 18">
            <a:extLst>
              <a:ext uri="{FF2B5EF4-FFF2-40B4-BE49-F238E27FC236}">
                <a16:creationId xmlns:a16="http://schemas.microsoft.com/office/drawing/2014/main" id="{47A6D41C-5E60-315B-0FF1-ACDBB07E376B}"/>
              </a:ext>
            </a:extLst>
          </p:cNvPr>
          <p:cNvPicPr>
            <a:picLocks noChangeAspect="1"/>
          </p:cNvPicPr>
          <p:nvPr/>
        </p:nvPicPr>
        <p:blipFill>
          <a:blip r:embed="rId5"/>
          <a:stretch>
            <a:fillRect/>
          </a:stretch>
        </p:blipFill>
        <p:spPr>
          <a:xfrm>
            <a:off x="8052292" y="4774290"/>
            <a:ext cx="4110379" cy="1828186"/>
          </a:xfrm>
          <a:prstGeom prst="rect">
            <a:avLst/>
          </a:prstGeom>
        </p:spPr>
      </p:pic>
      <p:sp>
        <p:nvSpPr>
          <p:cNvPr id="23" name="Arrow: Down 22">
            <a:extLst>
              <a:ext uri="{FF2B5EF4-FFF2-40B4-BE49-F238E27FC236}">
                <a16:creationId xmlns:a16="http://schemas.microsoft.com/office/drawing/2014/main" id="{2AB39476-D6F5-9D2F-8598-E65F121F0582}"/>
              </a:ext>
            </a:extLst>
          </p:cNvPr>
          <p:cNvSpPr/>
          <p:nvPr/>
        </p:nvSpPr>
        <p:spPr>
          <a:xfrm>
            <a:off x="5474908" y="3049943"/>
            <a:ext cx="439509" cy="277771"/>
          </a:xfrm>
          <a:prstGeom prst="downArrow">
            <a:avLst/>
          </a:prstGeom>
          <a:solidFill>
            <a:schemeClr val="accent1">
              <a:lumMod val="20000"/>
              <a:lumOff val="8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Google Shape;1681;p59">
            <a:extLst>
              <a:ext uri="{FF2B5EF4-FFF2-40B4-BE49-F238E27FC236}">
                <a16:creationId xmlns:a16="http://schemas.microsoft.com/office/drawing/2014/main" id="{CF0B2917-1DFC-3052-110A-A6B38A3317BA}"/>
              </a:ext>
            </a:extLst>
          </p:cNvPr>
          <p:cNvSpPr txBox="1"/>
          <p:nvPr/>
        </p:nvSpPr>
        <p:spPr>
          <a:xfrm>
            <a:off x="4585830" y="3373701"/>
            <a:ext cx="2231049" cy="329156"/>
          </a:xfrm>
          <a:prstGeom prst="rect">
            <a:avLst/>
          </a:prstGeom>
          <a:solidFill>
            <a:srgbClr val="81EAFF">
              <a:alpha val="49804"/>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r>
              <a:rPr lang="en-US" sz="1050" dirty="0"/>
              <a:t>Application of Central Limit Theorem</a:t>
            </a:r>
            <a:endParaRPr sz="1050" dirty="0"/>
          </a:p>
        </p:txBody>
      </p:sp>
      <p:sp>
        <p:nvSpPr>
          <p:cNvPr id="26" name="Google Shape;1681;p59">
            <a:extLst>
              <a:ext uri="{FF2B5EF4-FFF2-40B4-BE49-F238E27FC236}">
                <a16:creationId xmlns:a16="http://schemas.microsoft.com/office/drawing/2014/main" id="{505C618B-52D8-D8B0-1162-0298CE1D40BA}"/>
              </a:ext>
            </a:extLst>
          </p:cNvPr>
          <p:cNvSpPr txBox="1"/>
          <p:nvPr/>
        </p:nvSpPr>
        <p:spPr>
          <a:xfrm>
            <a:off x="3399616" y="3363287"/>
            <a:ext cx="641165" cy="329156"/>
          </a:xfrm>
          <a:prstGeom prst="rect">
            <a:avLst/>
          </a:prstGeom>
          <a:solidFill>
            <a:srgbClr val="007D96">
              <a:alpha val="49804"/>
            </a:srgbClr>
          </a:solidFill>
          <a:ln>
            <a:noFill/>
          </a:ln>
        </p:spPr>
        <p:txBody>
          <a:bodyPr spcFirstLastPara="1" wrap="square" lIns="91425" tIns="45700" rIns="91425" bIns="45700" anchor="t" anchorCtr="0">
            <a:noAutofit/>
          </a:bodyPr>
          <a:lstStyle/>
          <a:p>
            <a:pPr marR="0" lvl="0" algn="ctr" rtl="0">
              <a:lnSpc>
                <a:spcPct val="100000"/>
              </a:lnSpc>
              <a:spcBef>
                <a:spcPts val="0"/>
              </a:spcBef>
              <a:spcAft>
                <a:spcPts val="0"/>
              </a:spcAft>
              <a:buClr>
                <a:schemeClr val="dk1"/>
              </a:buClr>
              <a:buSzPts val="1800"/>
            </a:pPr>
            <a:r>
              <a:rPr lang="en-US" sz="1600" b="1" dirty="0"/>
              <a:t>50</a:t>
            </a:r>
            <a:endParaRPr sz="1600" b="1" dirty="0"/>
          </a:p>
        </p:txBody>
      </p:sp>
      <p:sp>
        <p:nvSpPr>
          <p:cNvPr id="27" name="Title 1">
            <a:extLst>
              <a:ext uri="{FF2B5EF4-FFF2-40B4-BE49-F238E27FC236}">
                <a16:creationId xmlns:a16="http://schemas.microsoft.com/office/drawing/2014/main" id="{AF96E3F5-64A4-4CAB-87A8-AD03C1CCC834}"/>
              </a:ext>
            </a:extLst>
          </p:cNvPr>
          <p:cNvSpPr txBox="1">
            <a:spLocks/>
          </p:cNvSpPr>
          <p:nvPr/>
        </p:nvSpPr>
        <p:spPr>
          <a:xfrm>
            <a:off x="3224621" y="3074885"/>
            <a:ext cx="958317" cy="23874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1000" b="1" dirty="0">
                <a:solidFill>
                  <a:srgbClr val="1A1A1A"/>
                </a:solidFill>
                <a:latin typeface="Raleway" pitchFamily="2" charset="0"/>
              </a:rPr>
              <a:t>Sample Size</a:t>
            </a:r>
            <a:endParaRPr lang="en-US" sz="1000" dirty="0"/>
          </a:p>
        </p:txBody>
      </p:sp>
      <p:sp>
        <p:nvSpPr>
          <p:cNvPr id="29" name="Title 1">
            <a:extLst>
              <a:ext uri="{FF2B5EF4-FFF2-40B4-BE49-F238E27FC236}">
                <a16:creationId xmlns:a16="http://schemas.microsoft.com/office/drawing/2014/main" id="{FAE8ACC3-35FC-C03B-F906-C7D65D686914}"/>
              </a:ext>
            </a:extLst>
          </p:cNvPr>
          <p:cNvSpPr txBox="1">
            <a:spLocks/>
          </p:cNvSpPr>
          <p:nvPr/>
        </p:nvSpPr>
        <p:spPr>
          <a:xfrm>
            <a:off x="6991816" y="2995219"/>
            <a:ext cx="1329087" cy="329156"/>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1000" b="1" dirty="0">
                <a:solidFill>
                  <a:srgbClr val="1A1A1A"/>
                </a:solidFill>
                <a:latin typeface="Raleway" pitchFamily="2" charset="0"/>
              </a:rPr>
              <a:t>Number of Samples</a:t>
            </a:r>
            <a:endParaRPr lang="en-US" sz="1000" dirty="0"/>
          </a:p>
        </p:txBody>
      </p:sp>
      <p:sp>
        <p:nvSpPr>
          <p:cNvPr id="30" name="Arrow: Down 29">
            <a:extLst>
              <a:ext uri="{FF2B5EF4-FFF2-40B4-BE49-F238E27FC236}">
                <a16:creationId xmlns:a16="http://schemas.microsoft.com/office/drawing/2014/main" id="{67751108-72AA-30BF-F22A-368A69E8C289}"/>
              </a:ext>
            </a:extLst>
          </p:cNvPr>
          <p:cNvSpPr/>
          <p:nvPr/>
        </p:nvSpPr>
        <p:spPr>
          <a:xfrm>
            <a:off x="5481599" y="3810665"/>
            <a:ext cx="439509" cy="317622"/>
          </a:xfrm>
          <a:prstGeom prst="downArrow">
            <a:avLst/>
          </a:prstGeom>
          <a:solidFill>
            <a:schemeClr val="accent1">
              <a:lumMod val="20000"/>
              <a:lumOff val="8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Google Shape;1681;p59">
            <a:extLst>
              <a:ext uri="{FF2B5EF4-FFF2-40B4-BE49-F238E27FC236}">
                <a16:creationId xmlns:a16="http://schemas.microsoft.com/office/drawing/2014/main" id="{63596ADC-E98C-278D-7EE5-0534BBE30F2F}"/>
              </a:ext>
            </a:extLst>
          </p:cNvPr>
          <p:cNvSpPr txBox="1"/>
          <p:nvPr/>
        </p:nvSpPr>
        <p:spPr>
          <a:xfrm>
            <a:off x="7335776" y="3387209"/>
            <a:ext cx="641165" cy="329156"/>
          </a:xfrm>
          <a:prstGeom prst="rect">
            <a:avLst/>
          </a:prstGeom>
          <a:solidFill>
            <a:srgbClr val="007D96">
              <a:alpha val="49804"/>
            </a:srgbClr>
          </a:solidFill>
          <a:ln>
            <a:noFill/>
          </a:ln>
        </p:spPr>
        <p:txBody>
          <a:bodyPr spcFirstLastPara="1" wrap="square" lIns="91425" tIns="45700" rIns="91425" bIns="45700" anchor="t" anchorCtr="0">
            <a:noAutofit/>
          </a:bodyPr>
          <a:lstStyle/>
          <a:p>
            <a:pPr marR="0" lvl="0" algn="ctr" rtl="0">
              <a:lnSpc>
                <a:spcPct val="100000"/>
              </a:lnSpc>
              <a:spcBef>
                <a:spcPts val="0"/>
              </a:spcBef>
              <a:spcAft>
                <a:spcPts val="0"/>
              </a:spcAft>
              <a:buClr>
                <a:schemeClr val="dk1"/>
              </a:buClr>
              <a:buSzPts val="1800"/>
            </a:pPr>
            <a:r>
              <a:rPr lang="en-US" sz="1600" b="1" dirty="0"/>
              <a:t>1000</a:t>
            </a:r>
            <a:endParaRPr sz="1600" b="1" dirty="0"/>
          </a:p>
        </p:txBody>
      </p:sp>
      <p:sp>
        <p:nvSpPr>
          <p:cNvPr id="32" name="Google Shape;1681;p59">
            <a:extLst>
              <a:ext uri="{FF2B5EF4-FFF2-40B4-BE49-F238E27FC236}">
                <a16:creationId xmlns:a16="http://schemas.microsoft.com/office/drawing/2014/main" id="{EA82FB9E-587B-4380-BAC3-751841539B3F}"/>
              </a:ext>
            </a:extLst>
          </p:cNvPr>
          <p:cNvSpPr txBox="1"/>
          <p:nvPr/>
        </p:nvSpPr>
        <p:spPr>
          <a:xfrm>
            <a:off x="5363835" y="4271233"/>
            <a:ext cx="732165" cy="329156"/>
          </a:xfrm>
          <a:prstGeom prst="rect">
            <a:avLst/>
          </a:prstGeom>
          <a:solidFill>
            <a:srgbClr val="81EAFF">
              <a:alpha val="49804"/>
            </a:srgbClr>
          </a:solidFill>
          <a:ln>
            <a:noFill/>
          </a:ln>
        </p:spPr>
        <p:txBody>
          <a:bodyPr spcFirstLastPara="1" wrap="square" lIns="91425" tIns="45700" rIns="91425" bIns="45700" anchor="t" anchorCtr="0">
            <a:noAutofit/>
          </a:bodyPr>
          <a:lstStyle/>
          <a:p>
            <a:pPr marR="0" lvl="0" algn="ctr" rtl="0">
              <a:lnSpc>
                <a:spcPct val="100000"/>
              </a:lnSpc>
              <a:spcBef>
                <a:spcPts val="0"/>
              </a:spcBef>
              <a:spcAft>
                <a:spcPts val="0"/>
              </a:spcAft>
              <a:buClr>
                <a:schemeClr val="dk1"/>
              </a:buClr>
              <a:buSzPts val="1800"/>
            </a:pPr>
            <a:r>
              <a:rPr lang="en-US" sz="1050" dirty="0"/>
              <a:t>Results</a:t>
            </a:r>
            <a:endParaRPr sz="1050" dirty="0"/>
          </a:p>
        </p:txBody>
      </p:sp>
      <p:pic>
        <p:nvPicPr>
          <p:cNvPr id="4" name="Picture 3">
            <a:extLst>
              <a:ext uri="{FF2B5EF4-FFF2-40B4-BE49-F238E27FC236}">
                <a16:creationId xmlns:a16="http://schemas.microsoft.com/office/drawing/2014/main" id="{E344387D-E76E-08AF-7A39-E2BA10ED98D2}"/>
              </a:ext>
            </a:extLst>
          </p:cNvPr>
          <p:cNvPicPr>
            <a:picLocks noChangeAspect="1"/>
          </p:cNvPicPr>
          <p:nvPr/>
        </p:nvPicPr>
        <p:blipFill>
          <a:blip r:embed="rId6"/>
          <a:stretch>
            <a:fillRect/>
          </a:stretch>
        </p:blipFill>
        <p:spPr>
          <a:xfrm>
            <a:off x="3120548" y="533790"/>
            <a:ext cx="5148227" cy="2386259"/>
          </a:xfrm>
          <a:prstGeom prst="rect">
            <a:avLst/>
          </a:prstGeom>
        </p:spPr>
      </p:pic>
      <p:cxnSp>
        <p:nvCxnSpPr>
          <p:cNvPr id="6" name="Straight Connector 5">
            <a:extLst>
              <a:ext uri="{FF2B5EF4-FFF2-40B4-BE49-F238E27FC236}">
                <a16:creationId xmlns:a16="http://schemas.microsoft.com/office/drawing/2014/main" id="{ABD5471D-4DDB-F7AF-03BF-3732D8269885}"/>
              </a:ext>
            </a:extLst>
          </p:cNvPr>
          <p:cNvCxnSpPr/>
          <p:nvPr/>
        </p:nvCxnSpPr>
        <p:spPr>
          <a:xfrm>
            <a:off x="56687" y="2908182"/>
            <a:ext cx="1203769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82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3" name="Title 1">
            <a:extLst>
              <a:ext uri="{FF2B5EF4-FFF2-40B4-BE49-F238E27FC236}">
                <a16:creationId xmlns:a16="http://schemas.microsoft.com/office/drawing/2014/main" id="{3C420690-BBD1-0F82-F135-5EC38A405AC7}"/>
              </a:ext>
            </a:extLst>
          </p:cNvPr>
          <p:cNvSpPr txBox="1">
            <a:spLocks/>
          </p:cNvSpPr>
          <p:nvPr/>
        </p:nvSpPr>
        <p:spPr>
          <a:xfrm>
            <a:off x="113022" y="-77703"/>
            <a:ext cx="12037694" cy="5575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tabLst>
                <a:tab pos="1768475" algn="l"/>
              </a:tabLst>
            </a:pPr>
            <a:r>
              <a:rPr lang="en-US" sz="2800" b="1" dirty="0"/>
              <a:t>Results: </a:t>
            </a:r>
            <a:r>
              <a:rPr lang="en-US" sz="2800" dirty="0"/>
              <a:t>Effects of Users Number on Response Time</a:t>
            </a:r>
          </a:p>
        </p:txBody>
      </p:sp>
      <p:sp>
        <p:nvSpPr>
          <p:cNvPr id="15" name="Slide Number Placeholder 14">
            <a:extLst>
              <a:ext uri="{FF2B5EF4-FFF2-40B4-BE49-F238E27FC236}">
                <a16:creationId xmlns:a16="http://schemas.microsoft.com/office/drawing/2014/main" id="{97DEE450-3A57-65F0-1988-E9F8E3C174A7}"/>
              </a:ext>
            </a:extLst>
          </p:cNvPr>
          <p:cNvSpPr>
            <a:spLocks noGrp="1"/>
          </p:cNvSpPr>
          <p:nvPr>
            <p:ph type="sldNum" sz="quarter" idx="12"/>
          </p:nvPr>
        </p:nvSpPr>
        <p:spPr>
          <a:xfrm>
            <a:off x="8610600" y="5586648"/>
            <a:ext cx="2687332" cy="379532"/>
          </a:xfrm>
        </p:spPr>
        <p:txBody>
          <a:bodyPr/>
          <a:lstStyle/>
          <a:p>
            <a:fld id="{DE927BF4-6C58-4511-84B6-11760C11D11D}" type="slidenum">
              <a:rPr lang="en-US" smtClean="0"/>
              <a:t>7</a:t>
            </a:fld>
            <a:endParaRPr lang="en-US" dirty="0"/>
          </a:p>
        </p:txBody>
      </p:sp>
      <p:pic>
        <p:nvPicPr>
          <p:cNvPr id="9" name="Picture 8">
            <a:extLst>
              <a:ext uri="{FF2B5EF4-FFF2-40B4-BE49-F238E27FC236}">
                <a16:creationId xmlns:a16="http://schemas.microsoft.com/office/drawing/2014/main" id="{B968A779-9FE4-E78C-F8EB-3F5808C28D93}"/>
              </a:ext>
            </a:extLst>
          </p:cNvPr>
          <p:cNvPicPr>
            <a:picLocks noChangeAspect="1"/>
          </p:cNvPicPr>
          <p:nvPr/>
        </p:nvPicPr>
        <p:blipFill>
          <a:blip r:embed="rId3"/>
          <a:stretch>
            <a:fillRect/>
          </a:stretch>
        </p:blipFill>
        <p:spPr>
          <a:xfrm>
            <a:off x="612842" y="955030"/>
            <a:ext cx="6488349" cy="3025684"/>
          </a:xfrm>
          <a:prstGeom prst="rect">
            <a:avLst/>
          </a:prstGeom>
        </p:spPr>
      </p:pic>
      <p:graphicFrame>
        <p:nvGraphicFramePr>
          <p:cNvPr id="7" name="Table 24">
            <a:extLst>
              <a:ext uri="{FF2B5EF4-FFF2-40B4-BE49-F238E27FC236}">
                <a16:creationId xmlns:a16="http://schemas.microsoft.com/office/drawing/2014/main" id="{9CB26E7A-838A-1316-027D-149211FEF5C8}"/>
              </a:ext>
            </a:extLst>
          </p:cNvPr>
          <p:cNvGraphicFramePr>
            <a:graphicFrameLocks noGrp="1"/>
          </p:cNvGraphicFramePr>
          <p:nvPr>
            <p:extLst>
              <p:ext uri="{D42A27DB-BD31-4B8C-83A1-F6EECF244321}">
                <p14:modId xmlns:p14="http://schemas.microsoft.com/office/powerpoint/2010/main" val="1589158987"/>
              </p:ext>
            </p:extLst>
          </p:nvPr>
        </p:nvGraphicFramePr>
        <p:xfrm>
          <a:off x="612841" y="4385062"/>
          <a:ext cx="6488349" cy="1646086"/>
        </p:xfrm>
        <a:graphic>
          <a:graphicData uri="http://schemas.openxmlformats.org/drawingml/2006/table">
            <a:tbl>
              <a:tblPr firstRow="1" bandRow="1">
                <a:tableStyleId>{5C22544A-7EE6-4342-B048-85BDC9FD1C3A}</a:tableStyleId>
              </a:tblPr>
              <a:tblGrid>
                <a:gridCol w="1611390">
                  <a:extLst>
                    <a:ext uri="{9D8B030D-6E8A-4147-A177-3AD203B41FA5}">
                      <a16:colId xmlns:a16="http://schemas.microsoft.com/office/drawing/2014/main" val="1935197576"/>
                    </a:ext>
                  </a:extLst>
                </a:gridCol>
                <a:gridCol w="1611390">
                  <a:extLst>
                    <a:ext uri="{9D8B030D-6E8A-4147-A177-3AD203B41FA5}">
                      <a16:colId xmlns:a16="http://schemas.microsoft.com/office/drawing/2014/main" val="2950662235"/>
                    </a:ext>
                  </a:extLst>
                </a:gridCol>
                <a:gridCol w="2028358">
                  <a:extLst>
                    <a:ext uri="{9D8B030D-6E8A-4147-A177-3AD203B41FA5}">
                      <a16:colId xmlns:a16="http://schemas.microsoft.com/office/drawing/2014/main" val="3605027055"/>
                    </a:ext>
                  </a:extLst>
                </a:gridCol>
                <a:gridCol w="1237211">
                  <a:extLst>
                    <a:ext uri="{9D8B030D-6E8A-4147-A177-3AD203B41FA5}">
                      <a16:colId xmlns:a16="http://schemas.microsoft.com/office/drawing/2014/main" val="497082147"/>
                    </a:ext>
                  </a:extLst>
                </a:gridCol>
              </a:tblGrid>
              <a:tr h="563548">
                <a:tc>
                  <a:txBody>
                    <a:bodyPr/>
                    <a:lstStyle/>
                    <a:p>
                      <a:pPr algn="ctr"/>
                      <a:r>
                        <a:rPr lang="en-US" sz="1200" dirty="0"/>
                        <a:t>Scenarios</a:t>
                      </a:r>
                    </a:p>
                  </a:txBody>
                  <a:tcPr/>
                </a:tc>
                <a:tc>
                  <a:txBody>
                    <a:bodyPr/>
                    <a:lstStyle/>
                    <a:p>
                      <a:pPr algn="ctr"/>
                      <a:r>
                        <a:rPr lang="en-US" sz="1200" dirty="0"/>
                        <a:t>Description</a:t>
                      </a:r>
                    </a:p>
                  </a:txBody>
                  <a:tcPr/>
                </a:tc>
                <a:tc>
                  <a:txBody>
                    <a:bodyPr/>
                    <a:lstStyle/>
                    <a:p>
                      <a:pPr algn="ctr"/>
                      <a:r>
                        <a:rPr lang="en-US" sz="1200" dirty="0"/>
                        <a:t>Average Response time</a:t>
                      </a:r>
                    </a:p>
                  </a:txBody>
                  <a:tcPr/>
                </a:tc>
                <a:tc>
                  <a:txBody>
                    <a:bodyPr/>
                    <a:lstStyle/>
                    <a:p>
                      <a:pPr algn="ctr"/>
                      <a:r>
                        <a:rPr lang="en-US" sz="1200" dirty="0"/>
                        <a:t>Standard Error</a:t>
                      </a:r>
                    </a:p>
                  </a:txBody>
                  <a:tcPr/>
                </a:tc>
                <a:extLst>
                  <a:ext uri="{0D108BD9-81ED-4DB2-BD59-A6C34878D82A}">
                    <a16:rowId xmlns:a16="http://schemas.microsoft.com/office/drawing/2014/main" val="3423640"/>
                  </a:ext>
                </a:extLst>
              </a:tr>
              <a:tr h="3608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Scenario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FF0000"/>
                          </a:solidFill>
                          <a:latin typeface="Raleway" pitchFamily="2" charset="0"/>
                        </a:rPr>
                        <a:t>10</a:t>
                      </a:r>
                      <a:r>
                        <a:rPr lang="en-US" sz="900" b="1" dirty="0">
                          <a:solidFill>
                            <a:srgbClr val="1A1A1A"/>
                          </a:solidFill>
                          <a:latin typeface="Raleway" pitchFamily="2" charset="0"/>
                        </a:rPr>
                        <a:t> Threads Count</a:t>
                      </a:r>
                      <a:endParaRPr lang="en-US" sz="900" dirty="0"/>
                    </a:p>
                  </a:txBody>
                  <a:tcPr/>
                </a:tc>
                <a:tc>
                  <a:txBody>
                    <a:bodyPr/>
                    <a:lstStyle/>
                    <a:p>
                      <a:pPr algn="ctr"/>
                      <a:r>
                        <a:rPr lang="en-US" sz="1200" b="1" dirty="0">
                          <a:solidFill>
                            <a:schemeClr val="tx1"/>
                          </a:solidFill>
                        </a:rPr>
                        <a:t>168</a:t>
                      </a:r>
                    </a:p>
                  </a:txBody>
                  <a:tcPr/>
                </a:tc>
                <a:tc>
                  <a:txBody>
                    <a:bodyPr/>
                    <a:lstStyle/>
                    <a:p>
                      <a:pPr algn="ctr"/>
                      <a:r>
                        <a:rPr lang="en-US" sz="1200" b="1" dirty="0">
                          <a:solidFill>
                            <a:schemeClr val="tx1"/>
                          </a:solidFill>
                        </a:rPr>
                        <a:t>2.44</a:t>
                      </a:r>
                    </a:p>
                  </a:txBody>
                  <a:tcPr/>
                </a:tc>
                <a:extLst>
                  <a:ext uri="{0D108BD9-81ED-4DB2-BD59-A6C34878D82A}">
                    <a16:rowId xmlns:a16="http://schemas.microsoft.com/office/drawing/2014/main" val="143876877"/>
                  </a:ext>
                </a:extLst>
              </a:tr>
              <a:tr h="3608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Scenario 2</a:t>
                      </a:r>
                      <a:endParaRPr lang="en-US"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FF0000"/>
                          </a:solidFill>
                          <a:latin typeface="Raleway" pitchFamily="2" charset="0"/>
                        </a:rPr>
                        <a:t>50</a:t>
                      </a:r>
                      <a:r>
                        <a:rPr lang="en-US" sz="900" b="1" dirty="0">
                          <a:solidFill>
                            <a:srgbClr val="1A1A1A"/>
                          </a:solidFill>
                          <a:latin typeface="Raleway" pitchFamily="2" charset="0"/>
                        </a:rPr>
                        <a:t> Threads Count</a:t>
                      </a:r>
                      <a:endParaRPr lang="en-US" sz="900" dirty="0"/>
                    </a:p>
                  </a:txBody>
                  <a:tcPr/>
                </a:tc>
                <a:tc>
                  <a:txBody>
                    <a:bodyPr/>
                    <a:lstStyle/>
                    <a:p>
                      <a:pPr algn="ctr"/>
                      <a:r>
                        <a:rPr lang="en-US" sz="1200" b="1" dirty="0">
                          <a:solidFill>
                            <a:schemeClr val="tx1"/>
                          </a:solidFill>
                        </a:rPr>
                        <a:t>568</a:t>
                      </a:r>
                    </a:p>
                  </a:txBody>
                  <a:tcPr/>
                </a:tc>
                <a:tc>
                  <a:txBody>
                    <a:bodyPr/>
                    <a:lstStyle/>
                    <a:p>
                      <a:pPr algn="ctr"/>
                      <a:r>
                        <a:rPr lang="en-US" sz="1200" b="1" dirty="0"/>
                        <a:t>4.71</a:t>
                      </a:r>
                    </a:p>
                  </a:txBody>
                  <a:tcPr/>
                </a:tc>
                <a:extLst>
                  <a:ext uri="{0D108BD9-81ED-4DB2-BD59-A6C34878D82A}">
                    <a16:rowId xmlns:a16="http://schemas.microsoft.com/office/drawing/2014/main" val="2507498838"/>
                  </a:ext>
                </a:extLst>
              </a:tr>
              <a:tr h="3608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Scenario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FF0000"/>
                          </a:solidFill>
                          <a:latin typeface="Raleway" pitchFamily="2" charset="0"/>
                        </a:rPr>
                        <a:t>100</a:t>
                      </a:r>
                      <a:r>
                        <a:rPr lang="en-US" sz="900" b="1" dirty="0">
                          <a:solidFill>
                            <a:srgbClr val="1A1A1A"/>
                          </a:solidFill>
                          <a:latin typeface="Raleway" pitchFamily="2" charset="0"/>
                        </a:rPr>
                        <a:t> Threads Count</a:t>
                      </a:r>
                      <a:endParaRPr lang="en-US" sz="900" dirty="0"/>
                    </a:p>
                  </a:txBody>
                  <a:tcPr/>
                </a:tc>
                <a:tc>
                  <a:txBody>
                    <a:bodyPr/>
                    <a:lstStyle/>
                    <a:p>
                      <a:pPr algn="ctr"/>
                      <a:r>
                        <a:rPr lang="en-US" sz="1200" b="1" dirty="0"/>
                        <a:t>1015</a:t>
                      </a:r>
                    </a:p>
                  </a:txBody>
                  <a:tcPr/>
                </a:tc>
                <a:tc>
                  <a:txBody>
                    <a:bodyPr/>
                    <a:lstStyle/>
                    <a:p>
                      <a:pPr algn="ctr"/>
                      <a:r>
                        <a:rPr lang="en-US" sz="1200" b="1" dirty="0"/>
                        <a:t>7.63</a:t>
                      </a:r>
                    </a:p>
                  </a:txBody>
                  <a:tcPr/>
                </a:tc>
                <a:extLst>
                  <a:ext uri="{0D108BD9-81ED-4DB2-BD59-A6C34878D82A}">
                    <a16:rowId xmlns:a16="http://schemas.microsoft.com/office/drawing/2014/main" val="955888383"/>
                  </a:ext>
                </a:extLst>
              </a:tr>
            </a:tbl>
          </a:graphicData>
        </a:graphic>
      </p:graphicFrame>
      <p:sp>
        <p:nvSpPr>
          <p:cNvPr id="10" name="Google Shape;1681;p59">
            <a:extLst>
              <a:ext uri="{FF2B5EF4-FFF2-40B4-BE49-F238E27FC236}">
                <a16:creationId xmlns:a16="http://schemas.microsoft.com/office/drawing/2014/main" id="{F2C70824-2D8E-7E97-2EB5-EC90C5EAC2D8}"/>
              </a:ext>
            </a:extLst>
          </p:cNvPr>
          <p:cNvSpPr txBox="1"/>
          <p:nvPr/>
        </p:nvSpPr>
        <p:spPr>
          <a:xfrm>
            <a:off x="7937905" y="1232440"/>
            <a:ext cx="2723611" cy="557589"/>
          </a:xfrm>
          <a:prstGeom prst="rect">
            <a:avLst/>
          </a:prstGeom>
          <a:solidFill>
            <a:srgbClr val="81EAFF">
              <a:alpha val="49804"/>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r>
              <a:rPr lang="en-US" sz="1200" b="1" dirty="0"/>
              <a:t>Null Hypothesis (H0): </a:t>
            </a:r>
            <a:r>
              <a:rPr lang="en-US" sz="1200" dirty="0"/>
              <a:t>The means of </a:t>
            </a:r>
            <a:r>
              <a:rPr lang="en-US" sz="1200" b="1" dirty="0"/>
              <a:t>Scenario 1</a:t>
            </a:r>
            <a:r>
              <a:rPr lang="en-US" sz="1200" dirty="0"/>
              <a:t> and </a:t>
            </a:r>
            <a:r>
              <a:rPr lang="en-US" sz="1200" b="1" dirty="0"/>
              <a:t>Scenario 2</a:t>
            </a:r>
            <a:r>
              <a:rPr lang="en-US" sz="1200" dirty="0"/>
              <a:t> are equal.</a:t>
            </a:r>
          </a:p>
          <a:p>
            <a:pPr marR="0" lvl="0" rtl="0">
              <a:lnSpc>
                <a:spcPct val="100000"/>
              </a:lnSpc>
              <a:spcBef>
                <a:spcPts val="0"/>
              </a:spcBef>
              <a:spcAft>
                <a:spcPts val="0"/>
              </a:spcAft>
              <a:buClr>
                <a:schemeClr val="dk1"/>
              </a:buClr>
              <a:buSzPts val="1800"/>
            </a:pPr>
            <a:endParaRPr lang="en-US" sz="1200" dirty="0"/>
          </a:p>
        </p:txBody>
      </p:sp>
      <p:sp>
        <p:nvSpPr>
          <p:cNvPr id="13" name="Title 1">
            <a:extLst>
              <a:ext uri="{FF2B5EF4-FFF2-40B4-BE49-F238E27FC236}">
                <a16:creationId xmlns:a16="http://schemas.microsoft.com/office/drawing/2014/main" id="{AD699AF9-DC4E-FA5C-F18D-A761B8ECFE12}"/>
              </a:ext>
            </a:extLst>
          </p:cNvPr>
          <p:cNvSpPr txBox="1">
            <a:spLocks/>
          </p:cNvSpPr>
          <p:nvPr/>
        </p:nvSpPr>
        <p:spPr>
          <a:xfrm>
            <a:off x="8350409" y="368411"/>
            <a:ext cx="3039981" cy="5948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2400" b="1" dirty="0">
                <a:solidFill>
                  <a:srgbClr val="1A1A1A"/>
                </a:solidFill>
                <a:latin typeface="Raleway" pitchFamily="2" charset="0"/>
              </a:rPr>
              <a:t>Hypothesis Testing</a:t>
            </a:r>
            <a:endParaRPr lang="en-US" sz="2400" dirty="0"/>
          </a:p>
        </p:txBody>
      </p:sp>
      <p:sp>
        <p:nvSpPr>
          <p:cNvPr id="14" name="Google Shape;1681;p59">
            <a:extLst>
              <a:ext uri="{FF2B5EF4-FFF2-40B4-BE49-F238E27FC236}">
                <a16:creationId xmlns:a16="http://schemas.microsoft.com/office/drawing/2014/main" id="{C669F14F-B0A8-A473-D352-CA8647A4FDB3}"/>
              </a:ext>
            </a:extLst>
          </p:cNvPr>
          <p:cNvSpPr txBox="1"/>
          <p:nvPr/>
        </p:nvSpPr>
        <p:spPr>
          <a:xfrm>
            <a:off x="7937905" y="1894799"/>
            <a:ext cx="2723611" cy="557588"/>
          </a:xfrm>
          <a:prstGeom prst="rect">
            <a:avLst/>
          </a:prstGeom>
          <a:solidFill>
            <a:srgbClr val="81EAFF">
              <a:alpha val="49804"/>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r>
              <a:rPr lang="en-US" sz="1200" b="1" dirty="0"/>
              <a:t>Alternative Hypothesis (Ha): </a:t>
            </a:r>
            <a:r>
              <a:rPr lang="en-US" sz="1200" dirty="0"/>
              <a:t>The means of </a:t>
            </a:r>
            <a:r>
              <a:rPr lang="en-US" sz="1200" b="1" dirty="0"/>
              <a:t>Scenario 1</a:t>
            </a:r>
            <a:r>
              <a:rPr lang="en-US" sz="1200" dirty="0"/>
              <a:t> and </a:t>
            </a:r>
            <a:r>
              <a:rPr lang="en-US" sz="1200" b="1" dirty="0"/>
              <a:t>Scenario 2 </a:t>
            </a:r>
            <a:r>
              <a:rPr lang="en-US" sz="1200" dirty="0"/>
              <a:t>are not equal.</a:t>
            </a:r>
          </a:p>
        </p:txBody>
      </p:sp>
      <p:sp>
        <p:nvSpPr>
          <p:cNvPr id="17" name="Title 1">
            <a:extLst>
              <a:ext uri="{FF2B5EF4-FFF2-40B4-BE49-F238E27FC236}">
                <a16:creationId xmlns:a16="http://schemas.microsoft.com/office/drawing/2014/main" id="{8EF6191A-55FC-E3C7-D415-5B47E95D67A8}"/>
              </a:ext>
            </a:extLst>
          </p:cNvPr>
          <p:cNvSpPr txBox="1">
            <a:spLocks/>
          </p:cNvSpPr>
          <p:nvPr/>
        </p:nvSpPr>
        <p:spPr>
          <a:xfrm>
            <a:off x="10651088" y="1228004"/>
            <a:ext cx="1090198" cy="39481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1400" b="1" dirty="0">
                <a:solidFill>
                  <a:srgbClr val="FF0000"/>
                </a:solidFill>
                <a:latin typeface="Raleway" pitchFamily="2" charset="0"/>
              </a:rPr>
              <a:t>Rejected</a:t>
            </a:r>
            <a:endParaRPr lang="en-US" sz="2400" dirty="0">
              <a:solidFill>
                <a:srgbClr val="FF0000"/>
              </a:solidFill>
            </a:endParaRPr>
          </a:p>
        </p:txBody>
      </p:sp>
      <p:sp>
        <p:nvSpPr>
          <p:cNvPr id="18" name="Title 1">
            <a:extLst>
              <a:ext uri="{FF2B5EF4-FFF2-40B4-BE49-F238E27FC236}">
                <a16:creationId xmlns:a16="http://schemas.microsoft.com/office/drawing/2014/main" id="{7C0D54C2-9D99-516B-F461-0C45A5990B59}"/>
              </a:ext>
            </a:extLst>
          </p:cNvPr>
          <p:cNvSpPr txBox="1">
            <a:spLocks/>
          </p:cNvSpPr>
          <p:nvPr/>
        </p:nvSpPr>
        <p:spPr>
          <a:xfrm>
            <a:off x="10651088" y="1894799"/>
            <a:ext cx="1090198" cy="39481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1400" b="1" dirty="0">
                <a:solidFill>
                  <a:srgbClr val="00B050"/>
                </a:solidFill>
                <a:latin typeface="Raleway" pitchFamily="2" charset="0"/>
              </a:rPr>
              <a:t>Accepted</a:t>
            </a:r>
            <a:endParaRPr lang="en-US" sz="2400" dirty="0">
              <a:solidFill>
                <a:srgbClr val="00B050"/>
              </a:solidFill>
            </a:endParaRPr>
          </a:p>
        </p:txBody>
      </p:sp>
      <p:sp>
        <p:nvSpPr>
          <p:cNvPr id="20" name="Google Shape;1681;p59">
            <a:extLst>
              <a:ext uri="{FF2B5EF4-FFF2-40B4-BE49-F238E27FC236}">
                <a16:creationId xmlns:a16="http://schemas.microsoft.com/office/drawing/2014/main" id="{7027DAE9-F845-0DC8-7AFA-D241D1F6CEC8}"/>
              </a:ext>
            </a:extLst>
          </p:cNvPr>
          <p:cNvSpPr txBox="1"/>
          <p:nvPr/>
        </p:nvSpPr>
        <p:spPr>
          <a:xfrm>
            <a:off x="7937905" y="2796043"/>
            <a:ext cx="2723611" cy="557589"/>
          </a:xfrm>
          <a:prstGeom prst="rect">
            <a:avLst/>
          </a:prstGeom>
          <a:solidFill>
            <a:srgbClr val="81EAFF">
              <a:alpha val="49804"/>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r>
              <a:rPr lang="en-US" sz="1200" b="1" dirty="0"/>
              <a:t>Null Hypothesis (H0): </a:t>
            </a:r>
            <a:r>
              <a:rPr lang="en-US" sz="1200" dirty="0"/>
              <a:t>The means of </a:t>
            </a:r>
            <a:r>
              <a:rPr lang="en-US" sz="1200" b="1" dirty="0"/>
              <a:t>Scenario 2</a:t>
            </a:r>
            <a:r>
              <a:rPr lang="en-US" sz="1200" dirty="0"/>
              <a:t> and </a:t>
            </a:r>
            <a:r>
              <a:rPr lang="en-US" sz="1200" b="1" dirty="0"/>
              <a:t>Scenario 3</a:t>
            </a:r>
            <a:r>
              <a:rPr lang="en-US" sz="1200" dirty="0"/>
              <a:t> are equal.</a:t>
            </a:r>
          </a:p>
          <a:p>
            <a:pPr marR="0" lvl="0" rtl="0">
              <a:lnSpc>
                <a:spcPct val="100000"/>
              </a:lnSpc>
              <a:spcBef>
                <a:spcPts val="0"/>
              </a:spcBef>
              <a:spcAft>
                <a:spcPts val="0"/>
              </a:spcAft>
              <a:buClr>
                <a:schemeClr val="dk1"/>
              </a:buClr>
              <a:buSzPts val="1800"/>
            </a:pPr>
            <a:endParaRPr lang="en-US" sz="1200" dirty="0"/>
          </a:p>
        </p:txBody>
      </p:sp>
      <p:sp>
        <p:nvSpPr>
          <p:cNvPr id="21" name="Google Shape;1681;p59">
            <a:extLst>
              <a:ext uri="{FF2B5EF4-FFF2-40B4-BE49-F238E27FC236}">
                <a16:creationId xmlns:a16="http://schemas.microsoft.com/office/drawing/2014/main" id="{AEDB8A21-0C5E-EAD7-6008-C491C8B8FFDC}"/>
              </a:ext>
            </a:extLst>
          </p:cNvPr>
          <p:cNvSpPr txBox="1"/>
          <p:nvPr/>
        </p:nvSpPr>
        <p:spPr>
          <a:xfrm>
            <a:off x="7937905" y="3458402"/>
            <a:ext cx="2723611" cy="557588"/>
          </a:xfrm>
          <a:prstGeom prst="rect">
            <a:avLst/>
          </a:prstGeom>
          <a:solidFill>
            <a:srgbClr val="81EAFF">
              <a:alpha val="49804"/>
            </a:srgbClr>
          </a:solid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chemeClr val="dk1"/>
              </a:buClr>
              <a:buSzPts val="1800"/>
            </a:pPr>
            <a:r>
              <a:rPr lang="en-US" sz="1200" b="1" dirty="0"/>
              <a:t>Alternative Hypothesis (Ha): </a:t>
            </a:r>
            <a:r>
              <a:rPr lang="en-US" sz="1200" dirty="0"/>
              <a:t>The means of </a:t>
            </a:r>
            <a:r>
              <a:rPr lang="en-US" sz="1200" b="1" dirty="0"/>
              <a:t>Scenario 2</a:t>
            </a:r>
            <a:r>
              <a:rPr lang="en-US" sz="1200" dirty="0"/>
              <a:t> and </a:t>
            </a:r>
            <a:r>
              <a:rPr lang="en-US" sz="1200" b="1" dirty="0"/>
              <a:t>Scenario 3 </a:t>
            </a:r>
            <a:r>
              <a:rPr lang="en-US" sz="1200" dirty="0"/>
              <a:t>are not equal.</a:t>
            </a:r>
          </a:p>
        </p:txBody>
      </p:sp>
      <p:sp>
        <p:nvSpPr>
          <p:cNvPr id="22" name="Title 1">
            <a:extLst>
              <a:ext uri="{FF2B5EF4-FFF2-40B4-BE49-F238E27FC236}">
                <a16:creationId xmlns:a16="http://schemas.microsoft.com/office/drawing/2014/main" id="{B554611D-C25A-D6F8-E827-C487154D75B9}"/>
              </a:ext>
            </a:extLst>
          </p:cNvPr>
          <p:cNvSpPr txBox="1">
            <a:spLocks/>
          </p:cNvSpPr>
          <p:nvPr/>
        </p:nvSpPr>
        <p:spPr>
          <a:xfrm>
            <a:off x="10715939" y="2791607"/>
            <a:ext cx="1090198" cy="39481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1400" b="1" dirty="0">
                <a:solidFill>
                  <a:srgbClr val="FF0000"/>
                </a:solidFill>
                <a:latin typeface="Raleway" pitchFamily="2" charset="0"/>
              </a:rPr>
              <a:t>Rejected</a:t>
            </a:r>
            <a:endParaRPr lang="en-US" sz="2400" dirty="0">
              <a:solidFill>
                <a:srgbClr val="FF0000"/>
              </a:solidFill>
            </a:endParaRPr>
          </a:p>
        </p:txBody>
      </p:sp>
      <p:sp>
        <p:nvSpPr>
          <p:cNvPr id="24" name="Title 1">
            <a:extLst>
              <a:ext uri="{FF2B5EF4-FFF2-40B4-BE49-F238E27FC236}">
                <a16:creationId xmlns:a16="http://schemas.microsoft.com/office/drawing/2014/main" id="{981AAE29-C445-A274-B52C-4CF795120769}"/>
              </a:ext>
            </a:extLst>
          </p:cNvPr>
          <p:cNvSpPr txBox="1">
            <a:spLocks/>
          </p:cNvSpPr>
          <p:nvPr/>
        </p:nvSpPr>
        <p:spPr>
          <a:xfrm>
            <a:off x="10715939" y="3458402"/>
            <a:ext cx="1090198" cy="39481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1768475" algn="l"/>
              </a:tabLst>
            </a:pPr>
            <a:r>
              <a:rPr lang="en-US" sz="1400" b="1" dirty="0">
                <a:solidFill>
                  <a:srgbClr val="00B050"/>
                </a:solidFill>
                <a:latin typeface="Raleway" pitchFamily="2" charset="0"/>
              </a:rPr>
              <a:t>Accepted</a:t>
            </a:r>
            <a:endParaRPr lang="en-US" sz="2400" dirty="0">
              <a:solidFill>
                <a:srgbClr val="00B050"/>
              </a:solidFill>
            </a:endParaRPr>
          </a:p>
        </p:txBody>
      </p:sp>
      <p:graphicFrame>
        <p:nvGraphicFramePr>
          <p:cNvPr id="33" name="Table 24">
            <a:extLst>
              <a:ext uri="{FF2B5EF4-FFF2-40B4-BE49-F238E27FC236}">
                <a16:creationId xmlns:a16="http://schemas.microsoft.com/office/drawing/2014/main" id="{0AAAE63B-7409-18C8-88B3-004C784F73E4}"/>
              </a:ext>
            </a:extLst>
          </p:cNvPr>
          <p:cNvGraphicFramePr>
            <a:graphicFrameLocks noGrp="1"/>
          </p:cNvGraphicFramePr>
          <p:nvPr>
            <p:extLst>
              <p:ext uri="{D42A27DB-BD31-4B8C-83A1-F6EECF244321}">
                <p14:modId xmlns:p14="http://schemas.microsoft.com/office/powerpoint/2010/main" val="898246437"/>
              </p:ext>
            </p:extLst>
          </p:nvPr>
        </p:nvGraphicFramePr>
        <p:xfrm>
          <a:off x="7932085" y="4385063"/>
          <a:ext cx="4200009" cy="1646086"/>
        </p:xfrm>
        <a:graphic>
          <a:graphicData uri="http://schemas.openxmlformats.org/drawingml/2006/table">
            <a:tbl>
              <a:tblPr firstRow="1" bandRow="1">
                <a:tableStyleId>{5C22544A-7EE6-4342-B048-85BDC9FD1C3A}</a:tableStyleId>
              </a:tblPr>
              <a:tblGrid>
                <a:gridCol w="1143824">
                  <a:extLst>
                    <a:ext uri="{9D8B030D-6E8A-4147-A177-3AD203B41FA5}">
                      <a16:colId xmlns:a16="http://schemas.microsoft.com/office/drawing/2014/main" val="1935197576"/>
                    </a:ext>
                  </a:extLst>
                </a:gridCol>
                <a:gridCol w="1433847">
                  <a:extLst>
                    <a:ext uri="{9D8B030D-6E8A-4147-A177-3AD203B41FA5}">
                      <a16:colId xmlns:a16="http://schemas.microsoft.com/office/drawing/2014/main" val="2950662235"/>
                    </a:ext>
                  </a:extLst>
                </a:gridCol>
                <a:gridCol w="1622338">
                  <a:extLst>
                    <a:ext uri="{9D8B030D-6E8A-4147-A177-3AD203B41FA5}">
                      <a16:colId xmlns:a16="http://schemas.microsoft.com/office/drawing/2014/main" val="3605027055"/>
                    </a:ext>
                  </a:extLst>
                </a:gridCol>
              </a:tblGrid>
              <a:tr h="563548">
                <a:tc>
                  <a:txBody>
                    <a:bodyPr/>
                    <a:lstStyle/>
                    <a:p>
                      <a:pPr algn="ctr"/>
                      <a:r>
                        <a:rPr lang="en-US" sz="1200" dirty="0"/>
                        <a:t>Metrics</a:t>
                      </a:r>
                    </a:p>
                  </a:txBody>
                  <a:tcPr/>
                </a:tc>
                <a:tc>
                  <a:txBody>
                    <a:bodyPr/>
                    <a:lstStyle/>
                    <a:p>
                      <a:pPr algn="ctr"/>
                      <a:r>
                        <a:rPr lang="en-US" sz="1200" dirty="0"/>
                        <a:t>Hypothesis Testing 1</a:t>
                      </a:r>
                    </a:p>
                  </a:txBody>
                  <a:tcPr/>
                </a:tc>
                <a:tc>
                  <a:txBody>
                    <a:bodyPr/>
                    <a:lstStyle/>
                    <a:p>
                      <a:pPr algn="ctr"/>
                      <a:r>
                        <a:rPr lang="en-US" sz="1200" dirty="0"/>
                        <a:t>Hypothesis Testing </a:t>
                      </a:r>
                    </a:p>
                    <a:p>
                      <a:pPr algn="ctr"/>
                      <a:r>
                        <a:rPr lang="en-US" sz="1200" dirty="0"/>
                        <a:t>2</a:t>
                      </a:r>
                    </a:p>
                  </a:txBody>
                  <a:tcPr/>
                </a:tc>
                <a:extLst>
                  <a:ext uri="{0D108BD9-81ED-4DB2-BD59-A6C34878D82A}">
                    <a16:rowId xmlns:a16="http://schemas.microsoft.com/office/drawing/2014/main" val="3423640"/>
                  </a:ext>
                </a:extLst>
              </a:tr>
              <a:tr h="3608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Alpha 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Raleway" pitchFamily="2" charset="0"/>
                        </a:rPr>
                        <a:t>0.05</a:t>
                      </a:r>
                      <a:endParaRPr lang="en-US" sz="900" dirty="0">
                        <a:solidFill>
                          <a:schemeClr val="tx1"/>
                        </a:solidFill>
                      </a:endParaRPr>
                    </a:p>
                  </a:txBody>
                  <a:tcPr/>
                </a:tc>
                <a:tc>
                  <a:txBody>
                    <a:bodyPr/>
                    <a:lstStyle/>
                    <a:p>
                      <a:pPr algn="ctr"/>
                      <a:r>
                        <a:rPr lang="en-US" sz="1200" b="1" dirty="0">
                          <a:solidFill>
                            <a:schemeClr val="tx1"/>
                          </a:solidFill>
                          <a:latin typeface="Raleway" pitchFamily="2" charset="0"/>
                        </a:rPr>
                        <a:t>0.05</a:t>
                      </a:r>
                      <a:endParaRPr lang="en-US" sz="1200" b="1" dirty="0">
                        <a:solidFill>
                          <a:schemeClr val="tx1"/>
                        </a:solidFill>
                      </a:endParaRPr>
                    </a:p>
                  </a:txBody>
                  <a:tcPr/>
                </a:tc>
                <a:extLst>
                  <a:ext uri="{0D108BD9-81ED-4DB2-BD59-A6C34878D82A}">
                    <a16:rowId xmlns:a16="http://schemas.microsoft.com/office/drawing/2014/main" val="143876877"/>
                  </a:ext>
                </a:extLst>
              </a:tr>
              <a:tr h="3608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T Score</a:t>
                      </a:r>
                      <a:endParaRPr lang="en-US"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1A1A1A"/>
                          </a:solidFill>
                          <a:latin typeface="Raleway" pitchFamily="2" charset="0"/>
                        </a:rPr>
                        <a:t>-155.4</a:t>
                      </a:r>
                      <a:endParaRPr lang="en-US" sz="900" dirty="0"/>
                    </a:p>
                  </a:txBody>
                  <a:tcPr/>
                </a:tc>
                <a:tc>
                  <a:txBody>
                    <a:bodyPr/>
                    <a:lstStyle/>
                    <a:p>
                      <a:pPr algn="ctr"/>
                      <a:r>
                        <a:rPr lang="en-US" sz="1200" b="1" dirty="0">
                          <a:solidFill>
                            <a:schemeClr val="tx1"/>
                          </a:solidFill>
                        </a:rPr>
                        <a:t>-94.1</a:t>
                      </a:r>
                    </a:p>
                  </a:txBody>
                  <a:tcPr/>
                </a:tc>
                <a:extLst>
                  <a:ext uri="{0D108BD9-81ED-4DB2-BD59-A6C34878D82A}">
                    <a16:rowId xmlns:a16="http://schemas.microsoft.com/office/drawing/2014/main" val="2507498838"/>
                  </a:ext>
                </a:extLst>
              </a:tr>
              <a:tr h="3608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P Value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Raleway" pitchFamily="2" charset="0"/>
                        </a:rPr>
                        <a:t>0.000</a:t>
                      </a:r>
                      <a:endParaRPr lang="en-US" sz="900" dirty="0">
                        <a:solidFill>
                          <a:schemeClr val="tx1"/>
                        </a:solidFill>
                      </a:endParaRPr>
                    </a:p>
                  </a:txBody>
                  <a:tcPr/>
                </a:tc>
                <a:tc>
                  <a:txBody>
                    <a:bodyPr/>
                    <a:lstStyle/>
                    <a:p>
                      <a:pPr algn="ctr"/>
                      <a:r>
                        <a:rPr lang="en-US" sz="1200" b="1" dirty="0">
                          <a:solidFill>
                            <a:schemeClr val="tx1"/>
                          </a:solidFill>
                          <a:latin typeface="Raleway" pitchFamily="2" charset="0"/>
                        </a:rPr>
                        <a:t>0.000</a:t>
                      </a:r>
                      <a:endParaRPr lang="en-US" sz="1200" b="1" dirty="0">
                        <a:solidFill>
                          <a:schemeClr val="tx1"/>
                        </a:solidFill>
                      </a:endParaRPr>
                    </a:p>
                  </a:txBody>
                  <a:tcPr/>
                </a:tc>
                <a:extLst>
                  <a:ext uri="{0D108BD9-81ED-4DB2-BD59-A6C34878D82A}">
                    <a16:rowId xmlns:a16="http://schemas.microsoft.com/office/drawing/2014/main" val="955888383"/>
                  </a:ext>
                </a:extLst>
              </a:tr>
            </a:tbl>
          </a:graphicData>
        </a:graphic>
      </p:graphicFrame>
      <p:cxnSp>
        <p:nvCxnSpPr>
          <p:cNvPr id="34" name="Straight Connector 33">
            <a:extLst>
              <a:ext uri="{FF2B5EF4-FFF2-40B4-BE49-F238E27FC236}">
                <a16:creationId xmlns:a16="http://schemas.microsoft.com/office/drawing/2014/main" id="{F8FCAB10-6A6E-E96A-4FCA-3BA64D6F1F75}"/>
              </a:ext>
            </a:extLst>
          </p:cNvPr>
          <p:cNvCxnSpPr>
            <a:cxnSpLocks/>
          </p:cNvCxnSpPr>
          <p:nvPr/>
        </p:nvCxnSpPr>
        <p:spPr>
          <a:xfrm>
            <a:off x="7101190" y="2596896"/>
            <a:ext cx="4947172" cy="2840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Google Shape;8823;p185">
            <a:extLst>
              <a:ext uri="{FF2B5EF4-FFF2-40B4-BE49-F238E27FC236}">
                <a16:creationId xmlns:a16="http://schemas.microsoft.com/office/drawing/2014/main" id="{1FB4171F-D6F6-194F-E0F5-1509BB60A118}"/>
              </a:ext>
            </a:extLst>
          </p:cNvPr>
          <p:cNvSpPr>
            <a:spLocks noChangeArrowheads="1"/>
          </p:cNvSpPr>
          <p:nvPr/>
        </p:nvSpPr>
        <p:spPr bwMode="auto">
          <a:xfrm>
            <a:off x="7144333" y="1529345"/>
            <a:ext cx="630238" cy="630238"/>
          </a:xfrm>
          <a:prstGeom prst="ellipse">
            <a:avLst/>
          </a:prstGeom>
          <a:solidFill>
            <a:srgbClr val="FFCC5E"/>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40" name="Google Shape;8834;p185">
            <a:extLst>
              <a:ext uri="{FF2B5EF4-FFF2-40B4-BE49-F238E27FC236}">
                <a16:creationId xmlns:a16="http://schemas.microsoft.com/office/drawing/2014/main" id="{252A5A0D-B6E3-07D7-F424-AA32B8720773}"/>
              </a:ext>
            </a:extLst>
          </p:cNvPr>
          <p:cNvSpPr txBox="1">
            <a:spLocks noChangeArrowheads="1"/>
          </p:cNvSpPr>
          <p:nvPr/>
        </p:nvSpPr>
        <p:spPr bwMode="auto">
          <a:xfrm>
            <a:off x="7366583" y="1556333"/>
            <a:ext cx="4651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3700"/>
              <a:buFont typeface="Montserrat" panose="02000505000000020004" pitchFamily="2" charset="0"/>
              <a:buNone/>
            </a:pPr>
            <a:r>
              <a:rPr lang="en-US" altLang="en-US" sz="3700" b="1">
                <a:solidFill>
                  <a:srgbClr val="FFFFFF"/>
                </a:solidFill>
                <a:latin typeface="Montserrat" panose="02000505000000020004" pitchFamily="2" charset="0"/>
                <a:sym typeface="Montserrat" panose="02000505000000020004" pitchFamily="2" charset="0"/>
              </a:rPr>
              <a:t>1</a:t>
            </a:r>
            <a:endParaRPr lang="en-US" altLang="en-US"/>
          </a:p>
        </p:txBody>
      </p:sp>
      <p:sp>
        <p:nvSpPr>
          <p:cNvPr id="41" name="Google Shape;8824;p185">
            <a:extLst>
              <a:ext uri="{FF2B5EF4-FFF2-40B4-BE49-F238E27FC236}">
                <a16:creationId xmlns:a16="http://schemas.microsoft.com/office/drawing/2014/main" id="{1F47BC7A-69CE-BF2D-79B8-8B4C19C3C34A}"/>
              </a:ext>
            </a:extLst>
          </p:cNvPr>
          <p:cNvSpPr>
            <a:spLocks noChangeArrowheads="1"/>
          </p:cNvSpPr>
          <p:nvPr/>
        </p:nvSpPr>
        <p:spPr bwMode="auto">
          <a:xfrm>
            <a:off x="7172574" y="3042666"/>
            <a:ext cx="630238" cy="630238"/>
          </a:xfrm>
          <a:prstGeom prst="ellipse">
            <a:avLst/>
          </a:prstGeom>
          <a:solidFill>
            <a:srgbClr val="FF943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42" name="Google Shape;8831;p185">
            <a:extLst>
              <a:ext uri="{FF2B5EF4-FFF2-40B4-BE49-F238E27FC236}">
                <a16:creationId xmlns:a16="http://schemas.microsoft.com/office/drawing/2014/main" id="{AD16916E-2FD2-0052-A4B5-02C774B666D9}"/>
              </a:ext>
            </a:extLst>
          </p:cNvPr>
          <p:cNvSpPr txBox="1">
            <a:spLocks noChangeArrowheads="1"/>
          </p:cNvSpPr>
          <p:nvPr/>
        </p:nvSpPr>
        <p:spPr bwMode="auto">
          <a:xfrm>
            <a:off x="7353537" y="3060229"/>
            <a:ext cx="563562"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FFFFFF"/>
              </a:buClr>
              <a:buSzPts val="3700"/>
              <a:buFont typeface="Montserrat" panose="02000505000000020004" pitchFamily="2" charset="0"/>
              <a:buNone/>
            </a:pPr>
            <a:r>
              <a:rPr lang="en-US" altLang="en-US" sz="3700" b="1">
                <a:solidFill>
                  <a:srgbClr val="FFFFFF"/>
                </a:solidFill>
                <a:latin typeface="Montserrat" panose="02000505000000020004" pitchFamily="2" charset="0"/>
                <a:sym typeface="Montserrat" panose="02000505000000020004" pitchFamily="2" charset="0"/>
              </a:rPr>
              <a:t>2</a:t>
            </a:r>
            <a:endParaRPr lang="en-US" altLang="en-US"/>
          </a:p>
        </p:txBody>
      </p:sp>
    </p:spTree>
    <p:extLst>
      <p:ext uri="{BB962C8B-B14F-4D97-AF65-F5344CB8AC3E}">
        <p14:creationId xmlns:p14="http://schemas.microsoft.com/office/powerpoint/2010/main" val="423785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C1783B-0DF5-6D37-7155-D05C839AE60C}"/>
              </a:ext>
            </a:extLst>
          </p:cNvPr>
          <p:cNvSpPr>
            <a:spLocks noGrp="1"/>
          </p:cNvSpPr>
          <p:nvPr>
            <p:ph type="sldNum" sz="quarter" idx="12"/>
          </p:nvPr>
        </p:nvSpPr>
        <p:spPr/>
        <p:txBody>
          <a:bodyPr/>
          <a:lstStyle/>
          <a:p>
            <a:fld id="{DE927BF4-6C58-4511-84B6-11760C11D11D}" type="slidenum">
              <a:rPr lang="en-US" smtClean="0"/>
              <a:t>8</a:t>
            </a:fld>
            <a:endParaRPr lang="en-US"/>
          </a:p>
        </p:txBody>
      </p:sp>
      <p:sp>
        <p:nvSpPr>
          <p:cNvPr id="5" name="Rectangle 4">
            <a:extLst>
              <a:ext uri="{FF2B5EF4-FFF2-40B4-BE49-F238E27FC236}">
                <a16:creationId xmlns:a16="http://schemas.microsoft.com/office/drawing/2014/main" id="{A6A015DC-3F15-AF87-67B5-99621DCFC7A1}"/>
              </a:ext>
            </a:extLst>
          </p:cNvPr>
          <p:cNvSpPr/>
          <p:nvPr/>
        </p:nvSpPr>
        <p:spPr>
          <a:xfrm>
            <a:off x="0" y="1690688"/>
            <a:ext cx="1186774" cy="4396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CA4242D3-A124-9638-B5F2-C884D7A25B0E}"/>
              </a:ext>
            </a:extLst>
          </p:cNvPr>
          <p:cNvSpPr txBox="1">
            <a:spLocks/>
          </p:cNvSpPr>
          <p:nvPr/>
        </p:nvSpPr>
        <p:spPr>
          <a:xfrm>
            <a:off x="614464" y="136525"/>
            <a:ext cx="10515600" cy="618556"/>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t>Results: </a:t>
            </a:r>
            <a:r>
              <a:rPr lang="en-US" sz="3200" dirty="0"/>
              <a:t>Effects of Ramp-Up Steps Count on Response Time (Scenario 1)</a:t>
            </a:r>
          </a:p>
        </p:txBody>
      </p:sp>
      <p:graphicFrame>
        <p:nvGraphicFramePr>
          <p:cNvPr id="8" name="Table 24">
            <a:extLst>
              <a:ext uri="{FF2B5EF4-FFF2-40B4-BE49-F238E27FC236}">
                <a16:creationId xmlns:a16="http://schemas.microsoft.com/office/drawing/2014/main" id="{7C12682A-FAE7-72F0-7828-081A0258D1BB}"/>
              </a:ext>
            </a:extLst>
          </p:cNvPr>
          <p:cNvGraphicFramePr>
            <a:graphicFrameLocks noGrp="1"/>
          </p:cNvGraphicFramePr>
          <p:nvPr>
            <p:extLst>
              <p:ext uri="{D42A27DB-BD31-4B8C-83A1-F6EECF244321}">
                <p14:modId xmlns:p14="http://schemas.microsoft.com/office/powerpoint/2010/main" val="3555276204"/>
              </p:ext>
            </p:extLst>
          </p:nvPr>
        </p:nvGraphicFramePr>
        <p:xfrm>
          <a:off x="8608979" y="1020036"/>
          <a:ext cx="3077182" cy="1728285"/>
        </p:xfrm>
        <a:graphic>
          <a:graphicData uri="http://schemas.openxmlformats.org/drawingml/2006/table">
            <a:tbl>
              <a:tblPr firstRow="1" bandRow="1">
                <a:tableStyleId>{5C22544A-7EE6-4342-B048-85BDC9FD1C3A}</a:tableStyleId>
              </a:tblPr>
              <a:tblGrid>
                <a:gridCol w="1712081">
                  <a:extLst>
                    <a:ext uri="{9D8B030D-6E8A-4147-A177-3AD203B41FA5}">
                      <a16:colId xmlns:a16="http://schemas.microsoft.com/office/drawing/2014/main" val="2950662235"/>
                    </a:ext>
                  </a:extLst>
                </a:gridCol>
                <a:gridCol w="1365101">
                  <a:extLst>
                    <a:ext uri="{9D8B030D-6E8A-4147-A177-3AD203B41FA5}">
                      <a16:colId xmlns:a16="http://schemas.microsoft.com/office/drawing/2014/main" val="3605027055"/>
                    </a:ext>
                  </a:extLst>
                </a:gridCol>
              </a:tblGrid>
              <a:tr h="345657">
                <a:tc>
                  <a:txBody>
                    <a:bodyPr/>
                    <a:lstStyle/>
                    <a:p>
                      <a:pPr algn="ctr"/>
                      <a:r>
                        <a:rPr lang="en-US" sz="1200" dirty="0"/>
                        <a:t>Metrics</a:t>
                      </a:r>
                    </a:p>
                  </a:txBody>
                  <a:tcPr/>
                </a:tc>
                <a:tc>
                  <a:txBody>
                    <a:bodyPr/>
                    <a:lstStyle/>
                    <a:p>
                      <a:pPr algn="ctr"/>
                      <a:r>
                        <a:rPr lang="en-US" sz="1200" dirty="0"/>
                        <a:t>Value</a:t>
                      </a:r>
                    </a:p>
                  </a:txBody>
                  <a:tcPr/>
                </a:tc>
                <a:extLst>
                  <a:ext uri="{0D108BD9-81ED-4DB2-BD59-A6C34878D82A}">
                    <a16:rowId xmlns:a16="http://schemas.microsoft.com/office/drawing/2014/main" val="3423640"/>
                  </a:ext>
                </a:extLst>
              </a:tr>
              <a:tr h="3456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Target Concurrency Count</a:t>
                      </a:r>
                      <a:endParaRPr lang="en-US" sz="900" dirty="0"/>
                    </a:p>
                  </a:txBody>
                  <a:tcPr/>
                </a:tc>
                <a:tc>
                  <a:txBody>
                    <a:bodyPr/>
                    <a:lstStyle/>
                    <a:p>
                      <a:pPr marL="0" algn="ctr" defTabSz="914400" rtl="0" eaLnBrk="1" latinLnBrk="0" hangingPunct="1"/>
                      <a:r>
                        <a:rPr lang="en-US" sz="1200" kern="1200" dirty="0">
                          <a:solidFill>
                            <a:schemeClr val="dk1"/>
                          </a:solidFill>
                          <a:latin typeface="+mn-lt"/>
                          <a:ea typeface="+mn-ea"/>
                          <a:cs typeface="+mn-cs"/>
                        </a:rPr>
                        <a:t>100</a:t>
                      </a:r>
                    </a:p>
                  </a:txBody>
                  <a:tcPr/>
                </a:tc>
                <a:extLst>
                  <a:ext uri="{0D108BD9-81ED-4DB2-BD59-A6C34878D82A}">
                    <a16:rowId xmlns:a16="http://schemas.microsoft.com/office/drawing/2014/main" val="143876877"/>
                  </a:ext>
                </a:extLst>
              </a:tr>
              <a:tr h="3456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Ramp-Up Time, sec</a:t>
                      </a:r>
                      <a:endParaRPr lang="en-US" sz="900" dirty="0"/>
                    </a:p>
                  </a:txBody>
                  <a:tcPr/>
                </a:tc>
                <a:tc>
                  <a:txBody>
                    <a:bodyPr/>
                    <a:lstStyle/>
                    <a:p>
                      <a:pPr algn="ctr"/>
                      <a:r>
                        <a:rPr lang="en-US" sz="1200" dirty="0"/>
                        <a:t>100</a:t>
                      </a:r>
                    </a:p>
                  </a:txBody>
                  <a:tcPr/>
                </a:tc>
                <a:extLst>
                  <a:ext uri="{0D108BD9-81ED-4DB2-BD59-A6C34878D82A}">
                    <a16:rowId xmlns:a16="http://schemas.microsoft.com/office/drawing/2014/main" val="2507498838"/>
                  </a:ext>
                </a:extLst>
              </a:tr>
              <a:tr h="3456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Ramp-Up Steps Count, sec</a:t>
                      </a:r>
                      <a:endParaRPr lang="en-US" sz="900" dirty="0"/>
                    </a:p>
                  </a:txBody>
                  <a:tcPr/>
                </a:tc>
                <a:tc>
                  <a:txBody>
                    <a:bodyPr/>
                    <a:lstStyle/>
                    <a:p>
                      <a:pPr algn="ctr"/>
                      <a:r>
                        <a:rPr lang="en-US" sz="1200" b="1" dirty="0">
                          <a:solidFill>
                            <a:srgbClr val="FF0000"/>
                          </a:solidFill>
                        </a:rPr>
                        <a:t>2</a:t>
                      </a:r>
                    </a:p>
                  </a:txBody>
                  <a:tcPr/>
                </a:tc>
                <a:extLst>
                  <a:ext uri="{0D108BD9-81ED-4DB2-BD59-A6C34878D82A}">
                    <a16:rowId xmlns:a16="http://schemas.microsoft.com/office/drawing/2014/main" val="955888383"/>
                  </a:ext>
                </a:extLst>
              </a:tr>
              <a:tr h="3456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Hold Load For, sec</a:t>
                      </a:r>
                      <a:endParaRPr lang="en-US" sz="900" dirty="0"/>
                    </a:p>
                  </a:txBody>
                  <a:tcPr/>
                </a:tc>
                <a:tc>
                  <a:txBody>
                    <a:bodyPr/>
                    <a:lstStyle/>
                    <a:p>
                      <a:pPr algn="ctr"/>
                      <a:r>
                        <a:rPr lang="en-US" sz="1200" dirty="0"/>
                        <a:t>0</a:t>
                      </a:r>
                    </a:p>
                  </a:txBody>
                  <a:tcPr/>
                </a:tc>
                <a:extLst>
                  <a:ext uri="{0D108BD9-81ED-4DB2-BD59-A6C34878D82A}">
                    <a16:rowId xmlns:a16="http://schemas.microsoft.com/office/drawing/2014/main" val="3588877464"/>
                  </a:ext>
                </a:extLst>
              </a:tr>
            </a:tbl>
          </a:graphicData>
        </a:graphic>
      </p:graphicFrame>
      <p:cxnSp>
        <p:nvCxnSpPr>
          <p:cNvPr id="12" name="Straight Connector 11">
            <a:extLst>
              <a:ext uri="{FF2B5EF4-FFF2-40B4-BE49-F238E27FC236}">
                <a16:creationId xmlns:a16="http://schemas.microsoft.com/office/drawing/2014/main" id="{49F397D8-C4B2-AEE0-0B6D-AD37A9805795}"/>
              </a:ext>
            </a:extLst>
          </p:cNvPr>
          <p:cNvCxnSpPr/>
          <p:nvPr/>
        </p:nvCxnSpPr>
        <p:spPr>
          <a:xfrm>
            <a:off x="88490" y="3146386"/>
            <a:ext cx="1203769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9B04DDA-5B84-0E69-015B-B30F4E378882}"/>
              </a:ext>
            </a:extLst>
          </p:cNvPr>
          <p:cNvPicPr>
            <a:picLocks noChangeAspect="1"/>
          </p:cNvPicPr>
          <p:nvPr/>
        </p:nvPicPr>
        <p:blipFill>
          <a:blip r:embed="rId2"/>
          <a:stretch>
            <a:fillRect/>
          </a:stretch>
        </p:blipFill>
        <p:spPr>
          <a:xfrm>
            <a:off x="614464" y="857286"/>
            <a:ext cx="7866029" cy="2106472"/>
          </a:xfrm>
          <a:prstGeom prst="rect">
            <a:avLst/>
          </a:prstGeom>
        </p:spPr>
      </p:pic>
      <p:pic>
        <p:nvPicPr>
          <p:cNvPr id="10" name="Picture 9" descr="A graph showing the growth of a company&#10;&#10;Description automatically generated with medium confidence">
            <a:extLst>
              <a:ext uri="{FF2B5EF4-FFF2-40B4-BE49-F238E27FC236}">
                <a16:creationId xmlns:a16="http://schemas.microsoft.com/office/drawing/2014/main" id="{62AADA78-10EE-941C-80CF-698580603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1719" y="3179820"/>
            <a:ext cx="7636213" cy="3665118"/>
          </a:xfrm>
          <a:prstGeom prst="rect">
            <a:avLst/>
          </a:prstGeom>
        </p:spPr>
      </p:pic>
      <p:sp>
        <p:nvSpPr>
          <p:cNvPr id="13" name="Rectangle 12">
            <a:extLst>
              <a:ext uri="{FF2B5EF4-FFF2-40B4-BE49-F238E27FC236}">
                <a16:creationId xmlns:a16="http://schemas.microsoft.com/office/drawing/2014/main" id="{EF979B18-58AD-1676-9466-1F74FB0D9E3C}"/>
              </a:ext>
            </a:extLst>
          </p:cNvPr>
          <p:cNvSpPr/>
          <p:nvPr/>
        </p:nvSpPr>
        <p:spPr>
          <a:xfrm>
            <a:off x="6274340" y="3735421"/>
            <a:ext cx="3025303" cy="1619642"/>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5648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C1783B-0DF5-6D37-7155-D05C839AE60C}"/>
              </a:ext>
            </a:extLst>
          </p:cNvPr>
          <p:cNvSpPr>
            <a:spLocks noGrp="1"/>
          </p:cNvSpPr>
          <p:nvPr>
            <p:ph type="sldNum" sz="quarter" idx="12"/>
          </p:nvPr>
        </p:nvSpPr>
        <p:spPr/>
        <p:txBody>
          <a:bodyPr/>
          <a:lstStyle/>
          <a:p>
            <a:fld id="{DE927BF4-6C58-4511-84B6-11760C11D11D}" type="slidenum">
              <a:rPr lang="en-US" smtClean="0"/>
              <a:t>9</a:t>
            </a:fld>
            <a:endParaRPr lang="en-US"/>
          </a:p>
        </p:txBody>
      </p:sp>
      <p:sp>
        <p:nvSpPr>
          <p:cNvPr id="5" name="Rectangle 4">
            <a:extLst>
              <a:ext uri="{FF2B5EF4-FFF2-40B4-BE49-F238E27FC236}">
                <a16:creationId xmlns:a16="http://schemas.microsoft.com/office/drawing/2014/main" id="{A6A015DC-3F15-AF87-67B5-99621DCFC7A1}"/>
              </a:ext>
            </a:extLst>
          </p:cNvPr>
          <p:cNvSpPr/>
          <p:nvPr/>
        </p:nvSpPr>
        <p:spPr>
          <a:xfrm>
            <a:off x="0" y="1554499"/>
            <a:ext cx="1186774" cy="4396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CA4242D3-A124-9638-B5F2-C884D7A25B0E}"/>
              </a:ext>
            </a:extLst>
          </p:cNvPr>
          <p:cNvSpPr txBox="1">
            <a:spLocks/>
          </p:cNvSpPr>
          <p:nvPr/>
        </p:nvSpPr>
        <p:spPr>
          <a:xfrm>
            <a:off x="614464" y="136525"/>
            <a:ext cx="10515600" cy="618556"/>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t>Results: </a:t>
            </a:r>
            <a:r>
              <a:rPr lang="en-US" sz="3200" dirty="0"/>
              <a:t>Effects of Ramp-Up Steps Count on Response Time (Scenario 2)</a:t>
            </a:r>
          </a:p>
        </p:txBody>
      </p:sp>
      <p:graphicFrame>
        <p:nvGraphicFramePr>
          <p:cNvPr id="8" name="Table 24">
            <a:extLst>
              <a:ext uri="{FF2B5EF4-FFF2-40B4-BE49-F238E27FC236}">
                <a16:creationId xmlns:a16="http://schemas.microsoft.com/office/drawing/2014/main" id="{7C12682A-FAE7-72F0-7828-081A0258D1BB}"/>
              </a:ext>
            </a:extLst>
          </p:cNvPr>
          <p:cNvGraphicFramePr>
            <a:graphicFrameLocks noGrp="1"/>
          </p:cNvGraphicFramePr>
          <p:nvPr>
            <p:extLst>
              <p:ext uri="{D42A27DB-BD31-4B8C-83A1-F6EECF244321}">
                <p14:modId xmlns:p14="http://schemas.microsoft.com/office/powerpoint/2010/main" val="2519982427"/>
              </p:ext>
            </p:extLst>
          </p:nvPr>
        </p:nvGraphicFramePr>
        <p:xfrm>
          <a:off x="8608979" y="883847"/>
          <a:ext cx="3077182" cy="1728285"/>
        </p:xfrm>
        <a:graphic>
          <a:graphicData uri="http://schemas.openxmlformats.org/drawingml/2006/table">
            <a:tbl>
              <a:tblPr firstRow="1" bandRow="1">
                <a:tableStyleId>{5C22544A-7EE6-4342-B048-85BDC9FD1C3A}</a:tableStyleId>
              </a:tblPr>
              <a:tblGrid>
                <a:gridCol w="1712081">
                  <a:extLst>
                    <a:ext uri="{9D8B030D-6E8A-4147-A177-3AD203B41FA5}">
                      <a16:colId xmlns:a16="http://schemas.microsoft.com/office/drawing/2014/main" val="2950662235"/>
                    </a:ext>
                  </a:extLst>
                </a:gridCol>
                <a:gridCol w="1365101">
                  <a:extLst>
                    <a:ext uri="{9D8B030D-6E8A-4147-A177-3AD203B41FA5}">
                      <a16:colId xmlns:a16="http://schemas.microsoft.com/office/drawing/2014/main" val="3605027055"/>
                    </a:ext>
                  </a:extLst>
                </a:gridCol>
              </a:tblGrid>
              <a:tr h="345657">
                <a:tc>
                  <a:txBody>
                    <a:bodyPr/>
                    <a:lstStyle/>
                    <a:p>
                      <a:pPr algn="ctr"/>
                      <a:r>
                        <a:rPr lang="en-US" sz="1200" dirty="0"/>
                        <a:t>Metrics</a:t>
                      </a:r>
                    </a:p>
                  </a:txBody>
                  <a:tcPr/>
                </a:tc>
                <a:tc>
                  <a:txBody>
                    <a:bodyPr/>
                    <a:lstStyle/>
                    <a:p>
                      <a:pPr algn="ctr"/>
                      <a:r>
                        <a:rPr lang="en-US" sz="1200" dirty="0"/>
                        <a:t>Value</a:t>
                      </a:r>
                    </a:p>
                  </a:txBody>
                  <a:tcPr/>
                </a:tc>
                <a:extLst>
                  <a:ext uri="{0D108BD9-81ED-4DB2-BD59-A6C34878D82A}">
                    <a16:rowId xmlns:a16="http://schemas.microsoft.com/office/drawing/2014/main" val="3423640"/>
                  </a:ext>
                </a:extLst>
              </a:tr>
              <a:tr h="3456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Target Concurrency Count</a:t>
                      </a:r>
                      <a:endParaRPr lang="en-US" sz="900" dirty="0"/>
                    </a:p>
                  </a:txBody>
                  <a:tcPr/>
                </a:tc>
                <a:tc>
                  <a:txBody>
                    <a:bodyPr/>
                    <a:lstStyle/>
                    <a:p>
                      <a:pPr marL="0" algn="ctr" defTabSz="914400" rtl="0" eaLnBrk="1" latinLnBrk="0" hangingPunct="1"/>
                      <a:r>
                        <a:rPr lang="en-US" sz="1200" kern="1200" dirty="0">
                          <a:solidFill>
                            <a:schemeClr val="dk1"/>
                          </a:solidFill>
                          <a:latin typeface="+mn-lt"/>
                          <a:ea typeface="+mn-ea"/>
                          <a:cs typeface="+mn-cs"/>
                        </a:rPr>
                        <a:t>100</a:t>
                      </a:r>
                    </a:p>
                  </a:txBody>
                  <a:tcPr/>
                </a:tc>
                <a:extLst>
                  <a:ext uri="{0D108BD9-81ED-4DB2-BD59-A6C34878D82A}">
                    <a16:rowId xmlns:a16="http://schemas.microsoft.com/office/drawing/2014/main" val="143876877"/>
                  </a:ext>
                </a:extLst>
              </a:tr>
              <a:tr h="3456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Ramp-Up Time, sec</a:t>
                      </a:r>
                      <a:endParaRPr lang="en-US" sz="900" dirty="0"/>
                    </a:p>
                  </a:txBody>
                  <a:tcPr/>
                </a:tc>
                <a:tc>
                  <a:txBody>
                    <a:bodyPr/>
                    <a:lstStyle/>
                    <a:p>
                      <a:pPr algn="ctr"/>
                      <a:r>
                        <a:rPr lang="en-US" sz="1200" dirty="0"/>
                        <a:t>100</a:t>
                      </a:r>
                    </a:p>
                  </a:txBody>
                  <a:tcPr/>
                </a:tc>
                <a:extLst>
                  <a:ext uri="{0D108BD9-81ED-4DB2-BD59-A6C34878D82A}">
                    <a16:rowId xmlns:a16="http://schemas.microsoft.com/office/drawing/2014/main" val="2507498838"/>
                  </a:ext>
                </a:extLst>
              </a:tr>
              <a:tr h="3456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Ramp-Up Steps Count, sec</a:t>
                      </a:r>
                      <a:endParaRPr lang="en-US" sz="900" dirty="0"/>
                    </a:p>
                  </a:txBody>
                  <a:tcPr/>
                </a:tc>
                <a:tc>
                  <a:txBody>
                    <a:bodyPr/>
                    <a:lstStyle/>
                    <a:p>
                      <a:pPr algn="ctr"/>
                      <a:r>
                        <a:rPr lang="en-US" sz="1200" b="1" dirty="0">
                          <a:solidFill>
                            <a:srgbClr val="FF0000"/>
                          </a:solidFill>
                        </a:rPr>
                        <a:t>5</a:t>
                      </a:r>
                    </a:p>
                  </a:txBody>
                  <a:tcPr/>
                </a:tc>
                <a:extLst>
                  <a:ext uri="{0D108BD9-81ED-4DB2-BD59-A6C34878D82A}">
                    <a16:rowId xmlns:a16="http://schemas.microsoft.com/office/drawing/2014/main" val="955888383"/>
                  </a:ext>
                </a:extLst>
              </a:tr>
              <a:tr h="3456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1A1A1A"/>
                          </a:solidFill>
                          <a:latin typeface="Raleway" pitchFamily="2" charset="0"/>
                        </a:rPr>
                        <a:t>Hold Load For, sec</a:t>
                      </a:r>
                      <a:endParaRPr lang="en-US" sz="900" dirty="0"/>
                    </a:p>
                  </a:txBody>
                  <a:tcPr/>
                </a:tc>
                <a:tc>
                  <a:txBody>
                    <a:bodyPr/>
                    <a:lstStyle/>
                    <a:p>
                      <a:pPr algn="ctr"/>
                      <a:r>
                        <a:rPr lang="en-US" sz="1200" dirty="0"/>
                        <a:t>0</a:t>
                      </a:r>
                    </a:p>
                  </a:txBody>
                  <a:tcPr/>
                </a:tc>
                <a:extLst>
                  <a:ext uri="{0D108BD9-81ED-4DB2-BD59-A6C34878D82A}">
                    <a16:rowId xmlns:a16="http://schemas.microsoft.com/office/drawing/2014/main" val="3588877464"/>
                  </a:ext>
                </a:extLst>
              </a:tr>
            </a:tbl>
          </a:graphicData>
        </a:graphic>
      </p:graphicFrame>
      <p:cxnSp>
        <p:nvCxnSpPr>
          <p:cNvPr id="12" name="Straight Connector 11">
            <a:extLst>
              <a:ext uri="{FF2B5EF4-FFF2-40B4-BE49-F238E27FC236}">
                <a16:creationId xmlns:a16="http://schemas.microsoft.com/office/drawing/2014/main" id="{49F397D8-C4B2-AEE0-0B6D-AD37A9805795}"/>
              </a:ext>
            </a:extLst>
          </p:cNvPr>
          <p:cNvCxnSpPr/>
          <p:nvPr/>
        </p:nvCxnSpPr>
        <p:spPr>
          <a:xfrm>
            <a:off x="88490" y="3010197"/>
            <a:ext cx="1203769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3C10B27-CA8D-E247-4441-D86E358681EA}"/>
              </a:ext>
            </a:extLst>
          </p:cNvPr>
          <p:cNvPicPr>
            <a:picLocks noChangeAspect="1"/>
          </p:cNvPicPr>
          <p:nvPr/>
        </p:nvPicPr>
        <p:blipFill>
          <a:blip r:embed="rId2"/>
          <a:stretch>
            <a:fillRect/>
          </a:stretch>
        </p:blipFill>
        <p:spPr>
          <a:xfrm>
            <a:off x="593387" y="775843"/>
            <a:ext cx="7866029" cy="2106472"/>
          </a:xfrm>
          <a:prstGeom prst="rect">
            <a:avLst/>
          </a:prstGeom>
        </p:spPr>
      </p:pic>
      <p:pic>
        <p:nvPicPr>
          <p:cNvPr id="11" name="Picture 10" descr="A graph showing the growth of a number of people&#10;&#10;Description automatically generated with medium confidence">
            <a:extLst>
              <a:ext uri="{FF2B5EF4-FFF2-40B4-BE49-F238E27FC236}">
                <a16:creationId xmlns:a16="http://schemas.microsoft.com/office/drawing/2014/main" id="{FD24D00E-B226-E3C0-7C0E-0E11A354B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618" y="3019808"/>
            <a:ext cx="7663197" cy="3678068"/>
          </a:xfrm>
          <a:prstGeom prst="rect">
            <a:avLst/>
          </a:prstGeom>
        </p:spPr>
      </p:pic>
    </p:spTree>
    <p:extLst>
      <p:ext uri="{BB962C8B-B14F-4D97-AF65-F5344CB8AC3E}">
        <p14:creationId xmlns:p14="http://schemas.microsoft.com/office/powerpoint/2010/main" val="1802399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5034</TotalTime>
  <Words>2230</Words>
  <Application>Microsoft Office PowerPoint</Application>
  <PresentationFormat>Widescreen</PresentationFormat>
  <Paragraphs>464</Paragraphs>
  <Slides>26</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Calibri Light</vt:lpstr>
      <vt:lpstr>Montserrat</vt:lpstr>
      <vt:lpstr>Open Sans</vt:lpstr>
      <vt:lpstr>Open Sans SemiBold</vt:lpstr>
      <vt:lpstr>Raleway</vt:lpstr>
      <vt:lpstr>Söhne</vt:lpstr>
      <vt:lpstr>Times New Roman</vt:lpstr>
      <vt:lpstr>Wingdings</vt:lpstr>
      <vt:lpstr>Office Theme</vt:lpstr>
      <vt:lpstr>    Course: Guided Research    Project Title: "Load Test Experimentation on Microservices: Insights &amp; Implications"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Thank you!</vt:lpstr>
      <vt:lpstr>Back Up Slides</vt:lpstr>
      <vt:lpstr>Dataset Sample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Justifications for Synchronous HTTP communication to handle synchronization between distributed microservice entities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Tural Mehtiyev</dc:creator>
  <cp:lastModifiedBy>Tural Mehtiyev</cp:lastModifiedBy>
  <cp:revision>66</cp:revision>
  <dcterms:created xsi:type="dcterms:W3CDTF">2023-07-31T19:53:41Z</dcterms:created>
  <dcterms:modified xsi:type="dcterms:W3CDTF">2023-08-09T21:36:32Z</dcterms:modified>
</cp:coreProperties>
</file>