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82" r:id="rId3"/>
    <p:sldId id="303" r:id="rId4"/>
    <p:sldId id="305" r:id="rId5"/>
    <p:sldId id="428" r:id="rId6"/>
    <p:sldId id="439" r:id="rId7"/>
    <p:sldId id="306" r:id="rId8"/>
    <p:sldId id="308" r:id="rId9"/>
    <p:sldId id="316" r:id="rId10"/>
    <p:sldId id="436" r:id="rId11"/>
    <p:sldId id="437" r:id="rId12"/>
    <p:sldId id="438" r:id="rId13"/>
    <p:sldId id="266" r:id="rId14"/>
    <p:sldId id="267" r:id="rId15"/>
    <p:sldId id="429" r:id="rId16"/>
    <p:sldId id="430" r:id="rId17"/>
    <p:sldId id="431" r:id="rId18"/>
    <p:sldId id="435" r:id="rId19"/>
    <p:sldId id="432" r:id="rId20"/>
    <p:sldId id="433" r:id="rId21"/>
    <p:sldId id="4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8D1"/>
    <a:srgbClr val="00B1D9"/>
    <a:srgbClr val="C1C1C3"/>
    <a:srgbClr val="007D96"/>
    <a:srgbClr val="EEF1FA"/>
    <a:srgbClr val="81EAFF"/>
    <a:srgbClr val="00BDE0"/>
    <a:srgbClr val="DF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6D6735-DF56-8801-2360-42B48EBCE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A7D8-70FE-6A57-971F-044F3EF84B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1F77-D2E1-431E-BC5A-6D05FB5ABD5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BDF528B-7D91-E45B-3E6C-C656DBC55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33130-8E0F-0E43-B468-F9259E92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49A88-682D-3819-2AF3-198B1F8F9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68E8-F123-205C-6731-C5C75FBD6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C444-3C7D-4C1B-9D04-1F1014C04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6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63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103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82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Google Shape;8811;p17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459" name="Google Shape;8812;p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Google Shape;8811;p17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459" name="Google Shape;8812;p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699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5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06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6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6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2213-42AC-539C-FC7E-7EDA050D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D481-E445-F316-E8A6-EC12CC9D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4978-C04D-6A83-AA34-7EE50100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891B-E431-43C5-9BED-B3D9A3A033A7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CF7B-621A-60EA-8166-1BC0EE6B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F626-E649-195C-B0B6-F0BC6FA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B5FD-09F0-274F-E13B-E0C3376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7F77-F821-37AB-1D87-F80B92D8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8679-506D-2527-B6D7-AC735E6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C1FC-5C8E-4E34-BAA6-03AD1B7C4C99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31FB-F4FC-5878-D80C-C6EF3C29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8313-76B4-BE55-56BE-244F479C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1D5DC-A2E2-F71A-5F2D-FAED4B052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B5AF-31BB-621E-C2B2-3ED2E8B8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411B-1A25-F0CD-BA7E-7C04A19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C680-D7A0-4D73-AD5B-5F9253769F2F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B5AD-B309-70C5-24BC-43954E4E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F833-20AD-1207-82E0-A9D4012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F07E-FAC1-C673-4AEC-C630D56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DF49-5283-63E6-58A2-B17C3A5B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464F-C356-6C20-EB77-77FB7F4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F015-4E59-4337-BA6D-C1DAC07B328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62F6-F2B7-234B-AAB9-DA49A54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2F59-CEF6-1A54-E4C8-AB224A89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411-C0BF-2046-0D84-04089DEA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E340-4BC7-698C-4E06-C53C0BD0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5BD9-8FD7-2C6B-02AA-8E2BA73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6D32-5FC4-43CF-BD4A-27449F05D21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51EF-4223-BF5D-23A2-72F56398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3F42-FD9B-1F02-9926-C26C4CB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5E3-18D1-C984-2C96-07FE0D4B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FCE2-887A-01B9-0328-2036F8EA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8F878-FEEC-C6FE-1B21-ECF5D231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55C8-84F4-F7B7-69FD-7940FC0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CD25-B00C-4213-AD26-149C827C7FCD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24BA-535F-CCEC-B802-F8E2600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5E01-7239-ECD8-CDFC-25D0003E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656-6FF2-F728-5D71-42F0A68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5BC2-C890-6B39-EFED-AECB20E5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5326-87ED-0A5C-D35E-87A6FDEB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4E97-CED7-53A4-73FC-A2428B00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E1696-EC99-C96D-0E6D-FBC9B11E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47924-11FA-62DA-BAD2-74E105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ADDD-DDB2-4312-9719-7FA94EA6F8EA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24C78-EB74-B320-D1D6-352E0B4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26C8C-F17E-E44E-6DC9-A2B7D0E1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66B-B017-814A-82F2-2193105D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CBBB-BF35-3165-B761-908B0C1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656A-6A88-4EC0-9F7B-A799985A5B12}" type="datetime1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F2D7-FE7C-E421-7B2D-7071AE9D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4D8F1-3A7D-E82B-10D4-62AEA40F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FCBA-FE4D-1AEF-16EE-23F80762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AB20-8272-41E4-96D3-8D2154062620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2EDE8-EAD7-7086-4C7C-9E1C687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0978-53B8-9E3B-9644-E00DBC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1FC-6DAC-1499-FAD1-1A178FF8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DBFC-D481-8CA9-344B-38D5866A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2CEE-60E9-82D2-3C4B-51282719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FEEB-8333-771A-060A-0D3FC56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8123-E404-4E21-A3D1-9A5329889850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0826-E93F-E998-2A6A-42C3C33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6341-1F20-42ED-53E3-D0F645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B28E-67EB-7041-7362-65AC0EEC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3A1AB-09E5-D9EF-FF50-B2E135BD3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8AFC-03AB-1B8B-3DAA-B8662B16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A58B-976E-35D1-C6FD-E7A4772E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75D-A629-4AC8-A24A-E31F68D3A329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40E0-EDE2-98B0-860A-B7C0F53D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62AF-4FD1-2942-CF1B-4C4939E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AC62-328E-51D6-7A08-AD804D76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9F84-5D9F-C4E1-284A-959AA3C9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5FCA-7B9C-45DC-1E91-D6068800A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4173-1CA3-45E5-9A79-18090338350E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39A8-8113-3276-6978-66BB56738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C0B2-9D5D-D863-424E-A37A240D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A-GWU/guidedresearchproject-tmehtiyev2019/blob/main/app/shopping_cart_microservice/README.md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github.com/ADA-GWU/guidedresearchproject-tmehtiyev2019/blob/main/app/product_catalog_microservice/README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der_management-1-w1405204.deta.app/docs" TargetMode="External"/><Relationship Id="rId5" Type="http://schemas.openxmlformats.org/officeDocument/2006/relationships/hyperlink" Target="https://shopping_cart-1-y6546994.deta.app/docs" TargetMode="External"/><Relationship Id="rId4" Type="http://schemas.openxmlformats.org/officeDocument/2006/relationships/hyperlink" Target="https://product_catalog-1-f3543029.deta.app/docs" TargetMode="External"/><Relationship Id="rId9" Type="http://schemas.openxmlformats.org/officeDocument/2006/relationships/hyperlink" Target="https://github.com/ADA-GWU/guidedresearchproject-tmehtiyev2019/blob/main/app/order_management_microservice/README.m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569-000D-4295-B13C-446A0F4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6" y="2955034"/>
            <a:ext cx="10515600" cy="30890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Research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Project Title: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Scalability of Microservice-Based Application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5" name="Picture 15" descr="Logo&#10;&#10;Description automatically generated">
            <a:extLst>
              <a:ext uri="{FF2B5EF4-FFF2-40B4-BE49-F238E27FC236}">
                <a16:creationId xmlns:a16="http://schemas.microsoft.com/office/drawing/2014/main" id="{03B0AADC-E88B-4EDC-9A87-49337C2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1" y="416311"/>
            <a:ext cx="7493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6D92AD-3B7A-47E3-B18E-16D54F4B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-49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5FD133-AC71-4B50-A8E8-BD6B7E9D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1017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B6A80B-8E56-4282-A580-F70D28AB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363" y="1366651"/>
            <a:ext cx="46858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AND DATA ANALYTICS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A60A93-A8B8-4E68-9C9F-08BBC04A6EF2}"/>
              </a:ext>
            </a:extLst>
          </p:cNvPr>
          <p:cNvSpPr txBox="1">
            <a:spLocks/>
          </p:cNvSpPr>
          <p:nvPr/>
        </p:nvSpPr>
        <p:spPr>
          <a:xfrm>
            <a:off x="498265" y="374952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Tural Mehtiyev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FEDD33-F054-46B9-AE4B-059CD82AEE5D}"/>
              </a:ext>
            </a:extLst>
          </p:cNvPr>
          <p:cNvSpPr txBox="1">
            <a:spLocks/>
          </p:cNvSpPr>
          <p:nvPr/>
        </p:nvSpPr>
        <p:spPr>
          <a:xfrm>
            <a:off x="759940" y="4704671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&amp; Supervisors: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Stephen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Kaisler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Jamal Hasanov</a:t>
            </a:r>
          </a:p>
        </p:txBody>
      </p:sp>
      <p:pic>
        <p:nvPicPr>
          <p:cNvPr id="1031" name="Picture 7" descr="ADA University - Wikipedia">
            <a:extLst>
              <a:ext uri="{FF2B5EF4-FFF2-40B4-BE49-F238E27FC236}">
                <a16:creationId xmlns:a16="http://schemas.microsoft.com/office/drawing/2014/main" id="{BDF8A4C7-19D1-4F7B-B332-1128CA92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403552"/>
            <a:ext cx="859567" cy="5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0A460C-88A1-4E94-999D-8E4C8E7B1589}"/>
              </a:ext>
            </a:extLst>
          </p:cNvPr>
          <p:cNvSpPr txBox="1">
            <a:spLocks/>
          </p:cNvSpPr>
          <p:nvPr/>
        </p:nvSpPr>
        <p:spPr>
          <a:xfrm>
            <a:off x="411771" y="5625677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08.08.2023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291B4-B2F2-B955-3FA4-F6742841758D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48E4-2E22-B9A5-13CD-D95C948B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0" y="74052"/>
            <a:ext cx="12359647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768475" algn="l"/>
              </a:tabLst>
            </a:pPr>
            <a:r>
              <a:rPr lang="en-US" sz="2800" b="1" dirty="0"/>
              <a:t>Results: </a:t>
            </a:r>
            <a:r>
              <a:rPr lang="en-US" sz="2800" dirty="0"/>
              <a:t>Effects of Threads Count on Response Rate</a:t>
            </a:r>
          </a:p>
          <a:p>
            <a:pPr>
              <a:tabLst>
                <a:tab pos="1768475" algn="l"/>
              </a:tabLst>
            </a:pPr>
            <a:endParaRPr lang="en-US" sz="2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E419B3B2-0524-CB48-1489-0D7AC12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465251"/>
            <a:ext cx="6500029" cy="18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523815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CFFF16-91E1-1F63-2FCB-B11CAD16756C}"/>
              </a:ext>
            </a:extLst>
          </p:cNvPr>
          <p:cNvSpPr txBox="1">
            <a:spLocks/>
          </p:cNvSpPr>
          <p:nvPr/>
        </p:nvSpPr>
        <p:spPr>
          <a:xfrm>
            <a:off x="2533280" y="2329986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1</a:t>
            </a:r>
            <a:endParaRPr lang="en-US" sz="1000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12279FE-CCC3-BC99-6504-BB25E0264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2909"/>
              </p:ext>
            </p:extLst>
          </p:nvPr>
        </p:nvGraphicFramePr>
        <p:xfrm>
          <a:off x="8394970" y="553024"/>
          <a:ext cx="2680748" cy="17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513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189235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2927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292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CC8A40-95FA-12AE-F9FD-BC70A24EC398}"/>
              </a:ext>
            </a:extLst>
          </p:cNvPr>
          <p:cNvCxnSpPr/>
          <p:nvPr/>
        </p:nvCxnSpPr>
        <p:spPr>
          <a:xfrm>
            <a:off x="88490" y="4621748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alendar&#10;&#10;Description automatically generated">
            <a:extLst>
              <a:ext uri="{FF2B5EF4-FFF2-40B4-BE49-F238E27FC236}">
                <a16:creationId xmlns:a16="http://schemas.microsoft.com/office/drawing/2014/main" id="{D8A4CB1B-7E4E-D86D-0506-56935297B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2570407"/>
            <a:ext cx="6500029" cy="18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A06501-43CE-7FFA-66DD-903E51E9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8729"/>
              </p:ext>
            </p:extLst>
          </p:nvPr>
        </p:nvGraphicFramePr>
        <p:xfrm>
          <a:off x="8394969" y="2570406"/>
          <a:ext cx="270914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14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01833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2521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252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7BA2563D-F0FA-04E0-D080-8F6BEDC56C6B}"/>
              </a:ext>
            </a:extLst>
          </p:cNvPr>
          <p:cNvSpPr txBox="1">
            <a:spLocks/>
          </p:cNvSpPr>
          <p:nvPr/>
        </p:nvSpPr>
        <p:spPr>
          <a:xfrm>
            <a:off x="2533280" y="4429219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2</a:t>
            </a:r>
            <a:endParaRPr lang="en-US" sz="1000" dirty="0"/>
          </a:p>
        </p:txBody>
      </p:sp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E1FA623C-796D-FBDE-16EB-147B2DA35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4697527"/>
            <a:ext cx="6500029" cy="18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2E8F1D-D8D9-9581-DEE7-9A73A346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90675"/>
              </p:ext>
            </p:extLst>
          </p:nvPr>
        </p:nvGraphicFramePr>
        <p:xfrm>
          <a:off x="8394969" y="4711415"/>
          <a:ext cx="2709148" cy="172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14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01834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2880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288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AA439A9D-5CD8-0A8C-6AA3-7E010BD2D086}"/>
              </a:ext>
            </a:extLst>
          </p:cNvPr>
          <p:cNvSpPr txBox="1">
            <a:spLocks/>
          </p:cNvSpPr>
          <p:nvPr/>
        </p:nvSpPr>
        <p:spPr>
          <a:xfrm>
            <a:off x="2452217" y="6568186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595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212674" y="474522"/>
            <a:ext cx="12037694" cy="557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768475" algn="l"/>
              </a:tabLst>
            </a:pPr>
            <a:r>
              <a:rPr lang="en-US" sz="3600" b="1" dirty="0"/>
              <a:t>Methodology: </a:t>
            </a:r>
            <a:r>
              <a:rPr lang="en-US" sz="3600" dirty="0"/>
              <a:t>Application of Central Limit Theorem</a:t>
            </a:r>
          </a:p>
          <a:p>
            <a:pPr>
              <a:tabLst>
                <a:tab pos="1768475" algn="l"/>
              </a:tabLst>
            </a:pPr>
            <a:endParaRPr lang="en-US" sz="3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8400"/>
            <a:ext cx="2687332" cy="379532"/>
          </a:xfrm>
        </p:spPr>
        <p:txBody>
          <a:bodyPr/>
          <a:lstStyle/>
          <a:p>
            <a:fld id="{DE927BF4-6C58-4511-84B6-11760C11D11D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77153" y="2903200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CC8A40-95FA-12AE-F9FD-BC70A24EC398}"/>
              </a:ext>
            </a:extLst>
          </p:cNvPr>
          <p:cNvCxnSpPr/>
          <p:nvPr/>
        </p:nvCxnSpPr>
        <p:spPr>
          <a:xfrm>
            <a:off x="88490" y="4067265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7A0A83-C12E-C0C2-832D-E7767F81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4756557"/>
            <a:ext cx="4009957" cy="1892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8A779-9FE4-E78C-F8EB-3F5808C28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333" y="4797455"/>
            <a:ext cx="3920403" cy="1828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A6D41C-5E60-315B-0FF1-ACDBB07E3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292" y="4774290"/>
            <a:ext cx="4110379" cy="18281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90FD5A-8E5E-41A3-8829-25EED0B6C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133" y="527628"/>
            <a:ext cx="5169604" cy="236583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2AB39476-D6F5-9D2F-8598-E65F121F0582}"/>
              </a:ext>
            </a:extLst>
          </p:cNvPr>
          <p:cNvSpPr/>
          <p:nvPr/>
        </p:nvSpPr>
        <p:spPr>
          <a:xfrm>
            <a:off x="5474908" y="2981847"/>
            <a:ext cx="439509" cy="27777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681;p59">
            <a:extLst>
              <a:ext uri="{FF2B5EF4-FFF2-40B4-BE49-F238E27FC236}">
                <a16:creationId xmlns:a16="http://schemas.microsoft.com/office/drawing/2014/main" id="{CF0B2917-1DFC-3052-110A-A6B38A3317BA}"/>
              </a:ext>
            </a:extLst>
          </p:cNvPr>
          <p:cNvSpPr txBox="1"/>
          <p:nvPr/>
        </p:nvSpPr>
        <p:spPr>
          <a:xfrm>
            <a:off x="4585830" y="3305605"/>
            <a:ext cx="2231049" cy="329156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dirty="0"/>
              <a:t>Application of Central Limit Theorem</a:t>
            </a:r>
            <a:endParaRPr sz="1050" dirty="0"/>
          </a:p>
        </p:txBody>
      </p:sp>
      <p:sp>
        <p:nvSpPr>
          <p:cNvPr id="26" name="Google Shape;1681;p59">
            <a:extLst>
              <a:ext uri="{FF2B5EF4-FFF2-40B4-BE49-F238E27FC236}">
                <a16:creationId xmlns:a16="http://schemas.microsoft.com/office/drawing/2014/main" id="{505C618B-52D8-D8B0-1162-0298CE1D40BA}"/>
              </a:ext>
            </a:extLst>
          </p:cNvPr>
          <p:cNvSpPr txBox="1"/>
          <p:nvPr/>
        </p:nvSpPr>
        <p:spPr>
          <a:xfrm>
            <a:off x="3399616" y="3295191"/>
            <a:ext cx="641165" cy="329156"/>
          </a:xfrm>
          <a:prstGeom prst="rect">
            <a:avLst/>
          </a:prstGeom>
          <a:solidFill>
            <a:srgbClr val="007D96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/>
              <a:t>50</a:t>
            </a:r>
            <a:endParaRPr sz="1600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F96E3F5-64A4-4CAB-87A8-AD03C1CCC834}"/>
              </a:ext>
            </a:extLst>
          </p:cNvPr>
          <p:cNvSpPr txBox="1">
            <a:spLocks/>
          </p:cNvSpPr>
          <p:nvPr/>
        </p:nvSpPr>
        <p:spPr>
          <a:xfrm>
            <a:off x="3224621" y="3006789"/>
            <a:ext cx="958317" cy="238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Sample Size</a:t>
            </a:r>
            <a:endParaRPr lang="en-US" sz="10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AE8ACC3-35FC-C03B-F906-C7D65D686914}"/>
              </a:ext>
            </a:extLst>
          </p:cNvPr>
          <p:cNvSpPr txBox="1">
            <a:spLocks/>
          </p:cNvSpPr>
          <p:nvPr/>
        </p:nvSpPr>
        <p:spPr>
          <a:xfrm>
            <a:off x="6991816" y="2927123"/>
            <a:ext cx="1329087" cy="329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Number of Samples</a:t>
            </a:r>
            <a:endParaRPr lang="en-US" sz="10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7751108-72AA-30BF-F22A-368A69E8C289}"/>
              </a:ext>
            </a:extLst>
          </p:cNvPr>
          <p:cNvSpPr/>
          <p:nvPr/>
        </p:nvSpPr>
        <p:spPr>
          <a:xfrm>
            <a:off x="5481599" y="3742569"/>
            <a:ext cx="439509" cy="31762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1681;p59">
            <a:extLst>
              <a:ext uri="{FF2B5EF4-FFF2-40B4-BE49-F238E27FC236}">
                <a16:creationId xmlns:a16="http://schemas.microsoft.com/office/drawing/2014/main" id="{63596ADC-E98C-278D-7EE5-0534BBE30F2F}"/>
              </a:ext>
            </a:extLst>
          </p:cNvPr>
          <p:cNvSpPr txBox="1"/>
          <p:nvPr/>
        </p:nvSpPr>
        <p:spPr>
          <a:xfrm>
            <a:off x="7335776" y="3319113"/>
            <a:ext cx="641165" cy="329156"/>
          </a:xfrm>
          <a:prstGeom prst="rect">
            <a:avLst/>
          </a:prstGeom>
          <a:solidFill>
            <a:srgbClr val="007D96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/>
              <a:t>1000</a:t>
            </a:r>
            <a:endParaRPr sz="1600" b="1" dirty="0"/>
          </a:p>
        </p:txBody>
      </p:sp>
      <p:sp>
        <p:nvSpPr>
          <p:cNvPr id="32" name="Google Shape;1681;p59">
            <a:extLst>
              <a:ext uri="{FF2B5EF4-FFF2-40B4-BE49-F238E27FC236}">
                <a16:creationId xmlns:a16="http://schemas.microsoft.com/office/drawing/2014/main" id="{EA82FB9E-587B-4380-BAC3-751841539B3F}"/>
              </a:ext>
            </a:extLst>
          </p:cNvPr>
          <p:cNvSpPr txBox="1"/>
          <p:nvPr/>
        </p:nvSpPr>
        <p:spPr>
          <a:xfrm>
            <a:off x="5363835" y="4173953"/>
            <a:ext cx="732165" cy="329156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dirty="0"/>
              <a:t>Results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54082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212674" y="474522"/>
            <a:ext cx="12037694" cy="557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768475" algn="l"/>
              </a:tabLst>
            </a:pPr>
            <a:r>
              <a:rPr lang="en-US" sz="3200" b="1" dirty="0"/>
              <a:t>Methodology: </a:t>
            </a:r>
            <a:r>
              <a:rPr lang="en-US" sz="3200" dirty="0"/>
              <a:t>Hypothesis Testing</a:t>
            </a:r>
          </a:p>
          <a:p>
            <a:pPr>
              <a:tabLst>
                <a:tab pos="1768475" algn="l"/>
              </a:tabLst>
            </a:pPr>
            <a:endParaRPr lang="en-US" sz="3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8400"/>
            <a:ext cx="2687332" cy="379532"/>
          </a:xfrm>
        </p:spPr>
        <p:txBody>
          <a:bodyPr/>
          <a:lstStyle/>
          <a:p>
            <a:fld id="{DE927BF4-6C58-4511-84B6-11760C11D11D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CC8A40-95FA-12AE-F9FD-BC70A24EC398}"/>
              </a:ext>
            </a:extLst>
          </p:cNvPr>
          <p:cNvCxnSpPr/>
          <p:nvPr/>
        </p:nvCxnSpPr>
        <p:spPr>
          <a:xfrm>
            <a:off x="88490" y="2634975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681;p59">
            <a:extLst>
              <a:ext uri="{FF2B5EF4-FFF2-40B4-BE49-F238E27FC236}">
                <a16:creationId xmlns:a16="http://schemas.microsoft.com/office/drawing/2014/main" id="{12E0CB32-C98C-7C21-728D-3C30EB6C171C}"/>
              </a:ext>
            </a:extLst>
          </p:cNvPr>
          <p:cNvSpPr txBox="1"/>
          <p:nvPr/>
        </p:nvSpPr>
        <p:spPr>
          <a:xfrm>
            <a:off x="61888" y="1372434"/>
            <a:ext cx="3680165" cy="1157614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Null Hypothesis (H0): </a:t>
            </a:r>
            <a:r>
              <a:rPr lang="en-US" sz="1200" dirty="0"/>
              <a:t>The means of Scenario 1 and Scenario 2 are equal.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Alternative Hypothesis (Ha): </a:t>
            </a:r>
            <a:r>
              <a:rPr lang="en-US" sz="1200" dirty="0"/>
              <a:t>The means of Scenario 1 and Scenario 2 are not equal.</a:t>
            </a:r>
          </a:p>
        </p:txBody>
      </p:sp>
      <p:sp>
        <p:nvSpPr>
          <p:cNvPr id="6" name="Google Shape;8823;p185">
            <a:extLst>
              <a:ext uri="{FF2B5EF4-FFF2-40B4-BE49-F238E27FC236}">
                <a16:creationId xmlns:a16="http://schemas.microsoft.com/office/drawing/2014/main" id="{C997EC76-EFB1-6E4A-76EA-8C1A91AB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27" y="601161"/>
            <a:ext cx="630238" cy="630238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Google Shape;8824;p185">
            <a:extLst>
              <a:ext uri="{FF2B5EF4-FFF2-40B4-BE49-F238E27FC236}">
                <a16:creationId xmlns:a16="http://schemas.microsoft.com/office/drawing/2014/main" id="{5140190F-6E12-6641-1D0E-69F813DC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545" y="601161"/>
            <a:ext cx="630238" cy="630238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Google Shape;8825;p185">
            <a:extLst>
              <a:ext uri="{FF2B5EF4-FFF2-40B4-BE49-F238E27FC236}">
                <a16:creationId xmlns:a16="http://schemas.microsoft.com/office/drawing/2014/main" id="{F25817CC-B5EA-46A6-61E3-2B63E36B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852" y="656471"/>
            <a:ext cx="630237" cy="630238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Google Shape;8831;p185">
            <a:extLst>
              <a:ext uri="{FF2B5EF4-FFF2-40B4-BE49-F238E27FC236}">
                <a16:creationId xmlns:a16="http://schemas.microsoft.com/office/drawing/2014/main" id="{1F009F6A-CEFA-C44F-0EE9-657F62C4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108" y="628149"/>
            <a:ext cx="5635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11" name="Google Shape;8832;p185">
            <a:extLst>
              <a:ext uri="{FF2B5EF4-FFF2-40B4-BE49-F238E27FC236}">
                <a16:creationId xmlns:a16="http://schemas.microsoft.com/office/drawing/2014/main" id="{32FE6843-4AEC-729B-2441-2A8F8F0C6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177" y="683459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13" name="Google Shape;8834;p185">
            <a:extLst>
              <a:ext uri="{FF2B5EF4-FFF2-40B4-BE49-F238E27FC236}">
                <a16:creationId xmlns:a16="http://schemas.microsoft.com/office/drawing/2014/main" id="{F7A39E65-CBF2-1EE0-A6CF-132FEE16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477" y="628149"/>
            <a:ext cx="4651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sp>
        <p:nvSpPr>
          <p:cNvPr id="14" name="Google Shape;1681;p59">
            <a:extLst>
              <a:ext uri="{FF2B5EF4-FFF2-40B4-BE49-F238E27FC236}">
                <a16:creationId xmlns:a16="http://schemas.microsoft.com/office/drawing/2014/main" id="{43A7C46A-A70E-18CC-A3FB-267FC96C28ED}"/>
              </a:ext>
            </a:extLst>
          </p:cNvPr>
          <p:cNvSpPr txBox="1"/>
          <p:nvPr/>
        </p:nvSpPr>
        <p:spPr>
          <a:xfrm>
            <a:off x="4182939" y="1369328"/>
            <a:ext cx="3672288" cy="1162996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Null Hypothesis (H0): </a:t>
            </a:r>
            <a:r>
              <a:rPr lang="en-US" sz="1200" dirty="0"/>
              <a:t>The means of Scenario 2 and Scenario 3 are equal.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Alternative Hypothesis (Ha): </a:t>
            </a:r>
            <a:r>
              <a:rPr lang="en-US" sz="1200" dirty="0"/>
              <a:t>The means of Scenario 2 and Scenario 3 are not equal.</a:t>
            </a:r>
          </a:p>
        </p:txBody>
      </p:sp>
      <p:sp>
        <p:nvSpPr>
          <p:cNvPr id="16" name="Google Shape;1681;p59">
            <a:extLst>
              <a:ext uri="{FF2B5EF4-FFF2-40B4-BE49-F238E27FC236}">
                <a16:creationId xmlns:a16="http://schemas.microsoft.com/office/drawing/2014/main" id="{79B4B5CB-6961-F3DD-A431-A468CB3168FC}"/>
              </a:ext>
            </a:extLst>
          </p:cNvPr>
          <p:cNvSpPr txBox="1"/>
          <p:nvPr/>
        </p:nvSpPr>
        <p:spPr>
          <a:xfrm>
            <a:off x="8449949" y="1367306"/>
            <a:ext cx="3649630" cy="1169729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Null Hypothesis (H0): </a:t>
            </a:r>
            <a:r>
              <a:rPr lang="en-US" sz="1200" dirty="0"/>
              <a:t>The means of Scenario 1 and Scenario 3 are equal.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200" b="1" dirty="0"/>
              <a:t>Alternative Hypothesis (Ha): </a:t>
            </a:r>
            <a:r>
              <a:rPr lang="en-US" sz="1200" dirty="0"/>
              <a:t>The means of Scenario 1 and Scenario 3 are not equal.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885851-A141-D7E9-A7EC-E5A073841AD5}"/>
              </a:ext>
            </a:extLst>
          </p:cNvPr>
          <p:cNvCxnSpPr>
            <a:cxnSpLocks/>
          </p:cNvCxnSpPr>
          <p:nvPr/>
        </p:nvCxnSpPr>
        <p:spPr>
          <a:xfrm>
            <a:off x="3925957" y="1367306"/>
            <a:ext cx="0" cy="51726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2FE87-128B-7641-B6B0-ADD92539E389}"/>
              </a:ext>
            </a:extLst>
          </p:cNvPr>
          <p:cNvCxnSpPr>
            <a:cxnSpLocks/>
          </p:cNvCxnSpPr>
          <p:nvPr/>
        </p:nvCxnSpPr>
        <p:spPr>
          <a:xfrm>
            <a:off x="8232913" y="1367306"/>
            <a:ext cx="0" cy="51726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A34B2D-8574-CDA3-F31E-A63469A57E60}"/>
              </a:ext>
            </a:extLst>
          </p:cNvPr>
          <p:cNvCxnSpPr/>
          <p:nvPr/>
        </p:nvCxnSpPr>
        <p:spPr>
          <a:xfrm>
            <a:off x="0" y="4366134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681;p59">
            <a:extLst>
              <a:ext uri="{FF2B5EF4-FFF2-40B4-BE49-F238E27FC236}">
                <a16:creationId xmlns:a16="http://schemas.microsoft.com/office/drawing/2014/main" id="{1C579C66-49ED-07D0-CD41-88C0E838B9AF}"/>
              </a:ext>
            </a:extLst>
          </p:cNvPr>
          <p:cNvSpPr txBox="1"/>
          <p:nvPr/>
        </p:nvSpPr>
        <p:spPr>
          <a:xfrm>
            <a:off x="61888" y="2685179"/>
            <a:ext cx="3680165" cy="762234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1</a:t>
            </a:r>
            <a:r>
              <a:rPr lang="en-US" sz="1200" dirty="0"/>
              <a:t>: 168.2088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Error: </a:t>
            </a:r>
            <a:r>
              <a:rPr lang="en-US" sz="1200" dirty="0"/>
              <a:t>2.4462 </a:t>
            </a:r>
          </a:p>
        </p:txBody>
      </p:sp>
      <p:sp>
        <p:nvSpPr>
          <p:cNvPr id="35" name="Google Shape;1681;p59">
            <a:extLst>
              <a:ext uri="{FF2B5EF4-FFF2-40B4-BE49-F238E27FC236}">
                <a16:creationId xmlns:a16="http://schemas.microsoft.com/office/drawing/2014/main" id="{5E094031-F163-B347-8F2C-0875FAADECD5}"/>
              </a:ext>
            </a:extLst>
          </p:cNvPr>
          <p:cNvSpPr txBox="1"/>
          <p:nvPr/>
        </p:nvSpPr>
        <p:spPr>
          <a:xfrm>
            <a:off x="56949" y="3505376"/>
            <a:ext cx="3680165" cy="782819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2</a:t>
            </a:r>
            <a:r>
              <a:rPr lang="en-US" sz="1200" dirty="0"/>
              <a:t>: 563.1481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4.7189</a:t>
            </a:r>
          </a:p>
        </p:txBody>
      </p:sp>
      <p:sp>
        <p:nvSpPr>
          <p:cNvPr id="36" name="Google Shape;1681;p59">
            <a:extLst>
              <a:ext uri="{FF2B5EF4-FFF2-40B4-BE49-F238E27FC236}">
                <a16:creationId xmlns:a16="http://schemas.microsoft.com/office/drawing/2014/main" id="{ADFCCAB0-A9A7-902A-7CAF-E788B02AE7CC}"/>
              </a:ext>
            </a:extLst>
          </p:cNvPr>
          <p:cNvSpPr txBox="1"/>
          <p:nvPr/>
        </p:nvSpPr>
        <p:spPr>
          <a:xfrm>
            <a:off x="56949" y="4431288"/>
            <a:ext cx="3680165" cy="955718"/>
          </a:xfrm>
          <a:prstGeom prst="rect">
            <a:avLst/>
          </a:prstGeom>
          <a:solidFill>
            <a:srgbClr val="30B8D1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Alpha Score: 5%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T-statistic (t-score): -155.4008 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P-value: 0.0000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8004D1-21B6-FBC2-BB47-F22AC55E7933}"/>
              </a:ext>
            </a:extLst>
          </p:cNvPr>
          <p:cNvCxnSpPr/>
          <p:nvPr/>
        </p:nvCxnSpPr>
        <p:spPr>
          <a:xfrm>
            <a:off x="61885" y="5442874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681;p59">
            <a:extLst>
              <a:ext uri="{FF2B5EF4-FFF2-40B4-BE49-F238E27FC236}">
                <a16:creationId xmlns:a16="http://schemas.microsoft.com/office/drawing/2014/main" id="{6FF846B8-5085-DA3D-2D7D-B3F3836FEE87}"/>
              </a:ext>
            </a:extLst>
          </p:cNvPr>
          <p:cNvSpPr txBox="1"/>
          <p:nvPr/>
        </p:nvSpPr>
        <p:spPr>
          <a:xfrm>
            <a:off x="4187878" y="2707889"/>
            <a:ext cx="3680165" cy="762234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2</a:t>
            </a:r>
            <a:r>
              <a:rPr lang="en-US" sz="1200" dirty="0"/>
              <a:t>: 563.1481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4.7189</a:t>
            </a:r>
          </a:p>
        </p:txBody>
      </p:sp>
      <p:sp>
        <p:nvSpPr>
          <p:cNvPr id="39" name="Google Shape;1681;p59">
            <a:extLst>
              <a:ext uri="{FF2B5EF4-FFF2-40B4-BE49-F238E27FC236}">
                <a16:creationId xmlns:a16="http://schemas.microsoft.com/office/drawing/2014/main" id="{9439A094-2850-44B2-1D6A-D3F953AAB64F}"/>
              </a:ext>
            </a:extLst>
          </p:cNvPr>
          <p:cNvSpPr txBox="1"/>
          <p:nvPr/>
        </p:nvSpPr>
        <p:spPr>
          <a:xfrm>
            <a:off x="4182939" y="3528086"/>
            <a:ext cx="3680165" cy="782819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3</a:t>
            </a:r>
            <a:r>
              <a:rPr lang="en-US" sz="1200" dirty="0"/>
              <a:t>: 1015.5730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7.6377</a:t>
            </a:r>
          </a:p>
        </p:txBody>
      </p:sp>
      <p:sp>
        <p:nvSpPr>
          <p:cNvPr id="40" name="Google Shape;1681;p59">
            <a:extLst>
              <a:ext uri="{FF2B5EF4-FFF2-40B4-BE49-F238E27FC236}">
                <a16:creationId xmlns:a16="http://schemas.microsoft.com/office/drawing/2014/main" id="{3FC7F157-F64F-CC4F-8096-85340AC17F65}"/>
              </a:ext>
            </a:extLst>
          </p:cNvPr>
          <p:cNvSpPr txBox="1"/>
          <p:nvPr/>
        </p:nvSpPr>
        <p:spPr>
          <a:xfrm>
            <a:off x="4182939" y="4453998"/>
            <a:ext cx="3680165" cy="955718"/>
          </a:xfrm>
          <a:prstGeom prst="rect">
            <a:avLst/>
          </a:prstGeom>
          <a:solidFill>
            <a:srgbClr val="30B8D1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Alpha Score: 5%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T-statistic (t-score): -94.1281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P-value: 0.0000</a:t>
            </a:r>
          </a:p>
        </p:txBody>
      </p:sp>
      <p:sp>
        <p:nvSpPr>
          <p:cNvPr id="41" name="Google Shape;1681;p59">
            <a:extLst>
              <a:ext uri="{FF2B5EF4-FFF2-40B4-BE49-F238E27FC236}">
                <a16:creationId xmlns:a16="http://schemas.microsoft.com/office/drawing/2014/main" id="{50EF872C-4846-BB69-DDFA-C4067BA74192}"/>
              </a:ext>
            </a:extLst>
          </p:cNvPr>
          <p:cNvSpPr txBox="1"/>
          <p:nvPr/>
        </p:nvSpPr>
        <p:spPr>
          <a:xfrm>
            <a:off x="8454888" y="2707889"/>
            <a:ext cx="3680165" cy="762234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1</a:t>
            </a:r>
            <a:r>
              <a:rPr lang="en-US" sz="1200" dirty="0"/>
              <a:t>: 168.2088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Error: </a:t>
            </a:r>
            <a:r>
              <a:rPr lang="en-US" sz="1200" dirty="0"/>
              <a:t>2.4462 </a:t>
            </a:r>
          </a:p>
        </p:txBody>
      </p:sp>
      <p:sp>
        <p:nvSpPr>
          <p:cNvPr id="42" name="Google Shape;1681;p59">
            <a:extLst>
              <a:ext uri="{FF2B5EF4-FFF2-40B4-BE49-F238E27FC236}">
                <a16:creationId xmlns:a16="http://schemas.microsoft.com/office/drawing/2014/main" id="{9E7647DA-8D10-B904-C30D-929BA7EC8B08}"/>
              </a:ext>
            </a:extLst>
          </p:cNvPr>
          <p:cNvSpPr txBox="1"/>
          <p:nvPr/>
        </p:nvSpPr>
        <p:spPr>
          <a:xfrm>
            <a:off x="8449949" y="3528086"/>
            <a:ext cx="3680165" cy="782819"/>
          </a:xfrm>
          <a:prstGeom prst="rect">
            <a:avLst/>
          </a:prstGeom>
          <a:solidFill>
            <a:srgbClr val="00B1D9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Mean after CLT for Scenario 3</a:t>
            </a:r>
            <a:r>
              <a:rPr lang="en-US" sz="1200" dirty="0"/>
              <a:t>: 1015.5730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Standard Error</a:t>
            </a:r>
            <a:r>
              <a:rPr lang="en-US" sz="1200" dirty="0"/>
              <a:t>: 7.6377</a:t>
            </a:r>
          </a:p>
        </p:txBody>
      </p:sp>
      <p:sp>
        <p:nvSpPr>
          <p:cNvPr id="43" name="Google Shape;1681;p59">
            <a:extLst>
              <a:ext uri="{FF2B5EF4-FFF2-40B4-BE49-F238E27FC236}">
                <a16:creationId xmlns:a16="http://schemas.microsoft.com/office/drawing/2014/main" id="{1360EB4B-7CFA-C841-2DAA-66B77A8DEDE8}"/>
              </a:ext>
            </a:extLst>
          </p:cNvPr>
          <p:cNvSpPr txBox="1"/>
          <p:nvPr/>
        </p:nvSpPr>
        <p:spPr>
          <a:xfrm>
            <a:off x="8449949" y="4453998"/>
            <a:ext cx="3680165" cy="955718"/>
          </a:xfrm>
          <a:prstGeom prst="rect">
            <a:avLst/>
          </a:prstGeom>
          <a:solidFill>
            <a:srgbClr val="30B8D1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Alpha Score: 5%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T-statistic (t-score): -196.2082</a:t>
            </a:r>
          </a:p>
          <a:p>
            <a:pPr marL="171450" indent="-1714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P-value: 0.0000</a:t>
            </a:r>
          </a:p>
        </p:txBody>
      </p:sp>
      <p:sp>
        <p:nvSpPr>
          <p:cNvPr id="44" name="Google Shape;1681;p59">
            <a:extLst>
              <a:ext uri="{FF2B5EF4-FFF2-40B4-BE49-F238E27FC236}">
                <a16:creationId xmlns:a16="http://schemas.microsoft.com/office/drawing/2014/main" id="{C4883FDC-9A68-9358-DC6C-F263387AF3E5}"/>
              </a:ext>
            </a:extLst>
          </p:cNvPr>
          <p:cNvSpPr txBox="1"/>
          <p:nvPr/>
        </p:nvSpPr>
        <p:spPr>
          <a:xfrm>
            <a:off x="8454888" y="5554265"/>
            <a:ext cx="3680165" cy="955718"/>
          </a:xfrm>
          <a:prstGeom prst="rect">
            <a:avLst/>
          </a:prstGeom>
          <a:solidFill>
            <a:schemeClr val="accent6">
              <a:lumMod val="60000"/>
              <a:lumOff val="40000"/>
              <a:alpha val="49804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Result: </a:t>
            </a:r>
            <a:r>
              <a:rPr lang="en-US" sz="1200" dirty="0"/>
              <a:t>Reject H0. There's a significant difference between Scenario 1 and Scenario 3.</a:t>
            </a:r>
          </a:p>
        </p:txBody>
      </p:sp>
      <p:sp>
        <p:nvSpPr>
          <p:cNvPr id="45" name="Google Shape;1681;p59">
            <a:extLst>
              <a:ext uri="{FF2B5EF4-FFF2-40B4-BE49-F238E27FC236}">
                <a16:creationId xmlns:a16="http://schemas.microsoft.com/office/drawing/2014/main" id="{3BCE7560-C792-5B19-B872-69A54A22CE2F}"/>
              </a:ext>
            </a:extLst>
          </p:cNvPr>
          <p:cNvSpPr txBox="1"/>
          <p:nvPr/>
        </p:nvSpPr>
        <p:spPr>
          <a:xfrm>
            <a:off x="4182939" y="5554265"/>
            <a:ext cx="3680165" cy="955718"/>
          </a:xfrm>
          <a:prstGeom prst="rect">
            <a:avLst/>
          </a:prstGeom>
          <a:solidFill>
            <a:schemeClr val="accent6">
              <a:lumMod val="60000"/>
              <a:lumOff val="40000"/>
              <a:alpha val="49804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Result: </a:t>
            </a:r>
            <a:r>
              <a:rPr lang="en-US" sz="1200" dirty="0"/>
              <a:t>Reject H0. There's a significant difference between Scenario 2 and Scenario 3.</a:t>
            </a:r>
          </a:p>
        </p:txBody>
      </p:sp>
      <p:sp>
        <p:nvSpPr>
          <p:cNvPr id="46" name="Google Shape;1681;p59">
            <a:extLst>
              <a:ext uri="{FF2B5EF4-FFF2-40B4-BE49-F238E27FC236}">
                <a16:creationId xmlns:a16="http://schemas.microsoft.com/office/drawing/2014/main" id="{69B411B8-BD13-6715-6669-708CC7D935C7}"/>
              </a:ext>
            </a:extLst>
          </p:cNvPr>
          <p:cNvSpPr txBox="1"/>
          <p:nvPr/>
        </p:nvSpPr>
        <p:spPr>
          <a:xfrm>
            <a:off x="63357" y="5554265"/>
            <a:ext cx="3680165" cy="955718"/>
          </a:xfrm>
          <a:prstGeom prst="rect">
            <a:avLst/>
          </a:prstGeom>
          <a:solidFill>
            <a:schemeClr val="accent6">
              <a:lumMod val="60000"/>
              <a:lumOff val="40000"/>
              <a:alpha val="49804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/>
              <a:t>Result: </a:t>
            </a:r>
            <a:r>
              <a:rPr lang="en-US" sz="1200" dirty="0"/>
              <a:t>Reject H0. There's a significant difference between Scenario 1 and Scenario 2.</a:t>
            </a:r>
          </a:p>
        </p:txBody>
      </p:sp>
    </p:spTree>
    <p:extLst>
      <p:ext uri="{BB962C8B-B14F-4D97-AF65-F5344CB8AC3E}">
        <p14:creationId xmlns:p14="http://schemas.microsoft.com/office/powerpoint/2010/main" val="90926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79D-7279-3804-66CC-C93008FE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will be derived based on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8A31-E6AC-20A6-0B4C-6A57C91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9D74-7E17-084D-0955-EC736DF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C58B4B-7E0F-A231-D669-CFD6883F0412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1ED4AED-180E-1297-7E71-738CD10C975F}"/>
              </a:ext>
            </a:extLst>
          </p:cNvPr>
          <p:cNvSpPr>
            <a:spLocks/>
          </p:cNvSpPr>
          <p:nvPr/>
        </p:nvSpPr>
        <p:spPr bwMode="auto">
          <a:xfrm>
            <a:off x="1092395" y="1588008"/>
            <a:ext cx="2487612" cy="4768341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Acquired deep insights into the intricate </a:t>
            </a:r>
            <a:r>
              <a:rPr lang="en-US" sz="1200" b="1" dirty="0">
                <a:solidFill>
                  <a:schemeClr val="bg1"/>
                </a:solidFill>
              </a:rPr>
              <a:t>dynamics of Microservices</a:t>
            </a:r>
            <a:r>
              <a:rPr lang="en-US" sz="1200" dirty="0">
                <a:solidFill>
                  <a:schemeClr val="bg1"/>
                </a:solidFill>
              </a:rPr>
              <a:t> and their implications in real-world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Familiarized with critical </a:t>
            </a:r>
            <a:r>
              <a:rPr lang="en-US" sz="1200" b="1" dirty="0">
                <a:solidFill>
                  <a:schemeClr val="bg1"/>
                </a:solidFill>
              </a:rPr>
              <a:t>Performance Metrics</a:t>
            </a:r>
            <a:r>
              <a:rPr lang="en-US" sz="1200" dirty="0">
                <a:solidFill>
                  <a:schemeClr val="bg1"/>
                </a:solidFill>
              </a:rPr>
              <a:t>, essential for advanced diagnostic and predictive analysis.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Gained practical skills in Performance Analysis through hands-on experience with tools like Apache JMeter.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The project laid a strong foundation, helping me better identify and focus on key research areas on the performance scalability topic  for my thesis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58ADADA-4488-6EAC-2F6B-1B01288B1882}"/>
              </a:ext>
            </a:extLst>
          </p:cNvPr>
          <p:cNvSpPr>
            <a:spLocks/>
          </p:cNvSpPr>
          <p:nvPr/>
        </p:nvSpPr>
        <p:spPr bwMode="auto">
          <a:xfrm>
            <a:off x="4989958" y="1588008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Service-based Architectures: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Scaling for complex, service-based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Efficient real-time online optimization algorithms.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Exploration of queuing network models.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Resource Estimation Models: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Improve accuracy, generality, and ease of use.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Hybrid models combining analytical &amp; machine learning.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Event-based Workload Prediction:</a:t>
            </a:r>
          </a:p>
          <a:p>
            <a:pPr algn="l"/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Utilize real-time info like social media for workload prediction.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Specific auto-scalers for event-driven workload boosts.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CD867C9-F222-1696-2DA1-B7039D19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03" y="951071"/>
            <a:ext cx="10836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Baseline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Exploration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E16A3A35-CB51-828E-065C-A72714DE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61" y="2608771"/>
            <a:ext cx="2241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7074F49-FD9A-79B5-20E9-EFD927E9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20" y="944966"/>
            <a:ext cx="13224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Further Topic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Refinement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50C1D857-2FB5-7B68-C4DD-2001641E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769" y="944966"/>
            <a:ext cx="2750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Limitations to be considered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 for Master Thesis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B9435E20-8DE1-C2C3-EACE-1755310015B3}"/>
              </a:ext>
            </a:extLst>
          </p:cNvPr>
          <p:cNvSpPr>
            <a:spLocks/>
          </p:cNvSpPr>
          <p:nvPr/>
        </p:nvSpPr>
        <p:spPr bwMode="auto">
          <a:xfrm>
            <a:off x="8735053" y="1588006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Testing Environments: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 controlled and not diverse testing environment.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Data Completeness: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Reliance on a limited dataset, potentially leading to narrow insights.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Scalability Constraints: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 project considered only 3 microservices.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Error Analysis:</a:t>
            </a:r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Focus was on general performance metrics without a deep dive into specific error types.</a:t>
            </a:r>
          </a:p>
          <a:p>
            <a:pPr marL="0" lvl="1"/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Comprehensive Monitoring:</a:t>
            </a:r>
            <a:endParaRPr lang="en-US" sz="1200" dirty="0">
              <a:solidFill>
                <a:schemeClr val="bg1"/>
              </a:solidFill>
              <a:effectLst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Monitoring was limited to only a few parameters (response rate, throughput and error rate).</a:t>
            </a:r>
          </a:p>
          <a:p>
            <a:br>
              <a:rPr lang="en-US" sz="1200" dirty="0">
                <a:effectLst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16962F-8891-F49E-F2AB-C4C0DB9D3557}"/>
              </a:ext>
            </a:extLst>
          </p:cNvPr>
          <p:cNvGrpSpPr/>
          <p:nvPr/>
        </p:nvGrpSpPr>
        <p:grpSpPr>
          <a:xfrm>
            <a:off x="3852254" y="3448004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2" name="Google Shape;8975;p188">
              <a:extLst>
                <a:ext uri="{FF2B5EF4-FFF2-40B4-BE49-F238E27FC236}">
                  <a16:creationId xmlns:a16="http://schemas.microsoft.com/office/drawing/2014/main" id="{F3AADAA2-F8B0-2F05-7306-1C9962C5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8976;p188">
              <a:extLst>
                <a:ext uri="{FF2B5EF4-FFF2-40B4-BE49-F238E27FC236}">
                  <a16:creationId xmlns:a16="http://schemas.microsoft.com/office/drawing/2014/main" id="{E99ACE7F-80A1-C50B-46FD-7253111BD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4" name="Google Shape;8978;p188">
              <a:extLst>
                <a:ext uri="{FF2B5EF4-FFF2-40B4-BE49-F238E27FC236}">
                  <a16:creationId xmlns:a16="http://schemas.microsoft.com/office/drawing/2014/main" id="{2DD91154-EC39-2471-AF10-A867C6D4F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" name="Google Shape;8981;p188">
              <a:extLst>
                <a:ext uri="{FF2B5EF4-FFF2-40B4-BE49-F238E27FC236}">
                  <a16:creationId xmlns:a16="http://schemas.microsoft.com/office/drawing/2014/main" id="{32EFC7C2-98F8-CA51-F4D0-ABDC673B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6" name="Google Shape;9000;p188">
              <a:extLst>
                <a:ext uri="{FF2B5EF4-FFF2-40B4-BE49-F238E27FC236}">
                  <a16:creationId xmlns:a16="http://schemas.microsoft.com/office/drawing/2014/main" id="{09C73B6B-A2D9-AE36-62A5-EB728AB4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B91837-A98B-9153-A50B-215D0F998BDA}"/>
              </a:ext>
            </a:extLst>
          </p:cNvPr>
          <p:cNvGrpSpPr/>
          <p:nvPr/>
        </p:nvGrpSpPr>
        <p:grpSpPr>
          <a:xfrm>
            <a:off x="7631881" y="3468639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8" name="Google Shape;8975;p188">
              <a:extLst>
                <a:ext uri="{FF2B5EF4-FFF2-40B4-BE49-F238E27FC236}">
                  <a16:creationId xmlns:a16="http://schemas.microsoft.com/office/drawing/2014/main" id="{C1815336-F3E3-A06E-F8CA-452ABFE4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9" name="Google Shape;8976;p188">
              <a:extLst>
                <a:ext uri="{FF2B5EF4-FFF2-40B4-BE49-F238E27FC236}">
                  <a16:creationId xmlns:a16="http://schemas.microsoft.com/office/drawing/2014/main" id="{FAD7BF79-ECB8-AC81-7DBA-C620F143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0" name="Google Shape;8978;p188">
              <a:extLst>
                <a:ext uri="{FF2B5EF4-FFF2-40B4-BE49-F238E27FC236}">
                  <a16:creationId xmlns:a16="http://schemas.microsoft.com/office/drawing/2014/main" id="{0E4D7B2F-FA84-3AE3-51D6-C123322C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1" name="Google Shape;8981;p188">
              <a:extLst>
                <a:ext uri="{FF2B5EF4-FFF2-40B4-BE49-F238E27FC236}">
                  <a16:creationId xmlns:a16="http://schemas.microsoft.com/office/drawing/2014/main" id="{FF9F8366-72FE-E1A9-5E06-55BD41079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2" name="Google Shape;9000;p188">
              <a:extLst>
                <a:ext uri="{FF2B5EF4-FFF2-40B4-BE49-F238E27FC236}">
                  <a16:creationId xmlns:a16="http://schemas.microsoft.com/office/drawing/2014/main" id="{0401AB3A-FE56-03CC-9B92-716AFBBC0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2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line graph on a white background&#10;&#10;Description automatically generated">
            <a:extLst>
              <a:ext uri="{FF2B5EF4-FFF2-40B4-BE49-F238E27FC236}">
                <a16:creationId xmlns:a16="http://schemas.microsoft.com/office/drawing/2014/main" id="{7CC8E57E-915D-1143-00ED-FDF250A0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1" y="820035"/>
            <a:ext cx="7947497" cy="2128289"/>
          </a:xfrm>
          <a:prstGeom prst="rect">
            <a:avLst/>
          </a:prstGeom>
        </p:spPr>
      </p:pic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0711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pic>
        <p:nvPicPr>
          <p:cNvPr id="11" name="Picture 10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9CD648F7-02A4-1B91-AACC-FD7F5E884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36" y="3220356"/>
            <a:ext cx="7324928" cy="35157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6C93975-F4B6-A336-49CA-66057AA4D155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79812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6466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E669BC-CD66-9629-4B29-E3F78377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9" y="840882"/>
            <a:ext cx="7866029" cy="2106472"/>
          </a:xfrm>
          <a:prstGeom prst="rect">
            <a:avLst/>
          </a:prstGeom>
        </p:spPr>
      </p:pic>
      <p:pic>
        <p:nvPicPr>
          <p:cNvPr id="10" name="Picture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70B1D09-0F0D-E890-B7D3-311B6F3ED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66" y="3303338"/>
            <a:ext cx="6741268" cy="32355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DF50A7-31E3-FF5B-83E2-62F69F81BE6D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44220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554499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82427"/>
              </p:ext>
            </p:extLst>
          </p:nvPr>
        </p:nvGraphicFramePr>
        <p:xfrm>
          <a:off x="8608979" y="883847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01019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C10B27-CA8D-E247-4441-D86E3586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775843"/>
            <a:ext cx="7866029" cy="2106472"/>
          </a:xfrm>
          <a:prstGeom prst="rect">
            <a:avLst/>
          </a:prstGeom>
        </p:spPr>
      </p:pic>
      <p:pic>
        <p:nvPicPr>
          <p:cNvPr id="11" name="Picture 10" descr="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D24D00E-B226-E3C0-7C0E-0E11A354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8" y="3019808"/>
            <a:ext cx="7663197" cy="36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76204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B04DDA-5B84-0E69-015B-B30F4E37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4" y="857286"/>
            <a:ext cx="7866029" cy="2106472"/>
          </a:xfrm>
          <a:prstGeom prst="rect">
            <a:avLst/>
          </a:prstGeom>
        </p:spPr>
      </p:pic>
      <p:pic>
        <p:nvPicPr>
          <p:cNvPr id="10" name="Picture 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62AADA78-10EE-941C-80CF-698580603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9" y="3179820"/>
            <a:ext cx="7636213" cy="36651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979B18-58AD-1676-9466-1F74FB0D9E3C}"/>
              </a:ext>
            </a:extLst>
          </p:cNvPr>
          <p:cNvSpPr/>
          <p:nvPr/>
        </p:nvSpPr>
        <p:spPr>
          <a:xfrm>
            <a:off x="6274340" y="3735421"/>
            <a:ext cx="3025303" cy="1619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1)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E419B3B2-0524-CB48-1489-0D7AC12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660875"/>
            <a:ext cx="6241026" cy="174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CFFF16-91E1-1F63-2FCB-B11CAD16756C}"/>
              </a:ext>
            </a:extLst>
          </p:cNvPr>
          <p:cNvSpPr txBox="1">
            <a:spLocks/>
          </p:cNvSpPr>
          <p:nvPr/>
        </p:nvSpPr>
        <p:spPr>
          <a:xfrm>
            <a:off x="2533280" y="2456448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1</a:t>
            </a:r>
            <a:endParaRPr lang="en-US" sz="1000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12279FE-CCC3-BC99-6504-BB25E0264657}"/>
              </a:ext>
            </a:extLst>
          </p:cNvPr>
          <p:cNvGraphicFramePr>
            <a:graphicFrameLocks noGrp="1"/>
          </p:cNvGraphicFramePr>
          <p:nvPr/>
        </p:nvGraphicFramePr>
        <p:xfrm>
          <a:off x="7651135" y="537771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422B9C9-D24B-C86C-1B76-7826E93BB8D4}"/>
              </a:ext>
            </a:extLst>
          </p:cNvPr>
          <p:cNvGrpSpPr/>
          <p:nvPr/>
        </p:nvGrpSpPr>
        <p:grpSpPr>
          <a:xfrm>
            <a:off x="174767" y="2949840"/>
            <a:ext cx="11721830" cy="3667129"/>
            <a:chOff x="0" y="1612866"/>
            <a:chExt cx="12192000" cy="3799687"/>
          </a:xfrm>
        </p:grpSpPr>
        <p:pic>
          <p:nvPicPr>
            <p:cNvPr id="4" name="slide2" descr="Scenario 1">
              <a:extLst>
                <a:ext uri="{FF2B5EF4-FFF2-40B4-BE49-F238E27FC236}">
                  <a16:creationId xmlns:a16="http://schemas.microsoft.com/office/drawing/2014/main" id="{699D7870-0BED-4A12-5D74-50411045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6079"/>
              <a:ext cx="12192000" cy="36258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F5CD98-139D-3C7D-76FE-86E475B35FE3}"/>
                </a:ext>
              </a:extLst>
            </p:cNvPr>
            <p:cNvSpPr/>
            <p:nvPr/>
          </p:nvSpPr>
          <p:spPr>
            <a:xfrm>
              <a:off x="0" y="1612866"/>
              <a:ext cx="1186774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76C401-FC5C-EAAD-29D3-8800A97E5824}"/>
                </a:ext>
              </a:extLst>
            </p:cNvPr>
            <p:cNvSpPr/>
            <p:nvPr/>
          </p:nvSpPr>
          <p:spPr>
            <a:xfrm>
              <a:off x="0" y="4793997"/>
              <a:ext cx="10846340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B276BF-2DA1-35C1-8381-480132FE565A}"/>
              </a:ext>
            </a:extLst>
          </p:cNvPr>
          <p:cNvGrpSpPr/>
          <p:nvPr/>
        </p:nvGrpSpPr>
        <p:grpSpPr>
          <a:xfrm>
            <a:off x="-16526" y="870757"/>
            <a:ext cx="11918863" cy="5893724"/>
            <a:chOff x="-15312" y="-31438"/>
            <a:chExt cx="12188825" cy="6858000"/>
          </a:xfrm>
        </p:grpSpPr>
        <p:pic>
          <p:nvPicPr>
            <p:cNvPr id="5222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12" y="-31438"/>
              <a:ext cx="12188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28" name="Freeform 54"/>
            <p:cNvSpPr>
              <a:spLocks/>
            </p:cNvSpPr>
            <p:nvPr/>
          </p:nvSpPr>
          <p:spPr bwMode="auto">
            <a:xfrm>
              <a:off x="5132388" y="2301875"/>
              <a:ext cx="1935162" cy="606425"/>
            </a:xfrm>
            <a:custGeom>
              <a:avLst/>
              <a:gdLst>
                <a:gd name="T0" fmla="*/ 2147483646 w 542"/>
                <a:gd name="T1" fmla="*/ 2147483646 h 170"/>
                <a:gd name="T2" fmla="*/ 2147483646 w 542"/>
                <a:gd name="T3" fmla="*/ 2147483646 h 170"/>
                <a:gd name="T4" fmla="*/ 2147483646 w 542"/>
                <a:gd name="T5" fmla="*/ 2147483646 h 170"/>
                <a:gd name="T6" fmla="*/ 2147483646 w 542"/>
                <a:gd name="T7" fmla="*/ 2147483646 h 170"/>
                <a:gd name="T8" fmla="*/ 0 w 542"/>
                <a:gd name="T9" fmla="*/ 2147483646 h 170"/>
                <a:gd name="T10" fmla="*/ 2147483646 w 542"/>
                <a:gd name="T11" fmla="*/ 2147483646 h 170"/>
                <a:gd name="T12" fmla="*/ 2147483646 w 542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2" h="170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D9E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Freeform 55"/>
            <p:cNvSpPr>
              <a:spLocks/>
            </p:cNvSpPr>
            <p:nvPr/>
          </p:nvSpPr>
          <p:spPr bwMode="auto">
            <a:xfrm>
              <a:off x="5132388" y="2908300"/>
              <a:ext cx="1935162" cy="996950"/>
            </a:xfrm>
            <a:custGeom>
              <a:avLst/>
              <a:gdLst>
                <a:gd name="T0" fmla="*/ 2147483646 w 542"/>
                <a:gd name="T1" fmla="*/ 0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2147483646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2" h="279">
                  <a:moveTo>
                    <a:pt x="542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CA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Freeform 56"/>
            <p:cNvSpPr>
              <a:spLocks/>
            </p:cNvSpPr>
            <p:nvPr/>
          </p:nvSpPr>
          <p:spPr bwMode="auto">
            <a:xfrm>
              <a:off x="5132388" y="3905250"/>
              <a:ext cx="1931987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6" y="164"/>
                    <a:pt x="256" y="164"/>
                    <a:pt x="256" y="164"/>
                  </a:cubicBezTo>
                  <a:cubicBezTo>
                    <a:pt x="265" y="169"/>
                    <a:pt x="276" y="169"/>
                    <a:pt x="286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57"/>
            <p:cNvSpPr>
              <a:spLocks/>
            </p:cNvSpPr>
            <p:nvPr/>
          </p:nvSpPr>
          <p:spPr bwMode="auto">
            <a:xfrm>
              <a:off x="9448800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Freeform 58"/>
            <p:cNvSpPr>
              <a:spLocks/>
            </p:cNvSpPr>
            <p:nvPr/>
          </p:nvSpPr>
          <p:spPr bwMode="auto">
            <a:xfrm>
              <a:off x="9448800" y="2908300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59"/>
            <p:cNvSpPr>
              <a:spLocks/>
            </p:cNvSpPr>
            <p:nvPr/>
          </p:nvSpPr>
          <p:spPr bwMode="auto">
            <a:xfrm>
              <a:off x="9448800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5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60"/>
            <p:cNvSpPr>
              <a:spLocks/>
            </p:cNvSpPr>
            <p:nvPr/>
          </p:nvSpPr>
          <p:spPr bwMode="auto">
            <a:xfrm>
              <a:off x="2974975" y="3902075"/>
              <a:ext cx="1931988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70"/>
                    <a:pt x="276" y="170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30B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61"/>
            <p:cNvSpPr>
              <a:spLocks/>
            </p:cNvSpPr>
            <p:nvPr/>
          </p:nvSpPr>
          <p:spPr bwMode="auto">
            <a:xfrm>
              <a:off x="2974975" y="2297113"/>
              <a:ext cx="1931988" cy="608012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6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47D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Freeform 62"/>
            <p:cNvSpPr>
              <a:spLocks/>
            </p:cNvSpPr>
            <p:nvPr/>
          </p:nvSpPr>
          <p:spPr bwMode="auto">
            <a:xfrm>
              <a:off x="2974975" y="2905125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63"/>
            <p:cNvSpPr>
              <a:spLocks/>
            </p:cNvSpPr>
            <p:nvPr/>
          </p:nvSpPr>
          <p:spPr bwMode="auto">
            <a:xfrm>
              <a:off x="814388" y="2908300"/>
              <a:ext cx="1935162" cy="996950"/>
            </a:xfrm>
            <a:custGeom>
              <a:avLst/>
              <a:gdLst>
                <a:gd name="T0" fmla="*/ 2147483646 w 542"/>
                <a:gd name="T1" fmla="*/ 2147483646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0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2147483646 h 279"/>
                <a:gd name="T16" fmla="*/ 2147483646 w 542"/>
                <a:gd name="T17" fmla="*/ 2147483646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2" h="279">
                  <a:moveTo>
                    <a:pt x="542" y="1"/>
                  </a:moveTo>
                  <a:cubicBezTo>
                    <a:pt x="542" y="1"/>
                    <a:pt x="542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9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Freeform 64"/>
            <p:cNvSpPr>
              <a:spLocks/>
            </p:cNvSpPr>
            <p:nvPr/>
          </p:nvSpPr>
          <p:spPr bwMode="auto">
            <a:xfrm>
              <a:off x="814388" y="2305050"/>
              <a:ext cx="1931987" cy="603250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0 w 541"/>
                <a:gd name="T9" fmla="*/ 2147483646 h 169"/>
                <a:gd name="T10" fmla="*/ 2147483646 w 541"/>
                <a:gd name="T11" fmla="*/ 2147483646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1" y="159"/>
                    <a:pt x="0" y="169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8F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Freeform 65"/>
            <p:cNvSpPr>
              <a:spLocks/>
            </p:cNvSpPr>
            <p:nvPr/>
          </p:nvSpPr>
          <p:spPr bwMode="auto">
            <a:xfrm>
              <a:off x="814388" y="3905250"/>
              <a:ext cx="1931987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6"/>
                  </a:moveTo>
                  <a:cubicBezTo>
                    <a:pt x="256" y="165"/>
                    <a:pt x="256" y="165"/>
                    <a:pt x="256" y="165"/>
                  </a:cubicBezTo>
                  <a:cubicBezTo>
                    <a:pt x="265" y="170"/>
                    <a:pt x="276" y="170"/>
                    <a:pt x="286" y="165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536" y="21"/>
                    <a:pt x="541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6" y="20"/>
                    <a:pt x="15" y="26"/>
                  </a:cubicBezTo>
                  <a:close/>
                </a:path>
              </a:pathLst>
            </a:custGeom>
            <a:solidFill>
              <a:srgbClr val="695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40" name="Freeform 66"/>
            <p:cNvSpPr>
              <a:spLocks/>
            </p:cNvSpPr>
            <p:nvPr/>
          </p:nvSpPr>
          <p:spPr bwMode="auto">
            <a:xfrm>
              <a:off x="7292975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DD5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67"/>
            <p:cNvSpPr>
              <a:spLocks/>
            </p:cNvSpPr>
            <p:nvPr/>
          </p:nvSpPr>
          <p:spPr bwMode="auto">
            <a:xfrm>
              <a:off x="7292975" y="2908300"/>
              <a:ext cx="1931988" cy="996950"/>
            </a:xfrm>
            <a:custGeom>
              <a:avLst/>
              <a:gdLst>
                <a:gd name="T0" fmla="*/ 2147483646 w 541"/>
                <a:gd name="T1" fmla="*/ 0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Freeform 68"/>
            <p:cNvSpPr>
              <a:spLocks/>
            </p:cNvSpPr>
            <p:nvPr/>
          </p:nvSpPr>
          <p:spPr bwMode="auto">
            <a:xfrm>
              <a:off x="7292975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2147483646 w 541"/>
                <a:gd name="T11" fmla="*/ 2147483646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526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6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59"/>
                    <a:pt x="535" y="149"/>
                    <a:pt x="526" y="144"/>
                  </a:cubicBezTo>
                  <a:close/>
                </a:path>
              </a:pathLst>
            </a:custGeom>
            <a:solidFill>
              <a:srgbClr val="FF7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Rectangle 69"/>
            <p:cNvSpPr>
              <a:spLocks noChangeArrowheads="1"/>
            </p:cNvSpPr>
            <p:nvPr/>
          </p:nvSpPr>
          <p:spPr bwMode="auto">
            <a:xfrm>
              <a:off x="814388" y="434037"/>
              <a:ext cx="212618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7E6762"/>
                  </a:solidFill>
                  <a:latin typeface="Open Sans Semibold" panose="020B0706030804020204" pitchFamily="34" charset="0"/>
                </a:rPr>
                <a:t>Performance Impact</a:t>
              </a:r>
              <a:endParaRPr lang="en-US" altLang="en-US" sz="1200" dirty="0"/>
            </a:p>
          </p:txBody>
        </p:sp>
        <p:sp>
          <p:nvSpPr>
            <p:cNvPr id="52244" name="Rectangle 70"/>
            <p:cNvSpPr>
              <a:spLocks noChangeArrowheads="1"/>
            </p:cNvSpPr>
            <p:nvPr/>
          </p:nvSpPr>
          <p:spPr bwMode="auto">
            <a:xfrm>
              <a:off x="5183428" y="454025"/>
              <a:ext cx="194002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ADB5AA"/>
                  </a:solidFill>
                  <a:latin typeface="Open Sans Semibold" panose="020B0706030804020204" pitchFamily="34" charset="0"/>
                </a:rPr>
                <a:t>Profitability Impact</a:t>
              </a:r>
              <a:endParaRPr lang="en-US" altLang="en-US" sz="1200" dirty="0"/>
            </a:p>
          </p:txBody>
        </p:sp>
        <p:sp>
          <p:nvSpPr>
            <p:cNvPr id="52245" name="Rectangle 71"/>
            <p:cNvSpPr>
              <a:spLocks noChangeArrowheads="1"/>
            </p:cNvSpPr>
            <p:nvPr/>
          </p:nvSpPr>
          <p:spPr bwMode="auto">
            <a:xfrm>
              <a:off x="9428202" y="454025"/>
              <a:ext cx="1817997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636363"/>
                  </a:solidFill>
                  <a:latin typeface="Open Sans Semibold" panose="020B0706030804020204" pitchFamily="34" charset="0"/>
                </a:rPr>
                <a:t>User Expectations</a:t>
              </a:r>
              <a:endParaRPr lang="en-US" altLang="en-US" sz="1200" dirty="0"/>
            </a:p>
          </p:txBody>
        </p:sp>
        <p:sp>
          <p:nvSpPr>
            <p:cNvPr id="52246" name="Rectangle 72"/>
            <p:cNvSpPr>
              <a:spLocks noChangeArrowheads="1"/>
            </p:cNvSpPr>
            <p:nvPr/>
          </p:nvSpPr>
          <p:spPr bwMode="auto">
            <a:xfrm>
              <a:off x="3183399" y="5058664"/>
              <a:ext cx="174986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35CAE6"/>
                  </a:solidFill>
                  <a:latin typeface="Open Sans Semibold" panose="020B0706030804020204" pitchFamily="34" charset="0"/>
                </a:rPr>
                <a:t>Server Downtime</a:t>
              </a:r>
              <a:endParaRPr lang="en-US" altLang="en-US" sz="1200" dirty="0"/>
            </a:p>
          </p:txBody>
        </p:sp>
        <p:sp>
          <p:nvSpPr>
            <p:cNvPr id="52247" name="Rectangle 73"/>
            <p:cNvSpPr>
              <a:spLocks noChangeArrowheads="1"/>
            </p:cNvSpPr>
            <p:nvPr/>
          </p:nvSpPr>
          <p:spPr bwMode="auto">
            <a:xfrm>
              <a:off x="7437232" y="5048991"/>
              <a:ext cx="186894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F25F1E"/>
                  </a:solidFill>
                  <a:latin typeface="Open Sans Semibold" panose="020B0706030804020204" pitchFamily="34" charset="0"/>
                </a:rPr>
                <a:t>High Traffic Events</a:t>
              </a:r>
              <a:endParaRPr lang="en-US" altLang="en-US" sz="1600" dirty="0"/>
            </a:p>
          </p:txBody>
        </p:sp>
        <p:sp>
          <p:nvSpPr>
            <p:cNvPr id="52248" name="Freeform 74"/>
            <p:cNvSpPr>
              <a:spLocks noEditPoints="1"/>
            </p:cNvSpPr>
            <p:nvPr/>
          </p:nvSpPr>
          <p:spPr bwMode="auto">
            <a:xfrm>
              <a:off x="5738813" y="5081588"/>
              <a:ext cx="731837" cy="874712"/>
            </a:xfrm>
            <a:custGeom>
              <a:avLst/>
              <a:gdLst>
                <a:gd name="T0" fmla="*/ 2147483646 w 205"/>
                <a:gd name="T1" fmla="*/ 2147483646 h 245"/>
                <a:gd name="T2" fmla="*/ 2147483646 w 205"/>
                <a:gd name="T3" fmla="*/ 2147483646 h 245"/>
                <a:gd name="T4" fmla="*/ 2147483646 w 205"/>
                <a:gd name="T5" fmla="*/ 2147483646 h 245"/>
                <a:gd name="T6" fmla="*/ 2147483646 w 205"/>
                <a:gd name="T7" fmla="*/ 2147483646 h 245"/>
                <a:gd name="T8" fmla="*/ 2147483646 w 205"/>
                <a:gd name="T9" fmla="*/ 2147483646 h 245"/>
                <a:gd name="T10" fmla="*/ 2147483646 w 205"/>
                <a:gd name="T11" fmla="*/ 2147483646 h 245"/>
                <a:gd name="T12" fmla="*/ 2147483646 w 205"/>
                <a:gd name="T13" fmla="*/ 2147483646 h 245"/>
                <a:gd name="T14" fmla="*/ 2147483646 w 205"/>
                <a:gd name="T15" fmla="*/ 2147483646 h 245"/>
                <a:gd name="T16" fmla="*/ 2147483646 w 205"/>
                <a:gd name="T17" fmla="*/ 2147483646 h 245"/>
                <a:gd name="T18" fmla="*/ 2147483646 w 205"/>
                <a:gd name="T19" fmla="*/ 2147483646 h 245"/>
                <a:gd name="T20" fmla="*/ 2147483646 w 205"/>
                <a:gd name="T21" fmla="*/ 2147483646 h 245"/>
                <a:gd name="T22" fmla="*/ 2147483646 w 205"/>
                <a:gd name="T23" fmla="*/ 2147483646 h 245"/>
                <a:gd name="T24" fmla="*/ 2147483646 w 205"/>
                <a:gd name="T25" fmla="*/ 2147483646 h 245"/>
                <a:gd name="T26" fmla="*/ 2147483646 w 205"/>
                <a:gd name="T27" fmla="*/ 2147483646 h 245"/>
                <a:gd name="T28" fmla="*/ 2147483646 w 205"/>
                <a:gd name="T29" fmla="*/ 2147483646 h 245"/>
                <a:gd name="T30" fmla="*/ 2147483646 w 205"/>
                <a:gd name="T31" fmla="*/ 2147483646 h 245"/>
                <a:gd name="T32" fmla="*/ 2147483646 w 205"/>
                <a:gd name="T33" fmla="*/ 2147483646 h 245"/>
                <a:gd name="T34" fmla="*/ 2147483646 w 205"/>
                <a:gd name="T35" fmla="*/ 2147483646 h 245"/>
                <a:gd name="T36" fmla="*/ 2147483646 w 205"/>
                <a:gd name="T37" fmla="*/ 2147483646 h 245"/>
                <a:gd name="T38" fmla="*/ 2147483646 w 205"/>
                <a:gd name="T39" fmla="*/ 2147483646 h 245"/>
                <a:gd name="T40" fmla="*/ 2147483646 w 205"/>
                <a:gd name="T41" fmla="*/ 2147483646 h 245"/>
                <a:gd name="T42" fmla="*/ 2147483646 w 205"/>
                <a:gd name="T43" fmla="*/ 2147483646 h 245"/>
                <a:gd name="T44" fmla="*/ 2147483646 w 205"/>
                <a:gd name="T45" fmla="*/ 2147483646 h 245"/>
                <a:gd name="T46" fmla="*/ 2147483646 w 205"/>
                <a:gd name="T47" fmla="*/ 2147483646 h 245"/>
                <a:gd name="T48" fmla="*/ 2147483646 w 205"/>
                <a:gd name="T49" fmla="*/ 0 h 245"/>
                <a:gd name="T50" fmla="*/ 2147483646 w 205"/>
                <a:gd name="T51" fmla="*/ 2147483646 h 245"/>
                <a:gd name="T52" fmla="*/ 2147483646 w 205"/>
                <a:gd name="T53" fmla="*/ 2147483646 h 245"/>
                <a:gd name="T54" fmla="*/ 2147483646 w 205"/>
                <a:gd name="T55" fmla="*/ 2147483646 h 245"/>
                <a:gd name="T56" fmla="*/ 2147483646 w 205"/>
                <a:gd name="T57" fmla="*/ 2147483646 h 245"/>
                <a:gd name="T58" fmla="*/ 2147483646 w 205"/>
                <a:gd name="T59" fmla="*/ 2147483646 h 245"/>
                <a:gd name="T60" fmla="*/ 2147483646 w 205"/>
                <a:gd name="T61" fmla="*/ 2147483646 h 245"/>
                <a:gd name="T62" fmla="*/ 2147483646 w 205"/>
                <a:gd name="T63" fmla="*/ 2147483646 h 245"/>
                <a:gd name="T64" fmla="*/ 2147483646 w 205"/>
                <a:gd name="T65" fmla="*/ 2147483646 h 245"/>
                <a:gd name="T66" fmla="*/ 2147483646 w 205"/>
                <a:gd name="T67" fmla="*/ 2147483646 h 245"/>
                <a:gd name="T68" fmla="*/ 2147483646 w 205"/>
                <a:gd name="T69" fmla="*/ 2147483646 h 245"/>
                <a:gd name="T70" fmla="*/ 2147483646 w 205"/>
                <a:gd name="T71" fmla="*/ 2147483646 h 245"/>
                <a:gd name="T72" fmla="*/ 2147483646 w 205"/>
                <a:gd name="T73" fmla="*/ 2147483646 h 245"/>
                <a:gd name="T74" fmla="*/ 2147483646 w 205"/>
                <a:gd name="T75" fmla="*/ 2147483646 h 245"/>
                <a:gd name="T76" fmla="*/ 2147483646 w 205"/>
                <a:gd name="T77" fmla="*/ 2147483646 h 245"/>
                <a:gd name="T78" fmla="*/ 2147483646 w 205"/>
                <a:gd name="T79" fmla="*/ 2147483646 h 245"/>
                <a:gd name="T80" fmla="*/ 2147483646 w 205"/>
                <a:gd name="T81" fmla="*/ 2147483646 h 245"/>
                <a:gd name="T82" fmla="*/ 2147483646 w 205"/>
                <a:gd name="T83" fmla="*/ 2147483646 h 245"/>
                <a:gd name="T84" fmla="*/ 2147483646 w 205"/>
                <a:gd name="T85" fmla="*/ 2147483646 h 245"/>
                <a:gd name="T86" fmla="*/ 2147483646 w 205"/>
                <a:gd name="T87" fmla="*/ 2147483646 h 245"/>
                <a:gd name="T88" fmla="*/ 2147483646 w 205"/>
                <a:gd name="T89" fmla="*/ 2147483646 h 245"/>
                <a:gd name="T90" fmla="*/ 2147483646 w 205"/>
                <a:gd name="T91" fmla="*/ 2147483646 h 245"/>
                <a:gd name="T92" fmla="*/ 2147483646 w 205"/>
                <a:gd name="T93" fmla="*/ 2147483646 h 245"/>
                <a:gd name="T94" fmla="*/ 2147483646 w 205"/>
                <a:gd name="T95" fmla="*/ 2147483646 h 245"/>
                <a:gd name="T96" fmla="*/ 2147483646 w 205"/>
                <a:gd name="T97" fmla="*/ 2147483646 h 245"/>
                <a:gd name="T98" fmla="*/ 2147483646 w 205"/>
                <a:gd name="T99" fmla="*/ 2147483646 h 245"/>
                <a:gd name="T100" fmla="*/ 2147483646 w 205"/>
                <a:gd name="T101" fmla="*/ 2147483646 h 24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05" h="245">
                  <a:moveTo>
                    <a:pt x="137" y="236"/>
                  </a:moveTo>
                  <a:cubicBezTo>
                    <a:pt x="137" y="241"/>
                    <a:pt x="133" y="245"/>
                    <a:pt x="129" y="245"/>
                  </a:cubicBezTo>
                  <a:cubicBezTo>
                    <a:pt x="77" y="245"/>
                    <a:pt x="77" y="245"/>
                    <a:pt x="77" y="245"/>
                  </a:cubicBezTo>
                  <a:cubicBezTo>
                    <a:pt x="72" y="245"/>
                    <a:pt x="68" y="241"/>
                    <a:pt x="68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232"/>
                    <a:pt x="72" y="228"/>
                    <a:pt x="77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33" y="228"/>
                    <a:pt x="137" y="232"/>
                    <a:pt x="137" y="236"/>
                  </a:cubicBezTo>
                  <a:close/>
                  <a:moveTo>
                    <a:pt x="137" y="214"/>
                  </a:moveTo>
                  <a:cubicBezTo>
                    <a:pt x="137" y="209"/>
                    <a:pt x="133" y="205"/>
                    <a:pt x="129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2" y="205"/>
                    <a:pt x="68" y="209"/>
                    <a:pt x="68" y="214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9"/>
                    <a:pt x="72" y="222"/>
                    <a:pt x="77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33" y="222"/>
                    <a:pt x="137" y="219"/>
                    <a:pt x="137" y="214"/>
                  </a:cubicBezTo>
                  <a:close/>
                  <a:moveTo>
                    <a:pt x="111" y="121"/>
                  </a:moveTo>
                  <a:cubicBezTo>
                    <a:pt x="100" y="121"/>
                    <a:pt x="100" y="121"/>
                    <a:pt x="100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200"/>
                    <a:pt x="95" y="200"/>
                    <a:pt x="95" y="200"/>
                  </a:cubicBezTo>
                  <a:cubicBezTo>
                    <a:pt x="97" y="200"/>
                    <a:pt x="100" y="200"/>
                    <a:pt x="102" y="200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6" y="200"/>
                    <a:pt x="108" y="200"/>
                    <a:pt x="111" y="200"/>
                  </a:cubicBezTo>
                  <a:lnTo>
                    <a:pt x="111" y="121"/>
                  </a:lnTo>
                  <a:close/>
                  <a:moveTo>
                    <a:pt x="74" y="88"/>
                  </a:moveTo>
                  <a:cubicBezTo>
                    <a:pt x="68" y="88"/>
                    <a:pt x="62" y="93"/>
                    <a:pt x="62" y="100"/>
                  </a:cubicBezTo>
                  <a:cubicBezTo>
                    <a:pt x="62" y="107"/>
                    <a:pt x="68" y="113"/>
                    <a:pt x="74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87" y="93"/>
                    <a:pt x="81" y="88"/>
                    <a:pt x="74" y="88"/>
                  </a:cubicBezTo>
                  <a:close/>
                  <a:moveTo>
                    <a:pt x="144" y="100"/>
                  </a:moveTo>
                  <a:cubicBezTo>
                    <a:pt x="144" y="93"/>
                    <a:pt x="138" y="88"/>
                    <a:pt x="131" y="88"/>
                  </a:cubicBezTo>
                  <a:cubicBezTo>
                    <a:pt x="124" y="88"/>
                    <a:pt x="119" y="93"/>
                    <a:pt x="119" y="100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8" y="113"/>
                    <a:pt x="144" y="107"/>
                    <a:pt x="144" y="100"/>
                  </a:cubicBezTo>
                  <a:close/>
                  <a:moveTo>
                    <a:pt x="171" y="78"/>
                  </a:moveTo>
                  <a:cubicBezTo>
                    <a:pt x="165" y="56"/>
                    <a:pt x="139" y="33"/>
                    <a:pt x="103" y="33"/>
                  </a:cubicBezTo>
                  <a:cubicBezTo>
                    <a:pt x="67" y="33"/>
                    <a:pt x="41" y="56"/>
                    <a:pt x="35" y="78"/>
                  </a:cubicBezTo>
                  <a:cubicBezTo>
                    <a:pt x="31" y="95"/>
                    <a:pt x="35" y="110"/>
                    <a:pt x="43" y="126"/>
                  </a:cubicBezTo>
                  <a:cubicBezTo>
                    <a:pt x="50" y="139"/>
                    <a:pt x="57" y="151"/>
                    <a:pt x="63" y="165"/>
                  </a:cubicBezTo>
                  <a:cubicBezTo>
                    <a:pt x="67" y="173"/>
                    <a:pt x="68" y="183"/>
                    <a:pt x="70" y="192"/>
                  </a:cubicBezTo>
                  <a:cubicBezTo>
                    <a:pt x="71" y="198"/>
                    <a:pt x="74" y="200"/>
                    <a:pt x="82" y="200"/>
                  </a:cubicBezTo>
                  <a:cubicBezTo>
                    <a:pt x="83" y="200"/>
                    <a:pt x="85" y="200"/>
                    <a:pt x="87" y="200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9" y="121"/>
                    <a:pt x="64" y="118"/>
                    <a:pt x="60" y="115"/>
                  </a:cubicBezTo>
                  <a:cubicBezTo>
                    <a:pt x="56" y="111"/>
                    <a:pt x="54" y="106"/>
                    <a:pt x="54" y="100"/>
                  </a:cubicBezTo>
                  <a:cubicBezTo>
                    <a:pt x="54" y="95"/>
                    <a:pt x="56" y="90"/>
                    <a:pt x="60" y="86"/>
                  </a:cubicBezTo>
                  <a:cubicBezTo>
                    <a:pt x="64" y="82"/>
                    <a:pt x="69" y="80"/>
                    <a:pt x="74" y="80"/>
                  </a:cubicBezTo>
                  <a:cubicBezTo>
                    <a:pt x="85" y="80"/>
                    <a:pt x="95" y="89"/>
                    <a:pt x="95" y="100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95"/>
                    <a:pt x="113" y="90"/>
                    <a:pt x="117" y="86"/>
                  </a:cubicBezTo>
                  <a:cubicBezTo>
                    <a:pt x="121" y="82"/>
                    <a:pt x="126" y="80"/>
                    <a:pt x="131" y="80"/>
                  </a:cubicBezTo>
                  <a:cubicBezTo>
                    <a:pt x="137" y="80"/>
                    <a:pt x="142" y="82"/>
                    <a:pt x="146" y="86"/>
                  </a:cubicBezTo>
                  <a:cubicBezTo>
                    <a:pt x="149" y="90"/>
                    <a:pt x="152" y="95"/>
                    <a:pt x="152" y="100"/>
                  </a:cubicBezTo>
                  <a:cubicBezTo>
                    <a:pt x="152" y="106"/>
                    <a:pt x="149" y="111"/>
                    <a:pt x="146" y="115"/>
                  </a:cubicBezTo>
                  <a:cubicBezTo>
                    <a:pt x="142" y="118"/>
                    <a:pt x="137" y="121"/>
                    <a:pt x="13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21" y="200"/>
                    <a:pt x="122" y="200"/>
                    <a:pt x="124" y="200"/>
                  </a:cubicBezTo>
                  <a:cubicBezTo>
                    <a:pt x="132" y="200"/>
                    <a:pt x="134" y="198"/>
                    <a:pt x="136" y="192"/>
                  </a:cubicBezTo>
                  <a:cubicBezTo>
                    <a:pt x="138" y="183"/>
                    <a:pt x="139" y="173"/>
                    <a:pt x="142" y="165"/>
                  </a:cubicBezTo>
                  <a:cubicBezTo>
                    <a:pt x="148" y="151"/>
                    <a:pt x="156" y="139"/>
                    <a:pt x="163" y="126"/>
                  </a:cubicBezTo>
                  <a:cubicBezTo>
                    <a:pt x="171" y="110"/>
                    <a:pt x="175" y="95"/>
                    <a:pt x="171" y="78"/>
                  </a:cubicBezTo>
                  <a:close/>
                  <a:moveTo>
                    <a:pt x="110" y="7"/>
                  </a:moveTo>
                  <a:cubicBezTo>
                    <a:pt x="110" y="3"/>
                    <a:pt x="107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9" y="0"/>
                    <a:pt x="95" y="3"/>
                    <a:pt x="95" y="7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5"/>
                    <a:pt x="99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7" y="29"/>
                    <a:pt x="110" y="25"/>
                    <a:pt x="110" y="21"/>
                  </a:cubicBezTo>
                  <a:lnTo>
                    <a:pt x="110" y="7"/>
                  </a:lnTo>
                  <a:close/>
                  <a:moveTo>
                    <a:pt x="152" y="19"/>
                  </a:moveTo>
                  <a:cubicBezTo>
                    <a:pt x="154" y="16"/>
                    <a:pt x="152" y="11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5" y="7"/>
                    <a:pt x="140" y="9"/>
                    <a:pt x="139" y="12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0" y="28"/>
                    <a:pt x="131" y="33"/>
                    <a:pt x="135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9" y="37"/>
                    <a:pt x="143" y="35"/>
                    <a:pt x="145" y="32"/>
                  </a:cubicBezTo>
                  <a:lnTo>
                    <a:pt x="152" y="19"/>
                  </a:lnTo>
                  <a:close/>
                  <a:moveTo>
                    <a:pt x="182" y="44"/>
                  </a:moveTo>
                  <a:cubicBezTo>
                    <a:pt x="185" y="41"/>
                    <a:pt x="185" y="36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0" y="30"/>
                    <a:pt x="175" y="30"/>
                    <a:pt x="172" y="3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4"/>
                    <a:pt x="159" y="49"/>
                    <a:pt x="161" y="52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4" y="55"/>
                    <a:pt x="169" y="55"/>
                    <a:pt x="172" y="53"/>
                  </a:cubicBezTo>
                  <a:lnTo>
                    <a:pt x="182" y="44"/>
                  </a:lnTo>
                  <a:close/>
                  <a:moveTo>
                    <a:pt x="198" y="80"/>
                  </a:moveTo>
                  <a:cubicBezTo>
                    <a:pt x="202" y="79"/>
                    <a:pt x="205" y="76"/>
                    <a:pt x="204" y="71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3" y="67"/>
                    <a:pt x="200" y="65"/>
                    <a:pt x="196" y="65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78" y="69"/>
                    <a:pt x="175" y="73"/>
                    <a:pt x="176" y="77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81"/>
                    <a:pt x="181" y="83"/>
                    <a:pt x="185" y="83"/>
                  </a:cubicBezTo>
                  <a:lnTo>
                    <a:pt x="198" y="80"/>
                  </a:lnTo>
                  <a:close/>
                  <a:moveTo>
                    <a:pt x="195" y="120"/>
                  </a:moveTo>
                  <a:cubicBezTo>
                    <a:pt x="199" y="121"/>
                    <a:pt x="203" y="118"/>
                    <a:pt x="204" y="114"/>
                  </a:cubicBezTo>
                  <a:cubicBezTo>
                    <a:pt x="204" y="114"/>
                    <a:pt x="204" y="114"/>
                    <a:pt x="204" y="114"/>
                  </a:cubicBezTo>
                  <a:cubicBezTo>
                    <a:pt x="204" y="110"/>
                    <a:pt x="202" y="106"/>
                    <a:pt x="198" y="105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0" y="102"/>
                    <a:pt x="176" y="104"/>
                    <a:pt x="176" y="109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5" y="113"/>
                    <a:pt x="177" y="116"/>
                    <a:pt x="181" y="117"/>
                  </a:cubicBezTo>
                  <a:lnTo>
                    <a:pt x="195" y="120"/>
                  </a:lnTo>
                  <a:close/>
                  <a:moveTo>
                    <a:pt x="60" y="32"/>
                  </a:moveTo>
                  <a:cubicBezTo>
                    <a:pt x="62" y="35"/>
                    <a:pt x="66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3" y="33"/>
                    <a:pt x="75" y="28"/>
                    <a:pt x="73" y="2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0" y="7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11"/>
                    <a:pt x="51" y="16"/>
                    <a:pt x="53" y="19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5"/>
                    <a:pt x="41" y="55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6" y="49"/>
                    <a:pt x="46" y="44"/>
                    <a:pt x="43" y="4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9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6"/>
                    <a:pt x="19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3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9" y="73"/>
                    <a:pt x="27" y="69"/>
                    <a:pt x="23" y="6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5"/>
                    <a:pt x="1" y="67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2" y="79"/>
                    <a:pt x="6" y="80"/>
                  </a:cubicBezTo>
                  <a:lnTo>
                    <a:pt x="20" y="83"/>
                  </a:lnTo>
                  <a:close/>
                  <a:moveTo>
                    <a:pt x="23" y="117"/>
                  </a:moveTo>
                  <a:cubicBezTo>
                    <a:pt x="27" y="116"/>
                    <a:pt x="30" y="113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8" y="104"/>
                    <a:pt x="24" y="102"/>
                    <a:pt x="20" y="103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3" y="106"/>
                    <a:pt x="0" y="110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8"/>
                    <a:pt x="6" y="121"/>
                    <a:pt x="10" y="120"/>
                  </a:cubicBezTo>
                  <a:lnTo>
                    <a:pt x="23" y="117"/>
                  </a:ln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76"/>
            <p:cNvSpPr>
              <a:spLocks noEditPoints="1"/>
            </p:cNvSpPr>
            <p:nvPr/>
          </p:nvSpPr>
          <p:spPr bwMode="auto">
            <a:xfrm>
              <a:off x="1131888" y="5116513"/>
              <a:ext cx="1296987" cy="679450"/>
            </a:xfrm>
            <a:custGeom>
              <a:avLst/>
              <a:gdLst>
                <a:gd name="T0" fmla="*/ 2147483646 w 363"/>
                <a:gd name="T1" fmla="*/ 2147483646 h 190"/>
                <a:gd name="T2" fmla="*/ 2147483646 w 363"/>
                <a:gd name="T3" fmla="*/ 2147483646 h 190"/>
                <a:gd name="T4" fmla="*/ 2147483646 w 363"/>
                <a:gd name="T5" fmla="*/ 2147483646 h 190"/>
                <a:gd name="T6" fmla="*/ 2147483646 w 363"/>
                <a:gd name="T7" fmla="*/ 2147483646 h 190"/>
                <a:gd name="T8" fmla="*/ 2147483646 w 363"/>
                <a:gd name="T9" fmla="*/ 2147483646 h 190"/>
                <a:gd name="T10" fmla="*/ 2147483646 w 363"/>
                <a:gd name="T11" fmla="*/ 2147483646 h 190"/>
                <a:gd name="T12" fmla="*/ 2147483646 w 363"/>
                <a:gd name="T13" fmla="*/ 2147483646 h 190"/>
                <a:gd name="T14" fmla="*/ 2147483646 w 363"/>
                <a:gd name="T15" fmla="*/ 2147483646 h 190"/>
                <a:gd name="T16" fmla="*/ 2147483646 w 363"/>
                <a:gd name="T17" fmla="*/ 2147483646 h 190"/>
                <a:gd name="T18" fmla="*/ 2147483646 w 363"/>
                <a:gd name="T19" fmla="*/ 2147483646 h 190"/>
                <a:gd name="T20" fmla="*/ 2147483646 w 363"/>
                <a:gd name="T21" fmla="*/ 2147483646 h 190"/>
                <a:gd name="T22" fmla="*/ 2147483646 w 363"/>
                <a:gd name="T23" fmla="*/ 0 h 190"/>
                <a:gd name="T24" fmla="*/ 2147483646 w 363"/>
                <a:gd name="T25" fmla="*/ 2147483646 h 190"/>
                <a:gd name="T26" fmla="*/ 2147483646 w 363"/>
                <a:gd name="T27" fmla="*/ 2147483646 h 190"/>
                <a:gd name="T28" fmla="*/ 2147483646 w 363"/>
                <a:gd name="T29" fmla="*/ 2147483646 h 190"/>
                <a:gd name="T30" fmla="*/ 2147483646 w 363"/>
                <a:gd name="T31" fmla="*/ 2147483646 h 190"/>
                <a:gd name="T32" fmla="*/ 2147483646 w 363"/>
                <a:gd name="T33" fmla="*/ 2147483646 h 190"/>
                <a:gd name="T34" fmla="*/ 2147483646 w 363"/>
                <a:gd name="T35" fmla="*/ 2147483646 h 190"/>
                <a:gd name="T36" fmla="*/ 2147483646 w 363"/>
                <a:gd name="T37" fmla="*/ 2147483646 h 190"/>
                <a:gd name="T38" fmla="*/ 2147483646 w 363"/>
                <a:gd name="T39" fmla="*/ 2147483646 h 190"/>
                <a:gd name="T40" fmla="*/ 2147483646 w 363"/>
                <a:gd name="T41" fmla="*/ 2147483646 h 190"/>
                <a:gd name="T42" fmla="*/ 2147483646 w 363"/>
                <a:gd name="T43" fmla="*/ 2147483646 h 190"/>
                <a:gd name="T44" fmla="*/ 2147483646 w 363"/>
                <a:gd name="T45" fmla="*/ 2147483646 h 190"/>
                <a:gd name="T46" fmla="*/ 2147483646 w 363"/>
                <a:gd name="T47" fmla="*/ 2147483646 h 190"/>
                <a:gd name="T48" fmla="*/ 2147483646 w 363"/>
                <a:gd name="T49" fmla="*/ 2147483646 h 190"/>
                <a:gd name="T50" fmla="*/ 2147483646 w 363"/>
                <a:gd name="T51" fmla="*/ 2147483646 h 190"/>
                <a:gd name="T52" fmla="*/ 2147483646 w 363"/>
                <a:gd name="T53" fmla="*/ 2147483646 h 190"/>
                <a:gd name="T54" fmla="*/ 2147483646 w 363"/>
                <a:gd name="T55" fmla="*/ 2147483646 h 190"/>
                <a:gd name="T56" fmla="*/ 2147483646 w 363"/>
                <a:gd name="T57" fmla="*/ 2147483646 h 190"/>
                <a:gd name="T58" fmla="*/ 2147483646 w 363"/>
                <a:gd name="T59" fmla="*/ 2147483646 h 190"/>
                <a:gd name="T60" fmla="*/ 2147483646 w 363"/>
                <a:gd name="T61" fmla="*/ 2147483646 h 190"/>
                <a:gd name="T62" fmla="*/ 2147483646 w 363"/>
                <a:gd name="T63" fmla="*/ 2147483646 h 190"/>
                <a:gd name="T64" fmla="*/ 2147483646 w 363"/>
                <a:gd name="T65" fmla="*/ 2147483646 h 190"/>
                <a:gd name="T66" fmla="*/ 2147483646 w 363"/>
                <a:gd name="T67" fmla="*/ 2147483646 h 190"/>
                <a:gd name="T68" fmla="*/ 2147483646 w 363"/>
                <a:gd name="T69" fmla="*/ 2147483646 h 190"/>
                <a:gd name="T70" fmla="*/ 2147483646 w 363"/>
                <a:gd name="T71" fmla="*/ 2147483646 h 190"/>
                <a:gd name="T72" fmla="*/ 2147483646 w 363"/>
                <a:gd name="T73" fmla="*/ 2147483646 h 190"/>
                <a:gd name="T74" fmla="*/ 2147483646 w 363"/>
                <a:gd name="T75" fmla="*/ 2147483646 h 190"/>
                <a:gd name="T76" fmla="*/ 2147483646 w 363"/>
                <a:gd name="T77" fmla="*/ 2147483646 h 190"/>
                <a:gd name="T78" fmla="*/ 2147483646 w 363"/>
                <a:gd name="T79" fmla="*/ 2147483646 h 190"/>
                <a:gd name="T80" fmla="*/ 2147483646 w 363"/>
                <a:gd name="T81" fmla="*/ 2147483646 h 190"/>
                <a:gd name="T82" fmla="*/ 2147483646 w 363"/>
                <a:gd name="T83" fmla="*/ 2147483646 h 190"/>
                <a:gd name="T84" fmla="*/ 2147483646 w 363"/>
                <a:gd name="T85" fmla="*/ 2147483646 h 190"/>
                <a:gd name="T86" fmla="*/ 2147483646 w 363"/>
                <a:gd name="T87" fmla="*/ 2147483646 h 190"/>
                <a:gd name="T88" fmla="*/ 2147483646 w 363"/>
                <a:gd name="T89" fmla="*/ 2147483646 h 190"/>
                <a:gd name="T90" fmla="*/ 2147483646 w 363"/>
                <a:gd name="T91" fmla="*/ 2147483646 h 190"/>
                <a:gd name="T92" fmla="*/ 2147483646 w 363"/>
                <a:gd name="T93" fmla="*/ 2147483646 h 190"/>
                <a:gd name="T94" fmla="*/ 2147483646 w 363"/>
                <a:gd name="T95" fmla="*/ 2147483646 h 190"/>
                <a:gd name="T96" fmla="*/ 2147483646 w 363"/>
                <a:gd name="T97" fmla="*/ 2147483646 h 190"/>
                <a:gd name="T98" fmla="*/ 2147483646 w 363"/>
                <a:gd name="T99" fmla="*/ 2147483646 h 190"/>
                <a:gd name="T100" fmla="*/ 2147483646 w 363"/>
                <a:gd name="T101" fmla="*/ 2147483646 h 190"/>
                <a:gd name="T102" fmla="*/ 2147483646 w 363"/>
                <a:gd name="T103" fmla="*/ 2147483646 h 190"/>
                <a:gd name="T104" fmla="*/ 2147483646 w 363"/>
                <a:gd name="T105" fmla="*/ 2147483646 h 190"/>
                <a:gd name="T106" fmla="*/ 2147483646 w 363"/>
                <a:gd name="T107" fmla="*/ 2147483646 h 190"/>
                <a:gd name="T108" fmla="*/ 2147483646 w 363"/>
                <a:gd name="T109" fmla="*/ 2147483646 h 190"/>
                <a:gd name="T110" fmla="*/ 2147483646 w 363"/>
                <a:gd name="T111" fmla="*/ 2147483646 h 190"/>
                <a:gd name="T112" fmla="*/ 2147483646 w 363"/>
                <a:gd name="T113" fmla="*/ 2147483646 h 190"/>
                <a:gd name="T114" fmla="*/ 2147483646 w 363"/>
                <a:gd name="T115" fmla="*/ 2147483646 h 190"/>
                <a:gd name="T116" fmla="*/ 2147483646 w 363"/>
                <a:gd name="T117" fmla="*/ 2147483646 h 1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63" h="190">
                  <a:moveTo>
                    <a:pt x="262" y="179"/>
                  </a:moveTo>
                  <a:cubicBezTo>
                    <a:pt x="257" y="181"/>
                    <a:pt x="251" y="183"/>
                    <a:pt x="246" y="184"/>
                  </a:cubicBezTo>
                  <a:cubicBezTo>
                    <a:pt x="228" y="188"/>
                    <a:pt x="209" y="189"/>
                    <a:pt x="186" y="190"/>
                  </a:cubicBezTo>
                  <a:cubicBezTo>
                    <a:pt x="163" y="189"/>
                    <a:pt x="144" y="188"/>
                    <a:pt x="126" y="184"/>
                  </a:cubicBezTo>
                  <a:cubicBezTo>
                    <a:pt x="121" y="183"/>
                    <a:pt x="115" y="181"/>
                    <a:pt x="110" y="179"/>
                  </a:cubicBezTo>
                  <a:cubicBezTo>
                    <a:pt x="94" y="171"/>
                    <a:pt x="94" y="158"/>
                    <a:pt x="103" y="150"/>
                  </a:cubicBezTo>
                  <a:cubicBezTo>
                    <a:pt x="113" y="140"/>
                    <a:pt x="124" y="133"/>
                    <a:pt x="137" y="128"/>
                  </a:cubicBezTo>
                  <a:cubicBezTo>
                    <a:pt x="142" y="125"/>
                    <a:pt x="148" y="123"/>
                    <a:pt x="153" y="121"/>
                  </a:cubicBezTo>
                  <a:cubicBezTo>
                    <a:pt x="164" y="117"/>
                    <a:pt x="167" y="106"/>
                    <a:pt x="159" y="98"/>
                  </a:cubicBezTo>
                  <a:cubicBezTo>
                    <a:pt x="143" y="82"/>
                    <a:pt x="137" y="63"/>
                    <a:pt x="138" y="42"/>
                  </a:cubicBezTo>
                  <a:cubicBezTo>
                    <a:pt x="139" y="19"/>
                    <a:pt x="152" y="7"/>
                    <a:pt x="173" y="2"/>
                  </a:cubicBezTo>
                  <a:cubicBezTo>
                    <a:pt x="177" y="1"/>
                    <a:pt x="182" y="0"/>
                    <a:pt x="186" y="0"/>
                  </a:cubicBezTo>
                  <a:cubicBezTo>
                    <a:pt x="190" y="0"/>
                    <a:pt x="195" y="1"/>
                    <a:pt x="199" y="2"/>
                  </a:cubicBezTo>
                  <a:cubicBezTo>
                    <a:pt x="220" y="7"/>
                    <a:pt x="233" y="19"/>
                    <a:pt x="234" y="42"/>
                  </a:cubicBezTo>
                  <a:cubicBezTo>
                    <a:pt x="235" y="63"/>
                    <a:pt x="229" y="82"/>
                    <a:pt x="213" y="98"/>
                  </a:cubicBezTo>
                  <a:cubicBezTo>
                    <a:pt x="205" y="106"/>
                    <a:pt x="208" y="117"/>
                    <a:pt x="219" y="121"/>
                  </a:cubicBezTo>
                  <a:cubicBezTo>
                    <a:pt x="224" y="123"/>
                    <a:pt x="230" y="125"/>
                    <a:pt x="235" y="128"/>
                  </a:cubicBezTo>
                  <a:cubicBezTo>
                    <a:pt x="248" y="133"/>
                    <a:pt x="259" y="140"/>
                    <a:pt x="269" y="150"/>
                  </a:cubicBezTo>
                  <a:cubicBezTo>
                    <a:pt x="275" y="156"/>
                    <a:pt x="278" y="171"/>
                    <a:pt x="262" y="179"/>
                  </a:cubicBezTo>
                  <a:close/>
                  <a:moveTo>
                    <a:pt x="357" y="162"/>
                  </a:moveTo>
                  <a:cubicBezTo>
                    <a:pt x="351" y="155"/>
                    <a:pt x="343" y="150"/>
                    <a:pt x="334" y="146"/>
                  </a:cubicBezTo>
                  <a:cubicBezTo>
                    <a:pt x="330" y="145"/>
                    <a:pt x="326" y="143"/>
                    <a:pt x="322" y="142"/>
                  </a:cubicBezTo>
                  <a:cubicBezTo>
                    <a:pt x="315" y="139"/>
                    <a:pt x="313" y="131"/>
                    <a:pt x="318" y="126"/>
                  </a:cubicBezTo>
                  <a:cubicBezTo>
                    <a:pt x="329" y="115"/>
                    <a:pt x="333" y="102"/>
                    <a:pt x="333" y="87"/>
                  </a:cubicBezTo>
                  <a:cubicBezTo>
                    <a:pt x="332" y="71"/>
                    <a:pt x="323" y="63"/>
                    <a:pt x="309" y="59"/>
                  </a:cubicBezTo>
                  <a:cubicBezTo>
                    <a:pt x="306" y="58"/>
                    <a:pt x="302" y="58"/>
                    <a:pt x="300" y="58"/>
                  </a:cubicBezTo>
                  <a:cubicBezTo>
                    <a:pt x="297" y="58"/>
                    <a:pt x="294" y="58"/>
                    <a:pt x="290" y="59"/>
                  </a:cubicBezTo>
                  <a:cubicBezTo>
                    <a:pt x="276" y="63"/>
                    <a:pt x="267" y="71"/>
                    <a:pt x="266" y="87"/>
                  </a:cubicBezTo>
                  <a:cubicBezTo>
                    <a:pt x="266" y="102"/>
                    <a:pt x="270" y="115"/>
                    <a:pt x="281" y="126"/>
                  </a:cubicBezTo>
                  <a:cubicBezTo>
                    <a:pt x="286" y="131"/>
                    <a:pt x="284" y="139"/>
                    <a:pt x="277" y="142"/>
                  </a:cubicBezTo>
                  <a:cubicBezTo>
                    <a:pt x="277" y="142"/>
                    <a:pt x="276" y="142"/>
                    <a:pt x="276" y="142"/>
                  </a:cubicBezTo>
                  <a:cubicBezTo>
                    <a:pt x="277" y="143"/>
                    <a:pt x="278" y="144"/>
                    <a:pt x="279" y="145"/>
                  </a:cubicBezTo>
                  <a:cubicBezTo>
                    <a:pt x="284" y="150"/>
                    <a:pt x="287" y="158"/>
                    <a:pt x="285" y="166"/>
                  </a:cubicBezTo>
                  <a:cubicBezTo>
                    <a:pt x="284" y="174"/>
                    <a:pt x="279" y="180"/>
                    <a:pt x="271" y="184"/>
                  </a:cubicBezTo>
                  <a:cubicBezTo>
                    <a:pt x="268" y="185"/>
                    <a:pt x="266" y="186"/>
                    <a:pt x="264" y="187"/>
                  </a:cubicBezTo>
                  <a:cubicBezTo>
                    <a:pt x="275" y="189"/>
                    <a:pt x="286" y="189"/>
                    <a:pt x="300" y="190"/>
                  </a:cubicBezTo>
                  <a:cubicBezTo>
                    <a:pt x="316" y="189"/>
                    <a:pt x="329" y="189"/>
                    <a:pt x="341" y="186"/>
                  </a:cubicBezTo>
                  <a:cubicBezTo>
                    <a:pt x="345" y="185"/>
                    <a:pt x="349" y="184"/>
                    <a:pt x="353" y="182"/>
                  </a:cubicBezTo>
                  <a:cubicBezTo>
                    <a:pt x="363" y="177"/>
                    <a:pt x="362" y="166"/>
                    <a:pt x="357" y="162"/>
                  </a:cubicBezTo>
                  <a:close/>
                  <a:moveTo>
                    <a:pt x="85" y="166"/>
                  </a:moveTo>
                  <a:cubicBezTo>
                    <a:pt x="84" y="159"/>
                    <a:pt x="87" y="151"/>
                    <a:pt x="93" y="145"/>
                  </a:cubicBezTo>
                  <a:cubicBezTo>
                    <a:pt x="95" y="143"/>
                    <a:pt x="97" y="141"/>
                    <a:pt x="100" y="138"/>
                  </a:cubicBezTo>
                  <a:cubicBezTo>
                    <a:pt x="99" y="138"/>
                    <a:pt x="97" y="137"/>
                    <a:pt x="95" y="137"/>
                  </a:cubicBezTo>
                  <a:cubicBezTo>
                    <a:pt x="87" y="133"/>
                    <a:pt x="85" y="125"/>
                    <a:pt x="91" y="119"/>
                  </a:cubicBezTo>
                  <a:cubicBezTo>
                    <a:pt x="103" y="107"/>
                    <a:pt x="108" y="92"/>
                    <a:pt x="107" y="76"/>
                  </a:cubicBezTo>
                  <a:cubicBezTo>
                    <a:pt x="107" y="58"/>
                    <a:pt x="96" y="49"/>
                    <a:pt x="80" y="45"/>
                  </a:cubicBezTo>
                  <a:cubicBezTo>
                    <a:pt x="77" y="44"/>
                    <a:pt x="74" y="44"/>
                    <a:pt x="70" y="44"/>
                  </a:cubicBezTo>
                  <a:cubicBezTo>
                    <a:pt x="67" y="44"/>
                    <a:pt x="64" y="44"/>
                    <a:pt x="60" y="45"/>
                  </a:cubicBezTo>
                  <a:cubicBezTo>
                    <a:pt x="44" y="49"/>
                    <a:pt x="34" y="58"/>
                    <a:pt x="33" y="76"/>
                  </a:cubicBezTo>
                  <a:cubicBezTo>
                    <a:pt x="33" y="92"/>
                    <a:pt x="37" y="107"/>
                    <a:pt x="50" y="119"/>
                  </a:cubicBezTo>
                  <a:cubicBezTo>
                    <a:pt x="56" y="125"/>
                    <a:pt x="53" y="133"/>
                    <a:pt x="45" y="137"/>
                  </a:cubicBezTo>
                  <a:cubicBezTo>
                    <a:pt x="41" y="138"/>
                    <a:pt x="37" y="140"/>
                    <a:pt x="32" y="142"/>
                  </a:cubicBezTo>
                  <a:cubicBezTo>
                    <a:pt x="23" y="146"/>
                    <a:pt x="14" y="151"/>
                    <a:pt x="6" y="159"/>
                  </a:cubicBezTo>
                  <a:cubicBezTo>
                    <a:pt x="0" y="166"/>
                    <a:pt x="0" y="175"/>
                    <a:pt x="12" y="181"/>
                  </a:cubicBezTo>
                  <a:cubicBezTo>
                    <a:pt x="16" y="183"/>
                    <a:pt x="20" y="184"/>
                    <a:pt x="24" y="185"/>
                  </a:cubicBezTo>
                  <a:cubicBezTo>
                    <a:pt x="38" y="189"/>
                    <a:pt x="53" y="189"/>
                    <a:pt x="70" y="190"/>
                  </a:cubicBezTo>
                  <a:cubicBezTo>
                    <a:pt x="85" y="189"/>
                    <a:pt x="97" y="189"/>
                    <a:pt x="108" y="187"/>
                  </a:cubicBezTo>
                  <a:cubicBezTo>
                    <a:pt x="106" y="186"/>
                    <a:pt x="103" y="185"/>
                    <a:pt x="101" y="184"/>
                  </a:cubicBezTo>
                  <a:cubicBezTo>
                    <a:pt x="92" y="180"/>
                    <a:pt x="86" y="173"/>
                    <a:pt x="85" y="166"/>
                  </a:cubicBez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77"/>
            <p:cNvSpPr>
              <a:spLocks noEditPoints="1"/>
            </p:cNvSpPr>
            <p:nvPr/>
          </p:nvSpPr>
          <p:spPr bwMode="auto">
            <a:xfrm>
              <a:off x="3481388" y="982663"/>
              <a:ext cx="882650" cy="739775"/>
            </a:xfrm>
            <a:custGeom>
              <a:avLst/>
              <a:gdLst>
                <a:gd name="T0" fmla="*/ 2147483646 w 247"/>
                <a:gd name="T1" fmla="*/ 2147483646 h 207"/>
                <a:gd name="T2" fmla="*/ 2147483646 w 247"/>
                <a:gd name="T3" fmla="*/ 2147483646 h 207"/>
                <a:gd name="T4" fmla="*/ 2147483646 w 247"/>
                <a:gd name="T5" fmla="*/ 2147483646 h 207"/>
                <a:gd name="T6" fmla="*/ 2147483646 w 247"/>
                <a:gd name="T7" fmla="*/ 2147483646 h 207"/>
                <a:gd name="T8" fmla="*/ 2147483646 w 247"/>
                <a:gd name="T9" fmla="*/ 2147483646 h 207"/>
                <a:gd name="T10" fmla="*/ 2147483646 w 247"/>
                <a:gd name="T11" fmla="*/ 2147483646 h 207"/>
                <a:gd name="T12" fmla="*/ 2147483646 w 247"/>
                <a:gd name="T13" fmla="*/ 2147483646 h 207"/>
                <a:gd name="T14" fmla="*/ 2147483646 w 247"/>
                <a:gd name="T15" fmla="*/ 2147483646 h 207"/>
                <a:gd name="T16" fmla="*/ 2147483646 w 247"/>
                <a:gd name="T17" fmla="*/ 2147483646 h 207"/>
                <a:gd name="T18" fmla="*/ 2147483646 w 247"/>
                <a:gd name="T19" fmla="*/ 2147483646 h 207"/>
                <a:gd name="T20" fmla="*/ 2147483646 w 247"/>
                <a:gd name="T21" fmla="*/ 2147483646 h 207"/>
                <a:gd name="T22" fmla="*/ 2147483646 w 247"/>
                <a:gd name="T23" fmla="*/ 2147483646 h 207"/>
                <a:gd name="T24" fmla="*/ 2147483646 w 247"/>
                <a:gd name="T25" fmla="*/ 2147483646 h 207"/>
                <a:gd name="T26" fmla="*/ 2147483646 w 247"/>
                <a:gd name="T27" fmla="*/ 2147483646 h 207"/>
                <a:gd name="T28" fmla="*/ 2147483646 w 247"/>
                <a:gd name="T29" fmla="*/ 2147483646 h 207"/>
                <a:gd name="T30" fmla="*/ 2147483646 w 247"/>
                <a:gd name="T31" fmla="*/ 2147483646 h 207"/>
                <a:gd name="T32" fmla="*/ 2147483646 w 247"/>
                <a:gd name="T33" fmla="*/ 2147483646 h 207"/>
                <a:gd name="T34" fmla="*/ 2147483646 w 247"/>
                <a:gd name="T35" fmla="*/ 2147483646 h 207"/>
                <a:gd name="T36" fmla="*/ 2147483646 w 247"/>
                <a:gd name="T37" fmla="*/ 2147483646 h 207"/>
                <a:gd name="T38" fmla="*/ 2147483646 w 247"/>
                <a:gd name="T39" fmla="*/ 2147483646 h 207"/>
                <a:gd name="T40" fmla="*/ 2147483646 w 247"/>
                <a:gd name="T41" fmla="*/ 2147483646 h 207"/>
                <a:gd name="T42" fmla="*/ 2147483646 w 247"/>
                <a:gd name="T43" fmla="*/ 2147483646 h 207"/>
                <a:gd name="T44" fmla="*/ 2147483646 w 247"/>
                <a:gd name="T45" fmla="*/ 2147483646 h 207"/>
                <a:gd name="T46" fmla="*/ 2147483646 w 247"/>
                <a:gd name="T47" fmla="*/ 2147483646 h 207"/>
                <a:gd name="T48" fmla="*/ 2147483646 w 247"/>
                <a:gd name="T49" fmla="*/ 2147483646 h 207"/>
                <a:gd name="T50" fmla="*/ 2147483646 w 247"/>
                <a:gd name="T51" fmla="*/ 2147483646 h 207"/>
                <a:gd name="T52" fmla="*/ 2147483646 w 247"/>
                <a:gd name="T53" fmla="*/ 2147483646 h 207"/>
                <a:gd name="T54" fmla="*/ 2147483646 w 247"/>
                <a:gd name="T55" fmla="*/ 2147483646 h 207"/>
                <a:gd name="T56" fmla="*/ 2147483646 w 247"/>
                <a:gd name="T57" fmla="*/ 2147483646 h 207"/>
                <a:gd name="T58" fmla="*/ 2147483646 w 247"/>
                <a:gd name="T59" fmla="*/ 2147483646 h 207"/>
                <a:gd name="T60" fmla="*/ 2147483646 w 247"/>
                <a:gd name="T61" fmla="*/ 2147483646 h 207"/>
                <a:gd name="T62" fmla="*/ 2147483646 w 247"/>
                <a:gd name="T63" fmla="*/ 2147483646 h 207"/>
                <a:gd name="T64" fmla="*/ 2147483646 w 247"/>
                <a:gd name="T65" fmla="*/ 2147483646 h 207"/>
                <a:gd name="T66" fmla="*/ 2147483646 w 247"/>
                <a:gd name="T67" fmla="*/ 2147483646 h 207"/>
                <a:gd name="T68" fmla="*/ 2147483646 w 247"/>
                <a:gd name="T69" fmla="*/ 2147483646 h 207"/>
                <a:gd name="T70" fmla="*/ 2147483646 w 247"/>
                <a:gd name="T71" fmla="*/ 2147483646 h 207"/>
                <a:gd name="T72" fmla="*/ 2147483646 w 247"/>
                <a:gd name="T73" fmla="*/ 2147483646 h 207"/>
                <a:gd name="T74" fmla="*/ 2147483646 w 247"/>
                <a:gd name="T75" fmla="*/ 2147483646 h 207"/>
                <a:gd name="T76" fmla="*/ 2147483646 w 247"/>
                <a:gd name="T77" fmla="*/ 2147483646 h 207"/>
                <a:gd name="T78" fmla="*/ 2147483646 w 247"/>
                <a:gd name="T79" fmla="*/ 2147483646 h 207"/>
                <a:gd name="T80" fmla="*/ 2147483646 w 247"/>
                <a:gd name="T81" fmla="*/ 2147483646 h 207"/>
                <a:gd name="T82" fmla="*/ 2147483646 w 247"/>
                <a:gd name="T83" fmla="*/ 2147483646 h 207"/>
                <a:gd name="T84" fmla="*/ 2147483646 w 247"/>
                <a:gd name="T85" fmla="*/ 2147483646 h 207"/>
                <a:gd name="T86" fmla="*/ 2147483646 w 247"/>
                <a:gd name="T87" fmla="*/ 2147483646 h 207"/>
                <a:gd name="T88" fmla="*/ 2147483646 w 247"/>
                <a:gd name="T89" fmla="*/ 2147483646 h 207"/>
                <a:gd name="T90" fmla="*/ 2147483646 w 247"/>
                <a:gd name="T91" fmla="*/ 2147483646 h 207"/>
                <a:gd name="T92" fmla="*/ 2147483646 w 247"/>
                <a:gd name="T93" fmla="*/ 2147483646 h 207"/>
                <a:gd name="T94" fmla="*/ 2147483646 w 247"/>
                <a:gd name="T95" fmla="*/ 2147483646 h 207"/>
                <a:gd name="T96" fmla="*/ 2147483646 w 247"/>
                <a:gd name="T97" fmla="*/ 2147483646 h 207"/>
                <a:gd name="T98" fmla="*/ 2147483646 w 247"/>
                <a:gd name="T99" fmla="*/ 2147483646 h 207"/>
                <a:gd name="T100" fmla="*/ 2147483646 w 247"/>
                <a:gd name="T101" fmla="*/ 0 h 207"/>
                <a:gd name="T102" fmla="*/ 0 w 247"/>
                <a:gd name="T103" fmla="*/ 2147483646 h 207"/>
                <a:gd name="T104" fmla="*/ 2147483646 w 247"/>
                <a:gd name="T105" fmla="*/ 2147483646 h 207"/>
                <a:gd name="T106" fmla="*/ 2147483646 w 247"/>
                <a:gd name="T107" fmla="*/ 2147483646 h 207"/>
                <a:gd name="T108" fmla="*/ 2147483646 w 247"/>
                <a:gd name="T109" fmla="*/ 2147483646 h 207"/>
                <a:gd name="T110" fmla="*/ 2147483646 w 247"/>
                <a:gd name="T111" fmla="*/ 2147483646 h 207"/>
                <a:gd name="T112" fmla="*/ 2147483646 w 247"/>
                <a:gd name="T113" fmla="*/ 2147483646 h 207"/>
                <a:gd name="T114" fmla="*/ 2147483646 w 247"/>
                <a:gd name="T115" fmla="*/ 2147483646 h 207"/>
                <a:gd name="T116" fmla="*/ 2147483646 w 247"/>
                <a:gd name="T117" fmla="*/ 2147483646 h 2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7" h="207">
                  <a:moveTo>
                    <a:pt x="33" y="169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33" y="109"/>
                    <a:pt x="37" y="105"/>
                    <a:pt x="41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9" y="105"/>
                    <a:pt x="63" y="109"/>
                    <a:pt x="63" y="113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3" y="174"/>
                    <a:pt x="59" y="177"/>
                    <a:pt x="55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37" y="177"/>
                    <a:pt x="33" y="174"/>
                    <a:pt x="33" y="169"/>
                  </a:cubicBezTo>
                  <a:close/>
                  <a:moveTo>
                    <a:pt x="91" y="85"/>
                  </a:moveTo>
                  <a:cubicBezTo>
                    <a:pt x="86" y="85"/>
                    <a:pt x="83" y="89"/>
                    <a:pt x="83" y="93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3" y="174"/>
                    <a:pt x="86" y="177"/>
                    <a:pt x="91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9" y="177"/>
                    <a:pt x="112" y="174"/>
                    <a:pt x="112" y="169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2" y="89"/>
                    <a:pt x="109" y="85"/>
                    <a:pt x="104" y="85"/>
                  </a:cubicBezTo>
                  <a:lnTo>
                    <a:pt x="91" y="85"/>
                  </a:lnTo>
                  <a:close/>
                  <a:moveTo>
                    <a:pt x="140" y="68"/>
                  </a:moveTo>
                  <a:cubicBezTo>
                    <a:pt x="136" y="68"/>
                    <a:pt x="132" y="72"/>
                    <a:pt x="132" y="76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74"/>
                    <a:pt x="136" y="177"/>
                    <a:pt x="140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8" y="177"/>
                    <a:pt x="162" y="174"/>
                    <a:pt x="162" y="16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2"/>
                    <a:pt x="158" y="68"/>
                    <a:pt x="154" y="68"/>
                  </a:cubicBezTo>
                  <a:lnTo>
                    <a:pt x="140" y="68"/>
                  </a:lnTo>
                  <a:close/>
                  <a:moveTo>
                    <a:pt x="190" y="51"/>
                  </a:moveTo>
                  <a:cubicBezTo>
                    <a:pt x="185" y="51"/>
                    <a:pt x="182" y="54"/>
                    <a:pt x="182" y="59"/>
                  </a:cubicBezTo>
                  <a:cubicBezTo>
                    <a:pt x="182" y="169"/>
                    <a:pt x="182" y="169"/>
                    <a:pt x="182" y="169"/>
                  </a:cubicBezTo>
                  <a:cubicBezTo>
                    <a:pt x="182" y="174"/>
                    <a:pt x="185" y="177"/>
                    <a:pt x="190" y="177"/>
                  </a:cubicBezTo>
                  <a:cubicBezTo>
                    <a:pt x="203" y="177"/>
                    <a:pt x="203" y="177"/>
                    <a:pt x="203" y="177"/>
                  </a:cubicBezTo>
                  <a:cubicBezTo>
                    <a:pt x="208" y="177"/>
                    <a:pt x="212" y="174"/>
                    <a:pt x="212" y="169"/>
                  </a:cubicBezTo>
                  <a:cubicBezTo>
                    <a:pt x="212" y="59"/>
                    <a:pt x="212" y="59"/>
                    <a:pt x="212" y="59"/>
                  </a:cubicBezTo>
                  <a:cubicBezTo>
                    <a:pt x="212" y="54"/>
                    <a:pt x="208" y="51"/>
                    <a:pt x="203" y="51"/>
                  </a:cubicBezTo>
                  <a:lnTo>
                    <a:pt x="190" y="51"/>
                  </a:lnTo>
                  <a:close/>
                  <a:moveTo>
                    <a:pt x="37" y="83"/>
                  </a:moveTo>
                  <a:cubicBezTo>
                    <a:pt x="90" y="74"/>
                    <a:pt x="139" y="55"/>
                    <a:pt x="184" y="28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74" y="10"/>
                    <a:pt x="174" y="10"/>
                    <a:pt x="174" y="10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35" y="44"/>
                    <a:pt x="87" y="63"/>
                    <a:pt x="35" y="72"/>
                  </a:cubicBezTo>
                  <a:lnTo>
                    <a:pt x="37" y="83"/>
                  </a:lnTo>
                  <a:close/>
                  <a:moveTo>
                    <a:pt x="247" y="193"/>
                  </a:moveTo>
                  <a:cubicBezTo>
                    <a:pt x="222" y="178"/>
                    <a:pt x="222" y="178"/>
                    <a:pt x="222" y="178"/>
                  </a:cubicBezTo>
                  <a:cubicBezTo>
                    <a:pt x="222" y="187"/>
                    <a:pt x="222" y="187"/>
                    <a:pt x="222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222" y="198"/>
                    <a:pt x="222" y="198"/>
                    <a:pt x="222" y="198"/>
                  </a:cubicBezTo>
                  <a:cubicBezTo>
                    <a:pt x="222" y="207"/>
                    <a:pt x="222" y="207"/>
                    <a:pt x="222" y="207"/>
                  </a:cubicBezTo>
                  <a:lnTo>
                    <a:pt x="247" y="193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78"/>
            <p:cNvSpPr>
              <a:spLocks noEditPoints="1"/>
            </p:cNvSpPr>
            <p:nvPr/>
          </p:nvSpPr>
          <p:spPr bwMode="auto">
            <a:xfrm>
              <a:off x="7870825" y="982663"/>
              <a:ext cx="788988" cy="711200"/>
            </a:xfrm>
            <a:custGeom>
              <a:avLst/>
              <a:gdLst>
                <a:gd name="T0" fmla="*/ 2147483646 w 221"/>
                <a:gd name="T1" fmla="*/ 2147483646 h 199"/>
                <a:gd name="T2" fmla="*/ 2147483646 w 221"/>
                <a:gd name="T3" fmla="*/ 2147483646 h 199"/>
                <a:gd name="T4" fmla="*/ 2147483646 w 221"/>
                <a:gd name="T5" fmla="*/ 2147483646 h 199"/>
                <a:gd name="T6" fmla="*/ 2147483646 w 221"/>
                <a:gd name="T7" fmla="*/ 0 h 199"/>
                <a:gd name="T8" fmla="*/ 2147483646 w 221"/>
                <a:gd name="T9" fmla="*/ 2147483646 h 199"/>
                <a:gd name="T10" fmla="*/ 2147483646 w 221"/>
                <a:gd name="T11" fmla="*/ 2147483646 h 199"/>
                <a:gd name="T12" fmla="*/ 2147483646 w 221"/>
                <a:gd name="T13" fmla="*/ 2147483646 h 199"/>
                <a:gd name="T14" fmla="*/ 2147483646 w 221"/>
                <a:gd name="T15" fmla="*/ 2147483646 h 199"/>
                <a:gd name="T16" fmla="*/ 2147483646 w 221"/>
                <a:gd name="T17" fmla="*/ 2147483646 h 199"/>
                <a:gd name="T18" fmla="*/ 2147483646 w 221"/>
                <a:gd name="T19" fmla="*/ 2147483646 h 199"/>
                <a:gd name="T20" fmla="*/ 2147483646 w 221"/>
                <a:gd name="T21" fmla="*/ 2147483646 h 199"/>
                <a:gd name="T22" fmla="*/ 2147483646 w 221"/>
                <a:gd name="T23" fmla="*/ 2147483646 h 199"/>
                <a:gd name="T24" fmla="*/ 2147483646 w 221"/>
                <a:gd name="T25" fmla="*/ 2147483646 h 199"/>
                <a:gd name="T26" fmla="*/ 2147483646 w 221"/>
                <a:gd name="T27" fmla="*/ 2147483646 h 199"/>
                <a:gd name="T28" fmla="*/ 2147483646 w 221"/>
                <a:gd name="T29" fmla="*/ 2147483646 h 199"/>
                <a:gd name="T30" fmla="*/ 2147483646 w 221"/>
                <a:gd name="T31" fmla="*/ 2147483646 h 199"/>
                <a:gd name="T32" fmla="*/ 0 w 221"/>
                <a:gd name="T33" fmla="*/ 2147483646 h 199"/>
                <a:gd name="T34" fmla="*/ 2147483646 w 221"/>
                <a:gd name="T35" fmla="*/ 2147483646 h 199"/>
                <a:gd name="T36" fmla="*/ 2147483646 w 221"/>
                <a:gd name="T37" fmla="*/ 2147483646 h 199"/>
                <a:gd name="T38" fmla="*/ 2147483646 w 221"/>
                <a:gd name="T39" fmla="*/ 2147483646 h 199"/>
                <a:gd name="T40" fmla="*/ 2147483646 w 221"/>
                <a:gd name="T41" fmla="*/ 2147483646 h 199"/>
                <a:gd name="T42" fmla="*/ 0 w 221"/>
                <a:gd name="T43" fmla="*/ 2147483646 h 199"/>
                <a:gd name="T44" fmla="*/ 2147483646 w 221"/>
                <a:gd name="T45" fmla="*/ 2147483646 h 199"/>
                <a:gd name="T46" fmla="*/ 2147483646 w 221"/>
                <a:gd name="T47" fmla="*/ 2147483646 h 199"/>
                <a:gd name="T48" fmla="*/ 2147483646 w 221"/>
                <a:gd name="T49" fmla="*/ 2147483646 h 199"/>
                <a:gd name="T50" fmla="*/ 2147483646 w 221"/>
                <a:gd name="T51" fmla="*/ 2147483646 h 199"/>
                <a:gd name="T52" fmla="*/ 2147483646 w 221"/>
                <a:gd name="T53" fmla="*/ 2147483646 h 199"/>
                <a:gd name="T54" fmla="*/ 2147483646 w 221"/>
                <a:gd name="T55" fmla="*/ 2147483646 h 199"/>
                <a:gd name="T56" fmla="*/ 2147483646 w 221"/>
                <a:gd name="T57" fmla="*/ 2147483646 h 199"/>
                <a:gd name="T58" fmla="*/ 2147483646 w 221"/>
                <a:gd name="T59" fmla="*/ 2147483646 h 199"/>
                <a:gd name="T60" fmla="*/ 2147483646 w 221"/>
                <a:gd name="T61" fmla="*/ 2147483646 h 199"/>
                <a:gd name="T62" fmla="*/ 2147483646 w 221"/>
                <a:gd name="T63" fmla="*/ 2147483646 h 199"/>
                <a:gd name="T64" fmla="*/ 2147483646 w 221"/>
                <a:gd name="T65" fmla="*/ 2147483646 h 199"/>
                <a:gd name="T66" fmla="*/ 2147483646 w 221"/>
                <a:gd name="T67" fmla="*/ 2147483646 h 199"/>
                <a:gd name="T68" fmla="*/ 2147483646 w 221"/>
                <a:gd name="T69" fmla="*/ 2147483646 h 199"/>
                <a:gd name="T70" fmla="*/ 2147483646 w 221"/>
                <a:gd name="T71" fmla="*/ 2147483646 h 1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1" h="199">
                  <a:moveTo>
                    <a:pt x="151" y="27"/>
                  </a:moveTo>
                  <a:cubicBezTo>
                    <a:pt x="137" y="27"/>
                    <a:pt x="137" y="27"/>
                    <a:pt x="137" y="27"/>
                  </a:cubicBezTo>
                  <a:cubicBezTo>
                    <a:pt x="137" y="19"/>
                    <a:pt x="130" y="13"/>
                    <a:pt x="123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1" y="13"/>
                    <a:pt x="85" y="19"/>
                    <a:pt x="84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12"/>
                    <a:pt x="82" y="0"/>
                    <a:pt x="9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0" y="0"/>
                    <a:pt x="150" y="12"/>
                    <a:pt x="151" y="27"/>
                  </a:cubicBezTo>
                  <a:close/>
                  <a:moveTo>
                    <a:pt x="34" y="111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90" y="97"/>
                    <a:pt x="94" y="92"/>
                    <a:pt x="100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7" y="92"/>
                    <a:pt x="132" y="97"/>
                    <a:pt x="132" y="103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205" y="111"/>
                    <a:pt x="219" y="97"/>
                    <a:pt x="221" y="79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46"/>
                    <a:pt x="210" y="33"/>
                    <a:pt x="196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2" y="33"/>
                    <a:pt x="0" y="46"/>
                    <a:pt x="0" y="6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97"/>
                    <a:pt x="17" y="111"/>
                    <a:pt x="34" y="111"/>
                  </a:cubicBezTo>
                  <a:close/>
                  <a:moveTo>
                    <a:pt x="188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34"/>
                    <a:pt x="127" y="139"/>
                    <a:pt x="122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94" y="139"/>
                    <a:pt x="90" y="134"/>
                    <a:pt x="90" y="128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20" y="120"/>
                    <a:pt x="8" y="112"/>
                    <a:pt x="0" y="10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6"/>
                    <a:pt x="12" y="199"/>
                    <a:pt x="26" y="199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43" y="199"/>
                    <a:pt x="43" y="199"/>
                    <a:pt x="43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8" y="199"/>
                    <a:pt x="178" y="199"/>
                    <a:pt x="178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6" y="199"/>
                    <a:pt x="196" y="199"/>
                    <a:pt x="196" y="199"/>
                  </a:cubicBezTo>
                  <a:cubicBezTo>
                    <a:pt x="210" y="199"/>
                    <a:pt x="221" y="186"/>
                    <a:pt x="221" y="169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4" y="112"/>
                    <a:pt x="202" y="120"/>
                    <a:pt x="188" y="120"/>
                  </a:cubicBezTo>
                  <a:close/>
                  <a:moveTo>
                    <a:pt x="121" y="100"/>
                  </a:moveTo>
                  <a:cubicBezTo>
                    <a:pt x="101" y="100"/>
                    <a:pt x="101" y="100"/>
                    <a:pt x="101" y="100"/>
                  </a:cubicBezTo>
                  <a:cubicBezTo>
                    <a:pt x="99" y="100"/>
                    <a:pt x="97" y="102"/>
                    <a:pt x="97" y="104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9"/>
                    <a:pt x="99" y="131"/>
                    <a:pt x="10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3" y="131"/>
                    <a:pt x="125" y="129"/>
                    <a:pt x="125" y="127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5" y="102"/>
                    <a:pt x="123" y="100"/>
                    <a:pt x="121" y="100"/>
                  </a:cubicBez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ectangle 84"/>
            <p:cNvSpPr>
              <a:spLocks noChangeArrowheads="1"/>
            </p:cNvSpPr>
            <p:nvPr/>
          </p:nvSpPr>
          <p:spPr bwMode="auto">
            <a:xfrm>
              <a:off x="909636" y="3108075"/>
              <a:ext cx="1817689" cy="77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FontTx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86% of companies </a:t>
              </a:r>
              <a:r>
                <a:rPr lang="en-US" altLang="en-US" sz="1050" dirty="0">
                  <a:solidFill>
                    <a:schemeClr val="bg1"/>
                  </a:solidFill>
                  <a:latin typeface="Söhne"/>
                </a:rPr>
                <a:t>a single hour of downtime would cause a significant reputational impact.</a:t>
              </a:r>
            </a:p>
          </p:txBody>
        </p:sp>
        <p:sp>
          <p:nvSpPr>
            <p:cNvPr id="52257" name="Rectangle 85"/>
            <p:cNvSpPr>
              <a:spLocks noChangeArrowheads="1"/>
            </p:cNvSpPr>
            <p:nvPr/>
          </p:nvSpPr>
          <p:spPr bwMode="auto">
            <a:xfrm>
              <a:off x="5394337" y="2479976"/>
              <a:ext cx="1369524" cy="39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A study by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Gartner estimates</a:t>
              </a:r>
            </a:p>
          </p:txBody>
        </p:sp>
        <p:sp>
          <p:nvSpPr>
            <p:cNvPr id="52258" name="Rectangle 87"/>
            <p:cNvSpPr>
              <a:spLocks noChangeArrowheads="1"/>
            </p:cNvSpPr>
            <p:nvPr/>
          </p:nvSpPr>
          <p:spPr bwMode="auto">
            <a:xfrm>
              <a:off x="5496885" y="3066722"/>
              <a:ext cx="1202992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Average cost of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downtime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$5,600 per minute</a:t>
              </a:r>
            </a:p>
          </p:txBody>
        </p:sp>
        <p:sp>
          <p:nvSpPr>
            <p:cNvPr id="52260" name="Rectangle 90"/>
            <p:cNvSpPr>
              <a:spLocks noChangeArrowheads="1"/>
            </p:cNvSpPr>
            <p:nvPr/>
          </p:nvSpPr>
          <p:spPr bwMode="auto">
            <a:xfrm>
              <a:off x="7488238" y="3128963"/>
              <a:ext cx="156686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100ms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increase in page load time led to a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1% decrease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 sales</a:t>
              </a:r>
            </a:p>
          </p:txBody>
        </p:sp>
        <p:sp>
          <p:nvSpPr>
            <p:cNvPr id="52262" name="Rectangle 93"/>
            <p:cNvSpPr>
              <a:spLocks noChangeArrowheads="1"/>
            </p:cNvSpPr>
            <p:nvPr/>
          </p:nvSpPr>
          <p:spPr bwMode="auto">
            <a:xfrm>
              <a:off x="9509609" y="2990662"/>
              <a:ext cx="187483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40%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of consumers abandon a website that takes more than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3 seconds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to load.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FE3F492-D806-6B31-901B-BC81446A6C4E}"/>
              </a:ext>
            </a:extLst>
          </p:cNvPr>
          <p:cNvSpPr txBox="1">
            <a:spLocks/>
          </p:cNvSpPr>
          <p:nvPr/>
        </p:nvSpPr>
        <p:spPr>
          <a:xfrm>
            <a:off x="3617758" y="-38632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Why this topic?/ Why now?-readability</a:t>
            </a:r>
            <a:endParaRPr lang="en-US" dirty="0"/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125C54F0-DFDB-4258-2D4C-3FB21F8A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0" y="3056395"/>
            <a:ext cx="17774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A survey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 by ITIC found that</a:t>
            </a:r>
            <a:endParaRPr lang="en-US" altLang="en-US" sz="1000" dirty="0"/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9C5DCC08-A50B-F890-33A2-E8F39BB6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24" y="3431832"/>
            <a:ext cx="1892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scalability issues cost businesses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average of </a:t>
            </a:r>
            <a:r>
              <a:rPr lang="en-US" altLang="en-US" sz="1200" b="1" dirty="0">
                <a:solidFill>
                  <a:schemeClr val="bg1"/>
                </a:solidFill>
                <a:latin typeface="Söhne"/>
              </a:rPr>
              <a:t>$10,000 - $100,000 per hour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endParaRPr lang="en-US" altLang="en-US" sz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Rectangle 84">
            <a:extLst>
              <a:ext uri="{FF2B5EF4-FFF2-40B4-BE49-F238E27FC236}">
                <a16:creationId xmlns:a16="http://schemas.microsoft.com/office/drawing/2014/main" id="{9B061DC2-9B2B-1A21-EB6C-CC646065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19" y="3013662"/>
            <a:ext cx="17774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IDC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study suggests that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6881403-5EE3-A4C8-41E4-31758C6ED882}"/>
              </a:ext>
            </a:extLst>
          </p:cNvPr>
          <p:cNvSpPr/>
          <p:nvPr/>
        </p:nvSpPr>
        <p:spPr>
          <a:xfrm>
            <a:off x="9661009" y="5264861"/>
            <a:ext cx="984529" cy="890130"/>
          </a:xfrm>
          <a:prstGeom prst="ellipse">
            <a:avLst/>
          </a:pr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44029E4F-0962-B18F-E88E-FC10A46E63E6}"/>
              </a:ext>
            </a:extLst>
          </p:cNvPr>
          <p:cNvSpPr/>
          <p:nvPr/>
        </p:nvSpPr>
        <p:spPr>
          <a:xfrm>
            <a:off x="9888279" y="5413597"/>
            <a:ext cx="559689" cy="525609"/>
          </a:xfrm>
          <a:custGeom>
            <a:avLst/>
            <a:gdLst/>
            <a:ahLst/>
            <a:cxnLst/>
            <a:rect l="l" t="t" r="r" b="b"/>
            <a:pathLst>
              <a:path w="139" h="140" extrusionOk="0">
                <a:moveTo>
                  <a:pt x="76" y="140"/>
                </a:moveTo>
                <a:cubicBezTo>
                  <a:pt x="62" y="140"/>
                  <a:pt x="62" y="140"/>
                  <a:pt x="62" y="140"/>
                </a:cubicBezTo>
                <a:cubicBezTo>
                  <a:pt x="59" y="140"/>
                  <a:pt x="57" y="137"/>
                  <a:pt x="56" y="134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0"/>
                  <a:pt x="54" y="120"/>
                  <a:pt x="53" y="120"/>
                </a:cubicBezTo>
                <a:cubicBezTo>
                  <a:pt x="50" y="119"/>
                  <a:pt x="48" y="118"/>
                  <a:pt x="45" y="116"/>
                </a:cubicBezTo>
                <a:cubicBezTo>
                  <a:pt x="45" y="116"/>
                  <a:pt x="44" y="116"/>
                  <a:pt x="44" y="116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0" y="126"/>
                  <a:pt x="27" y="126"/>
                  <a:pt x="25" y="12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3" y="112"/>
                  <a:pt x="13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5"/>
                  <a:pt x="23" y="94"/>
                  <a:pt x="23" y="94"/>
                </a:cubicBezTo>
                <a:cubicBezTo>
                  <a:pt x="21" y="91"/>
                  <a:pt x="20" y="89"/>
                  <a:pt x="19" y="86"/>
                </a:cubicBezTo>
                <a:cubicBezTo>
                  <a:pt x="19" y="85"/>
                  <a:pt x="19" y="85"/>
                  <a:pt x="18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2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2" y="58"/>
                  <a:pt x="5" y="57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4"/>
                </a:cubicBezTo>
                <a:cubicBezTo>
                  <a:pt x="20" y="51"/>
                  <a:pt x="21" y="49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3" y="31"/>
                  <a:pt x="13" y="28"/>
                  <a:pt x="15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4"/>
                  <a:pt x="30" y="14"/>
                  <a:pt x="33" y="15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5" y="24"/>
                  <a:pt x="45" y="24"/>
                </a:cubicBezTo>
                <a:cubicBezTo>
                  <a:pt x="48" y="22"/>
                  <a:pt x="50" y="21"/>
                  <a:pt x="53" y="20"/>
                </a:cubicBezTo>
                <a:cubicBezTo>
                  <a:pt x="54" y="20"/>
                  <a:pt x="54" y="20"/>
                  <a:pt x="54" y="19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3"/>
                  <a:pt x="59" y="0"/>
                  <a:pt x="6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1" y="3"/>
                  <a:pt x="82" y="6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5" y="20"/>
                </a:cubicBezTo>
                <a:cubicBezTo>
                  <a:pt x="88" y="21"/>
                  <a:pt x="90" y="22"/>
                  <a:pt x="93" y="24"/>
                </a:cubicBezTo>
                <a:cubicBezTo>
                  <a:pt x="93" y="24"/>
                  <a:pt x="94" y="24"/>
                  <a:pt x="95" y="24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8" y="14"/>
                  <a:pt x="111" y="14"/>
                  <a:pt x="114" y="1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5" y="28"/>
                  <a:pt x="125" y="31"/>
                  <a:pt x="124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5" y="45"/>
                  <a:pt x="115" y="46"/>
                  <a:pt x="115" y="46"/>
                </a:cubicBezTo>
                <a:cubicBezTo>
                  <a:pt x="117" y="49"/>
                  <a:pt x="118" y="51"/>
                  <a:pt x="119" y="54"/>
                </a:cubicBezTo>
                <a:cubicBezTo>
                  <a:pt x="119" y="55"/>
                  <a:pt x="119" y="55"/>
                  <a:pt x="120" y="55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6" y="58"/>
                  <a:pt x="139" y="60"/>
                  <a:pt x="139" y="63"/>
                </a:cubicBezTo>
                <a:cubicBezTo>
                  <a:pt x="139" y="77"/>
                  <a:pt x="139" y="77"/>
                  <a:pt x="139" y="77"/>
                </a:cubicBezTo>
                <a:cubicBezTo>
                  <a:pt x="139" y="80"/>
                  <a:pt x="136" y="82"/>
                  <a:pt x="134" y="83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19" y="85"/>
                  <a:pt x="119" y="85"/>
                  <a:pt x="119" y="86"/>
                </a:cubicBezTo>
                <a:cubicBezTo>
                  <a:pt x="118" y="89"/>
                  <a:pt x="117" y="91"/>
                  <a:pt x="115" y="94"/>
                </a:cubicBezTo>
                <a:cubicBezTo>
                  <a:pt x="115" y="94"/>
                  <a:pt x="115" y="95"/>
                  <a:pt x="116" y="95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9"/>
                  <a:pt x="125" y="112"/>
                  <a:pt x="123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1" y="126"/>
                  <a:pt x="108" y="126"/>
                  <a:pt x="106" y="125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4" y="116"/>
                  <a:pt x="93" y="116"/>
                  <a:pt x="93" y="116"/>
                </a:cubicBezTo>
                <a:cubicBezTo>
                  <a:pt x="90" y="118"/>
                  <a:pt x="88" y="119"/>
                  <a:pt x="85" y="120"/>
                </a:cubicBezTo>
                <a:cubicBezTo>
                  <a:pt x="84" y="120"/>
                  <a:pt x="84" y="120"/>
                  <a:pt x="84" y="121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1" y="137"/>
                  <a:pt x="79" y="140"/>
                  <a:pt x="76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7"/>
                  <a:pt x="80" y="115"/>
                  <a:pt x="83" y="114"/>
                </a:cubicBezTo>
                <a:cubicBezTo>
                  <a:pt x="85" y="113"/>
                  <a:pt x="88" y="112"/>
                  <a:pt x="90" y="111"/>
                </a:cubicBezTo>
                <a:cubicBezTo>
                  <a:pt x="93" y="109"/>
                  <a:pt x="96" y="110"/>
                  <a:pt x="98" y="111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9" y="97"/>
                  <a:pt x="108" y="94"/>
                  <a:pt x="110" y="91"/>
                </a:cubicBezTo>
                <a:cubicBezTo>
                  <a:pt x="111" y="89"/>
                  <a:pt x="112" y="86"/>
                  <a:pt x="113" y="84"/>
                </a:cubicBezTo>
                <a:cubicBezTo>
                  <a:pt x="114" y="81"/>
                  <a:pt x="116" y="79"/>
                  <a:pt x="119" y="79"/>
                </a:cubicBezTo>
                <a:cubicBezTo>
                  <a:pt x="132" y="77"/>
                  <a:pt x="132" y="77"/>
                  <a:pt x="132" y="77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6" y="61"/>
                  <a:pt x="114" y="59"/>
                  <a:pt x="113" y="56"/>
                </a:cubicBezTo>
                <a:cubicBezTo>
                  <a:pt x="112" y="54"/>
                  <a:pt x="111" y="51"/>
                  <a:pt x="110" y="49"/>
                </a:cubicBezTo>
                <a:cubicBezTo>
                  <a:pt x="108" y="46"/>
                  <a:pt x="109" y="43"/>
                  <a:pt x="110" y="41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30"/>
                  <a:pt x="93" y="31"/>
                  <a:pt x="90" y="29"/>
                </a:cubicBezTo>
                <a:cubicBezTo>
                  <a:pt x="88" y="28"/>
                  <a:pt x="86" y="27"/>
                  <a:pt x="83" y="26"/>
                </a:cubicBezTo>
                <a:cubicBezTo>
                  <a:pt x="80" y="25"/>
                  <a:pt x="78" y="23"/>
                  <a:pt x="78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3"/>
                  <a:pt x="58" y="25"/>
                  <a:pt x="55" y="26"/>
                </a:cubicBezTo>
                <a:cubicBezTo>
                  <a:pt x="53" y="27"/>
                  <a:pt x="50" y="28"/>
                  <a:pt x="48" y="29"/>
                </a:cubicBezTo>
                <a:cubicBezTo>
                  <a:pt x="46" y="31"/>
                  <a:pt x="42" y="30"/>
                  <a:pt x="40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3"/>
                  <a:pt x="30" y="46"/>
                  <a:pt x="28" y="49"/>
                </a:cubicBezTo>
                <a:cubicBezTo>
                  <a:pt x="27" y="51"/>
                  <a:pt x="26" y="54"/>
                  <a:pt x="26" y="56"/>
                </a:cubicBezTo>
                <a:cubicBezTo>
                  <a:pt x="25" y="59"/>
                  <a:pt x="22" y="61"/>
                  <a:pt x="19" y="61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77"/>
                  <a:pt x="6" y="77"/>
                  <a:pt x="6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2" y="79"/>
                  <a:pt x="25" y="81"/>
                  <a:pt x="26" y="84"/>
                </a:cubicBezTo>
                <a:cubicBezTo>
                  <a:pt x="26" y="86"/>
                  <a:pt x="27" y="89"/>
                  <a:pt x="28" y="91"/>
                </a:cubicBezTo>
                <a:cubicBezTo>
                  <a:pt x="30" y="94"/>
                  <a:pt x="30" y="97"/>
                  <a:pt x="28" y="99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2" y="110"/>
                  <a:pt x="46" y="109"/>
                  <a:pt x="48" y="111"/>
                </a:cubicBezTo>
                <a:cubicBezTo>
                  <a:pt x="50" y="112"/>
                  <a:pt x="53" y="113"/>
                  <a:pt x="55" y="114"/>
                </a:cubicBezTo>
                <a:cubicBezTo>
                  <a:pt x="58" y="115"/>
                  <a:pt x="60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19" y="110"/>
                </a:moveTo>
                <a:cubicBezTo>
                  <a:pt x="119" y="110"/>
                  <a:pt x="119" y="110"/>
                  <a:pt x="119" y="110"/>
                </a:cubicBezTo>
                <a:close/>
                <a:moveTo>
                  <a:pt x="132" y="77"/>
                </a:moveTo>
                <a:cubicBezTo>
                  <a:pt x="132" y="77"/>
                  <a:pt x="132" y="77"/>
                  <a:pt x="132" y="77"/>
                </a:cubicBezTo>
                <a:close/>
                <a:moveTo>
                  <a:pt x="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lose/>
                <a:moveTo>
                  <a:pt x="133" y="76"/>
                </a:moveTo>
                <a:cubicBezTo>
                  <a:pt x="133" y="76"/>
                  <a:pt x="133" y="76"/>
                  <a:pt x="133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lose/>
                <a:moveTo>
                  <a:pt x="69" y="98"/>
                </a:moveTo>
                <a:cubicBezTo>
                  <a:pt x="62" y="98"/>
                  <a:pt x="55" y="95"/>
                  <a:pt x="50" y="90"/>
                </a:cubicBezTo>
                <a:cubicBezTo>
                  <a:pt x="43" y="83"/>
                  <a:pt x="40" y="73"/>
                  <a:pt x="42" y="64"/>
                </a:cubicBezTo>
                <a:cubicBezTo>
                  <a:pt x="45" y="53"/>
                  <a:pt x="53" y="45"/>
                  <a:pt x="63" y="43"/>
                </a:cubicBezTo>
                <a:cubicBezTo>
                  <a:pt x="72" y="41"/>
                  <a:pt x="82" y="44"/>
                  <a:pt x="89" y="50"/>
                </a:cubicBezTo>
                <a:cubicBezTo>
                  <a:pt x="95" y="57"/>
                  <a:pt x="98" y="67"/>
                  <a:pt x="96" y="76"/>
                </a:cubicBezTo>
                <a:cubicBezTo>
                  <a:pt x="94" y="87"/>
                  <a:pt x="86" y="95"/>
                  <a:pt x="75" y="97"/>
                </a:cubicBezTo>
                <a:cubicBezTo>
                  <a:pt x="73" y="97"/>
                  <a:pt x="71" y="98"/>
                  <a:pt x="69" y="98"/>
                </a:cubicBezTo>
                <a:close/>
                <a:moveTo>
                  <a:pt x="69" y="49"/>
                </a:moveTo>
                <a:cubicBezTo>
                  <a:pt x="67" y="49"/>
                  <a:pt x="66" y="49"/>
                  <a:pt x="64" y="49"/>
                </a:cubicBezTo>
                <a:cubicBezTo>
                  <a:pt x="57" y="51"/>
                  <a:pt x="50" y="57"/>
                  <a:pt x="48" y="65"/>
                </a:cubicBezTo>
                <a:cubicBezTo>
                  <a:pt x="47" y="72"/>
                  <a:pt x="49" y="80"/>
                  <a:pt x="54" y="85"/>
                </a:cubicBezTo>
                <a:cubicBezTo>
                  <a:pt x="59" y="90"/>
                  <a:pt x="67" y="92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82" y="89"/>
                  <a:pt x="88" y="83"/>
                  <a:pt x="90" y="75"/>
                </a:cubicBezTo>
                <a:cubicBezTo>
                  <a:pt x="91" y="68"/>
                  <a:pt x="89" y="60"/>
                  <a:pt x="84" y="55"/>
                </a:cubicBezTo>
                <a:cubicBezTo>
                  <a:pt x="80" y="51"/>
                  <a:pt x="75" y="49"/>
                  <a:pt x="6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90">
            <a:extLst>
              <a:ext uri="{FF2B5EF4-FFF2-40B4-BE49-F238E27FC236}">
                <a16:creationId xmlns:a16="http://schemas.microsoft.com/office/drawing/2014/main" id="{07F0EDD1-8F5D-4B88-1654-A779B1FE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540" y="3164990"/>
            <a:ext cx="1532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Amazon found that</a:t>
            </a:r>
          </a:p>
        </p:txBody>
      </p:sp>
      <p:sp>
        <p:nvSpPr>
          <p:cNvPr id="15" name="Rectangle 93">
            <a:extLst>
              <a:ext uri="{FF2B5EF4-FFF2-40B4-BE49-F238E27FC236}">
                <a16:creationId xmlns:a16="http://schemas.microsoft.com/office/drawing/2014/main" id="{E52D3406-CECC-1DAF-BC14-AE02FCE7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917" y="3093840"/>
            <a:ext cx="1833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According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to a study by Akamai</a:t>
            </a:r>
            <a:endParaRPr lang="en-US" altLang="en-US" sz="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AC165F-D7C2-9A0B-5A9C-DC7048A972C9}"/>
              </a:ext>
            </a:extLst>
          </p:cNvPr>
          <p:cNvSpPr txBox="1">
            <a:spLocks/>
          </p:cNvSpPr>
          <p:nvPr/>
        </p:nvSpPr>
        <p:spPr>
          <a:xfrm>
            <a:off x="112912" y="522884"/>
            <a:ext cx="11659985" cy="55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Problem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: “Scalability issues causing </a:t>
            </a:r>
            <a:r>
              <a:rPr lang="en-US" sz="1200" u="sng" dirty="0">
                <a:solidFill>
                  <a:srgbClr val="1A1A1A"/>
                </a:solidFill>
                <a:latin typeface="Raleway" pitchFamily="2" charset="0"/>
              </a:rPr>
              <a:t>performance issues and as a result substantial financial losses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highlight the critical need for </a:t>
            </a:r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rigorous performance testing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in today’s software applications”</a:t>
            </a:r>
            <a:endParaRPr lang="en-US" sz="2800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60C9EE3-1576-3B43-DCB7-6454C196A32D}"/>
              </a:ext>
            </a:extLst>
          </p:cNvPr>
          <p:cNvSpPr txBox="1"/>
          <p:nvPr/>
        </p:nvSpPr>
        <p:spPr>
          <a:xfrm>
            <a:off x="794798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Software performance and scalability issues lead to poor user experiences and customer loss.</a:t>
            </a:r>
            <a:endParaRPr lang="ru-RU" altLang="ru-RU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050" dirty="0"/>
          </a:p>
        </p:txBody>
      </p:sp>
      <p:sp>
        <p:nvSpPr>
          <p:cNvPr id="18" name="Google Shape;1681;p59">
            <a:extLst>
              <a:ext uri="{FF2B5EF4-FFF2-40B4-BE49-F238E27FC236}">
                <a16:creationId xmlns:a16="http://schemas.microsoft.com/office/drawing/2014/main" id="{4229AB63-AEC1-CEBF-6EE7-6980F783448F}"/>
              </a:ext>
            </a:extLst>
          </p:cNvPr>
          <p:cNvSpPr txBox="1"/>
          <p:nvPr/>
        </p:nvSpPr>
        <p:spPr>
          <a:xfrm>
            <a:off x="2956725" y="5528168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endParaRPr lang="en-US" altLang="ru-RU" sz="1050" dirty="0">
              <a:solidFill>
                <a:srgbClr val="374151"/>
              </a:solidFill>
              <a:latin typeface="Söhne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Amazon's website went down for just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40 minutes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 in 2018, and the estimated cost to the company was approximately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$4.6 million 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lost sales.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565AA2DE-A81D-C9E6-2FFE-FDAC9E9EF2A4}"/>
              </a:ext>
            </a:extLst>
          </p:cNvPr>
          <p:cNvSpPr txBox="1"/>
          <p:nvPr/>
        </p:nvSpPr>
        <p:spPr>
          <a:xfrm>
            <a:off x="5017161" y="1611476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As per a report by the Information Systems Audit and Control Association (ISACA), poor performance directly impacts operational efficiency, customer satisfaction, and ultimately profitability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0" name="Google Shape;1681;p59">
            <a:extLst>
              <a:ext uri="{FF2B5EF4-FFF2-40B4-BE49-F238E27FC236}">
                <a16:creationId xmlns:a16="http://schemas.microsoft.com/office/drawing/2014/main" id="{A9EA748B-1AC2-DCD0-8101-45725121B814}"/>
              </a:ext>
            </a:extLst>
          </p:cNvPr>
          <p:cNvSpPr txBox="1"/>
          <p:nvPr/>
        </p:nvSpPr>
        <p:spPr>
          <a:xfrm>
            <a:off x="7181349" y="5528167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2015, Target's website crashed on Cyber Monday, a critical online shopping day, causing a significant loss of potential revenue and customer trust.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986BD9E3-A961-7643-AB0C-E6F5F5F40B7E}"/>
              </a:ext>
            </a:extLst>
          </p:cNvPr>
          <p:cNvSpPr txBox="1"/>
          <p:nvPr/>
        </p:nvSpPr>
        <p:spPr>
          <a:xfrm>
            <a:off x="9188117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 Microsoft study found that 33% of users would abandon a website that's prone to crashing or slow speeds, highlighting the importance of stability and performance for retaining users.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7C41F-256B-CCA1-353B-0D498A3E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2)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alendar&#10;&#10;Description automatically generated">
            <a:extLst>
              <a:ext uri="{FF2B5EF4-FFF2-40B4-BE49-F238E27FC236}">
                <a16:creationId xmlns:a16="http://schemas.microsoft.com/office/drawing/2014/main" id="{B4726B02-AC1F-33BF-1633-FFD08EE64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" y="596798"/>
            <a:ext cx="7088664" cy="198307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811BAC-06A8-80F7-008F-0F4DFE27F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47803"/>
              </p:ext>
            </p:extLst>
          </p:nvPr>
        </p:nvGraphicFramePr>
        <p:xfrm>
          <a:off x="8401786" y="596798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94638B9-BACA-7C92-8EAD-8C612F3A6DE4}"/>
              </a:ext>
            </a:extLst>
          </p:cNvPr>
          <p:cNvGrpSpPr/>
          <p:nvPr/>
        </p:nvGrpSpPr>
        <p:grpSpPr>
          <a:xfrm>
            <a:off x="174767" y="3025302"/>
            <a:ext cx="11770799" cy="3311379"/>
            <a:chOff x="0" y="1610817"/>
            <a:chExt cx="12192000" cy="3636365"/>
          </a:xfrm>
        </p:grpSpPr>
        <p:pic>
          <p:nvPicPr>
            <p:cNvPr id="17" name="slide3" descr="Scenario 2">
              <a:extLst>
                <a:ext uri="{FF2B5EF4-FFF2-40B4-BE49-F238E27FC236}">
                  <a16:creationId xmlns:a16="http://schemas.microsoft.com/office/drawing/2014/main" id="{C0A37F44-A337-E397-1485-9DAB7C2EC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0817"/>
              <a:ext cx="12192000" cy="363636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8F4A08-EB7E-8EE2-A0B6-39567A9797A7}"/>
                </a:ext>
              </a:extLst>
            </p:cNvPr>
            <p:cNvSpPr/>
            <p:nvPr/>
          </p:nvSpPr>
          <p:spPr>
            <a:xfrm>
              <a:off x="0" y="4815191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8581AC-BEA5-6219-22C7-CE655CE53615}"/>
                </a:ext>
              </a:extLst>
            </p:cNvPr>
            <p:cNvSpPr/>
            <p:nvPr/>
          </p:nvSpPr>
          <p:spPr>
            <a:xfrm>
              <a:off x="0" y="1610818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55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3)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D933BF8-9364-90F6-0D8E-6301BDCF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4" y="596274"/>
            <a:ext cx="7204881" cy="2015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9B9567-E0C2-81B2-65D3-C79623153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26334"/>
              </p:ext>
            </p:extLst>
          </p:nvPr>
        </p:nvGraphicFramePr>
        <p:xfrm>
          <a:off x="8575262" y="601064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4D511BB-5887-071A-5AF6-EAA3003E2E4C}"/>
              </a:ext>
            </a:extLst>
          </p:cNvPr>
          <p:cNvGrpSpPr/>
          <p:nvPr/>
        </p:nvGrpSpPr>
        <p:grpSpPr>
          <a:xfrm>
            <a:off x="174767" y="3025302"/>
            <a:ext cx="11842466" cy="3363013"/>
            <a:chOff x="0" y="1690688"/>
            <a:chExt cx="12192000" cy="3377607"/>
          </a:xfrm>
        </p:grpSpPr>
        <p:pic>
          <p:nvPicPr>
            <p:cNvPr id="7" name="slide4" descr="Scenario 3">
              <a:extLst>
                <a:ext uri="{FF2B5EF4-FFF2-40B4-BE49-F238E27FC236}">
                  <a16:creationId xmlns:a16="http://schemas.microsoft.com/office/drawing/2014/main" id="{4DBB10CA-1885-637B-2848-7C947F79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9704"/>
              <a:ext cx="12192000" cy="32785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425C9-31D1-D807-ED0A-8F8BE7F3899D}"/>
                </a:ext>
              </a:extLst>
            </p:cNvPr>
            <p:cNvSpPr/>
            <p:nvPr/>
          </p:nvSpPr>
          <p:spPr>
            <a:xfrm>
              <a:off x="0" y="1690688"/>
              <a:ext cx="1186774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2C243D-451C-FA89-9A18-BAC465B5B538}"/>
                </a:ext>
              </a:extLst>
            </p:cNvPr>
            <p:cNvSpPr/>
            <p:nvPr/>
          </p:nvSpPr>
          <p:spPr>
            <a:xfrm>
              <a:off x="0" y="4628626"/>
              <a:ext cx="10846340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18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91832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Project Objective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D21A31-5DD4-5982-9C4B-FBC61FEFEEC6}"/>
              </a:ext>
            </a:extLst>
          </p:cNvPr>
          <p:cNvSpPr txBox="1">
            <a:spLocks/>
          </p:cNvSpPr>
          <p:nvPr/>
        </p:nvSpPr>
        <p:spPr>
          <a:xfrm>
            <a:off x="99753" y="618461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“The primary objective of this project was to gain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fundamental insights into software scalability challenges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laying a groundwork for further exploration and potential solutions in handling modern application performance issues in my master thesis and later doctoral studies."</a:t>
            </a:r>
            <a:endParaRPr lang="en-US" sz="3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A77C52-2CC8-1C20-3584-04E8B1AD0575}"/>
              </a:ext>
            </a:extLst>
          </p:cNvPr>
          <p:cNvGrpSpPr/>
          <p:nvPr/>
        </p:nvGrpSpPr>
        <p:grpSpPr>
          <a:xfrm>
            <a:off x="1197406" y="2015515"/>
            <a:ext cx="9648682" cy="4156155"/>
            <a:chOff x="1014526" y="1747276"/>
            <a:chExt cx="9723674" cy="4391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1AAC9E-8C55-6FD2-AE16-B1A4B32975B0}"/>
                </a:ext>
              </a:extLst>
            </p:cNvPr>
            <p:cNvGrpSpPr/>
            <p:nvPr/>
          </p:nvGrpSpPr>
          <p:grpSpPr>
            <a:xfrm>
              <a:off x="1014526" y="3507032"/>
              <a:ext cx="9700579" cy="2565823"/>
              <a:chOff x="906462" y="2959100"/>
              <a:chExt cx="10371138" cy="2943224"/>
            </a:xfrm>
          </p:grpSpPr>
          <p:sp>
            <p:nvSpPr>
              <p:cNvPr id="9" name="Google Shape;1664;p59">
                <a:extLst>
                  <a:ext uri="{FF2B5EF4-FFF2-40B4-BE49-F238E27FC236}">
                    <a16:creationId xmlns:a16="http://schemas.microsoft.com/office/drawing/2014/main" id="{8773EAAC-7770-C9F8-FDA8-4861F1CE6FAB}"/>
                  </a:ext>
                </a:extLst>
              </p:cNvPr>
              <p:cNvSpPr/>
              <p:nvPr/>
            </p:nvSpPr>
            <p:spPr>
              <a:xfrm>
                <a:off x="90646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24" y="52"/>
                      <a:pt x="0" y="76"/>
                      <a:pt x="0" y="105"/>
                    </a:cubicBezTo>
                    <a:cubicBezTo>
                      <a:pt x="0" y="135"/>
                      <a:pt x="24" y="159"/>
                      <a:pt x="53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665;p59">
                <a:extLst>
                  <a:ext uri="{FF2B5EF4-FFF2-40B4-BE49-F238E27FC236}">
                    <a16:creationId xmlns:a16="http://schemas.microsoft.com/office/drawing/2014/main" id="{2E61F494-A91F-0A02-23C5-E86B5AA2BE54}"/>
                  </a:ext>
                </a:extLst>
              </p:cNvPr>
              <p:cNvSpPr/>
              <p:nvPr/>
            </p:nvSpPr>
            <p:spPr>
              <a:xfrm>
                <a:off x="614521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4" y="52"/>
                      <a:pt x="0" y="56"/>
                      <a:pt x="0" y="61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9"/>
                      <a:pt x="9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666;p59">
                <a:extLst>
                  <a:ext uri="{FF2B5EF4-FFF2-40B4-BE49-F238E27FC236}">
                    <a16:creationId xmlns:a16="http://schemas.microsoft.com/office/drawing/2014/main" id="{6FD00816-B6EB-5F15-B0BC-DF9D369A48BA}"/>
                  </a:ext>
                </a:extLst>
              </p:cNvPr>
              <p:cNvSpPr/>
              <p:nvPr/>
            </p:nvSpPr>
            <p:spPr>
              <a:xfrm>
                <a:off x="8763000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9" y="159"/>
                      <a:pt x="289" y="159"/>
                      <a:pt x="289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24" y="107"/>
                      <a:pt x="524" y="107"/>
                      <a:pt x="524" y="107"/>
                    </a:cubicBezTo>
                    <a:cubicBezTo>
                      <a:pt x="553" y="107"/>
                      <a:pt x="577" y="83"/>
                      <a:pt x="577" y="54"/>
                    </a:cubicBezTo>
                    <a:cubicBezTo>
                      <a:pt x="577" y="24"/>
                      <a:pt x="553" y="0"/>
                      <a:pt x="524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667;p59">
                <a:extLst>
                  <a:ext uri="{FF2B5EF4-FFF2-40B4-BE49-F238E27FC236}">
                    <a16:creationId xmlns:a16="http://schemas.microsoft.com/office/drawing/2014/main" id="{93781906-4037-5413-2B7C-EB9E2410AA03}"/>
                  </a:ext>
                </a:extLst>
              </p:cNvPr>
              <p:cNvSpPr/>
              <p:nvPr/>
            </p:nvSpPr>
            <p:spPr>
              <a:xfrm>
                <a:off x="3525837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68" y="107"/>
                      <a:pt x="568" y="107"/>
                      <a:pt x="568" y="107"/>
                    </a:cubicBezTo>
                    <a:cubicBezTo>
                      <a:pt x="573" y="107"/>
                      <a:pt x="577" y="103"/>
                      <a:pt x="577" y="98"/>
                    </a:cubicBezTo>
                    <a:cubicBezTo>
                      <a:pt x="577" y="9"/>
                      <a:pt x="577" y="9"/>
                      <a:pt x="577" y="9"/>
                    </a:cubicBezTo>
                    <a:cubicBezTo>
                      <a:pt x="577" y="4"/>
                      <a:pt x="573" y="0"/>
                      <a:pt x="568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72;p59">
                <a:extLst>
                  <a:ext uri="{FF2B5EF4-FFF2-40B4-BE49-F238E27FC236}">
                    <a16:creationId xmlns:a16="http://schemas.microsoft.com/office/drawing/2014/main" id="{EB204626-6E52-620B-4E59-A1A90FE91F06}"/>
                  </a:ext>
                </a:extLst>
              </p:cNvPr>
              <p:cNvSpPr/>
              <p:nvPr/>
            </p:nvSpPr>
            <p:spPr>
              <a:xfrm>
                <a:off x="4197350" y="4729162"/>
                <a:ext cx="1171575" cy="1173162"/>
              </a:xfrm>
              <a:prstGeom prst="ellipse">
                <a:avLst/>
              </a:prstGeom>
              <a:solidFill>
                <a:srgbClr val="DFEF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76;p59">
                <a:extLst>
                  <a:ext uri="{FF2B5EF4-FFF2-40B4-BE49-F238E27FC236}">
                    <a16:creationId xmlns:a16="http://schemas.microsoft.com/office/drawing/2014/main" id="{86686164-DC11-3E78-ABC9-9AA10CFF498B}"/>
                  </a:ext>
                </a:extLst>
              </p:cNvPr>
              <p:cNvSpPr/>
              <p:nvPr/>
            </p:nvSpPr>
            <p:spPr>
              <a:xfrm>
                <a:off x="4440237" y="4983162"/>
                <a:ext cx="684212" cy="684212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86" y="157"/>
                    </a:moveTo>
                    <a:cubicBezTo>
                      <a:pt x="71" y="157"/>
                      <a:pt x="71" y="157"/>
                      <a:pt x="71" y="157"/>
                    </a:cubicBezTo>
                    <a:cubicBezTo>
                      <a:pt x="68" y="157"/>
                      <a:pt x="65" y="154"/>
                      <a:pt x="64" y="151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135"/>
                      <a:pt x="61" y="135"/>
                      <a:pt x="61" y="134"/>
                    </a:cubicBezTo>
                    <a:cubicBezTo>
                      <a:pt x="58" y="133"/>
                      <a:pt x="55" y="132"/>
                      <a:pt x="52" y="131"/>
                    </a:cubicBezTo>
                    <a:cubicBezTo>
                      <a:pt x="51" y="130"/>
                      <a:pt x="50" y="130"/>
                      <a:pt x="50" y="131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35" y="142"/>
                      <a:pt x="31" y="142"/>
                      <a:pt x="29" y="139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15" y="126"/>
                      <a:pt x="15" y="122"/>
                      <a:pt x="17" y="120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7" y="106"/>
                      <a:pt x="26" y="105"/>
                    </a:cubicBezTo>
                    <a:cubicBezTo>
                      <a:pt x="25" y="102"/>
                      <a:pt x="24" y="99"/>
                      <a:pt x="23" y="96"/>
                    </a:cubicBezTo>
                    <a:cubicBezTo>
                      <a:pt x="22" y="96"/>
                      <a:pt x="22" y="95"/>
                      <a:pt x="21" y="95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3" y="92"/>
                      <a:pt x="0" y="89"/>
                      <a:pt x="0" y="8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67"/>
                      <a:pt x="3" y="64"/>
                      <a:pt x="6" y="64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2" y="61"/>
                      <a:pt x="22" y="61"/>
                      <a:pt x="23" y="60"/>
                    </a:cubicBezTo>
                    <a:cubicBezTo>
                      <a:pt x="24" y="57"/>
                      <a:pt x="25" y="54"/>
                      <a:pt x="26" y="51"/>
                    </a:cubicBezTo>
                    <a:cubicBezTo>
                      <a:pt x="27" y="51"/>
                      <a:pt x="27" y="50"/>
                      <a:pt x="26" y="5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4"/>
                      <a:pt x="15" y="30"/>
                      <a:pt x="18" y="2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5"/>
                      <a:pt x="35" y="15"/>
                      <a:pt x="37" y="1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1" y="26"/>
                      <a:pt x="52" y="26"/>
                    </a:cubicBezTo>
                    <a:cubicBezTo>
                      <a:pt x="55" y="24"/>
                      <a:pt x="58" y="23"/>
                      <a:pt x="61" y="22"/>
                    </a:cubicBezTo>
                    <a:cubicBezTo>
                      <a:pt x="61" y="22"/>
                      <a:pt x="62" y="22"/>
                      <a:pt x="62" y="21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2"/>
                      <a:pt x="68" y="0"/>
                      <a:pt x="7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2"/>
                      <a:pt x="93" y="5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6" y="22"/>
                      <a:pt x="96" y="22"/>
                      <a:pt x="97" y="22"/>
                    </a:cubicBezTo>
                    <a:cubicBezTo>
                      <a:pt x="100" y="23"/>
                      <a:pt x="103" y="24"/>
                      <a:pt x="106" y="26"/>
                    </a:cubicBezTo>
                    <a:cubicBezTo>
                      <a:pt x="106" y="26"/>
                      <a:pt x="107" y="26"/>
                      <a:pt x="107" y="26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3" y="15"/>
                      <a:pt x="127" y="15"/>
                      <a:pt x="129" y="17"/>
                    </a:cubicBezTo>
                    <a:cubicBezTo>
                      <a:pt x="140" y="28"/>
                      <a:pt x="140" y="28"/>
                      <a:pt x="140" y="28"/>
                    </a:cubicBezTo>
                    <a:cubicBezTo>
                      <a:pt x="142" y="30"/>
                      <a:pt x="142" y="34"/>
                      <a:pt x="140" y="37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1"/>
                      <a:pt x="131" y="51"/>
                    </a:cubicBezTo>
                    <a:cubicBezTo>
                      <a:pt x="133" y="54"/>
                      <a:pt x="134" y="57"/>
                      <a:pt x="135" y="60"/>
                    </a:cubicBezTo>
                    <a:cubicBezTo>
                      <a:pt x="135" y="61"/>
                      <a:pt x="135" y="61"/>
                      <a:pt x="136" y="62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5" y="64"/>
                      <a:pt x="157" y="67"/>
                      <a:pt x="157" y="71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9"/>
                      <a:pt x="155" y="92"/>
                      <a:pt x="151" y="93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35" y="95"/>
                      <a:pt x="135" y="96"/>
                      <a:pt x="135" y="96"/>
                    </a:cubicBezTo>
                    <a:cubicBezTo>
                      <a:pt x="134" y="99"/>
                      <a:pt x="133" y="102"/>
                      <a:pt x="131" y="105"/>
                    </a:cubicBezTo>
                    <a:cubicBezTo>
                      <a:pt x="131" y="106"/>
                      <a:pt x="131" y="107"/>
                      <a:pt x="131" y="107"/>
                    </a:cubicBezTo>
                    <a:cubicBezTo>
                      <a:pt x="140" y="120"/>
                      <a:pt x="140" y="120"/>
                      <a:pt x="140" y="120"/>
                    </a:cubicBezTo>
                    <a:cubicBezTo>
                      <a:pt x="142" y="122"/>
                      <a:pt x="142" y="126"/>
                      <a:pt x="140" y="129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7" y="142"/>
                      <a:pt x="123" y="142"/>
                      <a:pt x="120" y="140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107" y="130"/>
                      <a:pt x="106" y="130"/>
                      <a:pt x="106" y="131"/>
                    </a:cubicBezTo>
                    <a:cubicBezTo>
                      <a:pt x="103" y="132"/>
                      <a:pt x="100" y="133"/>
                      <a:pt x="97" y="134"/>
                    </a:cubicBezTo>
                    <a:cubicBezTo>
                      <a:pt x="96" y="135"/>
                      <a:pt x="96" y="135"/>
                      <a:pt x="95" y="136"/>
                    </a:cubicBezTo>
                    <a:cubicBezTo>
                      <a:pt x="93" y="151"/>
                      <a:pt x="93" y="151"/>
                      <a:pt x="93" y="151"/>
                    </a:cubicBezTo>
                    <a:cubicBezTo>
                      <a:pt x="93" y="154"/>
                      <a:pt x="90" y="157"/>
                      <a:pt x="86" y="157"/>
                    </a:cubicBezTo>
                    <a:close/>
                    <a:moveTo>
                      <a:pt x="71" y="150"/>
                    </a:moveTo>
                    <a:cubicBezTo>
                      <a:pt x="86" y="150"/>
                      <a:pt x="86" y="150"/>
                      <a:pt x="86" y="150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9" y="131"/>
                      <a:pt x="91" y="129"/>
                      <a:pt x="95" y="128"/>
                    </a:cubicBezTo>
                    <a:cubicBezTo>
                      <a:pt x="97" y="127"/>
                      <a:pt x="100" y="126"/>
                      <a:pt x="102" y="124"/>
                    </a:cubicBezTo>
                    <a:cubicBezTo>
                      <a:pt x="105" y="123"/>
                      <a:pt x="109" y="123"/>
                      <a:pt x="112" y="125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34" y="124"/>
                      <a:pt x="134" y="124"/>
                      <a:pt x="134" y="124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3" y="109"/>
                      <a:pt x="123" y="105"/>
                      <a:pt x="125" y="102"/>
                    </a:cubicBezTo>
                    <a:cubicBezTo>
                      <a:pt x="126" y="99"/>
                      <a:pt x="127" y="97"/>
                      <a:pt x="128" y="94"/>
                    </a:cubicBezTo>
                    <a:cubicBezTo>
                      <a:pt x="129" y="91"/>
                      <a:pt x="132" y="89"/>
                      <a:pt x="135" y="88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35" y="69"/>
                      <a:pt x="135" y="69"/>
                      <a:pt x="135" y="69"/>
                    </a:cubicBezTo>
                    <a:cubicBezTo>
                      <a:pt x="132" y="68"/>
                      <a:pt x="129" y="66"/>
                      <a:pt x="128" y="62"/>
                    </a:cubicBezTo>
                    <a:cubicBezTo>
                      <a:pt x="127" y="60"/>
                      <a:pt x="126" y="57"/>
                      <a:pt x="125" y="55"/>
                    </a:cubicBezTo>
                    <a:cubicBezTo>
                      <a:pt x="123" y="52"/>
                      <a:pt x="123" y="48"/>
                      <a:pt x="125" y="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09" y="34"/>
                      <a:pt x="105" y="34"/>
                      <a:pt x="102" y="32"/>
                    </a:cubicBezTo>
                    <a:cubicBezTo>
                      <a:pt x="100" y="31"/>
                      <a:pt x="97" y="30"/>
                      <a:pt x="95" y="29"/>
                    </a:cubicBezTo>
                    <a:cubicBezTo>
                      <a:pt x="91" y="28"/>
                      <a:pt x="89" y="25"/>
                      <a:pt x="88" y="22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5"/>
                      <a:pt x="66" y="28"/>
                      <a:pt x="63" y="29"/>
                    </a:cubicBezTo>
                    <a:cubicBezTo>
                      <a:pt x="60" y="30"/>
                      <a:pt x="58" y="31"/>
                      <a:pt x="55" y="32"/>
                    </a:cubicBezTo>
                    <a:cubicBezTo>
                      <a:pt x="52" y="34"/>
                      <a:pt x="48" y="34"/>
                      <a:pt x="46" y="32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8"/>
                      <a:pt x="34" y="52"/>
                      <a:pt x="33" y="55"/>
                    </a:cubicBezTo>
                    <a:cubicBezTo>
                      <a:pt x="31" y="57"/>
                      <a:pt x="30" y="60"/>
                      <a:pt x="29" y="62"/>
                    </a:cubicBezTo>
                    <a:cubicBezTo>
                      <a:pt x="28" y="66"/>
                      <a:pt x="26" y="68"/>
                      <a:pt x="22" y="69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86"/>
                      <a:pt x="7" y="86"/>
                      <a:pt x="7" y="86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6" y="89"/>
                      <a:pt x="28" y="91"/>
                      <a:pt x="29" y="94"/>
                    </a:cubicBezTo>
                    <a:cubicBezTo>
                      <a:pt x="30" y="97"/>
                      <a:pt x="31" y="99"/>
                      <a:pt x="33" y="102"/>
                    </a:cubicBezTo>
                    <a:cubicBezTo>
                      <a:pt x="34" y="105"/>
                      <a:pt x="34" y="109"/>
                      <a:pt x="32" y="11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8" y="123"/>
                      <a:pt x="52" y="123"/>
                      <a:pt x="55" y="124"/>
                    </a:cubicBezTo>
                    <a:cubicBezTo>
                      <a:pt x="58" y="126"/>
                      <a:pt x="60" y="127"/>
                      <a:pt x="63" y="128"/>
                    </a:cubicBezTo>
                    <a:cubicBezTo>
                      <a:pt x="66" y="129"/>
                      <a:pt x="68" y="131"/>
                      <a:pt x="69" y="135"/>
                    </a:cubicBezTo>
                    <a:lnTo>
                      <a:pt x="71" y="150"/>
                    </a:lnTo>
                    <a:close/>
                    <a:moveTo>
                      <a:pt x="23" y="124"/>
                    </a:move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lose/>
                    <a:moveTo>
                      <a:pt x="135" y="123"/>
                    </a:moveTo>
                    <a:cubicBezTo>
                      <a:pt x="135" y="123"/>
                      <a:pt x="135" y="123"/>
                      <a:pt x="135" y="123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79" y="110"/>
                    </a:moveTo>
                    <a:cubicBezTo>
                      <a:pt x="70" y="110"/>
                      <a:pt x="62" y="106"/>
                      <a:pt x="57" y="100"/>
                    </a:cubicBezTo>
                    <a:cubicBezTo>
                      <a:pt x="49" y="93"/>
                      <a:pt x="46" y="82"/>
                      <a:pt x="48" y="71"/>
                    </a:cubicBezTo>
                    <a:cubicBezTo>
                      <a:pt x="51" y="59"/>
                      <a:pt x="60" y="50"/>
                      <a:pt x="72" y="48"/>
                    </a:cubicBezTo>
                    <a:cubicBezTo>
                      <a:pt x="82" y="46"/>
                      <a:pt x="93" y="49"/>
                      <a:pt x="101" y="56"/>
                    </a:cubicBezTo>
                    <a:cubicBezTo>
                      <a:pt x="108" y="64"/>
                      <a:pt x="111" y="75"/>
                      <a:pt x="109" y="85"/>
                    </a:cubicBezTo>
                    <a:cubicBezTo>
                      <a:pt x="107" y="97"/>
                      <a:pt x="97" y="106"/>
                      <a:pt x="86" y="109"/>
                    </a:cubicBezTo>
                    <a:cubicBezTo>
                      <a:pt x="83" y="109"/>
                      <a:pt x="81" y="110"/>
                      <a:pt x="79" y="110"/>
                    </a:cubicBezTo>
                    <a:close/>
                    <a:moveTo>
                      <a:pt x="79" y="54"/>
                    </a:moveTo>
                    <a:cubicBezTo>
                      <a:pt x="77" y="54"/>
                      <a:pt x="75" y="54"/>
                      <a:pt x="73" y="55"/>
                    </a:cubicBezTo>
                    <a:cubicBezTo>
                      <a:pt x="64" y="57"/>
                      <a:pt x="57" y="64"/>
                      <a:pt x="55" y="73"/>
                    </a:cubicBezTo>
                    <a:cubicBezTo>
                      <a:pt x="53" y="81"/>
                      <a:pt x="56" y="89"/>
                      <a:pt x="62" y="95"/>
                    </a:cubicBezTo>
                    <a:cubicBezTo>
                      <a:pt x="68" y="101"/>
                      <a:pt x="76" y="104"/>
                      <a:pt x="84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93" y="100"/>
                      <a:pt x="100" y="93"/>
                      <a:pt x="102" y="84"/>
                    </a:cubicBezTo>
                    <a:cubicBezTo>
                      <a:pt x="104" y="76"/>
                      <a:pt x="102" y="67"/>
                      <a:pt x="96" y="61"/>
                    </a:cubicBezTo>
                    <a:cubicBezTo>
                      <a:pt x="91" y="57"/>
                      <a:pt x="85" y="54"/>
                      <a:pt x="79" y="54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610;p57">
              <a:extLst>
                <a:ext uri="{FF2B5EF4-FFF2-40B4-BE49-F238E27FC236}">
                  <a16:creationId xmlns:a16="http://schemas.microsoft.com/office/drawing/2014/main" id="{9A415FD0-B5E3-BAD6-679C-70172206C618}"/>
                </a:ext>
              </a:extLst>
            </p:cNvPr>
            <p:cNvSpPr txBox="1"/>
            <p:nvPr/>
          </p:nvSpPr>
          <p:spPr>
            <a:xfrm>
              <a:off x="1278922" y="3809423"/>
              <a:ext cx="1926338" cy="298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Topic  Investigation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610;p57">
              <a:extLst>
                <a:ext uri="{FF2B5EF4-FFF2-40B4-BE49-F238E27FC236}">
                  <a16:creationId xmlns:a16="http://schemas.microsoft.com/office/drawing/2014/main" id="{E06F472C-8270-541D-5D7F-5D752735190E}"/>
                </a:ext>
              </a:extLst>
            </p:cNvPr>
            <p:cNvSpPr txBox="1"/>
            <p:nvPr/>
          </p:nvSpPr>
          <p:spPr>
            <a:xfrm>
              <a:off x="3410547" y="3813686"/>
              <a:ext cx="246000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Montserrat"/>
                  <a:sym typeface="Montserrat"/>
                </a:rPr>
                <a:t>Application Development</a:t>
              </a:r>
              <a:endParaRPr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610;p57">
              <a:extLst>
                <a:ext uri="{FF2B5EF4-FFF2-40B4-BE49-F238E27FC236}">
                  <a16:creationId xmlns:a16="http://schemas.microsoft.com/office/drawing/2014/main" id="{58860087-BFEE-7322-FD7D-4B56B47F2E2D}"/>
                </a:ext>
              </a:extLst>
            </p:cNvPr>
            <p:cNvSpPr txBox="1"/>
            <p:nvPr/>
          </p:nvSpPr>
          <p:spPr>
            <a:xfrm>
              <a:off x="5985438" y="3809423"/>
              <a:ext cx="221025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Performance Testing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4109;p88">
              <a:extLst>
                <a:ext uri="{FF2B5EF4-FFF2-40B4-BE49-F238E27FC236}">
                  <a16:creationId xmlns:a16="http://schemas.microsoft.com/office/drawing/2014/main" id="{5C0764C9-ADEB-A49F-C130-9174FC9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524" y="1747276"/>
              <a:ext cx="1042988" cy="1049337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Google Shape;4116;p88">
              <a:extLst>
                <a:ext uri="{FF2B5EF4-FFF2-40B4-BE49-F238E27FC236}">
                  <a16:creationId xmlns:a16="http://schemas.microsoft.com/office/drawing/2014/main" id="{25FE8212-9BB7-FDBD-3CAC-8252ADF96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137" y="1885388"/>
              <a:ext cx="639762" cy="747713"/>
            </a:xfrm>
            <a:custGeom>
              <a:avLst/>
              <a:gdLst>
                <a:gd name="T0" fmla="*/ 2147483646 w 149"/>
                <a:gd name="T1" fmla="*/ 2147483646 h 174"/>
                <a:gd name="T2" fmla="*/ 2147483646 w 149"/>
                <a:gd name="T3" fmla="*/ 2147483646 h 174"/>
                <a:gd name="T4" fmla="*/ 2147483646 w 149"/>
                <a:gd name="T5" fmla="*/ 2147483646 h 174"/>
                <a:gd name="T6" fmla="*/ 2147483646 w 149"/>
                <a:gd name="T7" fmla="*/ 2147483646 h 174"/>
                <a:gd name="T8" fmla="*/ 2147483646 w 149"/>
                <a:gd name="T9" fmla="*/ 2147483646 h 174"/>
                <a:gd name="T10" fmla="*/ 2147483646 w 149"/>
                <a:gd name="T11" fmla="*/ 2147483646 h 174"/>
                <a:gd name="T12" fmla="*/ 2147483646 w 149"/>
                <a:gd name="T13" fmla="*/ 2147483646 h 174"/>
                <a:gd name="T14" fmla="*/ 2147483646 w 149"/>
                <a:gd name="T15" fmla="*/ 2147483646 h 174"/>
                <a:gd name="T16" fmla="*/ 2147483646 w 149"/>
                <a:gd name="T17" fmla="*/ 2147483646 h 174"/>
                <a:gd name="T18" fmla="*/ 2147483646 w 149"/>
                <a:gd name="T19" fmla="*/ 2147483646 h 174"/>
                <a:gd name="T20" fmla="*/ 2147483646 w 149"/>
                <a:gd name="T21" fmla="*/ 2147483646 h 174"/>
                <a:gd name="T22" fmla="*/ 2147483646 w 149"/>
                <a:gd name="T23" fmla="*/ 2147483646 h 174"/>
                <a:gd name="T24" fmla="*/ 2147483646 w 149"/>
                <a:gd name="T25" fmla="*/ 2147483646 h 174"/>
                <a:gd name="T26" fmla="*/ 2147483646 w 149"/>
                <a:gd name="T27" fmla="*/ 2147483646 h 174"/>
                <a:gd name="T28" fmla="*/ 2147483646 w 149"/>
                <a:gd name="T29" fmla="*/ 2147483646 h 174"/>
                <a:gd name="T30" fmla="*/ 2147483646 w 149"/>
                <a:gd name="T31" fmla="*/ 2147483646 h 174"/>
                <a:gd name="T32" fmla="*/ 2147483646 w 149"/>
                <a:gd name="T33" fmla="*/ 2147483646 h 174"/>
                <a:gd name="T34" fmla="*/ 2147483646 w 149"/>
                <a:gd name="T35" fmla="*/ 2147483646 h 174"/>
                <a:gd name="T36" fmla="*/ 2147483646 w 149"/>
                <a:gd name="T37" fmla="*/ 2147483646 h 174"/>
                <a:gd name="T38" fmla="*/ 2147483646 w 149"/>
                <a:gd name="T39" fmla="*/ 2147483646 h 174"/>
                <a:gd name="T40" fmla="*/ 2147483646 w 149"/>
                <a:gd name="T41" fmla="*/ 2147483646 h 174"/>
                <a:gd name="T42" fmla="*/ 2147483646 w 149"/>
                <a:gd name="T43" fmla="*/ 2147483646 h 174"/>
                <a:gd name="T44" fmla="*/ 2147483646 w 149"/>
                <a:gd name="T45" fmla="*/ 2147483646 h 174"/>
                <a:gd name="T46" fmla="*/ 0 w 149"/>
                <a:gd name="T47" fmla="*/ 2147483646 h 174"/>
                <a:gd name="T48" fmla="*/ 2147483646 w 149"/>
                <a:gd name="T49" fmla="*/ 2147483646 h 174"/>
                <a:gd name="T50" fmla="*/ 2147483646 w 149"/>
                <a:gd name="T51" fmla="*/ 2147483646 h 174"/>
                <a:gd name="T52" fmla="*/ 2147483646 w 149"/>
                <a:gd name="T53" fmla="*/ 2147483646 h 174"/>
                <a:gd name="T54" fmla="*/ 2147483646 w 149"/>
                <a:gd name="T55" fmla="*/ 2147483646 h 174"/>
                <a:gd name="T56" fmla="*/ 2147483646 w 149"/>
                <a:gd name="T57" fmla="*/ 2147483646 h 174"/>
                <a:gd name="T58" fmla="*/ 2147483646 w 149"/>
                <a:gd name="T59" fmla="*/ 2147483646 h 174"/>
                <a:gd name="T60" fmla="*/ 2147483646 w 149"/>
                <a:gd name="T61" fmla="*/ 2147483646 h 174"/>
                <a:gd name="T62" fmla="*/ 2147483646 w 149"/>
                <a:gd name="T63" fmla="*/ 2147483646 h 174"/>
                <a:gd name="T64" fmla="*/ 2147483646 w 149"/>
                <a:gd name="T65" fmla="*/ 2147483646 h 174"/>
                <a:gd name="T66" fmla="*/ 2147483646 w 149"/>
                <a:gd name="T67" fmla="*/ 2147483646 h 174"/>
                <a:gd name="T68" fmla="*/ 2147483646 w 149"/>
                <a:gd name="T69" fmla="*/ 2147483646 h 174"/>
                <a:gd name="T70" fmla="*/ 2147483646 w 149"/>
                <a:gd name="T71" fmla="*/ 2147483646 h 174"/>
                <a:gd name="T72" fmla="*/ 2147483646 w 149"/>
                <a:gd name="T73" fmla="*/ 2147483646 h 174"/>
                <a:gd name="T74" fmla="*/ 2147483646 w 149"/>
                <a:gd name="T75" fmla="*/ 2147483646 h 174"/>
                <a:gd name="T76" fmla="*/ 2147483646 w 149"/>
                <a:gd name="T77" fmla="*/ 2147483646 h 174"/>
                <a:gd name="T78" fmla="*/ 2147483646 w 149"/>
                <a:gd name="T79" fmla="*/ 2147483646 h 174"/>
                <a:gd name="T80" fmla="*/ 2147483646 w 149"/>
                <a:gd name="T81" fmla="*/ 2147483646 h 174"/>
                <a:gd name="T82" fmla="*/ 2147483646 w 149"/>
                <a:gd name="T83" fmla="*/ 2147483646 h 174"/>
                <a:gd name="T84" fmla="*/ 2147483646 w 149"/>
                <a:gd name="T85" fmla="*/ 2147483646 h 174"/>
                <a:gd name="T86" fmla="*/ 2147483646 w 149"/>
                <a:gd name="T87" fmla="*/ 0 h 174"/>
                <a:gd name="T88" fmla="*/ 2147483646 w 149"/>
                <a:gd name="T89" fmla="*/ 2147483646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9" h="174" extrusionOk="0">
                  <a:moveTo>
                    <a:pt x="86" y="174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0" y="174"/>
                    <a:pt x="58" y="173"/>
                    <a:pt x="58" y="171"/>
                  </a:cubicBezTo>
                  <a:cubicBezTo>
                    <a:pt x="58" y="169"/>
                    <a:pt x="60" y="168"/>
                    <a:pt x="62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8" y="168"/>
                    <a:pt x="89" y="169"/>
                    <a:pt x="89" y="171"/>
                  </a:cubicBezTo>
                  <a:cubicBezTo>
                    <a:pt x="89" y="173"/>
                    <a:pt x="88" y="174"/>
                    <a:pt x="86" y="174"/>
                  </a:cubicBezTo>
                  <a:close/>
                  <a:moveTo>
                    <a:pt x="92" y="163"/>
                  </a:moveTo>
                  <a:cubicBezTo>
                    <a:pt x="55" y="163"/>
                    <a:pt x="55" y="163"/>
                    <a:pt x="55" y="163"/>
                  </a:cubicBezTo>
                  <a:cubicBezTo>
                    <a:pt x="53" y="163"/>
                    <a:pt x="52" y="161"/>
                    <a:pt x="52" y="160"/>
                  </a:cubicBezTo>
                  <a:cubicBezTo>
                    <a:pt x="52" y="158"/>
                    <a:pt x="53" y="156"/>
                    <a:pt x="55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4" y="156"/>
                    <a:pt x="96" y="158"/>
                    <a:pt x="96" y="160"/>
                  </a:cubicBezTo>
                  <a:cubicBezTo>
                    <a:pt x="96" y="161"/>
                    <a:pt x="94" y="163"/>
                    <a:pt x="92" y="163"/>
                  </a:cubicBezTo>
                  <a:close/>
                  <a:moveTo>
                    <a:pt x="73" y="151"/>
                  </a:moveTo>
                  <a:cubicBezTo>
                    <a:pt x="67" y="151"/>
                    <a:pt x="60" y="151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1"/>
                    <a:pt x="49" y="148"/>
                    <a:pt x="48" y="142"/>
                  </a:cubicBezTo>
                  <a:cubicBezTo>
                    <a:pt x="47" y="140"/>
                    <a:pt x="47" y="137"/>
                    <a:pt x="47" y="135"/>
                  </a:cubicBezTo>
                  <a:cubicBezTo>
                    <a:pt x="47" y="132"/>
                    <a:pt x="47" y="128"/>
                    <a:pt x="46" y="126"/>
                  </a:cubicBezTo>
                  <a:cubicBezTo>
                    <a:pt x="41" y="117"/>
                    <a:pt x="37" y="110"/>
                    <a:pt x="32" y="101"/>
                  </a:cubicBezTo>
                  <a:cubicBezTo>
                    <a:pt x="27" y="92"/>
                    <a:pt x="22" y="78"/>
                    <a:pt x="26" y="65"/>
                  </a:cubicBezTo>
                  <a:cubicBezTo>
                    <a:pt x="30" y="48"/>
                    <a:pt x="48" y="31"/>
                    <a:pt x="73" y="31"/>
                  </a:cubicBezTo>
                  <a:cubicBezTo>
                    <a:pt x="99" y="31"/>
                    <a:pt x="117" y="48"/>
                    <a:pt x="121" y="65"/>
                  </a:cubicBezTo>
                  <a:cubicBezTo>
                    <a:pt x="124" y="78"/>
                    <a:pt x="119" y="92"/>
                    <a:pt x="114" y="101"/>
                  </a:cubicBezTo>
                  <a:cubicBezTo>
                    <a:pt x="109" y="110"/>
                    <a:pt x="106" y="117"/>
                    <a:pt x="101" y="126"/>
                  </a:cubicBezTo>
                  <a:cubicBezTo>
                    <a:pt x="100" y="128"/>
                    <a:pt x="99" y="132"/>
                    <a:pt x="99" y="135"/>
                  </a:cubicBezTo>
                  <a:cubicBezTo>
                    <a:pt x="99" y="137"/>
                    <a:pt x="99" y="140"/>
                    <a:pt x="99" y="142"/>
                  </a:cubicBezTo>
                  <a:cubicBezTo>
                    <a:pt x="97" y="148"/>
                    <a:pt x="94" y="151"/>
                    <a:pt x="87" y="151"/>
                  </a:cubicBezTo>
                  <a:cubicBezTo>
                    <a:pt x="87" y="151"/>
                    <a:pt x="80" y="151"/>
                    <a:pt x="73" y="151"/>
                  </a:cubicBezTo>
                  <a:close/>
                  <a:moveTo>
                    <a:pt x="59" y="144"/>
                  </a:moveTo>
                  <a:cubicBezTo>
                    <a:pt x="60" y="144"/>
                    <a:pt x="87" y="144"/>
                    <a:pt x="87" y="144"/>
                  </a:cubicBezTo>
                  <a:cubicBezTo>
                    <a:pt x="91" y="144"/>
                    <a:pt x="92" y="144"/>
                    <a:pt x="92" y="141"/>
                  </a:cubicBezTo>
                  <a:cubicBezTo>
                    <a:pt x="93" y="139"/>
                    <a:pt x="93" y="137"/>
                    <a:pt x="93" y="135"/>
                  </a:cubicBezTo>
                  <a:cubicBezTo>
                    <a:pt x="93" y="131"/>
                    <a:pt x="93" y="127"/>
                    <a:pt x="95" y="123"/>
                  </a:cubicBezTo>
                  <a:cubicBezTo>
                    <a:pt x="100" y="114"/>
                    <a:pt x="104" y="107"/>
                    <a:pt x="108" y="98"/>
                  </a:cubicBezTo>
                  <a:cubicBezTo>
                    <a:pt x="112" y="91"/>
                    <a:pt x="117" y="78"/>
                    <a:pt x="114" y="66"/>
                  </a:cubicBezTo>
                  <a:cubicBezTo>
                    <a:pt x="111" y="53"/>
                    <a:pt x="95" y="38"/>
                    <a:pt x="73" y="38"/>
                  </a:cubicBezTo>
                  <a:cubicBezTo>
                    <a:pt x="51" y="38"/>
                    <a:pt x="36" y="53"/>
                    <a:pt x="32" y="66"/>
                  </a:cubicBezTo>
                  <a:cubicBezTo>
                    <a:pt x="29" y="78"/>
                    <a:pt x="35" y="91"/>
                    <a:pt x="38" y="98"/>
                  </a:cubicBezTo>
                  <a:cubicBezTo>
                    <a:pt x="43" y="107"/>
                    <a:pt x="46" y="114"/>
                    <a:pt x="51" y="123"/>
                  </a:cubicBezTo>
                  <a:cubicBezTo>
                    <a:pt x="53" y="127"/>
                    <a:pt x="54" y="131"/>
                    <a:pt x="54" y="135"/>
                  </a:cubicBezTo>
                  <a:cubicBezTo>
                    <a:pt x="54" y="137"/>
                    <a:pt x="54" y="139"/>
                    <a:pt x="54" y="141"/>
                  </a:cubicBezTo>
                  <a:cubicBezTo>
                    <a:pt x="55" y="144"/>
                    <a:pt x="55" y="14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lose/>
                  <a:moveTo>
                    <a:pt x="16" y="80"/>
                  </a:move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9"/>
                    <a:pt x="0" y="77"/>
                  </a:cubicBezTo>
                  <a:cubicBezTo>
                    <a:pt x="0" y="75"/>
                    <a:pt x="2" y="74"/>
                    <a:pt x="4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8" y="74"/>
                    <a:pt x="20" y="75"/>
                    <a:pt x="20" y="77"/>
                  </a:cubicBezTo>
                  <a:cubicBezTo>
                    <a:pt x="20" y="79"/>
                    <a:pt x="18" y="80"/>
                    <a:pt x="16" y="80"/>
                  </a:cubicBezTo>
                  <a:close/>
                  <a:moveTo>
                    <a:pt x="146" y="78"/>
                  </a:moveTo>
                  <a:cubicBezTo>
                    <a:pt x="130" y="78"/>
                    <a:pt x="130" y="78"/>
                    <a:pt x="130" y="78"/>
                  </a:cubicBezTo>
                  <a:cubicBezTo>
                    <a:pt x="128" y="78"/>
                    <a:pt x="127" y="76"/>
                    <a:pt x="127" y="75"/>
                  </a:cubicBezTo>
                  <a:cubicBezTo>
                    <a:pt x="127" y="73"/>
                    <a:pt x="128" y="71"/>
                    <a:pt x="130" y="71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9" y="73"/>
                    <a:pt x="149" y="75"/>
                  </a:cubicBezTo>
                  <a:cubicBezTo>
                    <a:pt x="149" y="76"/>
                    <a:pt x="147" y="78"/>
                    <a:pt x="146" y="78"/>
                  </a:cubicBezTo>
                  <a:close/>
                  <a:moveTo>
                    <a:pt x="44" y="75"/>
                  </a:moveTo>
                  <a:cubicBezTo>
                    <a:pt x="44" y="75"/>
                    <a:pt x="44" y="75"/>
                    <a:pt x="43" y="75"/>
                  </a:cubicBezTo>
                  <a:cubicBezTo>
                    <a:pt x="42" y="75"/>
                    <a:pt x="41" y="73"/>
                    <a:pt x="41" y="71"/>
                  </a:cubicBezTo>
                  <a:cubicBezTo>
                    <a:pt x="44" y="59"/>
                    <a:pt x="57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9"/>
                    <a:pt x="78" y="50"/>
                  </a:cubicBezTo>
                  <a:cubicBezTo>
                    <a:pt x="78" y="52"/>
                    <a:pt x="77" y="54"/>
                    <a:pt x="75" y="54"/>
                  </a:cubicBezTo>
                  <a:cubicBezTo>
                    <a:pt x="60" y="54"/>
                    <a:pt x="50" y="64"/>
                    <a:pt x="47" y="73"/>
                  </a:cubicBezTo>
                  <a:cubicBezTo>
                    <a:pt x="47" y="74"/>
                    <a:pt x="46" y="75"/>
                    <a:pt x="44" y="75"/>
                  </a:cubicBezTo>
                  <a:close/>
                  <a:moveTo>
                    <a:pt x="115" y="40"/>
                  </a:moveTo>
                  <a:cubicBezTo>
                    <a:pt x="114" y="40"/>
                    <a:pt x="113" y="39"/>
                    <a:pt x="112" y="39"/>
                  </a:cubicBezTo>
                  <a:cubicBezTo>
                    <a:pt x="111" y="38"/>
                    <a:pt x="111" y="36"/>
                    <a:pt x="112" y="3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5" y="22"/>
                    <a:pt x="127" y="22"/>
                    <a:pt x="128" y="23"/>
                  </a:cubicBezTo>
                  <a:cubicBezTo>
                    <a:pt x="129" y="25"/>
                    <a:pt x="129" y="27"/>
                    <a:pt x="128" y="2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39"/>
                    <a:pt x="116" y="40"/>
                    <a:pt x="115" y="40"/>
                  </a:cubicBezTo>
                  <a:close/>
                  <a:moveTo>
                    <a:pt x="33" y="40"/>
                  </a:moveTo>
                  <a:cubicBezTo>
                    <a:pt x="32" y="40"/>
                    <a:pt x="31" y="39"/>
                    <a:pt x="30" y="3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5"/>
                    <a:pt x="19" y="23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6"/>
                    <a:pt x="36" y="38"/>
                    <a:pt x="35" y="39"/>
                  </a:cubicBezTo>
                  <a:cubicBezTo>
                    <a:pt x="34" y="39"/>
                    <a:pt x="34" y="40"/>
                    <a:pt x="33" y="40"/>
                  </a:cubicBezTo>
                  <a:close/>
                  <a:moveTo>
                    <a:pt x="73" y="25"/>
                  </a:moveTo>
                  <a:cubicBezTo>
                    <a:pt x="71" y="25"/>
                    <a:pt x="70" y="24"/>
                    <a:pt x="70" y="22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71" y="0"/>
                    <a:pt x="73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5" y="25"/>
                    <a:pt x="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9" name="Google Shape;4107;p88">
              <a:extLst>
                <a:ext uri="{FF2B5EF4-FFF2-40B4-BE49-F238E27FC236}">
                  <a16:creationId xmlns:a16="http://schemas.microsoft.com/office/drawing/2014/main" id="{81AEEF5D-2294-C629-FA15-387AF6AF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390" y="1808831"/>
              <a:ext cx="1042987" cy="1047750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Google Shape;4120;p88">
              <a:extLst>
                <a:ext uri="{FF2B5EF4-FFF2-40B4-BE49-F238E27FC236}">
                  <a16:creationId xmlns:a16="http://schemas.microsoft.com/office/drawing/2014/main" id="{416FA627-DD46-C1BE-8CBA-AE4AC15B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940" y="2010443"/>
              <a:ext cx="661987" cy="627063"/>
            </a:xfrm>
            <a:custGeom>
              <a:avLst/>
              <a:gdLst>
                <a:gd name="T0" fmla="*/ 2147483646 w 154"/>
                <a:gd name="T1" fmla="*/ 2147483646 h 146"/>
                <a:gd name="T2" fmla="*/ 2147483646 w 154"/>
                <a:gd name="T3" fmla="*/ 2147483646 h 146"/>
                <a:gd name="T4" fmla="*/ 2147483646 w 154"/>
                <a:gd name="T5" fmla="*/ 2147483646 h 146"/>
                <a:gd name="T6" fmla="*/ 2147483646 w 154"/>
                <a:gd name="T7" fmla="*/ 2147483646 h 146"/>
                <a:gd name="T8" fmla="*/ 2147483646 w 154"/>
                <a:gd name="T9" fmla="*/ 2147483646 h 146"/>
                <a:gd name="T10" fmla="*/ 2147483646 w 154"/>
                <a:gd name="T11" fmla="*/ 2147483646 h 146"/>
                <a:gd name="T12" fmla="*/ 2147483646 w 154"/>
                <a:gd name="T13" fmla="*/ 2147483646 h 146"/>
                <a:gd name="T14" fmla="*/ 2147483646 w 154"/>
                <a:gd name="T15" fmla="*/ 2147483646 h 146"/>
                <a:gd name="T16" fmla="*/ 2147483646 w 154"/>
                <a:gd name="T17" fmla="*/ 2147483646 h 146"/>
                <a:gd name="T18" fmla="*/ 2147483646 w 154"/>
                <a:gd name="T19" fmla="*/ 2147483646 h 146"/>
                <a:gd name="T20" fmla="*/ 2147483646 w 154"/>
                <a:gd name="T21" fmla="*/ 2147483646 h 146"/>
                <a:gd name="T22" fmla="*/ 2147483646 w 154"/>
                <a:gd name="T23" fmla="*/ 2147483646 h 146"/>
                <a:gd name="T24" fmla="*/ 2147483646 w 154"/>
                <a:gd name="T25" fmla="*/ 2147483646 h 146"/>
                <a:gd name="T26" fmla="*/ 2147483646 w 154"/>
                <a:gd name="T27" fmla="*/ 2147483646 h 146"/>
                <a:gd name="T28" fmla="*/ 2147483646 w 154"/>
                <a:gd name="T29" fmla="*/ 2147483646 h 146"/>
                <a:gd name="T30" fmla="*/ 2147483646 w 154"/>
                <a:gd name="T31" fmla="*/ 2147483646 h 146"/>
                <a:gd name="T32" fmla="*/ 2147483646 w 154"/>
                <a:gd name="T33" fmla="*/ 2147483646 h 146"/>
                <a:gd name="T34" fmla="*/ 2147483646 w 154"/>
                <a:gd name="T35" fmla="*/ 2147483646 h 146"/>
                <a:gd name="T36" fmla="*/ 2147483646 w 154"/>
                <a:gd name="T37" fmla="*/ 2147483646 h 146"/>
                <a:gd name="T38" fmla="*/ 2147483646 w 154"/>
                <a:gd name="T39" fmla="*/ 2147483646 h 146"/>
                <a:gd name="T40" fmla="*/ 2147483646 w 154"/>
                <a:gd name="T41" fmla="*/ 2147483646 h 146"/>
                <a:gd name="T42" fmla="*/ 2147483646 w 154"/>
                <a:gd name="T43" fmla="*/ 2147483646 h 146"/>
                <a:gd name="T44" fmla="*/ 2147483646 w 154"/>
                <a:gd name="T45" fmla="*/ 2147483646 h 146"/>
                <a:gd name="T46" fmla="*/ 2147483646 w 154"/>
                <a:gd name="T47" fmla="*/ 2147483646 h 146"/>
                <a:gd name="T48" fmla="*/ 2147483646 w 154"/>
                <a:gd name="T49" fmla="*/ 2147483646 h 146"/>
                <a:gd name="T50" fmla="*/ 2147483646 w 154"/>
                <a:gd name="T51" fmla="*/ 2147483646 h 146"/>
                <a:gd name="T52" fmla="*/ 2147483646 w 154"/>
                <a:gd name="T53" fmla="*/ 2147483646 h 146"/>
                <a:gd name="T54" fmla="*/ 2147483646 w 154"/>
                <a:gd name="T55" fmla="*/ 2147483646 h 146"/>
                <a:gd name="T56" fmla="*/ 2147483646 w 154"/>
                <a:gd name="T57" fmla="*/ 2147483646 h 146"/>
                <a:gd name="T58" fmla="*/ 2147483646 w 154"/>
                <a:gd name="T59" fmla="*/ 2147483646 h 146"/>
                <a:gd name="T60" fmla="*/ 2147483646 w 154"/>
                <a:gd name="T61" fmla="*/ 2147483646 h 146"/>
                <a:gd name="T62" fmla="*/ 2147483646 w 154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4" h="146" extrusionOk="0">
                  <a:moveTo>
                    <a:pt x="19" y="47"/>
                  </a:moveTo>
                  <a:cubicBezTo>
                    <a:pt x="11" y="61"/>
                    <a:pt x="9" y="77"/>
                    <a:pt x="13" y="93"/>
                  </a:cubicBezTo>
                  <a:cubicBezTo>
                    <a:pt x="14" y="95"/>
                    <a:pt x="12" y="97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8"/>
                    <a:pt x="6" y="97"/>
                    <a:pt x="5" y="95"/>
                  </a:cubicBezTo>
                  <a:cubicBezTo>
                    <a:pt x="0" y="77"/>
                    <a:pt x="3" y="59"/>
                    <a:pt x="12" y="43"/>
                  </a:cubicBezTo>
                  <a:cubicBezTo>
                    <a:pt x="19" y="29"/>
                    <a:pt x="31" y="19"/>
                    <a:pt x="46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6"/>
                    <a:pt x="36" y="4"/>
                    <a:pt x="37" y="2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8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3"/>
                    <a:pt x="54" y="35"/>
                    <a:pt x="52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5"/>
                    <a:pt x="49" y="34"/>
                    <a:pt x="49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36" y="26"/>
                    <a:pt x="26" y="35"/>
                    <a:pt x="19" y="47"/>
                  </a:cubicBezTo>
                  <a:close/>
                  <a:moveTo>
                    <a:pt x="154" y="88"/>
                  </a:moveTo>
                  <a:cubicBezTo>
                    <a:pt x="153" y="89"/>
                    <a:pt x="152" y="90"/>
                    <a:pt x="151" y="90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5" y="97"/>
                    <a:pt x="135" y="97"/>
                    <a:pt x="134" y="97"/>
                  </a:cubicBezTo>
                  <a:cubicBezTo>
                    <a:pt x="133" y="97"/>
                    <a:pt x="132" y="97"/>
                    <a:pt x="131" y="9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7" y="85"/>
                    <a:pt x="116" y="82"/>
                    <a:pt x="118" y="81"/>
                  </a:cubicBezTo>
                  <a:cubicBezTo>
                    <a:pt x="118" y="80"/>
                    <a:pt x="119" y="79"/>
                    <a:pt x="120" y="79"/>
                  </a:cubicBezTo>
                  <a:cubicBezTo>
                    <a:pt x="122" y="79"/>
                    <a:pt x="123" y="79"/>
                    <a:pt x="123" y="80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3" y="72"/>
                    <a:pt x="131" y="58"/>
                    <a:pt x="124" y="46"/>
                  </a:cubicBezTo>
                  <a:cubicBezTo>
                    <a:pt x="115" y="32"/>
                    <a:pt x="102" y="22"/>
                    <a:pt x="87" y="18"/>
                  </a:cubicBezTo>
                  <a:cubicBezTo>
                    <a:pt x="86" y="18"/>
                    <a:pt x="85" y="17"/>
                    <a:pt x="84" y="16"/>
                  </a:cubicBezTo>
                  <a:cubicBezTo>
                    <a:pt x="84" y="15"/>
                    <a:pt x="83" y="14"/>
                    <a:pt x="84" y="13"/>
                  </a:cubicBezTo>
                  <a:cubicBezTo>
                    <a:pt x="84" y="11"/>
                    <a:pt x="87" y="10"/>
                    <a:pt x="89" y="10"/>
                  </a:cubicBezTo>
                  <a:cubicBezTo>
                    <a:pt x="106" y="15"/>
                    <a:pt x="121" y="26"/>
                    <a:pt x="131" y="42"/>
                  </a:cubicBezTo>
                  <a:cubicBezTo>
                    <a:pt x="139" y="56"/>
                    <a:pt x="142" y="71"/>
                    <a:pt x="139" y="86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2"/>
                    <a:pt x="150" y="82"/>
                    <a:pt x="151" y="83"/>
                  </a:cubicBezTo>
                  <a:cubicBezTo>
                    <a:pt x="152" y="83"/>
                    <a:pt x="153" y="84"/>
                    <a:pt x="153" y="85"/>
                  </a:cubicBezTo>
                  <a:cubicBezTo>
                    <a:pt x="154" y="86"/>
                    <a:pt x="154" y="87"/>
                    <a:pt x="154" y="88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lose/>
                  <a:moveTo>
                    <a:pt x="115" y="119"/>
                  </a:moveTo>
                  <a:cubicBezTo>
                    <a:pt x="115" y="119"/>
                    <a:pt x="115" y="119"/>
                    <a:pt x="115" y="119"/>
                  </a:cubicBezTo>
                  <a:cubicBezTo>
                    <a:pt x="103" y="131"/>
                    <a:pt x="88" y="137"/>
                    <a:pt x="72" y="137"/>
                  </a:cubicBezTo>
                  <a:cubicBezTo>
                    <a:pt x="72" y="137"/>
                    <a:pt x="72" y="137"/>
                    <a:pt x="71" y="137"/>
                  </a:cubicBezTo>
                  <a:cubicBezTo>
                    <a:pt x="58" y="137"/>
                    <a:pt x="44" y="133"/>
                    <a:pt x="34" y="12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5" y="120"/>
                    <a:pt x="46" y="117"/>
                    <a:pt x="45" y="115"/>
                  </a:cubicBezTo>
                  <a:cubicBezTo>
                    <a:pt x="44" y="113"/>
                    <a:pt x="42" y="112"/>
                    <a:pt x="40" y="113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3" y="120"/>
                    <a:pt x="23" y="121"/>
                  </a:cubicBezTo>
                  <a:cubicBezTo>
                    <a:pt x="22" y="121"/>
                    <a:pt x="22" y="121"/>
                    <a:pt x="22" y="12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142"/>
                    <a:pt x="21" y="144"/>
                    <a:pt x="24" y="144"/>
                  </a:cubicBezTo>
                  <a:cubicBezTo>
                    <a:pt x="26" y="144"/>
                    <a:pt x="28" y="143"/>
                    <a:pt x="28" y="140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41" y="140"/>
                    <a:pt x="56" y="146"/>
                    <a:pt x="71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90" y="145"/>
                    <a:pt x="107" y="138"/>
                    <a:pt x="120" y="125"/>
                  </a:cubicBezTo>
                  <a:cubicBezTo>
                    <a:pt x="122" y="124"/>
                    <a:pt x="122" y="121"/>
                    <a:pt x="120" y="119"/>
                  </a:cubicBezTo>
                  <a:cubicBezTo>
                    <a:pt x="119" y="118"/>
                    <a:pt x="116" y="118"/>
                    <a:pt x="115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1" name="Google Shape;4108;p88">
              <a:extLst>
                <a:ext uri="{FF2B5EF4-FFF2-40B4-BE49-F238E27FC236}">
                  <a16:creationId xmlns:a16="http://schemas.microsoft.com/office/drawing/2014/main" id="{308CEEF2-B660-FA84-B63D-7BB5B4AC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66" y="5090669"/>
              <a:ext cx="1044575" cy="1047750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Google Shape;4114;p88">
              <a:extLst>
                <a:ext uri="{FF2B5EF4-FFF2-40B4-BE49-F238E27FC236}">
                  <a16:creationId xmlns:a16="http://schemas.microsoft.com/office/drawing/2014/main" id="{DBC0D3E6-A3DA-D077-48E3-9A528527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804" y="5309744"/>
              <a:ext cx="647700" cy="587375"/>
            </a:xfrm>
            <a:custGeom>
              <a:avLst/>
              <a:gdLst>
                <a:gd name="T0" fmla="*/ 2147483646 w 151"/>
                <a:gd name="T1" fmla="*/ 2147483646 h 137"/>
                <a:gd name="T2" fmla="*/ 2147483646 w 151"/>
                <a:gd name="T3" fmla="*/ 2147483646 h 137"/>
                <a:gd name="T4" fmla="*/ 2147483646 w 151"/>
                <a:gd name="T5" fmla="*/ 2147483646 h 137"/>
                <a:gd name="T6" fmla="*/ 2147483646 w 151"/>
                <a:gd name="T7" fmla="*/ 2147483646 h 137"/>
                <a:gd name="T8" fmla="*/ 2147483646 w 151"/>
                <a:gd name="T9" fmla="*/ 2147483646 h 137"/>
                <a:gd name="T10" fmla="*/ 2147483646 w 151"/>
                <a:gd name="T11" fmla="*/ 2147483646 h 137"/>
                <a:gd name="T12" fmla="*/ 2147483646 w 151"/>
                <a:gd name="T13" fmla="*/ 2147483646 h 137"/>
                <a:gd name="T14" fmla="*/ 2147483646 w 151"/>
                <a:gd name="T15" fmla="*/ 2147483646 h 137"/>
                <a:gd name="T16" fmla="*/ 2147483646 w 151"/>
                <a:gd name="T17" fmla="*/ 2147483646 h 137"/>
                <a:gd name="T18" fmla="*/ 2147483646 w 151"/>
                <a:gd name="T19" fmla="*/ 2147483646 h 137"/>
                <a:gd name="T20" fmla="*/ 2147483646 w 151"/>
                <a:gd name="T21" fmla="*/ 2147483646 h 137"/>
                <a:gd name="T22" fmla="*/ 2147483646 w 151"/>
                <a:gd name="T23" fmla="*/ 2147483646 h 137"/>
                <a:gd name="T24" fmla="*/ 2147483646 w 151"/>
                <a:gd name="T25" fmla="*/ 2147483646 h 137"/>
                <a:gd name="T26" fmla="*/ 2147483646 w 151"/>
                <a:gd name="T27" fmla="*/ 2147483646 h 137"/>
                <a:gd name="T28" fmla="*/ 2147483646 w 151"/>
                <a:gd name="T29" fmla="*/ 2147483646 h 137"/>
                <a:gd name="T30" fmla="*/ 2147483646 w 151"/>
                <a:gd name="T31" fmla="*/ 2147483646 h 137"/>
                <a:gd name="T32" fmla="*/ 2147483646 w 151"/>
                <a:gd name="T33" fmla="*/ 2147483646 h 137"/>
                <a:gd name="T34" fmla="*/ 2147483646 w 151"/>
                <a:gd name="T35" fmla="*/ 2147483646 h 137"/>
                <a:gd name="T36" fmla="*/ 2147483646 w 151"/>
                <a:gd name="T37" fmla="*/ 2147483646 h 137"/>
                <a:gd name="T38" fmla="*/ 2147483646 w 151"/>
                <a:gd name="T39" fmla="*/ 2147483646 h 137"/>
                <a:gd name="T40" fmla="*/ 2147483646 w 151"/>
                <a:gd name="T41" fmla="*/ 2147483646 h 137"/>
                <a:gd name="T42" fmla="*/ 2147483646 w 151"/>
                <a:gd name="T43" fmla="*/ 2147483646 h 137"/>
                <a:gd name="T44" fmla="*/ 2147483646 w 151"/>
                <a:gd name="T45" fmla="*/ 2147483646 h 137"/>
                <a:gd name="T46" fmla="*/ 2147483646 w 151"/>
                <a:gd name="T47" fmla="*/ 2147483646 h 137"/>
                <a:gd name="T48" fmla="*/ 2147483646 w 151"/>
                <a:gd name="T49" fmla="*/ 2147483646 h 137"/>
                <a:gd name="T50" fmla="*/ 2147483646 w 151"/>
                <a:gd name="T51" fmla="*/ 2147483646 h 137"/>
                <a:gd name="T52" fmla="*/ 2147483646 w 151"/>
                <a:gd name="T53" fmla="*/ 2147483646 h 137"/>
                <a:gd name="T54" fmla="*/ 2147483646 w 151"/>
                <a:gd name="T55" fmla="*/ 2147483646 h 137"/>
                <a:gd name="T56" fmla="*/ 2147483646 w 151"/>
                <a:gd name="T57" fmla="*/ 2147483646 h 137"/>
                <a:gd name="T58" fmla="*/ 2147483646 w 151"/>
                <a:gd name="T59" fmla="*/ 2147483646 h 137"/>
                <a:gd name="T60" fmla="*/ 2147483646 w 151"/>
                <a:gd name="T61" fmla="*/ 2147483646 h 137"/>
                <a:gd name="T62" fmla="*/ 2147483646 w 151"/>
                <a:gd name="T63" fmla="*/ 2147483646 h 137"/>
                <a:gd name="T64" fmla="*/ 2147483646 w 151"/>
                <a:gd name="T65" fmla="*/ 2147483646 h 137"/>
                <a:gd name="T66" fmla="*/ 2147483646 w 151"/>
                <a:gd name="T67" fmla="*/ 2147483646 h 137"/>
                <a:gd name="T68" fmla="*/ 2147483646 w 151"/>
                <a:gd name="T69" fmla="*/ 2147483646 h 137"/>
                <a:gd name="T70" fmla="*/ 2147483646 w 151"/>
                <a:gd name="T71" fmla="*/ 2147483646 h 137"/>
                <a:gd name="T72" fmla="*/ 2147483646 w 151"/>
                <a:gd name="T73" fmla="*/ 2147483646 h 137"/>
                <a:gd name="T74" fmla="*/ 2147483646 w 151"/>
                <a:gd name="T75" fmla="*/ 2147483646 h 137"/>
                <a:gd name="T76" fmla="*/ 2147483646 w 151"/>
                <a:gd name="T77" fmla="*/ 2147483646 h 137"/>
                <a:gd name="T78" fmla="*/ 2147483646 w 151"/>
                <a:gd name="T79" fmla="*/ 2147483646 h 137"/>
                <a:gd name="T80" fmla="*/ 2147483646 w 151"/>
                <a:gd name="T81" fmla="*/ 2147483646 h 137"/>
                <a:gd name="T82" fmla="*/ 2147483646 w 151"/>
                <a:gd name="T83" fmla="*/ 2147483646 h 137"/>
                <a:gd name="T84" fmla="*/ 2147483646 w 151"/>
                <a:gd name="T85" fmla="*/ 2147483646 h 137"/>
                <a:gd name="T86" fmla="*/ 2147483646 w 151"/>
                <a:gd name="T87" fmla="*/ 2147483646 h 137"/>
                <a:gd name="T88" fmla="*/ 2147483646 w 151"/>
                <a:gd name="T89" fmla="*/ 2147483646 h 137"/>
                <a:gd name="T90" fmla="*/ 2147483646 w 151"/>
                <a:gd name="T91" fmla="*/ 2147483646 h 137"/>
                <a:gd name="T92" fmla="*/ 0 w 151"/>
                <a:gd name="T93" fmla="*/ 2147483646 h 137"/>
                <a:gd name="T94" fmla="*/ 2147483646 w 151"/>
                <a:gd name="T95" fmla="*/ 2147483646 h 137"/>
                <a:gd name="T96" fmla="*/ 2147483646 w 151"/>
                <a:gd name="T97" fmla="*/ 2147483646 h 137"/>
                <a:gd name="T98" fmla="*/ 2147483646 w 151"/>
                <a:gd name="T99" fmla="*/ 2147483646 h 137"/>
                <a:gd name="T100" fmla="*/ 2147483646 w 151"/>
                <a:gd name="T101" fmla="*/ 2147483646 h 137"/>
                <a:gd name="T102" fmla="*/ 2147483646 w 151"/>
                <a:gd name="T103" fmla="*/ 2147483646 h 1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" h="137" extrusionOk="0">
                  <a:moveTo>
                    <a:pt x="32" y="62"/>
                  </a:moveTo>
                  <a:cubicBezTo>
                    <a:pt x="28" y="62"/>
                    <a:pt x="24" y="66"/>
                    <a:pt x="24" y="7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10"/>
                    <a:pt x="28" y="114"/>
                    <a:pt x="3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5" y="114"/>
                    <a:pt x="49" y="110"/>
                    <a:pt x="49" y="105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66"/>
                    <a:pt x="45" y="62"/>
                    <a:pt x="41" y="62"/>
                  </a:cubicBezTo>
                  <a:lnTo>
                    <a:pt x="32" y="62"/>
                  </a:lnTo>
                  <a:close/>
                  <a:moveTo>
                    <a:pt x="43" y="71"/>
                  </a:moveTo>
                  <a:cubicBezTo>
                    <a:pt x="43" y="105"/>
                    <a:pt x="43" y="105"/>
                    <a:pt x="43" y="105"/>
                  </a:cubicBezTo>
                  <a:cubicBezTo>
                    <a:pt x="43" y="106"/>
                    <a:pt x="42" y="107"/>
                    <a:pt x="4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1" y="107"/>
                    <a:pt x="31" y="106"/>
                    <a:pt x="31" y="10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0"/>
                    <a:pt x="31" y="69"/>
                    <a:pt x="32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9"/>
                    <a:pt x="43" y="70"/>
                    <a:pt x="43" y="71"/>
                  </a:cubicBezTo>
                  <a:close/>
                  <a:moveTo>
                    <a:pt x="63" y="50"/>
                  </a:moveTo>
                  <a:cubicBezTo>
                    <a:pt x="59" y="50"/>
                    <a:pt x="55" y="54"/>
                    <a:pt x="55" y="58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9" y="114"/>
                    <a:pt x="6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6" y="114"/>
                    <a:pt x="80" y="110"/>
                    <a:pt x="80" y="105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4"/>
                    <a:pt x="76" y="50"/>
                    <a:pt x="72" y="50"/>
                  </a:cubicBezTo>
                  <a:lnTo>
                    <a:pt x="63" y="50"/>
                  </a:lnTo>
                  <a:close/>
                  <a:moveTo>
                    <a:pt x="74" y="58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6"/>
                    <a:pt x="73" y="107"/>
                    <a:pt x="72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2" y="107"/>
                    <a:pt x="61" y="106"/>
                    <a:pt x="61" y="105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7"/>
                    <a:pt x="62" y="56"/>
                    <a:pt x="63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3" y="56"/>
                    <a:pt x="74" y="57"/>
                    <a:pt x="74" y="58"/>
                  </a:cubicBezTo>
                  <a:close/>
                  <a:moveTo>
                    <a:pt x="94" y="39"/>
                  </a:moveTo>
                  <a:cubicBezTo>
                    <a:pt x="89" y="39"/>
                    <a:pt x="86" y="43"/>
                    <a:pt x="86" y="48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10"/>
                    <a:pt x="89" y="114"/>
                    <a:pt x="94" y="11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7" y="114"/>
                    <a:pt x="111" y="110"/>
                    <a:pt x="111" y="10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3"/>
                    <a:pt x="107" y="39"/>
                    <a:pt x="103" y="39"/>
                  </a:cubicBezTo>
                  <a:lnTo>
                    <a:pt x="94" y="39"/>
                  </a:lnTo>
                  <a:close/>
                  <a:moveTo>
                    <a:pt x="104" y="48"/>
                  </a:move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7"/>
                    <a:pt x="10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3" y="107"/>
                    <a:pt x="92" y="106"/>
                    <a:pt x="92" y="105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7"/>
                    <a:pt x="93" y="46"/>
                    <a:pt x="94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7"/>
                    <a:pt x="104" y="48"/>
                  </a:cubicBezTo>
                  <a:close/>
                  <a:moveTo>
                    <a:pt x="117" y="37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117" y="110"/>
                    <a:pt x="120" y="114"/>
                    <a:pt x="125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8" y="114"/>
                    <a:pt x="142" y="110"/>
                    <a:pt x="142" y="105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2" y="32"/>
                    <a:pt x="138" y="28"/>
                    <a:pt x="133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0" y="28"/>
                    <a:pt x="117" y="32"/>
                    <a:pt x="117" y="37"/>
                  </a:cubicBezTo>
                  <a:close/>
                  <a:moveTo>
                    <a:pt x="135" y="37"/>
                  </a:moveTo>
                  <a:cubicBezTo>
                    <a:pt x="135" y="105"/>
                    <a:pt x="135" y="105"/>
                    <a:pt x="135" y="105"/>
                  </a:cubicBezTo>
                  <a:cubicBezTo>
                    <a:pt x="135" y="106"/>
                    <a:pt x="134" y="107"/>
                    <a:pt x="133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7"/>
                    <a:pt x="123" y="106"/>
                    <a:pt x="123" y="105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6"/>
                    <a:pt x="124" y="35"/>
                    <a:pt x="125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5" y="36"/>
                    <a:pt x="135" y="37"/>
                  </a:cubicBezTo>
                  <a:close/>
                  <a:moveTo>
                    <a:pt x="78" y="28"/>
                  </a:moveTo>
                  <a:cubicBezTo>
                    <a:pt x="98" y="20"/>
                    <a:pt x="118" y="8"/>
                    <a:pt x="118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8" y="15"/>
                    <a:pt x="100" y="26"/>
                    <a:pt x="80" y="34"/>
                  </a:cubicBezTo>
                  <a:cubicBezTo>
                    <a:pt x="58" y="42"/>
                    <a:pt x="29" y="48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cubicBezTo>
                    <a:pt x="27" y="48"/>
                    <a:pt x="25" y="47"/>
                    <a:pt x="25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6" y="36"/>
                    <a:pt x="78" y="28"/>
                  </a:cubicBezTo>
                  <a:close/>
                  <a:moveTo>
                    <a:pt x="151" y="126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0" y="129"/>
                    <a:pt x="9" y="127"/>
                    <a:pt x="9" y="1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6" y="120"/>
                    <a:pt x="146" y="120"/>
                    <a:pt x="146" y="120"/>
                  </a:cubicBezTo>
                  <a:lnTo>
                    <a:pt x="15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1610;p57">
              <a:extLst>
                <a:ext uri="{FF2B5EF4-FFF2-40B4-BE49-F238E27FC236}">
                  <a16:creationId xmlns:a16="http://schemas.microsoft.com/office/drawing/2014/main" id="{F641ABF4-A3E9-1558-5098-19493FB64DD9}"/>
                </a:ext>
              </a:extLst>
            </p:cNvPr>
            <p:cNvSpPr txBox="1"/>
            <p:nvPr/>
          </p:nvSpPr>
          <p:spPr>
            <a:xfrm>
              <a:off x="8363089" y="3808110"/>
              <a:ext cx="2375111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Analysis Methodology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2" name="Google Shape;1681;p59">
            <a:extLst>
              <a:ext uri="{FF2B5EF4-FFF2-40B4-BE49-F238E27FC236}">
                <a16:creationId xmlns:a16="http://schemas.microsoft.com/office/drawing/2014/main" id="{2D49AC82-B8EC-FD56-6F03-BFF067BED6BC}"/>
              </a:ext>
            </a:extLst>
          </p:cNvPr>
          <p:cNvSpPr txBox="1"/>
          <p:nvPr/>
        </p:nvSpPr>
        <p:spPr>
          <a:xfrm>
            <a:off x="1214550" y="485835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Study of Performance Scalability Issues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Understanding Microservice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Factors Impacting Scalability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Current Challenges</a:t>
            </a:r>
            <a:endParaRPr sz="1050" dirty="0"/>
          </a:p>
        </p:txBody>
      </p:sp>
      <p:sp>
        <p:nvSpPr>
          <p:cNvPr id="1548" name="Google Shape;1681;p59">
            <a:extLst>
              <a:ext uri="{FF2B5EF4-FFF2-40B4-BE49-F238E27FC236}">
                <a16:creationId xmlns:a16="http://schemas.microsoft.com/office/drawing/2014/main" id="{383DEE5A-93E8-7017-462E-D1838AEFDA86}"/>
              </a:ext>
            </a:extLst>
          </p:cNvPr>
          <p:cNvSpPr txBox="1"/>
          <p:nvPr/>
        </p:nvSpPr>
        <p:spPr>
          <a:xfrm>
            <a:off x="3628527" y="207676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System Design &amp;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Microservice Implementation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Functionality Testing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Software Application Deployment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Developing Expertise in tech stacks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Documentation Methodologies</a:t>
            </a:r>
            <a:endParaRPr lang="en-US" sz="1050" dirty="0"/>
          </a:p>
        </p:txBody>
      </p:sp>
      <p:sp>
        <p:nvSpPr>
          <p:cNvPr id="1549" name="Google Shape;1681;p59">
            <a:extLst>
              <a:ext uri="{FF2B5EF4-FFF2-40B4-BE49-F238E27FC236}">
                <a16:creationId xmlns:a16="http://schemas.microsoft.com/office/drawing/2014/main" id="{628B0013-068C-A12B-D12C-A61D7459DAEF}"/>
              </a:ext>
            </a:extLst>
          </p:cNvPr>
          <p:cNvSpPr txBox="1"/>
          <p:nvPr/>
        </p:nvSpPr>
        <p:spPr>
          <a:xfrm>
            <a:off x="6068291" y="4858349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Key Metrics Comprehension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Tool Mastery (Apache JMeter)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Test Scenario Design and User Behavior Simulation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Experimental Data Gathering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Grasping the fundamental load testing Limitations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50" name="Google Shape;1681;p59">
            <a:extLst>
              <a:ext uri="{FF2B5EF4-FFF2-40B4-BE49-F238E27FC236}">
                <a16:creationId xmlns:a16="http://schemas.microsoft.com/office/drawing/2014/main" id="{411271EF-BA18-4EE3-2538-19F87F48B3AF}"/>
              </a:ext>
            </a:extLst>
          </p:cNvPr>
          <p:cNvSpPr txBox="1"/>
          <p:nvPr/>
        </p:nvSpPr>
        <p:spPr>
          <a:xfrm>
            <a:off x="8489295" y="2080468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Data Cleaning and Pre-processing Techniques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Data Visualizations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Statistical Applications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Interpretations &amp; Insight Driving</a:t>
            </a: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D98F5-F18E-F735-4CC9-0EB1A98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41954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How Is It Done Today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6E1167-169C-C4D5-E53A-48194AC9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3" y="2305458"/>
            <a:ext cx="4876117" cy="2889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DFD257-748A-02E4-C11F-6F32348E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11" y="2305459"/>
            <a:ext cx="5678073" cy="28891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1B65F1F-96B9-FB73-02F7-737E0E8AACB6}"/>
              </a:ext>
            </a:extLst>
          </p:cNvPr>
          <p:cNvSpPr txBox="1">
            <a:spLocks/>
          </p:cNvSpPr>
          <p:nvPr/>
        </p:nvSpPr>
        <p:spPr>
          <a:xfrm>
            <a:off x="189108" y="621123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Today's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monolithic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architectures are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limited in scalability 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due to their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tightly integrated components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whereas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microservices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address this challenge by enabling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granular and independent scaling of discrete 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.</a:t>
            </a:r>
            <a:endParaRPr lang="en-US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AD6707-5296-F08D-AB69-9F710FEB8440}"/>
              </a:ext>
            </a:extLst>
          </p:cNvPr>
          <p:cNvGrpSpPr/>
          <p:nvPr/>
        </p:nvGrpSpPr>
        <p:grpSpPr>
          <a:xfrm>
            <a:off x="5341754" y="3429000"/>
            <a:ext cx="936793" cy="814877"/>
            <a:chOff x="5418306" y="3117056"/>
            <a:chExt cx="1598612" cy="1598612"/>
          </a:xfrm>
          <a:solidFill>
            <a:srgbClr val="EEF1FA"/>
          </a:solidFill>
        </p:grpSpPr>
        <p:sp>
          <p:nvSpPr>
            <p:cNvPr id="31" name="Google Shape;8975;p188">
              <a:extLst>
                <a:ext uri="{FF2B5EF4-FFF2-40B4-BE49-F238E27FC236}">
                  <a16:creationId xmlns:a16="http://schemas.microsoft.com/office/drawing/2014/main" id="{AC927079-9979-2365-957D-C8BB3F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2" name="Google Shape;8976;p188">
              <a:extLst>
                <a:ext uri="{FF2B5EF4-FFF2-40B4-BE49-F238E27FC236}">
                  <a16:creationId xmlns:a16="http://schemas.microsoft.com/office/drawing/2014/main" id="{D7BFB451-EFE6-8FE0-3AF3-ED2DFF2B1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3" name="Google Shape;8978;p188">
              <a:extLst>
                <a:ext uri="{FF2B5EF4-FFF2-40B4-BE49-F238E27FC236}">
                  <a16:creationId xmlns:a16="http://schemas.microsoft.com/office/drawing/2014/main" id="{C965FC23-65F5-D906-3324-8FB05C0C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" name="Google Shape;8981;p188">
              <a:extLst>
                <a:ext uri="{FF2B5EF4-FFF2-40B4-BE49-F238E27FC236}">
                  <a16:creationId xmlns:a16="http://schemas.microsoft.com/office/drawing/2014/main" id="{9DD43F68-05E6-D314-CFB2-02848295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5" name="Google Shape;9000;p188">
              <a:extLst>
                <a:ext uri="{FF2B5EF4-FFF2-40B4-BE49-F238E27FC236}">
                  <a16:creationId xmlns:a16="http://schemas.microsoft.com/office/drawing/2014/main" id="{16EA7522-DCAB-B194-7D32-21730FB98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47" name="Google Shape;8827;p185"/>
          <p:cNvSpPr>
            <a:spLocks noChangeArrowheads="1"/>
          </p:cNvSpPr>
          <p:nvPr/>
        </p:nvSpPr>
        <p:spPr bwMode="auto">
          <a:xfrm>
            <a:off x="1474925" y="3874883"/>
            <a:ext cx="622318" cy="554625"/>
          </a:xfrm>
          <a:prstGeom prst="ellipse">
            <a:avLst/>
          </a:prstGeom>
          <a:solidFill>
            <a:srgbClr val="69DA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8" name="Google Shape;8828;p185"/>
          <p:cNvSpPr>
            <a:spLocks noChangeArrowheads="1"/>
          </p:cNvSpPr>
          <p:nvPr/>
        </p:nvSpPr>
        <p:spPr bwMode="auto">
          <a:xfrm>
            <a:off x="4149033" y="3874883"/>
            <a:ext cx="622317" cy="554625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9" name="Google Shape;8829;p185"/>
          <p:cNvSpPr>
            <a:spLocks noChangeArrowheads="1"/>
          </p:cNvSpPr>
          <p:nvPr/>
        </p:nvSpPr>
        <p:spPr bwMode="auto">
          <a:xfrm>
            <a:off x="7109992" y="3874883"/>
            <a:ext cx="622318" cy="554625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0" name="Google Shape;8830;p185"/>
          <p:cNvSpPr>
            <a:spLocks noChangeArrowheads="1"/>
          </p:cNvSpPr>
          <p:nvPr/>
        </p:nvSpPr>
        <p:spPr bwMode="auto">
          <a:xfrm>
            <a:off x="9864179" y="3874883"/>
            <a:ext cx="622318" cy="554625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5" name="Google Shape;8835;p185"/>
          <p:cNvSpPr txBox="1">
            <a:spLocks noChangeArrowheads="1"/>
          </p:cNvSpPr>
          <p:nvPr/>
        </p:nvSpPr>
        <p:spPr bwMode="auto">
          <a:xfrm>
            <a:off x="4312058" y="3869449"/>
            <a:ext cx="565885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 dirty="0"/>
          </a:p>
        </p:txBody>
      </p:sp>
      <p:sp>
        <p:nvSpPr>
          <p:cNvPr id="402456" name="Google Shape;8836;p185"/>
          <p:cNvSpPr txBox="1">
            <a:spLocks noChangeArrowheads="1"/>
          </p:cNvSpPr>
          <p:nvPr/>
        </p:nvSpPr>
        <p:spPr bwMode="auto">
          <a:xfrm>
            <a:off x="7280210" y="3879177"/>
            <a:ext cx="543939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 dirty="0"/>
          </a:p>
        </p:txBody>
      </p:sp>
      <p:sp>
        <p:nvSpPr>
          <p:cNvPr id="402457" name="Google Shape;8837;p185"/>
          <p:cNvSpPr txBox="1">
            <a:spLocks noChangeArrowheads="1"/>
          </p:cNvSpPr>
          <p:nvPr/>
        </p:nvSpPr>
        <p:spPr bwMode="auto">
          <a:xfrm>
            <a:off x="10027204" y="3859721"/>
            <a:ext cx="573723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 dirty="0"/>
          </a:p>
        </p:txBody>
      </p:sp>
      <p:sp>
        <p:nvSpPr>
          <p:cNvPr id="402458" name="Google Shape;8838;p185"/>
          <p:cNvSpPr txBox="1">
            <a:spLocks noChangeArrowheads="1"/>
          </p:cNvSpPr>
          <p:nvPr/>
        </p:nvSpPr>
        <p:spPr bwMode="auto">
          <a:xfrm>
            <a:off x="1656761" y="3859721"/>
            <a:ext cx="551777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E15BC-9D18-70F5-2F1D-DBC45C4A6D2A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Key Steps</a:t>
            </a:r>
            <a:endParaRPr lang="en-US" dirty="0"/>
          </a:p>
        </p:txBody>
      </p:sp>
      <p:sp>
        <p:nvSpPr>
          <p:cNvPr id="3" name="Google Shape;1681;p59">
            <a:extLst>
              <a:ext uri="{FF2B5EF4-FFF2-40B4-BE49-F238E27FC236}">
                <a16:creationId xmlns:a16="http://schemas.microsoft.com/office/drawing/2014/main" id="{C352A35A-9D67-4881-AA3E-EE5FE67258C5}"/>
              </a:ext>
            </a:extLst>
          </p:cNvPr>
          <p:cNvSpPr txBox="1"/>
          <p:nvPr/>
        </p:nvSpPr>
        <p:spPr>
          <a:xfrm>
            <a:off x="924697" y="1463213"/>
            <a:ext cx="1875666" cy="1805279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Identification of the purpose of microservice application.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Determination of the key functionalities and services that the architecture will provide.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Use case Diagrams</a:t>
            </a:r>
          </a:p>
        </p:txBody>
      </p:sp>
      <p:sp>
        <p:nvSpPr>
          <p:cNvPr id="4" name="Google Shape;1610;p57">
            <a:extLst>
              <a:ext uri="{FF2B5EF4-FFF2-40B4-BE49-F238E27FC236}">
                <a16:creationId xmlns:a16="http://schemas.microsoft.com/office/drawing/2014/main" id="{680CE8EA-15C4-1E02-B87F-E99F85EF3227}"/>
              </a:ext>
            </a:extLst>
          </p:cNvPr>
          <p:cNvSpPr txBox="1"/>
          <p:nvPr/>
        </p:nvSpPr>
        <p:spPr>
          <a:xfrm>
            <a:off x="858294" y="1246776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Idea</a:t>
            </a:r>
            <a:endParaRPr sz="600" b="1" dirty="0"/>
          </a:p>
        </p:txBody>
      </p:sp>
      <p:sp>
        <p:nvSpPr>
          <p:cNvPr id="5" name="Google Shape;1681;p59">
            <a:extLst>
              <a:ext uri="{FF2B5EF4-FFF2-40B4-BE49-F238E27FC236}">
                <a16:creationId xmlns:a16="http://schemas.microsoft.com/office/drawing/2014/main" id="{E07DB4F6-6F3F-2E0A-DDB9-9C9B8F24508C}"/>
              </a:ext>
            </a:extLst>
          </p:cNvPr>
          <p:cNvSpPr txBox="1"/>
          <p:nvPr/>
        </p:nvSpPr>
        <p:spPr>
          <a:xfrm>
            <a:off x="3579876" y="1452440"/>
            <a:ext cx="1875666" cy="180500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Definition of the overall architecture of microservices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architecture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process flow diagram</a:t>
            </a:r>
          </a:p>
        </p:txBody>
      </p:sp>
      <p:sp>
        <p:nvSpPr>
          <p:cNvPr id="6" name="Google Shape;1610;p57">
            <a:extLst>
              <a:ext uri="{FF2B5EF4-FFF2-40B4-BE49-F238E27FC236}">
                <a16:creationId xmlns:a16="http://schemas.microsoft.com/office/drawing/2014/main" id="{7D5EED8A-7B71-44BD-2191-EADCB6BB35E9}"/>
              </a:ext>
            </a:extLst>
          </p:cNvPr>
          <p:cNvSpPr txBox="1"/>
          <p:nvPr/>
        </p:nvSpPr>
        <p:spPr>
          <a:xfrm>
            <a:off x="3513473" y="1236002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System Design</a:t>
            </a:r>
            <a:endParaRPr sz="600" b="1" dirty="0"/>
          </a:p>
        </p:txBody>
      </p:sp>
      <p:sp>
        <p:nvSpPr>
          <p:cNvPr id="7" name="Google Shape;1681;p59">
            <a:extLst>
              <a:ext uri="{FF2B5EF4-FFF2-40B4-BE49-F238E27FC236}">
                <a16:creationId xmlns:a16="http://schemas.microsoft.com/office/drawing/2014/main" id="{2825B97B-F791-C37E-67A0-54FA14312E73}"/>
              </a:ext>
            </a:extLst>
          </p:cNvPr>
          <p:cNvSpPr txBox="1"/>
          <p:nvPr/>
        </p:nvSpPr>
        <p:spPr>
          <a:xfrm>
            <a:off x="6539347" y="1473587"/>
            <a:ext cx="1875666" cy="1794905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Implementation of the application with the planned architecture in Python </a:t>
            </a:r>
            <a:r>
              <a:rPr lang="en-US" sz="1050" dirty="0" err="1"/>
              <a:t>FastAPI</a:t>
            </a:r>
            <a:r>
              <a:rPr lang="en-US" sz="1050" dirty="0"/>
              <a:t>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i="0" dirty="0">
              <a:effectLst/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Implementation of the data storage in PostgreSQL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Building Restful services</a:t>
            </a:r>
            <a:endParaRPr sz="1050" dirty="0"/>
          </a:p>
        </p:txBody>
      </p:sp>
      <p:sp>
        <p:nvSpPr>
          <p:cNvPr id="8" name="Google Shape;1610;p57">
            <a:extLst>
              <a:ext uri="{FF2B5EF4-FFF2-40B4-BE49-F238E27FC236}">
                <a16:creationId xmlns:a16="http://schemas.microsoft.com/office/drawing/2014/main" id="{89D1E314-31A9-2B01-904C-01AF9A38C98D}"/>
              </a:ext>
            </a:extLst>
          </p:cNvPr>
          <p:cNvSpPr txBox="1"/>
          <p:nvPr/>
        </p:nvSpPr>
        <p:spPr>
          <a:xfrm>
            <a:off x="6082395" y="1277025"/>
            <a:ext cx="2779511" cy="20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Development</a:t>
            </a:r>
            <a:endParaRPr sz="600" b="1" dirty="0"/>
          </a:p>
        </p:txBody>
      </p:sp>
      <p:sp>
        <p:nvSpPr>
          <p:cNvPr id="9" name="Google Shape;1681;p59">
            <a:extLst>
              <a:ext uri="{FF2B5EF4-FFF2-40B4-BE49-F238E27FC236}">
                <a16:creationId xmlns:a16="http://schemas.microsoft.com/office/drawing/2014/main" id="{7537ADD3-1B9D-1222-1BE5-2DF984A54F36}"/>
              </a:ext>
            </a:extLst>
          </p:cNvPr>
          <p:cNvSpPr txBox="1"/>
          <p:nvPr/>
        </p:nvSpPr>
        <p:spPr>
          <a:xfrm>
            <a:off x="9382490" y="1456832"/>
            <a:ext cx="1875666" cy="1811660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Validation of the application behavior as per the defined requirements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Testing real-world scenarios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Documentation of system architecture, and inputs and outputs description.</a:t>
            </a:r>
          </a:p>
        </p:txBody>
      </p:sp>
      <p:sp>
        <p:nvSpPr>
          <p:cNvPr id="10" name="Google Shape;1610;p57">
            <a:extLst>
              <a:ext uri="{FF2B5EF4-FFF2-40B4-BE49-F238E27FC236}">
                <a16:creationId xmlns:a16="http://schemas.microsoft.com/office/drawing/2014/main" id="{A37B92E8-8190-99B5-23E0-B78D6A12C1C9}"/>
              </a:ext>
            </a:extLst>
          </p:cNvPr>
          <p:cNvSpPr txBox="1"/>
          <p:nvPr/>
        </p:nvSpPr>
        <p:spPr>
          <a:xfrm>
            <a:off x="9031360" y="1280221"/>
            <a:ext cx="2707300" cy="3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Functionality Testing &amp; Documentation</a:t>
            </a:r>
            <a:endParaRPr sz="600" b="1" dirty="0"/>
          </a:p>
        </p:txBody>
      </p:sp>
      <p:sp>
        <p:nvSpPr>
          <p:cNvPr id="11" name="Google Shape;1681;p59">
            <a:extLst>
              <a:ext uri="{FF2B5EF4-FFF2-40B4-BE49-F238E27FC236}">
                <a16:creationId xmlns:a16="http://schemas.microsoft.com/office/drawing/2014/main" id="{385D20D1-D43F-8D67-B49E-664A810C6B08}"/>
              </a:ext>
            </a:extLst>
          </p:cNvPr>
          <p:cNvSpPr txBox="1"/>
          <p:nvPr/>
        </p:nvSpPr>
        <p:spPr>
          <a:xfrm>
            <a:off x="924568" y="4710597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Independent deployment of the Product Catalog, Shopping Cart, and Order Management services in Deta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Hosting distinct databases for each service on a single RDS instance</a:t>
            </a:r>
            <a:endParaRPr sz="1050" dirty="0"/>
          </a:p>
        </p:txBody>
      </p:sp>
      <p:sp>
        <p:nvSpPr>
          <p:cNvPr id="12" name="Google Shape;1610;p57">
            <a:extLst>
              <a:ext uri="{FF2B5EF4-FFF2-40B4-BE49-F238E27FC236}">
                <a16:creationId xmlns:a16="http://schemas.microsoft.com/office/drawing/2014/main" id="{9A129702-BEB0-3A15-B4C3-E6FEF43ED766}"/>
              </a:ext>
            </a:extLst>
          </p:cNvPr>
          <p:cNvSpPr txBox="1"/>
          <p:nvPr/>
        </p:nvSpPr>
        <p:spPr>
          <a:xfrm>
            <a:off x="858165" y="4494160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Deployment</a:t>
            </a:r>
            <a:endParaRPr sz="600" b="1" dirty="0"/>
          </a:p>
        </p:txBody>
      </p:sp>
      <p:sp>
        <p:nvSpPr>
          <p:cNvPr id="13" name="Google Shape;1681;p59">
            <a:extLst>
              <a:ext uri="{FF2B5EF4-FFF2-40B4-BE49-F238E27FC236}">
                <a16:creationId xmlns:a16="http://schemas.microsoft.com/office/drawing/2014/main" id="{0E770BE6-7E8A-3557-90CB-39B92C34484C}"/>
              </a:ext>
            </a:extLst>
          </p:cNvPr>
          <p:cNvSpPr txBox="1"/>
          <p:nvPr/>
        </p:nvSpPr>
        <p:spPr>
          <a:xfrm>
            <a:off x="3579876" y="4710597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Designing test plans in JMeter to mimic real-world user behavior and load patterns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Monitoring response rate, throughput, and error rate to evaluate system performance.</a:t>
            </a:r>
            <a:endParaRPr sz="1050" dirty="0"/>
          </a:p>
        </p:txBody>
      </p:sp>
      <p:sp>
        <p:nvSpPr>
          <p:cNvPr id="14" name="Google Shape;1610;p57">
            <a:extLst>
              <a:ext uri="{FF2B5EF4-FFF2-40B4-BE49-F238E27FC236}">
                <a16:creationId xmlns:a16="http://schemas.microsoft.com/office/drawing/2014/main" id="{13CEB73E-D03E-6E5D-7041-DD71F450A9CE}"/>
              </a:ext>
            </a:extLst>
          </p:cNvPr>
          <p:cNvSpPr txBox="1"/>
          <p:nvPr/>
        </p:nvSpPr>
        <p:spPr>
          <a:xfrm>
            <a:off x="3513473" y="4494159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Load Testing</a:t>
            </a:r>
            <a:endParaRPr sz="600" b="1" dirty="0"/>
          </a:p>
        </p:txBody>
      </p:sp>
      <p:sp>
        <p:nvSpPr>
          <p:cNvPr id="15" name="Google Shape;1681;p59">
            <a:extLst>
              <a:ext uri="{FF2B5EF4-FFF2-40B4-BE49-F238E27FC236}">
                <a16:creationId xmlns:a16="http://schemas.microsoft.com/office/drawing/2014/main" id="{DCCD6B27-3504-D378-3EA1-3E49947A1E4C}"/>
              </a:ext>
            </a:extLst>
          </p:cNvPr>
          <p:cNvSpPr txBox="1"/>
          <p:nvPr/>
        </p:nvSpPr>
        <p:spPr>
          <a:xfrm>
            <a:off x="6530925" y="4723259"/>
            <a:ext cx="1875666" cy="158452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Leveraging JMeter's diverse set of listeners to capture a broad spectrum of performance data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Designing data processing pipeline, preparing data ready for advanced analytics and visualization.</a:t>
            </a:r>
            <a:endParaRPr sz="1000" dirty="0"/>
          </a:p>
        </p:txBody>
      </p:sp>
      <p:sp>
        <p:nvSpPr>
          <p:cNvPr id="16" name="Google Shape;1610;p57">
            <a:extLst>
              <a:ext uri="{FF2B5EF4-FFF2-40B4-BE49-F238E27FC236}">
                <a16:creationId xmlns:a16="http://schemas.microsoft.com/office/drawing/2014/main" id="{6DD1CE51-9301-C708-6355-F0F169C80455}"/>
              </a:ext>
            </a:extLst>
          </p:cNvPr>
          <p:cNvSpPr txBox="1"/>
          <p:nvPr/>
        </p:nvSpPr>
        <p:spPr>
          <a:xfrm>
            <a:off x="6036311" y="4506153"/>
            <a:ext cx="2881737" cy="30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Data Collection &amp; Pre-Processing</a:t>
            </a:r>
            <a:endParaRPr sz="600" b="1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195A14B-B575-6A0C-FEFC-54F79F1CA3F0}"/>
              </a:ext>
            </a:extLst>
          </p:cNvPr>
          <p:cNvSpPr txBox="1"/>
          <p:nvPr/>
        </p:nvSpPr>
        <p:spPr>
          <a:xfrm>
            <a:off x="9382490" y="4713652"/>
            <a:ext cx="1875666" cy="1594128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Visualization of processed data in Tableau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Application of statistical approach (Central Limit Theorem, Hypothesis testing, Summary Statistics)  to drive insights and extract conclusions.</a:t>
            </a:r>
            <a:endParaRPr sz="1050" dirty="0"/>
          </a:p>
        </p:txBody>
      </p:sp>
      <p:sp>
        <p:nvSpPr>
          <p:cNvPr id="18" name="Google Shape;1610;p57">
            <a:extLst>
              <a:ext uri="{FF2B5EF4-FFF2-40B4-BE49-F238E27FC236}">
                <a16:creationId xmlns:a16="http://schemas.microsoft.com/office/drawing/2014/main" id="{F0427153-38E3-4DF6-85C4-CA92ABCE5B4F}"/>
              </a:ext>
            </a:extLst>
          </p:cNvPr>
          <p:cNvSpPr txBox="1"/>
          <p:nvPr/>
        </p:nvSpPr>
        <p:spPr>
          <a:xfrm>
            <a:off x="9316087" y="4497214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Analysis &amp; Insights</a:t>
            </a:r>
            <a:endParaRPr sz="600" b="1" dirty="0"/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D728466B-D899-FEB6-BC5A-0DE8BC7FFF10}"/>
              </a:ext>
            </a:extLst>
          </p:cNvPr>
          <p:cNvSpPr txBox="1"/>
          <p:nvPr/>
        </p:nvSpPr>
        <p:spPr>
          <a:xfrm>
            <a:off x="924568" y="3310556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47FFDF59-3720-F1B0-F60B-E56BBF8D8FFC}"/>
              </a:ext>
            </a:extLst>
          </p:cNvPr>
          <p:cNvSpPr txBox="1"/>
          <p:nvPr/>
        </p:nvSpPr>
        <p:spPr>
          <a:xfrm>
            <a:off x="3572226" y="3302713"/>
            <a:ext cx="1875666" cy="440313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3" name="Google Shape;1681;p59">
            <a:extLst>
              <a:ext uri="{FF2B5EF4-FFF2-40B4-BE49-F238E27FC236}">
                <a16:creationId xmlns:a16="http://schemas.microsoft.com/office/drawing/2014/main" id="{DD4FAFA3-CC67-E360-AA22-CC9FFC4CAF27}"/>
              </a:ext>
            </a:extLst>
          </p:cNvPr>
          <p:cNvSpPr txBox="1"/>
          <p:nvPr/>
        </p:nvSpPr>
        <p:spPr>
          <a:xfrm>
            <a:off x="9383677" y="3317374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Postman, Swagger UI</a:t>
            </a:r>
          </a:p>
        </p:txBody>
      </p:sp>
      <p:sp>
        <p:nvSpPr>
          <p:cNvPr id="24" name="Google Shape;1681;p59">
            <a:extLst>
              <a:ext uri="{FF2B5EF4-FFF2-40B4-BE49-F238E27FC236}">
                <a16:creationId xmlns:a16="http://schemas.microsoft.com/office/drawing/2014/main" id="{705DFC24-9907-76FB-36B3-CEB131D84148}"/>
              </a:ext>
            </a:extLst>
          </p:cNvPr>
          <p:cNvSpPr txBox="1"/>
          <p:nvPr/>
        </p:nvSpPr>
        <p:spPr>
          <a:xfrm>
            <a:off x="3579876" y="6379758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</a:t>
            </a:r>
          </a:p>
        </p:txBody>
      </p:sp>
      <p:sp>
        <p:nvSpPr>
          <p:cNvPr id="25" name="Google Shape;1681;p59">
            <a:extLst>
              <a:ext uri="{FF2B5EF4-FFF2-40B4-BE49-F238E27FC236}">
                <a16:creationId xmlns:a16="http://schemas.microsoft.com/office/drawing/2014/main" id="{11A7E8B7-1F00-8B8B-7AEB-EEEB8935CCF3}"/>
              </a:ext>
            </a:extLst>
          </p:cNvPr>
          <p:cNvSpPr txBox="1"/>
          <p:nvPr/>
        </p:nvSpPr>
        <p:spPr>
          <a:xfrm>
            <a:off x="9382490" y="6368278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Tableau, Python (Seaborn, Matplotlib)</a:t>
            </a:r>
          </a:p>
        </p:txBody>
      </p:sp>
      <p:sp>
        <p:nvSpPr>
          <p:cNvPr id="26" name="Google Shape;1681;p59">
            <a:extLst>
              <a:ext uri="{FF2B5EF4-FFF2-40B4-BE49-F238E27FC236}">
                <a16:creationId xmlns:a16="http://schemas.microsoft.com/office/drawing/2014/main" id="{E972DC81-0E81-31E6-618F-E96E3FC26874}"/>
              </a:ext>
            </a:extLst>
          </p:cNvPr>
          <p:cNvSpPr txBox="1"/>
          <p:nvPr/>
        </p:nvSpPr>
        <p:spPr>
          <a:xfrm>
            <a:off x="6534317" y="3317374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Python (</a:t>
            </a:r>
            <a:r>
              <a:rPr lang="en-US" sz="1050" dirty="0" err="1"/>
              <a:t>FastAPI</a:t>
            </a:r>
            <a:r>
              <a:rPr lang="en-US" sz="1050" dirty="0"/>
              <a:t>), PostgreSQL</a:t>
            </a:r>
          </a:p>
        </p:txBody>
      </p:sp>
      <p:sp>
        <p:nvSpPr>
          <p:cNvPr id="27" name="Google Shape;1681;p59">
            <a:extLst>
              <a:ext uri="{FF2B5EF4-FFF2-40B4-BE49-F238E27FC236}">
                <a16:creationId xmlns:a16="http://schemas.microsoft.com/office/drawing/2014/main" id="{577BA08D-D108-95D2-6445-C5A228A9FB23}"/>
              </a:ext>
            </a:extLst>
          </p:cNvPr>
          <p:cNvSpPr txBox="1"/>
          <p:nvPr/>
        </p:nvSpPr>
        <p:spPr>
          <a:xfrm>
            <a:off x="924568" y="6379759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Deta, Amazon RDS</a:t>
            </a:r>
          </a:p>
        </p:txBody>
      </p:sp>
      <p:sp>
        <p:nvSpPr>
          <p:cNvPr id="32" name="Google Shape;1681;p59">
            <a:extLst>
              <a:ext uri="{FF2B5EF4-FFF2-40B4-BE49-F238E27FC236}">
                <a16:creationId xmlns:a16="http://schemas.microsoft.com/office/drawing/2014/main" id="{7DE37E88-1B04-7C03-790C-A21B3957FCA5}"/>
              </a:ext>
            </a:extLst>
          </p:cNvPr>
          <p:cNvSpPr txBox="1"/>
          <p:nvPr/>
        </p:nvSpPr>
        <p:spPr>
          <a:xfrm>
            <a:off x="6530925" y="6374371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</a:t>
            </a:r>
          </a:p>
        </p:txBody>
      </p:sp>
      <p:sp>
        <p:nvSpPr>
          <p:cNvPr id="42" name="Google Shape;8823;p185">
            <a:extLst>
              <a:ext uri="{FF2B5EF4-FFF2-40B4-BE49-F238E27FC236}">
                <a16:creationId xmlns:a16="http://schemas.microsoft.com/office/drawing/2014/main" id="{ED9185C2-F8F0-926C-DF2D-708F2EF6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" y="575755"/>
            <a:ext cx="630238" cy="630238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8824;p185">
            <a:extLst>
              <a:ext uri="{FF2B5EF4-FFF2-40B4-BE49-F238E27FC236}">
                <a16:creationId xmlns:a16="http://schemas.microsoft.com/office/drawing/2014/main" id="{8B1FBE8B-70A6-7B63-24A8-FF80C7DCF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730" y="575755"/>
            <a:ext cx="630238" cy="630238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Google Shape;8825;p185">
            <a:extLst>
              <a:ext uri="{FF2B5EF4-FFF2-40B4-BE49-F238E27FC236}">
                <a16:creationId xmlns:a16="http://schemas.microsoft.com/office/drawing/2014/main" id="{DC0AA0AD-679F-8580-44CF-23FA2DF9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714" y="575755"/>
            <a:ext cx="630237" cy="630238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8826;p185">
            <a:extLst>
              <a:ext uri="{FF2B5EF4-FFF2-40B4-BE49-F238E27FC236}">
                <a16:creationId xmlns:a16="http://schemas.microsoft.com/office/drawing/2014/main" id="{C02F77BC-7B39-24C0-A7BF-94485389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690" y="575755"/>
            <a:ext cx="630237" cy="630238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" name="Google Shape;8831;p185">
            <a:extLst>
              <a:ext uri="{FF2B5EF4-FFF2-40B4-BE49-F238E27FC236}">
                <a16:creationId xmlns:a16="http://schemas.microsoft.com/office/drawing/2014/main" id="{E803A6AC-5C6B-A651-83AE-9220F848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293" y="602743"/>
            <a:ext cx="5635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47" name="Google Shape;8832;p185">
            <a:extLst>
              <a:ext uri="{FF2B5EF4-FFF2-40B4-BE49-F238E27FC236}">
                <a16:creationId xmlns:a16="http://schemas.microsoft.com/office/drawing/2014/main" id="{4B58BCA4-E46F-0E6B-A6B9-8099F3F2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039" y="602743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48" name="Google Shape;8833;p185">
            <a:extLst>
              <a:ext uri="{FF2B5EF4-FFF2-40B4-BE49-F238E27FC236}">
                <a16:creationId xmlns:a16="http://schemas.microsoft.com/office/drawing/2014/main" id="{6BAFBBF0-4E74-32E4-47A3-34A74566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4840" y="602743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 dirty="0"/>
          </a:p>
        </p:txBody>
      </p:sp>
      <p:sp>
        <p:nvSpPr>
          <p:cNvPr id="49" name="Google Shape;8834;p185">
            <a:extLst>
              <a:ext uri="{FF2B5EF4-FFF2-40B4-BE49-F238E27FC236}">
                <a16:creationId xmlns:a16="http://schemas.microsoft.com/office/drawing/2014/main" id="{5D7F25EE-0645-FBD2-3A35-AFB9245D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737" y="602743"/>
            <a:ext cx="4651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0C9315E-6B2D-0529-3BD8-6E1B9872E9CA}"/>
              </a:ext>
            </a:extLst>
          </p:cNvPr>
          <p:cNvSpPr/>
          <p:nvPr/>
        </p:nvSpPr>
        <p:spPr>
          <a:xfrm>
            <a:off x="297666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4581A16-C01B-9753-2209-3071287792B8}"/>
              </a:ext>
            </a:extLst>
          </p:cNvPr>
          <p:cNvSpPr/>
          <p:nvPr/>
        </p:nvSpPr>
        <p:spPr>
          <a:xfrm>
            <a:off x="586385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0993EF8-1238-47D1-AD95-8ECE3F89C5CB}"/>
              </a:ext>
            </a:extLst>
          </p:cNvPr>
          <p:cNvSpPr/>
          <p:nvPr/>
        </p:nvSpPr>
        <p:spPr>
          <a:xfrm>
            <a:off x="872722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094F222-4804-D5CC-B74F-4A7C1EEA1059}"/>
              </a:ext>
            </a:extLst>
          </p:cNvPr>
          <p:cNvCxnSpPr>
            <a:cxnSpLocks/>
          </p:cNvCxnSpPr>
          <p:nvPr/>
        </p:nvCxnSpPr>
        <p:spPr>
          <a:xfrm flipH="1">
            <a:off x="924568" y="2411300"/>
            <a:ext cx="10333588" cy="3146527"/>
          </a:xfrm>
          <a:prstGeom prst="bentConnector5">
            <a:avLst>
              <a:gd name="adj1" fmla="val -2212"/>
              <a:gd name="adj2" fmla="val 44594"/>
              <a:gd name="adj3" fmla="val 10221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11D8F76-E945-34C3-0FD9-A015D69D027D}"/>
              </a:ext>
            </a:extLst>
          </p:cNvPr>
          <p:cNvSpPr/>
          <p:nvPr/>
        </p:nvSpPr>
        <p:spPr>
          <a:xfrm>
            <a:off x="300260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B382EE5-BD91-CCCE-7BD3-8F4D8B346822}"/>
              </a:ext>
            </a:extLst>
          </p:cNvPr>
          <p:cNvSpPr/>
          <p:nvPr/>
        </p:nvSpPr>
        <p:spPr>
          <a:xfrm>
            <a:off x="588979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C49B7AF-3F9B-971C-E624-F196FD60794A}"/>
              </a:ext>
            </a:extLst>
          </p:cNvPr>
          <p:cNvSpPr/>
          <p:nvPr/>
        </p:nvSpPr>
        <p:spPr>
          <a:xfrm>
            <a:off x="875316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47" name="Google Shape;8827;p185"/>
          <p:cNvSpPr>
            <a:spLocks noChangeArrowheads="1"/>
          </p:cNvSpPr>
          <p:nvPr/>
        </p:nvSpPr>
        <p:spPr bwMode="auto">
          <a:xfrm>
            <a:off x="1474925" y="3874883"/>
            <a:ext cx="622318" cy="554625"/>
          </a:xfrm>
          <a:prstGeom prst="ellipse">
            <a:avLst/>
          </a:prstGeom>
          <a:solidFill>
            <a:srgbClr val="69DA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8" name="Google Shape;8828;p185"/>
          <p:cNvSpPr>
            <a:spLocks noChangeArrowheads="1"/>
          </p:cNvSpPr>
          <p:nvPr/>
        </p:nvSpPr>
        <p:spPr bwMode="auto">
          <a:xfrm>
            <a:off x="4149033" y="3874883"/>
            <a:ext cx="622317" cy="554625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9" name="Google Shape;8829;p185"/>
          <p:cNvSpPr>
            <a:spLocks noChangeArrowheads="1"/>
          </p:cNvSpPr>
          <p:nvPr/>
        </p:nvSpPr>
        <p:spPr bwMode="auto">
          <a:xfrm>
            <a:off x="7109992" y="3874883"/>
            <a:ext cx="622318" cy="554625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0" name="Google Shape;8830;p185"/>
          <p:cNvSpPr>
            <a:spLocks noChangeArrowheads="1"/>
          </p:cNvSpPr>
          <p:nvPr/>
        </p:nvSpPr>
        <p:spPr bwMode="auto">
          <a:xfrm>
            <a:off x="9864179" y="3874883"/>
            <a:ext cx="622318" cy="554625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5" name="Google Shape;8835;p185"/>
          <p:cNvSpPr txBox="1">
            <a:spLocks noChangeArrowheads="1"/>
          </p:cNvSpPr>
          <p:nvPr/>
        </p:nvSpPr>
        <p:spPr bwMode="auto">
          <a:xfrm>
            <a:off x="4312058" y="3869449"/>
            <a:ext cx="565885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 dirty="0"/>
          </a:p>
        </p:txBody>
      </p:sp>
      <p:sp>
        <p:nvSpPr>
          <p:cNvPr id="402456" name="Google Shape;8836;p185"/>
          <p:cNvSpPr txBox="1">
            <a:spLocks noChangeArrowheads="1"/>
          </p:cNvSpPr>
          <p:nvPr/>
        </p:nvSpPr>
        <p:spPr bwMode="auto">
          <a:xfrm>
            <a:off x="7280210" y="3879177"/>
            <a:ext cx="543939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 dirty="0"/>
          </a:p>
        </p:txBody>
      </p:sp>
      <p:sp>
        <p:nvSpPr>
          <p:cNvPr id="402457" name="Google Shape;8837;p185"/>
          <p:cNvSpPr txBox="1">
            <a:spLocks noChangeArrowheads="1"/>
          </p:cNvSpPr>
          <p:nvPr/>
        </p:nvSpPr>
        <p:spPr bwMode="auto">
          <a:xfrm>
            <a:off x="10027204" y="3859721"/>
            <a:ext cx="573723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 dirty="0"/>
          </a:p>
        </p:txBody>
      </p:sp>
      <p:sp>
        <p:nvSpPr>
          <p:cNvPr id="402458" name="Google Shape;8838;p185"/>
          <p:cNvSpPr txBox="1">
            <a:spLocks noChangeArrowheads="1"/>
          </p:cNvSpPr>
          <p:nvPr/>
        </p:nvSpPr>
        <p:spPr bwMode="auto">
          <a:xfrm>
            <a:off x="1656761" y="3859721"/>
            <a:ext cx="551777" cy="6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E15BC-9D18-70F5-2F1D-DBC45C4A6D2A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Key Steps</a:t>
            </a:r>
            <a:endParaRPr lang="en-US" dirty="0"/>
          </a:p>
        </p:txBody>
      </p:sp>
      <p:sp>
        <p:nvSpPr>
          <p:cNvPr id="3" name="Google Shape;1681;p59">
            <a:extLst>
              <a:ext uri="{FF2B5EF4-FFF2-40B4-BE49-F238E27FC236}">
                <a16:creationId xmlns:a16="http://schemas.microsoft.com/office/drawing/2014/main" id="{C352A35A-9D67-4881-AA3E-EE5FE67258C5}"/>
              </a:ext>
            </a:extLst>
          </p:cNvPr>
          <p:cNvSpPr txBox="1"/>
          <p:nvPr/>
        </p:nvSpPr>
        <p:spPr>
          <a:xfrm>
            <a:off x="924697" y="1463213"/>
            <a:ext cx="1875666" cy="1805279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Identification of the purpose of microservice application.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Determination of the key functionalities and services that the architecture will provide.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Use case Diagrams</a:t>
            </a:r>
          </a:p>
        </p:txBody>
      </p:sp>
      <p:sp>
        <p:nvSpPr>
          <p:cNvPr id="4" name="Google Shape;1610;p57">
            <a:extLst>
              <a:ext uri="{FF2B5EF4-FFF2-40B4-BE49-F238E27FC236}">
                <a16:creationId xmlns:a16="http://schemas.microsoft.com/office/drawing/2014/main" id="{680CE8EA-15C4-1E02-B87F-E99F85EF3227}"/>
              </a:ext>
            </a:extLst>
          </p:cNvPr>
          <p:cNvSpPr txBox="1"/>
          <p:nvPr/>
        </p:nvSpPr>
        <p:spPr>
          <a:xfrm>
            <a:off x="858294" y="1246776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Idea</a:t>
            </a:r>
            <a:endParaRPr sz="600" b="1" dirty="0"/>
          </a:p>
        </p:txBody>
      </p:sp>
      <p:sp>
        <p:nvSpPr>
          <p:cNvPr id="5" name="Google Shape;1681;p59">
            <a:extLst>
              <a:ext uri="{FF2B5EF4-FFF2-40B4-BE49-F238E27FC236}">
                <a16:creationId xmlns:a16="http://schemas.microsoft.com/office/drawing/2014/main" id="{E07DB4F6-6F3F-2E0A-DDB9-9C9B8F24508C}"/>
              </a:ext>
            </a:extLst>
          </p:cNvPr>
          <p:cNvSpPr txBox="1"/>
          <p:nvPr/>
        </p:nvSpPr>
        <p:spPr>
          <a:xfrm>
            <a:off x="3579876" y="1452440"/>
            <a:ext cx="1875666" cy="180500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Definition of the overall architecture of microservices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architecture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process flow diagram</a:t>
            </a:r>
          </a:p>
        </p:txBody>
      </p:sp>
      <p:sp>
        <p:nvSpPr>
          <p:cNvPr id="6" name="Google Shape;1610;p57">
            <a:extLst>
              <a:ext uri="{FF2B5EF4-FFF2-40B4-BE49-F238E27FC236}">
                <a16:creationId xmlns:a16="http://schemas.microsoft.com/office/drawing/2014/main" id="{7D5EED8A-7B71-44BD-2191-EADCB6BB35E9}"/>
              </a:ext>
            </a:extLst>
          </p:cNvPr>
          <p:cNvSpPr txBox="1"/>
          <p:nvPr/>
        </p:nvSpPr>
        <p:spPr>
          <a:xfrm>
            <a:off x="3513473" y="1236002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System Design</a:t>
            </a:r>
            <a:endParaRPr sz="600" b="1" dirty="0"/>
          </a:p>
        </p:txBody>
      </p:sp>
      <p:sp>
        <p:nvSpPr>
          <p:cNvPr id="7" name="Google Shape;1681;p59">
            <a:extLst>
              <a:ext uri="{FF2B5EF4-FFF2-40B4-BE49-F238E27FC236}">
                <a16:creationId xmlns:a16="http://schemas.microsoft.com/office/drawing/2014/main" id="{2825B97B-F791-C37E-67A0-54FA14312E73}"/>
              </a:ext>
            </a:extLst>
          </p:cNvPr>
          <p:cNvSpPr txBox="1"/>
          <p:nvPr/>
        </p:nvSpPr>
        <p:spPr>
          <a:xfrm>
            <a:off x="6539347" y="1473587"/>
            <a:ext cx="1875666" cy="1794905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Implementation of the application with the planned architecture in Python </a:t>
            </a:r>
            <a:r>
              <a:rPr lang="en-US" sz="1050" dirty="0" err="1"/>
              <a:t>FastAPI</a:t>
            </a:r>
            <a:r>
              <a:rPr lang="en-US" sz="1050" dirty="0"/>
              <a:t>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i="0" dirty="0">
              <a:effectLst/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Implementation of the data storage in PostgreSQL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Building Restful services</a:t>
            </a:r>
            <a:endParaRPr sz="1050" dirty="0"/>
          </a:p>
        </p:txBody>
      </p:sp>
      <p:sp>
        <p:nvSpPr>
          <p:cNvPr id="8" name="Google Shape;1610;p57">
            <a:extLst>
              <a:ext uri="{FF2B5EF4-FFF2-40B4-BE49-F238E27FC236}">
                <a16:creationId xmlns:a16="http://schemas.microsoft.com/office/drawing/2014/main" id="{89D1E314-31A9-2B01-904C-01AF9A38C98D}"/>
              </a:ext>
            </a:extLst>
          </p:cNvPr>
          <p:cNvSpPr txBox="1"/>
          <p:nvPr/>
        </p:nvSpPr>
        <p:spPr>
          <a:xfrm>
            <a:off x="6082395" y="1277025"/>
            <a:ext cx="2779511" cy="20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Development</a:t>
            </a:r>
            <a:endParaRPr sz="600" b="1" dirty="0"/>
          </a:p>
        </p:txBody>
      </p:sp>
      <p:sp>
        <p:nvSpPr>
          <p:cNvPr id="9" name="Google Shape;1681;p59">
            <a:extLst>
              <a:ext uri="{FF2B5EF4-FFF2-40B4-BE49-F238E27FC236}">
                <a16:creationId xmlns:a16="http://schemas.microsoft.com/office/drawing/2014/main" id="{7537ADD3-1B9D-1222-1BE5-2DF984A54F36}"/>
              </a:ext>
            </a:extLst>
          </p:cNvPr>
          <p:cNvSpPr txBox="1"/>
          <p:nvPr/>
        </p:nvSpPr>
        <p:spPr>
          <a:xfrm>
            <a:off x="9382490" y="1456832"/>
            <a:ext cx="1875666" cy="1811660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Validation of the application behavior as per the defined requirements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Testing real-world scenarios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Documentation of system architecture, and inputs and outputs description.</a:t>
            </a:r>
          </a:p>
        </p:txBody>
      </p:sp>
      <p:sp>
        <p:nvSpPr>
          <p:cNvPr id="10" name="Google Shape;1610;p57">
            <a:extLst>
              <a:ext uri="{FF2B5EF4-FFF2-40B4-BE49-F238E27FC236}">
                <a16:creationId xmlns:a16="http://schemas.microsoft.com/office/drawing/2014/main" id="{A37B92E8-8190-99B5-23E0-B78D6A12C1C9}"/>
              </a:ext>
            </a:extLst>
          </p:cNvPr>
          <p:cNvSpPr txBox="1"/>
          <p:nvPr/>
        </p:nvSpPr>
        <p:spPr>
          <a:xfrm>
            <a:off x="9031360" y="1280221"/>
            <a:ext cx="2707300" cy="3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Functionality Testing &amp; Documentation</a:t>
            </a:r>
            <a:endParaRPr sz="600" b="1" dirty="0"/>
          </a:p>
        </p:txBody>
      </p:sp>
      <p:sp>
        <p:nvSpPr>
          <p:cNvPr id="11" name="Google Shape;1681;p59">
            <a:extLst>
              <a:ext uri="{FF2B5EF4-FFF2-40B4-BE49-F238E27FC236}">
                <a16:creationId xmlns:a16="http://schemas.microsoft.com/office/drawing/2014/main" id="{385D20D1-D43F-8D67-B49E-664A810C6B08}"/>
              </a:ext>
            </a:extLst>
          </p:cNvPr>
          <p:cNvSpPr txBox="1"/>
          <p:nvPr/>
        </p:nvSpPr>
        <p:spPr>
          <a:xfrm>
            <a:off x="924568" y="4710597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Independent deployment of the Product Catalog, Shopping Cart, and Order Management services in Deta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Hosting distinct databases for each service on a single RDS instance</a:t>
            </a:r>
            <a:endParaRPr sz="1050" dirty="0"/>
          </a:p>
        </p:txBody>
      </p:sp>
      <p:sp>
        <p:nvSpPr>
          <p:cNvPr id="12" name="Google Shape;1610;p57">
            <a:extLst>
              <a:ext uri="{FF2B5EF4-FFF2-40B4-BE49-F238E27FC236}">
                <a16:creationId xmlns:a16="http://schemas.microsoft.com/office/drawing/2014/main" id="{9A129702-BEB0-3A15-B4C3-E6FEF43ED766}"/>
              </a:ext>
            </a:extLst>
          </p:cNvPr>
          <p:cNvSpPr txBox="1"/>
          <p:nvPr/>
        </p:nvSpPr>
        <p:spPr>
          <a:xfrm>
            <a:off x="858165" y="4494160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Deployment</a:t>
            </a:r>
            <a:endParaRPr sz="600" b="1" dirty="0"/>
          </a:p>
        </p:txBody>
      </p:sp>
      <p:sp>
        <p:nvSpPr>
          <p:cNvPr id="13" name="Google Shape;1681;p59">
            <a:extLst>
              <a:ext uri="{FF2B5EF4-FFF2-40B4-BE49-F238E27FC236}">
                <a16:creationId xmlns:a16="http://schemas.microsoft.com/office/drawing/2014/main" id="{0E770BE6-7E8A-3557-90CB-39B92C34484C}"/>
              </a:ext>
            </a:extLst>
          </p:cNvPr>
          <p:cNvSpPr txBox="1"/>
          <p:nvPr/>
        </p:nvSpPr>
        <p:spPr>
          <a:xfrm>
            <a:off x="3579876" y="4710597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Designing test plans in JMeter to mimic real-world user behavior and load patterns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Monitoring response rate, throughput, and error rate to evaluate system performance.</a:t>
            </a:r>
            <a:endParaRPr sz="1050" dirty="0"/>
          </a:p>
        </p:txBody>
      </p:sp>
      <p:sp>
        <p:nvSpPr>
          <p:cNvPr id="14" name="Google Shape;1610;p57">
            <a:extLst>
              <a:ext uri="{FF2B5EF4-FFF2-40B4-BE49-F238E27FC236}">
                <a16:creationId xmlns:a16="http://schemas.microsoft.com/office/drawing/2014/main" id="{13CEB73E-D03E-6E5D-7041-DD71F450A9CE}"/>
              </a:ext>
            </a:extLst>
          </p:cNvPr>
          <p:cNvSpPr txBox="1"/>
          <p:nvPr/>
        </p:nvSpPr>
        <p:spPr>
          <a:xfrm>
            <a:off x="3513473" y="4494159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Load Testing</a:t>
            </a:r>
            <a:endParaRPr sz="600" b="1" dirty="0"/>
          </a:p>
        </p:txBody>
      </p:sp>
      <p:sp>
        <p:nvSpPr>
          <p:cNvPr id="15" name="Google Shape;1681;p59">
            <a:extLst>
              <a:ext uri="{FF2B5EF4-FFF2-40B4-BE49-F238E27FC236}">
                <a16:creationId xmlns:a16="http://schemas.microsoft.com/office/drawing/2014/main" id="{DCCD6B27-3504-D378-3EA1-3E49947A1E4C}"/>
              </a:ext>
            </a:extLst>
          </p:cNvPr>
          <p:cNvSpPr txBox="1"/>
          <p:nvPr/>
        </p:nvSpPr>
        <p:spPr>
          <a:xfrm>
            <a:off x="6530925" y="4723259"/>
            <a:ext cx="1875666" cy="158452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Leveraging JMeter's diverse set of listeners to capture a broad spectrum of performance data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Designing data processing pipeline, preparing data ready for advanced analytics and visualization.</a:t>
            </a:r>
            <a:endParaRPr sz="1000" dirty="0"/>
          </a:p>
        </p:txBody>
      </p:sp>
      <p:sp>
        <p:nvSpPr>
          <p:cNvPr id="16" name="Google Shape;1610;p57">
            <a:extLst>
              <a:ext uri="{FF2B5EF4-FFF2-40B4-BE49-F238E27FC236}">
                <a16:creationId xmlns:a16="http://schemas.microsoft.com/office/drawing/2014/main" id="{6DD1CE51-9301-C708-6355-F0F169C80455}"/>
              </a:ext>
            </a:extLst>
          </p:cNvPr>
          <p:cNvSpPr txBox="1"/>
          <p:nvPr/>
        </p:nvSpPr>
        <p:spPr>
          <a:xfrm>
            <a:off x="6036311" y="4506153"/>
            <a:ext cx="2881737" cy="30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Data Collection &amp; Pre-Processing</a:t>
            </a:r>
            <a:endParaRPr sz="600" b="1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195A14B-B575-6A0C-FEFC-54F79F1CA3F0}"/>
              </a:ext>
            </a:extLst>
          </p:cNvPr>
          <p:cNvSpPr txBox="1"/>
          <p:nvPr/>
        </p:nvSpPr>
        <p:spPr>
          <a:xfrm>
            <a:off x="9382490" y="4713652"/>
            <a:ext cx="1875666" cy="1594128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Visualization of processed data in Tableau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Application of statistical approach (Central Limit Theorem, Hypothesis testing, Summary Statistics)  to drive insights and extract conclusions.</a:t>
            </a:r>
            <a:endParaRPr sz="1050" dirty="0"/>
          </a:p>
        </p:txBody>
      </p:sp>
      <p:sp>
        <p:nvSpPr>
          <p:cNvPr id="18" name="Google Shape;1610;p57">
            <a:extLst>
              <a:ext uri="{FF2B5EF4-FFF2-40B4-BE49-F238E27FC236}">
                <a16:creationId xmlns:a16="http://schemas.microsoft.com/office/drawing/2014/main" id="{F0427153-38E3-4DF6-85C4-CA92ABCE5B4F}"/>
              </a:ext>
            </a:extLst>
          </p:cNvPr>
          <p:cNvSpPr txBox="1"/>
          <p:nvPr/>
        </p:nvSpPr>
        <p:spPr>
          <a:xfrm>
            <a:off x="9316087" y="4497214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Analysis &amp; Insights</a:t>
            </a:r>
            <a:endParaRPr sz="600" b="1" dirty="0"/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D728466B-D899-FEB6-BC5A-0DE8BC7FFF10}"/>
              </a:ext>
            </a:extLst>
          </p:cNvPr>
          <p:cNvSpPr txBox="1"/>
          <p:nvPr/>
        </p:nvSpPr>
        <p:spPr>
          <a:xfrm>
            <a:off x="924568" y="3310556"/>
            <a:ext cx="1875666" cy="278953"/>
          </a:xfrm>
          <a:prstGeom prst="rect">
            <a:avLst/>
          </a:prstGeom>
          <a:solidFill>
            <a:schemeClr val="accent6">
              <a:lumMod val="75000"/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DONE</a:t>
            </a:r>
            <a:endParaRPr lang="en-US" sz="1050" dirty="0"/>
          </a:p>
        </p:txBody>
      </p:sp>
      <p:sp>
        <p:nvSpPr>
          <p:cNvPr id="42" name="Google Shape;8823;p185">
            <a:extLst>
              <a:ext uri="{FF2B5EF4-FFF2-40B4-BE49-F238E27FC236}">
                <a16:creationId xmlns:a16="http://schemas.microsoft.com/office/drawing/2014/main" id="{ED9185C2-F8F0-926C-DF2D-708F2EF6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" y="575755"/>
            <a:ext cx="630238" cy="630238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8824;p185">
            <a:extLst>
              <a:ext uri="{FF2B5EF4-FFF2-40B4-BE49-F238E27FC236}">
                <a16:creationId xmlns:a16="http://schemas.microsoft.com/office/drawing/2014/main" id="{8B1FBE8B-70A6-7B63-24A8-FF80C7DCF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730" y="575755"/>
            <a:ext cx="630238" cy="630238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" name="Google Shape;8825;p185">
            <a:extLst>
              <a:ext uri="{FF2B5EF4-FFF2-40B4-BE49-F238E27FC236}">
                <a16:creationId xmlns:a16="http://schemas.microsoft.com/office/drawing/2014/main" id="{DC0AA0AD-679F-8580-44CF-23FA2DF9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714" y="575755"/>
            <a:ext cx="630237" cy="630238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8826;p185">
            <a:extLst>
              <a:ext uri="{FF2B5EF4-FFF2-40B4-BE49-F238E27FC236}">
                <a16:creationId xmlns:a16="http://schemas.microsoft.com/office/drawing/2014/main" id="{C02F77BC-7B39-24C0-A7BF-94485389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690" y="575755"/>
            <a:ext cx="630237" cy="630238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6" name="Google Shape;8831;p185">
            <a:extLst>
              <a:ext uri="{FF2B5EF4-FFF2-40B4-BE49-F238E27FC236}">
                <a16:creationId xmlns:a16="http://schemas.microsoft.com/office/drawing/2014/main" id="{E803A6AC-5C6B-A651-83AE-9220F848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293" y="602743"/>
            <a:ext cx="5635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47" name="Google Shape;8832;p185">
            <a:extLst>
              <a:ext uri="{FF2B5EF4-FFF2-40B4-BE49-F238E27FC236}">
                <a16:creationId xmlns:a16="http://schemas.microsoft.com/office/drawing/2014/main" id="{4B58BCA4-E46F-0E6B-A6B9-8099F3F2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039" y="602743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48" name="Google Shape;8833;p185">
            <a:extLst>
              <a:ext uri="{FF2B5EF4-FFF2-40B4-BE49-F238E27FC236}">
                <a16:creationId xmlns:a16="http://schemas.microsoft.com/office/drawing/2014/main" id="{6BAFBBF0-4E74-32E4-47A3-34A74566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4840" y="602743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 dirty="0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 dirty="0"/>
          </a:p>
        </p:txBody>
      </p:sp>
      <p:sp>
        <p:nvSpPr>
          <p:cNvPr id="49" name="Google Shape;8834;p185">
            <a:extLst>
              <a:ext uri="{FF2B5EF4-FFF2-40B4-BE49-F238E27FC236}">
                <a16:creationId xmlns:a16="http://schemas.microsoft.com/office/drawing/2014/main" id="{5D7F25EE-0645-FBD2-3A35-AFB9245D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737" y="602743"/>
            <a:ext cx="4651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0C9315E-6B2D-0529-3BD8-6E1B9872E9CA}"/>
              </a:ext>
            </a:extLst>
          </p:cNvPr>
          <p:cNvSpPr/>
          <p:nvPr/>
        </p:nvSpPr>
        <p:spPr>
          <a:xfrm>
            <a:off x="297666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4581A16-C01B-9753-2209-3071287792B8}"/>
              </a:ext>
            </a:extLst>
          </p:cNvPr>
          <p:cNvSpPr/>
          <p:nvPr/>
        </p:nvSpPr>
        <p:spPr>
          <a:xfrm>
            <a:off x="586385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0993EF8-1238-47D1-AD95-8ECE3F89C5CB}"/>
              </a:ext>
            </a:extLst>
          </p:cNvPr>
          <p:cNvSpPr/>
          <p:nvPr/>
        </p:nvSpPr>
        <p:spPr>
          <a:xfrm>
            <a:off x="8727224" y="2286002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094F222-4804-D5CC-B74F-4A7C1EEA105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H="1">
            <a:off x="924568" y="2362662"/>
            <a:ext cx="10333588" cy="3146527"/>
          </a:xfrm>
          <a:prstGeom prst="bentConnector5">
            <a:avLst>
              <a:gd name="adj1" fmla="val -2212"/>
              <a:gd name="adj2" fmla="val 46758"/>
              <a:gd name="adj3" fmla="val 10221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11D8F76-E945-34C3-0FD9-A015D69D027D}"/>
              </a:ext>
            </a:extLst>
          </p:cNvPr>
          <p:cNvSpPr/>
          <p:nvPr/>
        </p:nvSpPr>
        <p:spPr>
          <a:xfrm>
            <a:off x="300260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B382EE5-BD91-CCCE-7BD3-8F4D8B346822}"/>
              </a:ext>
            </a:extLst>
          </p:cNvPr>
          <p:cNvSpPr/>
          <p:nvPr/>
        </p:nvSpPr>
        <p:spPr>
          <a:xfrm>
            <a:off x="588979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C49B7AF-3F9B-971C-E624-F196FD60794A}"/>
              </a:ext>
            </a:extLst>
          </p:cNvPr>
          <p:cNvSpPr/>
          <p:nvPr/>
        </p:nvSpPr>
        <p:spPr>
          <a:xfrm>
            <a:off x="8753163" y="5278889"/>
            <a:ext cx="457200" cy="546319"/>
          </a:xfrm>
          <a:prstGeom prst="rightArrow">
            <a:avLst/>
          </a:prstGeom>
          <a:solidFill>
            <a:srgbClr val="C1C1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681;p59">
            <a:extLst>
              <a:ext uri="{FF2B5EF4-FFF2-40B4-BE49-F238E27FC236}">
                <a16:creationId xmlns:a16="http://schemas.microsoft.com/office/drawing/2014/main" id="{932B5379-46E9-EFDC-F71B-BBD4078D34A5}"/>
              </a:ext>
            </a:extLst>
          </p:cNvPr>
          <p:cNvSpPr txBox="1"/>
          <p:nvPr/>
        </p:nvSpPr>
        <p:spPr>
          <a:xfrm>
            <a:off x="924568" y="6339627"/>
            <a:ext cx="1875666" cy="278953"/>
          </a:xfrm>
          <a:prstGeom prst="rect">
            <a:avLst/>
          </a:prstGeom>
          <a:solidFill>
            <a:schemeClr val="accent6">
              <a:lumMod val="75000"/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DONE</a:t>
            </a:r>
            <a:endParaRPr lang="en-US" sz="1050" dirty="0"/>
          </a:p>
        </p:txBody>
      </p:sp>
      <p:sp>
        <p:nvSpPr>
          <p:cNvPr id="22" name="Google Shape;1681;p59">
            <a:extLst>
              <a:ext uri="{FF2B5EF4-FFF2-40B4-BE49-F238E27FC236}">
                <a16:creationId xmlns:a16="http://schemas.microsoft.com/office/drawing/2014/main" id="{BD288644-A55F-DA11-CCF8-FF36E0268538}"/>
              </a:ext>
            </a:extLst>
          </p:cNvPr>
          <p:cNvSpPr txBox="1"/>
          <p:nvPr/>
        </p:nvSpPr>
        <p:spPr>
          <a:xfrm>
            <a:off x="9382490" y="3305026"/>
            <a:ext cx="1875666" cy="278953"/>
          </a:xfrm>
          <a:prstGeom prst="rect">
            <a:avLst/>
          </a:prstGeom>
          <a:solidFill>
            <a:schemeClr val="accent6">
              <a:lumMod val="75000"/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DONE</a:t>
            </a:r>
            <a:endParaRPr lang="en-US" sz="1050" dirty="0"/>
          </a:p>
        </p:txBody>
      </p:sp>
      <p:sp>
        <p:nvSpPr>
          <p:cNvPr id="28" name="Google Shape;1681;p59">
            <a:extLst>
              <a:ext uri="{FF2B5EF4-FFF2-40B4-BE49-F238E27FC236}">
                <a16:creationId xmlns:a16="http://schemas.microsoft.com/office/drawing/2014/main" id="{F1D3EF87-B07F-61A4-DCFB-7D3AFAEEC0D6}"/>
              </a:ext>
            </a:extLst>
          </p:cNvPr>
          <p:cNvSpPr txBox="1"/>
          <p:nvPr/>
        </p:nvSpPr>
        <p:spPr>
          <a:xfrm>
            <a:off x="6538983" y="3320213"/>
            <a:ext cx="1875666" cy="278953"/>
          </a:xfrm>
          <a:prstGeom prst="rect">
            <a:avLst/>
          </a:prstGeom>
          <a:solidFill>
            <a:schemeClr val="accent6">
              <a:lumMod val="75000"/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DONE</a:t>
            </a:r>
            <a:endParaRPr lang="en-US" sz="1050" dirty="0"/>
          </a:p>
        </p:txBody>
      </p:sp>
      <p:sp>
        <p:nvSpPr>
          <p:cNvPr id="29" name="Google Shape;1681;p59">
            <a:extLst>
              <a:ext uri="{FF2B5EF4-FFF2-40B4-BE49-F238E27FC236}">
                <a16:creationId xmlns:a16="http://schemas.microsoft.com/office/drawing/2014/main" id="{21969E5A-937D-A5E9-232D-D707D46DB187}"/>
              </a:ext>
            </a:extLst>
          </p:cNvPr>
          <p:cNvSpPr txBox="1"/>
          <p:nvPr/>
        </p:nvSpPr>
        <p:spPr>
          <a:xfrm>
            <a:off x="3579876" y="3315099"/>
            <a:ext cx="1875666" cy="278953"/>
          </a:xfrm>
          <a:prstGeom prst="rect">
            <a:avLst/>
          </a:prstGeom>
          <a:solidFill>
            <a:schemeClr val="accent6">
              <a:lumMod val="75000"/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DONE</a:t>
            </a:r>
            <a:endParaRPr lang="en-US" sz="1050" dirty="0"/>
          </a:p>
        </p:txBody>
      </p:sp>
      <p:sp>
        <p:nvSpPr>
          <p:cNvPr id="33" name="Google Shape;1681;p59">
            <a:extLst>
              <a:ext uri="{FF2B5EF4-FFF2-40B4-BE49-F238E27FC236}">
                <a16:creationId xmlns:a16="http://schemas.microsoft.com/office/drawing/2014/main" id="{6452141A-4766-A6E3-F541-1BBE91614984}"/>
              </a:ext>
            </a:extLst>
          </p:cNvPr>
          <p:cNvSpPr txBox="1"/>
          <p:nvPr/>
        </p:nvSpPr>
        <p:spPr>
          <a:xfrm>
            <a:off x="3579876" y="6358516"/>
            <a:ext cx="1875666" cy="278953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In Progress</a:t>
            </a:r>
            <a:endParaRPr lang="en-US" sz="1050" dirty="0"/>
          </a:p>
        </p:txBody>
      </p:sp>
      <p:sp>
        <p:nvSpPr>
          <p:cNvPr id="34" name="Google Shape;1681;p59">
            <a:extLst>
              <a:ext uri="{FF2B5EF4-FFF2-40B4-BE49-F238E27FC236}">
                <a16:creationId xmlns:a16="http://schemas.microsoft.com/office/drawing/2014/main" id="{9177283E-A482-F9EB-FB2C-E2625D02296C}"/>
              </a:ext>
            </a:extLst>
          </p:cNvPr>
          <p:cNvSpPr txBox="1"/>
          <p:nvPr/>
        </p:nvSpPr>
        <p:spPr>
          <a:xfrm>
            <a:off x="6538983" y="6360696"/>
            <a:ext cx="1875666" cy="278953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In Progress</a:t>
            </a:r>
            <a:endParaRPr lang="en-US" sz="1050" dirty="0"/>
          </a:p>
        </p:txBody>
      </p:sp>
      <p:sp>
        <p:nvSpPr>
          <p:cNvPr id="35" name="Google Shape;1681;p59">
            <a:extLst>
              <a:ext uri="{FF2B5EF4-FFF2-40B4-BE49-F238E27FC236}">
                <a16:creationId xmlns:a16="http://schemas.microsoft.com/office/drawing/2014/main" id="{A8EFA75E-C1FF-7607-8E73-E00760AB788C}"/>
              </a:ext>
            </a:extLst>
          </p:cNvPr>
          <p:cNvSpPr txBox="1"/>
          <p:nvPr/>
        </p:nvSpPr>
        <p:spPr>
          <a:xfrm>
            <a:off x="9382490" y="6358515"/>
            <a:ext cx="1875666" cy="278953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In Progress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518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Architecture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AEF26-EAD8-8FE7-6097-FD14B3D099F5}"/>
              </a:ext>
            </a:extLst>
          </p:cNvPr>
          <p:cNvGrpSpPr/>
          <p:nvPr/>
        </p:nvGrpSpPr>
        <p:grpSpPr>
          <a:xfrm>
            <a:off x="0" y="647358"/>
            <a:ext cx="12192000" cy="5295900"/>
            <a:chOff x="0" y="958647"/>
            <a:chExt cx="12192000" cy="5295900"/>
          </a:xfrm>
        </p:grpSpPr>
        <p:pic>
          <p:nvPicPr>
            <p:cNvPr id="4" name="Picture 3" descr="A diagram of a computer&#10;&#10;Description automatically generated">
              <a:extLst>
                <a:ext uri="{FF2B5EF4-FFF2-40B4-BE49-F238E27FC236}">
                  <a16:creationId xmlns:a16="http://schemas.microsoft.com/office/drawing/2014/main" id="{5E0EDE7F-3A3E-3887-496E-103AE6E2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8647"/>
              <a:ext cx="12192000" cy="52959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858CE-13E0-1019-DBA1-FC2F3F624B58}"/>
                </a:ext>
              </a:extLst>
            </p:cNvPr>
            <p:cNvSpPr/>
            <p:nvPr/>
          </p:nvSpPr>
          <p:spPr>
            <a:xfrm>
              <a:off x="9982200" y="3806497"/>
              <a:ext cx="1334311" cy="204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306F14-5203-A559-0CA7-C61467EC0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0" y="3791190"/>
              <a:ext cx="1147862" cy="0"/>
            </a:xfrm>
            <a:prstGeom prst="line">
              <a:avLst/>
            </a:prstGeom>
            <a:ln>
              <a:solidFill>
                <a:srgbClr val="C1C1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468253D-32E4-F8A9-A042-38F865BFC78F}"/>
              </a:ext>
            </a:extLst>
          </p:cNvPr>
          <p:cNvSpPr txBox="1">
            <a:spLocks/>
          </p:cNvSpPr>
          <p:nvPr/>
        </p:nvSpPr>
        <p:spPr>
          <a:xfrm>
            <a:off x="0" y="5361860"/>
            <a:ext cx="396888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4"/>
              </a:rPr>
              <a:t>https://product_catalog-1-f3543029.deta.app/docs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5"/>
              </a:rPr>
              <a:t>https://shopping_cart-1-y6546994.deta.app/docs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6"/>
              </a:rPr>
              <a:t>https://order_management-1-w1405204.deta.app/docs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629E24-B0CC-F881-7B83-035C32F3812A}"/>
              </a:ext>
            </a:extLst>
          </p:cNvPr>
          <p:cNvSpPr txBox="1">
            <a:spLocks/>
          </p:cNvSpPr>
          <p:nvPr/>
        </p:nvSpPr>
        <p:spPr>
          <a:xfrm>
            <a:off x="0" y="4835339"/>
            <a:ext cx="2324911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Swagger UI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A534AD-49B6-2F98-B8CE-7FC2BDE58BE9}"/>
              </a:ext>
            </a:extLst>
          </p:cNvPr>
          <p:cNvSpPr txBox="1">
            <a:spLocks/>
          </p:cNvSpPr>
          <p:nvPr/>
        </p:nvSpPr>
        <p:spPr>
          <a:xfrm>
            <a:off x="0" y="5943258"/>
            <a:ext cx="2587557" cy="28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GitHub Readme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5D78C0-B38E-5E82-6F84-38F3E0236BDB}"/>
              </a:ext>
            </a:extLst>
          </p:cNvPr>
          <p:cNvSpPr txBox="1">
            <a:spLocks/>
          </p:cNvSpPr>
          <p:nvPr/>
        </p:nvSpPr>
        <p:spPr>
          <a:xfrm>
            <a:off x="-1" y="6190938"/>
            <a:ext cx="1045723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7"/>
              </a:rPr>
              <a:t>https://github.com/ADA-GWU/guidedresearchproject-tmehtiyev2019/blob/main/app/product_catalog_microservice/README.md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8"/>
              </a:rPr>
              <a:t>https://github.com/ADA-GWU/guidedresearchproject-tmehtiyev2019/blob/main/app/shopping_cart_microservice/README.md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9"/>
              </a:rPr>
              <a:t>https://github.com/ADA-GWU/guidedresearchproject-tmehtiyev2019/blob/main/app/order_management_microservice/README.md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3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Use Case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EB645A46-BF05-164F-E35D-4F1EB42D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536591"/>
            <a:ext cx="9066592" cy="62956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41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Process Flow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AD2ACF-3FD6-B3B6-1F19-02AABB6D1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86"/>
            <a:ext cx="12192000" cy="57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2042</Words>
  <Application>Microsoft Office PowerPoint</Application>
  <PresentationFormat>Widescreen</PresentationFormat>
  <Paragraphs>437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Open Sans</vt:lpstr>
      <vt:lpstr>Open Sans Semibold</vt:lpstr>
      <vt:lpstr>Raleway</vt:lpstr>
      <vt:lpstr>Söhne</vt:lpstr>
      <vt:lpstr>Times New Roman</vt:lpstr>
      <vt:lpstr>Wingdings</vt:lpstr>
      <vt:lpstr>Office Theme</vt:lpstr>
      <vt:lpstr>    Course: Guided Research    Project Title: Evaluating Performance Scalability of Microservice-Based Application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Mehtiyev</dc:creator>
  <cp:lastModifiedBy>Tural Mehtiyev</cp:lastModifiedBy>
  <cp:revision>46</cp:revision>
  <dcterms:created xsi:type="dcterms:W3CDTF">2023-07-31T19:53:41Z</dcterms:created>
  <dcterms:modified xsi:type="dcterms:W3CDTF">2023-08-08T00:06:15Z</dcterms:modified>
</cp:coreProperties>
</file>