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315" r:id="rId3"/>
    <p:sldId id="316" r:id="rId4"/>
    <p:sldId id="314" r:id="rId5"/>
    <p:sldId id="312" r:id="rId6"/>
    <p:sldId id="309" r:id="rId7"/>
    <p:sldId id="310" r:id="rId8"/>
    <p:sldId id="300" r:id="rId9"/>
    <p:sldId id="292" r:id="rId10"/>
    <p:sldId id="307" r:id="rId11"/>
    <p:sldId id="311" r:id="rId12"/>
    <p:sldId id="295" r:id="rId13"/>
    <p:sldId id="302"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296"/>
    <a:srgbClr val="0000FF"/>
    <a:srgbClr val="444444"/>
    <a:srgbClr val="6A5ACD"/>
    <a:srgbClr val="E18E52"/>
    <a:srgbClr val="FF8637"/>
    <a:srgbClr val="3A3A3A"/>
    <a:srgbClr val="F5CA46"/>
    <a:srgbClr val="B8AE8D"/>
    <a:srgbClr val="AAA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97" autoAdjust="0"/>
    <p:restoredTop sz="94692" autoAdjust="0"/>
  </p:normalViewPr>
  <p:slideViewPr>
    <p:cSldViewPr snapToGrid="0">
      <p:cViewPr varScale="1">
        <p:scale>
          <a:sx n="65" d="100"/>
          <a:sy n="65" d="100"/>
        </p:scale>
        <p:origin x="99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2</a:t>
            </a:fld>
            <a:endParaRPr lang="en-US"/>
          </a:p>
        </p:txBody>
      </p:sp>
    </p:spTree>
    <p:extLst>
      <p:ext uri="{BB962C8B-B14F-4D97-AF65-F5344CB8AC3E}">
        <p14:creationId xmlns:p14="http://schemas.microsoft.com/office/powerpoint/2010/main" val="88761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3</a:t>
            </a:fld>
            <a:endParaRPr lang="en-US"/>
          </a:p>
        </p:txBody>
      </p:sp>
    </p:spTree>
    <p:extLst>
      <p:ext uri="{BB962C8B-B14F-4D97-AF65-F5344CB8AC3E}">
        <p14:creationId xmlns:p14="http://schemas.microsoft.com/office/powerpoint/2010/main" val="90407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5</a:t>
            </a:fld>
            <a:endParaRPr lang="en-US"/>
          </a:p>
        </p:txBody>
      </p:sp>
    </p:spTree>
    <p:extLst>
      <p:ext uri="{BB962C8B-B14F-4D97-AF65-F5344CB8AC3E}">
        <p14:creationId xmlns:p14="http://schemas.microsoft.com/office/powerpoint/2010/main" val="2329112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9</a:t>
            </a:fld>
            <a:endParaRPr lang="en-US"/>
          </a:p>
        </p:txBody>
      </p:sp>
    </p:spTree>
    <p:extLst>
      <p:ext uri="{BB962C8B-B14F-4D97-AF65-F5344CB8AC3E}">
        <p14:creationId xmlns:p14="http://schemas.microsoft.com/office/powerpoint/2010/main" val="412353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11</a:t>
            </a:fld>
            <a:endParaRPr lang="en-US"/>
          </a:p>
        </p:txBody>
      </p:sp>
    </p:spTree>
    <p:extLst>
      <p:ext uri="{BB962C8B-B14F-4D97-AF65-F5344CB8AC3E}">
        <p14:creationId xmlns:p14="http://schemas.microsoft.com/office/powerpoint/2010/main" val="156642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1186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a:p>
        </p:txBody>
      </p:sp>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jpg"/><Relationship Id="rId7"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hyperlink" Target="http://powerpoint.sage-fox.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youtu.be/xu7iVcxGSHE" TargetMode="External"/><Relationship Id="rId2" Type="http://schemas.openxmlformats.org/officeDocument/2006/relationships/hyperlink" Target="https://www.facebook.com/Ahmadov.Elvin/videos/2764056110486671/" TargetMode="External"/><Relationship Id="rId1" Type="http://schemas.openxmlformats.org/officeDocument/2006/relationships/slideLayout" Target="../slideLayouts/slideLayout2.xml"/><Relationship Id="rId4" Type="http://schemas.openxmlformats.org/officeDocument/2006/relationships/hyperlink" Target="https://www.facebook.com/Ahmadov.Elvin/videos/276406357715259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owerpoint.sage-fox.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powerpoint.sage-fox.com/"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sage-fox.com/" TargetMode="External"/><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hyperlink" Target="http://powerpoint.sage-fox.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sage-fox.com/" TargetMode="External"/><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powerpoint.sage-fox.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 y="2438400"/>
            <a:ext cx="12192000" cy="9669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5975" y="5828808"/>
            <a:ext cx="12192001" cy="49475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68012" y="659292"/>
            <a:ext cx="7504899" cy="3077766"/>
          </a:xfrm>
          <a:prstGeom prst="rect">
            <a:avLst/>
          </a:prstGeom>
          <a:noFill/>
        </p:spPr>
        <p:txBody>
          <a:bodyPr wrap="square" rtlCol="0">
            <a:spAutoFit/>
          </a:bodyPr>
          <a:lstStyle/>
          <a:p>
            <a:pPr algn="ctr"/>
            <a:r>
              <a:rPr lang="en-US" sz="5400" dirty="0" smtClean="0">
                <a:solidFill>
                  <a:schemeClr val="bg1"/>
                </a:solidFill>
                <a:latin typeface="Cambria" panose="02040503050406030204" pitchFamily="18" charset="0"/>
                <a:ea typeface="Cambria" panose="02040503050406030204" pitchFamily="18" charset="0"/>
              </a:rPr>
              <a:t>Race in Baku F1 Circuit</a:t>
            </a:r>
            <a:r>
              <a:rPr lang="ru-RU" sz="5400" dirty="0" smtClean="0">
                <a:solidFill>
                  <a:schemeClr val="bg1"/>
                </a:solidFill>
                <a:latin typeface="Cambria" panose="02040503050406030204" pitchFamily="18" charset="0"/>
                <a:ea typeface="Cambria" panose="02040503050406030204" pitchFamily="18" charset="0"/>
              </a:rPr>
              <a:t/>
            </a:r>
            <a:br>
              <a:rPr lang="ru-RU" sz="5400" dirty="0" smtClean="0">
                <a:solidFill>
                  <a:schemeClr val="bg1"/>
                </a:solidFill>
                <a:latin typeface="Cambria" panose="02040503050406030204" pitchFamily="18" charset="0"/>
                <a:ea typeface="Cambria" panose="02040503050406030204" pitchFamily="18" charset="0"/>
              </a:rPr>
            </a:br>
            <a:r>
              <a:rPr lang="en-US" sz="5400" dirty="0" smtClean="0">
                <a:solidFill>
                  <a:schemeClr val="bg1"/>
                </a:solidFill>
                <a:latin typeface="Cambria" panose="02040503050406030204" pitchFamily="18" charset="0"/>
                <a:ea typeface="Cambria" panose="02040503050406030204" pitchFamily="18" charset="0"/>
              </a:rPr>
              <a:t/>
            </a:r>
            <a:br>
              <a:rPr lang="en-US" sz="5400" dirty="0" smtClean="0">
                <a:solidFill>
                  <a:schemeClr val="bg1"/>
                </a:solidFill>
                <a:latin typeface="Cambria" panose="02040503050406030204" pitchFamily="18" charset="0"/>
                <a:ea typeface="Cambria" panose="02040503050406030204" pitchFamily="18" charset="0"/>
              </a:rPr>
            </a:br>
            <a:r>
              <a:rPr lang="en-US" sz="3600" dirty="0" smtClean="0">
                <a:solidFill>
                  <a:schemeClr val="bg1"/>
                </a:solidFill>
                <a:latin typeface="Cambria" panose="02040503050406030204" pitchFamily="18" charset="0"/>
                <a:ea typeface="Cambria" panose="02040503050406030204" pitchFamily="18" charset="0"/>
              </a:rPr>
              <a:t> </a:t>
            </a:r>
            <a:r>
              <a:rPr lang="en-US" dirty="0">
                <a:solidFill>
                  <a:schemeClr val="bg1"/>
                </a:solidFill>
                <a:latin typeface="Cambria" panose="02040503050406030204" pitchFamily="18" charset="0"/>
                <a:ea typeface="Cambria" panose="02040503050406030204" pitchFamily="18" charset="0"/>
              </a:rPr>
              <a:t>“</a:t>
            </a:r>
            <a:r>
              <a:rPr lang="en-US" sz="3000" dirty="0">
                <a:solidFill>
                  <a:schemeClr val="bg1"/>
                </a:solidFill>
                <a:latin typeface="Cambria" panose="02040503050406030204" pitchFamily="18" charset="0"/>
                <a:ea typeface="Cambria" panose="02040503050406030204" pitchFamily="18" charset="0"/>
              </a:rPr>
              <a:t>A</a:t>
            </a:r>
            <a:r>
              <a:rPr lang="en-US" sz="3000" b="1" dirty="0">
                <a:solidFill>
                  <a:schemeClr val="bg1"/>
                </a:solidFill>
                <a:latin typeface="Cambria" panose="02040503050406030204" pitchFamily="18" charset="0"/>
                <a:ea typeface="Cambria" panose="02040503050406030204" pitchFamily="18" charset="0"/>
              </a:rPr>
              <a:t> </a:t>
            </a:r>
            <a:r>
              <a:rPr lang="en-US" sz="3000" dirty="0">
                <a:solidFill>
                  <a:schemeClr val="bg1"/>
                </a:solidFill>
                <a:latin typeface="Cambria" panose="02040503050406030204" pitchFamily="18" charset="0"/>
                <a:ea typeface="Cambria" panose="02040503050406030204" pitchFamily="18" charset="0"/>
              </a:rPr>
              <a:t>RACE ISN’T WON UNTIL IT’S OVER” </a:t>
            </a:r>
            <a:endParaRPr lang="ru-RU" sz="3000" dirty="0">
              <a:solidFill>
                <a:schemeClr val="bg1"/>
              </a:solidFill>
              <a:latin typeface="Cambria" panose="02040503050406030204" pitchFamily="18" charset="0"/>
              <a:ea typeface="Cambria" panose="02040503050406030204" pitchFamily="18" charset="0"/>
            </a:endParaRPr>
          </a:p>
          <a:p>
            <a:pPr algn="ctr"/>
            <a:endParaRPr lang="en-US" sz="5000" dirty="0">
              <a:solidFill>
                <a:schemeClr val="bg1"/>
              </a:solidFill>
              <a:latin typeface="Cambria" panose="02040503050406030204" pitchFamily="18" charset="0"/>
              <a:ea typeface="Cambria" panose="02040503050406030204" pitchFamily="18" charset="0"/>
              <a:cs typeface="Estrangelo Edessa" panose="03080600000000000000" pitchFamily="66" charset="0"/>
            </a:endParaRPr>
          </a:p>
        </p:txBody>
      </p:sp>
      <p:sp>
        <p:nvSpPr>
          <p:cNvPr id="9" name="TextBox 8"/>
          <p:cNvSpPr txBox="1"/>
          <p:nvPr/>
        </p:nvSpPr>
        <p:spPr>
          <a:xfrm>
            <a:off x="7279061" y="3449438"/>
            <a:ext cx="7144859" cy="2246769"/>
          </a:xfrm>
          <a:prstGeom prst="rect">
            <a:avLst/>
          </a:prstGeom>
          <a:noFill/>
        </p:spPr>
        <p:txBody>
          <a:bodyPr wrap="square" rtlCol="0">
            <a:spAutoFit/>
          </a:bodyPr>
          <a:lstStyle/>
          <a:p>
            <a:r>
              <a:rPr lang="en-US" sz="2800" dirty="0">
                <a:solidFill>
                  <a:schemeClr val="bg1"/>
                </a:solidFill>
                <a:latin typeface="Arial" pitchFamily="34" charset="0"/>
                <a:cs typeface="Arial" pitchFamily="34" charset="0"/>
              </a:rPr>
              <a:t>Game Pitch Presentation</a:t>
            </a:r>
            <a:br>
              <a:rPr lang="en-US" sz="2800" dirty="0">
                <a:solidFill>
                  <a:schemeClr val="bg1"/>
                </a:solidFill>
                <a:latin typeface="Arial" pitchFamily="34" charset="0"/>
                <a:cs typeface="Arial" pitchFamily="34" charset="0"/>
              </a:rPr>
            </a:br>
            <a:r>
              <a:rPr lang="en-US" sz="2800" dirty="0">
                <a:solidFill>
                  <a:schemeClr val="bg1"/>
                </a:solidFill>
                <a:latin typeface="Arial" pitchFamily="34" charset="0"/>
                <a:cs typeface="Arial" pitchFamily="34" charset="0"/>
              </a:rPr>
              <a:t>(Homework No.4)</a:t>
            </a:r>
          </a:p>
          <a:p>
            <a:r>
              <a:rPr lang="en-US" sz="2800" dirty="0">
                <a:solidFill>
                  <a:schemeClr val="bg1"/>
                </a:solidFill>
                <a:latin typeface="Arial" pitchFamily="34" charset="0"/>
                <a:cs typeface="Arial" pitchFamily="34" charset="0"/>
              </a:rPr>
              <a:t> </a:t>
            </a:r>
          </a:p>
          <a:p>
            <a:r>
              <a:rPr lang="en-US" sz="2800" dirty="0">
                <a:solidFill>
                  <a:schemeClr val="bg1"/>
                </a:solidFill>
                <a:latin typeface="Arial" pitchFamily="34" charset="0"/>
                <a:cs typeface="Arial" pitchFamily="34" charset="0"/>
              </a:rPr>
              <a:t>Project team: </a:t>
            </a:r>
            <a:r>
              <a:rPr lang="en-US" sz="2800" dirty="0" smtClean="0">
                <a:solidFill>
                  <a:schemeClr val="bg1"/>
                </a:solidFill>
                <a:latin typeface="Arial" pitchFamily="34" charset="0"/>
                <a:cs typeface="Arial" pitchFamily="34" charset="0"/>
              </a:rPr>
              <a:t>Game OPS </a:t>
            </a:r>
            <a:endParaRPr lang="en-US" sz="2800" dirty="0">
              <a:solidFill>
                <a:schemeClr val="bg1"/>
              </a:solidFill>
              <a:latin typeface="Arial" pitchFamily="34" charset="0"/>
              <a:cs typeface="Arial" pitchFamily="34" charset="0"/>
            </a:endParaRPr>
          </a:p>
          <a:p>
            <a:r>
              <a:rPr lang="en-US" sz="2800" dirty="0">
                <a:solidFill>
                  <a:schemeClr val="bg1"/>
                </a:solidFill>
                <a:latin typeface="Arial" pitchFamily="34" charset="0"/>
                <a:cs typeface="Arial" pitchFamily="34" charset="0"/>
              </a:rPr>
              <a:t>Instructor: Dr. </a:t>
            </a:r>
            <a:r>
              <a:rPr lang="en-US" sz="2800" dirty="0" err="1">
                <a:solidFill>
                  <a:schemeClr val="bg1"/>
                </a:solidFill>
                <a:latin typeface="Arial" pitchFamily="34" charset="0"/>
                <a:cs typeface="Arial" pitchFamily="34" charset="0"/>
              </a:rPr>
              <a:t>Araz</a:t>
            </a:r>
            <a:r>
              <a:rPr lang="en-US" sz="2800" dirty="0">
                <a:solidFill>
                  <a:schemeClr val="bg1"/>
                </a:solidFill>
                <a:latin typeface="Arial" pitchFamily="34" charset="0"/>
                <a:cs typeface="Arial" pitchFamily="34" charset="0"/>
              </a:rPr>
              <a:t> </a:t>
            </a:r>
            <a:r>
              <a:rPr lang="en-US" sz="2800" dirty="0" err="1">
                <a:solidFill>
                  <a:schemeClr val="bg1"/>
                </a:solidFill>
                <a:latin typeface="Arial" pitchFamily="34" charset="0"/>
                <a:cs typeface="Arial" pitchFamily="34" charset="0"/>
              </a:rPr>
              <a:t>Yusubov</a:t>
            </a:r>
            <a:endParaRPr lang="en-US"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720222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36" name="Oval 35"/>
          <p:cNvSpPr/>
          <p:nvPr/>
        </p:nvSpPr>
        <p:spPr>
          <a:xfrm>
            <a:off x="85039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465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91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317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293" y="2999648"/>
            <a:ext cx="1105999" cy="707886"/>
          </a:xfrm>
          <a:prstGeom prst="rect">
            <a:avLst/>
          </a:prstGeom>
          <a:noFill/>
        </p:spPr>
        <p:txBody>
          <a:bodyPr wrap="square" rtlCol="0">
            <a:spAutoFit/>
          </a:bodyPr>
          <a:lstStyle/>
          <a:p>
            <a:pPr algn="ctr"/>
            <a:r>
              <a:rPr lang="en-US" sz="2000" dirty="0" smtClean="0">
                <a:solidFill>
                  <a:schemeClr val="bg1"/>
                </a:solidFill>
                <a:latin typeface="Candara" panose="020E0502030303020204" pitchFamily="34" charset="0"/>
                <a:cs typeface="Estrangelo Edessa" panose="03080600000000000000" pitchFamily="66" charset="0"/>
              </a:rPr>
              <a:t>Play game</a:t>
            </a:r>
            <a:endParaRPr lang="en-US" sz="2000" dirty="0">
              <a:solidFill>
                <a:schemeClr val="bg1"/>
              </a:solidFill>
              <a:latin typeface="Candara" panose="020E0502030303020204" pitchFamily="34" charset="0"/>
              <a:cs typeface="Estrangelo Edessa" panose="03080600000000000000" pitchFamily="66" charset="0"/>
            </a:endParaRPr>
          </a:p>
        </p:txBody>
      </p:sp>
      <p:sp>
        <p:nvSpPr>
          <p:cNvPr id="43" name="TextBox 42"/>
          <p:cNvSpPr txBox="1"/>
          <p:nvPr/>
        </p:nvSpPr>
        <p:spPr>
          <a:xfrm>
            <a:off x="2464520" y="2999648"/>
            <a:ext cx="1105999" cy="415498"/>
          </a:xfrm>
          <a:prstGeom prst="rect">
            <a:avLst/>
          </a:prstGeom>
          <a:noFill/>
        </p:spPr>
        <p:txBody>
          <a:bodyPr wrap="square" rtlCol="0">
            <a:spAutoFit/>
          </a:bodyPr>
          <a:lstStyle/>
          <a:p>
            <a:pPr algn="ctr"/>
            <a:r>
              <a:rPr lang="en-US" sz="2100" dirty="0" smtClean="0">
                <a:solidFill>
                  <a:schemeClr val="bg1"/>
                </a:solidFill>
                <a:latin typeface="Candara" panose="020E0502030303020204" pitchFamily="34" charset="0"/>
                <a:cs typeface="Estrangelo Edessa" panose="03080600000000000000" pitchFamily="66" charset="0"/>
              </a:rPr>
              <a:t>Settings</a:t>
            </a:r>
            <a:endParaRPr lang="en-US" sz="2100" dirty="0">
              <a:solidFill>
                <a:schemeClr val="bg1"/>
              </a:solidFill>
              <a:latin typeface="Candara" panose="020E0502030303020204" pitchFamily="34" charset="0"/>
              <a:cs typeface="Estrangelo Edessa" panose="03080600000000000000" pitchFamily="66" charset="0"/>
            </a:endParaRPr>
          </a:p>
        </p:txBody>
      </p:sp>
      <p:sp>
        <p:nvSpPr>
          <p:cNvPr id="44" name="TextBox 43"/>
          <p:cNvSpPr txBox="1"/>
          <p:nvPr/>
        </p:nvSpPr>
        <p:spPr>
          <a:xfrm>
            <a:off x="4521796"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Quit</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5" name="TextBox 44"/>
          <p:cNvSpPr txBox="1"/>
          <p:nvPr/>
        </p:nvSpPr>
        <p:spPr>
          <a:xfrm>
            <a:off x="6585588" y="2999648"/>
            <a:ext cx="1105999" cy="461665"/>
          </a:xfrm>
          <a:prstGeom prst="rect">
            <a:avLst/>
          </a:prstGeom>
          <a:noFill/>
        </p:spPr>
        <p:txBody>
          <a:bodyPr wrap="square" rtlCol="0">
            <a:spAutoFit/>
          </a:bodyPr>
          <a:lstStyle/>
          <a:p>
            <a:pPr algn="ctr"/>
            <a:r>
              <a:rPr lang="en-US" sz="2400" dirty="0" smtClean="0">
                <a:solidFill>
                  <a:schemeClr val="bg1"/>
                </a:solidFill>
                <a:latin typeface="Candara" panose="020E0502030303020204" pitchFamily="34" charset="0"/>
              </a:rPr>
              <a:t>Credits</a:t>
            </a:r>
            <a:endParaRPr lang="en-US" sz="2400" dirty="0">
              <a:solidFill>
                <a:schemeClr val="bg1"/>
              </a:solidFill>
              <a:latin typeface="Candara" panose="020E0502030303020204" pitchFamily="34" charset="0"/>
              <a:cs typeface="Estrangelo Edessa" panose="03080600000000000000" pitchFamily="66" charset="0"/>
            </a:endParaRPr>
          </a:p>
        </p:txBody>
      </p:sp>
      <p:sp>
        <p:nvSpPr>
          <p:cNvPr id="46" name="TextBox 45"/>
          <p:cNvSpPr txBox="1"/>
          <p:nvPr/>
        </p:nvSpPr>
        <p:spPr>
          <a:xfrm>
            <a:off x="8642180"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Cash</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14" name="Up Arrow Callout 13"/>
          <p:cNvSpPr/>
          <p:nvPr/>
        </p:nvSpPr>
        <p:spPr>
          <a:xfrm>
            <a:off x="182880" y="4200637"/>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320" y="5115174"/>
            <a:ext cx="1420944" cy="707886"/>
          </a:xfrm>
          <a:prstGeom prst="rect">
            <a:avLst/>
          </a:prstGeom>
          <a:noFill/>
        </p:spPr>
        <p:txBody>
          <a:bodyPr wrap="square" rtlCol="0">
            <a:spAutoFit/>
          </a:bodyPr>
          <a:lstStyle/>
          <a:p>
            <a:pPr algn="ctr"/>
            <a:r>
              <a:rPr lang="en-US" sz="2000" dirty="0" smtClean="0">
                <a:solidFill>
                  <a:schemeClr val="bg1"/>
                </a:solidFill>
                <a:latin typeface="+mj-lt"/>
              </a:rPr>
              <a:t>Start the game</a:t>
            </a:r>
            <a:endParaRPr lang="en-US" sz="2000" dirty="0">
              <a:solidFill>
                <a:schemeClr val="bg1"/>
              </a:solidFill>
              <a:latin typeface="+mj-lt"/>
              <a:cs typeface="Estrangelo Edessa" panose="03080600000000000000" pitchFamily="66" charset="0"/>
            </a:endParaRPr>
          </a:p>
        </p:txBody>
      </p:sp>
      <p:sp>
        <p:nvSpPr>
          <p:cNvPr id="48" name="Up Arrow Callout 47"/>
          <p:cNvSpPr/>
          <p:nvPr/>
        </p:nvSpPr>
        <p:spPr>
          <a:xfrm>
            <a:off x="2240280" y="4200636"/>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40" idx="6"/>
            <a:endCxn id="41" idx="2"/>
          </p:cNvCxnSpPr>
          <p:nvPr/>
        </p:nvCxnSpPr>
        <p:spPr>
          <a:xfrm>
            <a:off x="16459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1" idx="6"/>
            <a:endCxn id="39" idx="2"/>
          </p:cNvCxnSpPr>
          <p:nvPr/>
        </p:nvCxnSpPr>
        <p:spPr>
          <a:xfrm>
            <a:off x="37033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6"/>
            <a:endCxn id="37" idx="2"/>
          </p:cNvCxnSpPr>
          <p:nvPr/>
        </p:nvCxnSpPr>
        <p:spPr>
          <a:xfrm>
            <a:off x="57607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7" idx="6"/>
            <a:endCxn id="36" idx="2"/>
          </p:cNvCxnSpPr>
          <p:nvPr/>
        </p:nvCxnSpPr>
        <p:spPr>
          <a:xfrm>
            <a:off x="78181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Up Arrow Callout 63"/>
          <p:cNvSpPr/>
          <p:nvPr/>
        </p:nvSpPr>
        <p:spPr>
          <a:xfrm>
            <a:off x="6355080" y="4200634"/>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 Arrow Callout 65"/>
          <p:cNvSpPr/>
          <p:nvPr/>
        </p:nvSpPr>
        <p:spPr>
          <a:xfrm>
            <a:off x="4297680" y="4181513"/>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Up Arrow Callout 66"/>
          <p:cNvSpPr/>
          <p:nvPr/>
        </p:nvSpPr>
        <p:spPr>
          <a:xfrm>
            <a:off x="8401924" y="4200633"/>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303116" y="5114073"/>
            <a:ext cx="1420944" cy="707886"/>
          </a:xfrm>
          <a:prstGeom prst="rect">
            <a:avLst/>
          </a:prstGeom>
          <a:noFill/>
        </p:spPr>
        <p:txBody>
          <a:bodyPr wrap="square" rtlCol="0">
            <a:spAutoFit/>
          </a:bodyPr>
          <a:lstStyle/>
          <a:p>
            <a:pPr algn="ctr"/>
            <a:r>
              <a:rPr lang="en-US" sz="2000" dirty="0" smtClean="0">
                <a:latin typeface="+mj-lt"/>
                <a:cs typeface="Estrangelo Edessa" panose="03080600000000000000" pitchFamily="66" charset="0"/>
              </a:rPr>
              <a:t>Sound</a:t>
            </a:r>
          </a:p>
          <a:p>
            <a:pPr algn="ctr"/>
            <a:r>
              <a:rPr lang="en-US" sz="2000" dirty="0" smtClean="0">
                <a:latin typeface="+mj-lt"/>
                <a:cs typeface="Estrangelo Edessa" panose="03080600000000000000" pitchFamily="66" charset="0"/>
              </a:rPr>
              <a:t>Display</a:t>
            </a:r>
            <a:endParaRPr lang="en-US" sz="2000" dirty="0">
              <a:latin typeface="+mj-lt"/>
              <a:cs typeface="Estrangelo Edessa" panose="03080600000000000000" pitchFamily="66" charset="0"/>
            </a:endParaRPr>
          </a:p>
        </p:txBody>
      </p:sp>
      <p:sp>
        <p:nvSpPr>
          <p:cNvPr id="69" name="TextBox 68"/>
          <p:cNvSpPr txBox="1"/>
          <p:nvPr/>
        </p:nvSpPr>
        <p:spPr>
          <a:xfrm>
            <a:off x="4339776" y="5114073"/>
            <a:ext cx="1420944" cy="707886"/>
          </a:xfrm>
          <a:prstGeom prst="rect">
            <a:avLst/>
          </a:prstGeom>
          <a:noFill/>
        </p:spPr>
        <p:txBody>
          <a:bodyPr wrap="square" rtlCol="0">
            <a:spAutoFit/>
          </a:bodyPr>
          <a:lstStyle/>
          <a:p>
            <a:pPr algn="ctr"/>
            <a:r>
              <a:rPr lang="en-US" sz="2000" dirty="0" smtClean="0">
                <a:solidFill>
                  <a:schemeClr val="bg1"/>
                </a:solidFill>
                <a:latin typeface="+mj-lt"/>
                <a:cs typeface="Estrangelo Edessa" panose="03080600000000000000" pitchFamily="66" charset="0"/>
              </a:rPr>
              <a:t>Exit the game</a:t>
            </a:r>
            <a:endParaRPr lang="en-US" sz="2000" dirty="0">
              <a:solidFill>
                <a:schemeClr val="bg1"/>
              </a:solidFill>
              <a:latin typeface="+mj-lt"/>
              <a:cs typeface="Estrangelo Edessa" panose="03080600000000000000" pitchFamily="66" charset="0"/>
            </a:endParaRPr>
          </a:p>
        </p:txBody>
      </p:sp>
      <p:sp>
        <p:nvSpPr>
          <p:cNvPr id="70" name="TextBox 69"/>
          <p:cNvSpPr txBox="1"/>
          <p:nvPr/>
        </p:nvSpPr>
        <p:spPr>
          <a:xfrm>
            <a:off x="6421848" y="5112972"/>
            <a:ext cx="1420944" cy="1015663"/>
          </a:xfrm>
          <a:prstGeom prst="rect">
            <a:avLst/>
          </a:prstGeom>
          <a:noFill/>
        </p:spPr>
        <p:txBody>
          <a:bodyPr wrap="square" rtlCol="0">
            <a:spAutoFit/>
          </a:bodyPr>
          <a:lstStyle/>
          <a:p>
            <a:pPr algn="ctr"/>
            <a:r>
              <a:rPr lang="en-US" sz="2000" dirty="0" smtClean="0">
                <a:latin typeface="+mj-lt"/>
                <a:cs typeface="Estrangelo Edessa" panose="03080600000000000000" pitchFamily="66" charset="0"/>
              </a:rPr>
              <a:t>Game developer’s name</a:t>
            </a:r>
            <a:endParaRPr lang="en-US" sz="2000" dirty="0">
              <a:latin typeface="+mj-lt"/>
              <a:cs typeface="Estrangelo Edessa" panose="03080600000000000000" pitchFamily="66" charset="0"/>
            </a:endParaRPr>
          </a:p>
        </p:txBody>
      </p:sp>
      <p:sp>
        <p:nvSpPr>
          <p:cNvPr id="71" name="TextBox 70"/>
          <p:cNvSpPr txBox="1"/>
          <p:nvPr/>
        </p:nvSpPr>
        <p:spPr>
          <a:xfrm>
            <a:off x="8479248" y="5112972"/>
            <a:ext cx="1420944" cy="400110"/>
          </a:xfrm>
          <a:prstGeom prst="rect">
            <a:avLst/>
          </a:prstGeom>
          <a:noFill/>
        </p:spPr>
        <p:txBody>
          <a:bodyPr wrap="square" rtlCol="0">
            <a:spAutoFit/>
          </a:bodyPr>
          <a:lstStyle/>
          <a:p>
            <a:pPr algn="ctr"/>
            <a:r>
              <a:rPr lang="en-US" sz="2000" dirty="0" smtClean="0">
                <a:solidFill>
                  <a:schemeClr val="bg1"/>
                </a:solidFill>
                <a:latin typeface="+mj-lt"/>
                <a:cs typeface="Estrangelo Edessa" panose="03080600000000000000" pitchFamily="66" charset="0"/>
              </a:rPr>
              <a:t>Total cash</a:t>
            </a:r>
            <a:endParaRPr lang="en-US" sz="2000" dirty="0">
              <a:solidFill>
                <a:schemeClr val="bg1"/>
              </a:solidFill>
              <a:latin typeface="+mj-lt"/>
              <a:cs typeface="Estrangelo Edessa" panose="03080600000000000000" pitchFamily="66" charset="0"/>
            </a:endParaRPr>
          </a:p>
        </p:txBody>
      </p:sp>
      <p:sp>
        <p:nvSpPr>
          <p:cNvPr id="49" name="Rectangle 48"/>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21894" y="113579"/>
            <a:ext cx="2035932" cy="1015663"/>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10</a:t>
            </a:r>
          </a:p>
          <a:p>
            <a:pPr algn="ctr"/>
            <a:endParaRPr lang="en-US" sz="3000" dirty="0">
              <a:solidFill>
                <a:schemeClr val="bg1"/>
              </a:solidFill>
              <a:cs typeface="Browallia New" panose="020B0604020202020204" pitchFamily="34" charset="-34"/>
            </a:endParaRPr>
          </a:p>
        </p:txBody>
      </p:sp>
      <p:sp>
        <p:nvSpPr>
          <p:cNvPr id="35" name="Rounded Rectangle 34"/>
          <p:cNvSpPr/>
          <p:nvPr/>
        </p:nvSpPr>
        <p:spPr>
          <a:xfrm>
            <a:off x="3685372" y="298652"/>
            <a:ext cx="4970907"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Game Description: Menus</a:t>
            </a:r>
            <a:endParaRPr lang="en-US" sz="2400" dirty="0">
              <a:solidFill>
                <a:schemeClr val="tx1"/>
              </a:solidFill>
            </a:endParaRPr>
          </a:p>
        </p:txBody>
      </p:sp>
    </p:spTree>
    <p:extLst>
      <p:ext uri="{BB962C8B-B14F-4D97-AF65-F5344CB8AC3E}">
        <p14:creationId xmlns:p14="http://schemas.microsoft.com/office/powerpoint/2010/main" val="23021454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20" name="Rounded Rectangle 19"/>
          <p:cNvSpPr/>
          <p:nvPr/>
        </p:nvSpPr>
        <p:spPr>
          <a:xfrm>
            <a:off x="587530" y="2436814"/>
            <a:ext cx="2560320" cy="3657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cs typeface="Browallia New" panose="020B0604020202020204" pitchFamily="34" charset="-34"/>
              </a:rPr>
              <a:t>Control with W,A,S,D of the </a:t>
            </a:r>
            <a:r>
              <a:rPr lang="en-US" dirty="0" err="1" smtClean="0">
                <a:cs typeface="Browallia New" panose="020B0604020202020204" pitchFamily="34" charset="-34"/>
              </a:rPr>
              <a:t>keyboardz</a:t>
            </a:r>
            <a:endParaRPr lang="en-US" dirty="0">
              <a:cs typeface="Browallia New" panose="020B0604020202020204" pitchFamily="34" charset="-34"/>
            </a:endParaRPr>
          </a:p>
        </p:txBody>
      </p:sp>
      <p:sp>
        <p:nvSpPr>
          <p:cNvPr id="31" name="Rounded Rectangle 30"/>
          <p:cNvSpPr/>
          <p:nvPr/>
        </p:nvSpPr>
        <p:spPr>
          <a:xfrm>
            <a:off x="3412388" y="2436814"/>
            <a:ext cx="2560320" cy="3657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p:cNvSpPr/>
          <p:nvPr/>
        </p:nvSpPr>
        <p:spPr>
          <a:xfrm>
            <a:off x="9076113" y="2436814"/>
            <a:ext cx="2560320" cy="36576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6237861" y="2436814"/>
            <a:ext cx="2560320" cy="36576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700570" y="4689986"/>
            <a:ext cx="1983956" cy="1200329"/>
          </a:xfrm>
          <a:prstGeom prst="rect">
            <a:avLst/>
          </a:prstGeom>
          <a:noFill/>
        </p:spPr>
        <p:txBody>
          <a:bodyPr wrap="square" rtlCol="0">
            <a:spAutoFit/>
          </a:bodyPr>
          <a:lstStyle/>
          <a:p>
            <a:r>
              <a:rPr lang="en-US" sz="2400" dirty="0" smtClean="0">
                <a:latin typeface="+mj-lt"/>
                <a:cs typeface="Browallia New" panose="020B0604020202020204" pitchFamily="34" charset="-34"/>
              </a:rPr>
              <a:t>Control with</a:t>
            </a:r>
            <a:r>
              <a:rPr lang="en-US" sz="2400" dirty="0" smtClean="0">
                <a:latin typeface="+mj-lt"/>
                <a:cs typeface="Browallia New" panose="020B0604020202020204" pitchFamily="34" charset="-34"/>
              </a:rPr>
              <a:t> W,A,S,D of the keyboard</a:t>
            </a:r>
            <a:endParaRPr lang="en-US" sz="2400" dirty="0">
              <a:latin typeface="+mj-lt"/>
              <a:cs typeface="Browallia New" panose="020B0604020202020204" pitchFamily="34" charset="-34"/>
            </a:endParaRPr>
          </a:p>
        </p:txBody>
      </p:sp>
      <p:sp>
        <p:nvSpPr>
          <p:cNvPr id="38" name="TextBox 37"/>
          <p:cNvSpPr txBox="1"/>
          <p:nvPr/>
        </p:nvSpPr>
        <p:spPr>
          <a:xfrm>
            <a:off x="6532431" y="4720838"/>
            <a:ext cx="1983956" cy="1200329"/>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Pause the game with “esc” and “P”</a:t>
            </a:r>
            <a:endParaRPr lang="en-US" sz="2400" dirty="0">
              <a:solidFill>
                <a:schemeClr val="bg1"/>
              </a:solidFill>
              <a:latin typeface="+mj-lt"/>
              <a:cs typeface="Browallia New" panose="020B0604020202020204" pitchFamily="34" charset="-34"/>
            </a:endParaRPr>
          </a:p>
        </p:txBody>
      </p:sp>
      <p:sp>
        <p:nvSpPr>
          <p:cNvPr id="39" name="TextBox 38"/>
          <p:cNvSpPr txBox="1"/>
          <p:nvPr/>
        </p:nvSpPr>
        <p:spPr>
          <a:xfrm>
            <a:off x="9364295" y="4720838"/>
            <a:ext cx="1983956" cy="830997"/>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Switch</a:t>
            </a:r>
            <a:r>
              <a:rPr lang="en-US" sz="2400" dirty="0" smtClean="0">
                <a:solidFill>
                  <a:schemeClr val="bg1"/>
                </a:solidFill>
                <a:latin typeface="+mj-lt"/>
                <a:cs typeface="Browallia New" panose="020B0604020202020204" pitchFamily="34" charset="-34"/>
              </a:rPr>
              <a:t> camera view with “C”</a:t>
            </a:r>
            <a:endParaRPr lang="en-US" sz="2400" dirty="0">
              <a:solidFill>
                <a:schemeClr val="bg1"/>
              </a:solidFill>
              <a:latin typeface="+mj-lt"/>
              <a:cs typeface="Browallia New" panose="020B0604020202020204" pitchFamily="34" charset="-34"/>
            </a:endParaRPr>
          </a:p>
        </p:txBody>
      </p:sp>
      <p:sp>
        <p:nvSpPr>
          <p:cNvPr id="25" name="Rectangle 24"/>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11</a:t>
            </a:r>
            <a:endParaRPr lang="en-US" sz="3000" dirty="0">
              <a:cs typeface="Browallia New" panose="020B0604020202020204" pitchFamily="34" charset="-34"/>
            </a:endParaRPr>
          </a:p>
        </p:txBody>
      </p:sp>
      <p:sp>
        <p:nvSpPr>
          <p:cNvPr id="32" name="Rounded Rectangle 31"/>
          <p:cNvSpPr/>
          <p:nvPr/>
        </p:nvSpPr>
        <p:spPr>
          <a:xfrm>
            <a:off x="3692882" y="249263"/>
            <a:ext cx="4970907"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Game Description: Controls</a:t>
            </a:r>
            <a:endParaRPr lang="en-US" sz="2400" dirty="0">
              <a:solidFill>
                <a:schemeClr val="tx1"/>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449" y="2834059"/>
            <a:ext cx="2563500" cy="185592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8288" y="2809788"/>
            <a:ext cx="2551389" cy="1880199"/>
          </a:xfrm>
          <a:prstGeom prst="rect">
            <a:avLst/>
          </a:prstGeom>
        </p:spPr>
      </p:pic>
      <p:sp>
        <p:nvSpPr>
          <p:cNvPr id="33" name="TextBox 32"/>
          <p:cNvSpPr txBox="1"/>
          <p:nvPr/>
        </p:nvSpPr>
        <p:spPr>
          <a:xfrm>
            <a:off x="888221" y="4689987"/>
            <a:ext cx="1983956" cy="1200329"/>
          </a:xfrm>
          <a:prstGeom prst="rect">
            <a:avLst/>
          </a:prstGeom>
          <a:noFill/>
        </p:spPr>
        <p:txBody>
          <a:bodyPr wrap="square" rtlCol="0">
            <a:spAutoFit/>
          </a:bodyPr>
          <a:lstStyle/>
          <a:p>
            <a:r>
              <a:rPr lang="en-US" sz="2400" dirty="0" smtClean="0">
                <a:latin typeface="+mj-lt"/>
                <a:cs typeface="Browallia New" panose="020B0604020202020204" pitchFamily="34" charset="-34"/>
              </a:rPr>
              <a:t>Control with</a:t>
            </a:r>
            <a:r>
              <a:rPr lang="en-US" sz="2400" dirty="0">
                <a:latin typeface="+mj-lt"/>
                <a:cs typeface="Browallia New" panose="020B0604020202020204" pitchFamily="34" charset="-34"/>
              </a:rPr>
              <a:t> </a:t>
            </a:r>
            <a:r>
              <a:rPr lang="en-US" sz="2400" dirty="0" smtClean="0">
                <a:latin typeface="+mj-lt"/>
                <a:cs typeface="Browallia New" panose="020B0604020202020204" pitchFamily="34" charset="-34"/>
              </a:rPr>
              <a:t>arrow key</a:t>
            </a:r>
            <a:r>
              <a:rPr lang="en-US" sz="2400" dirty="0" smtClean="0">
                <a:latin typeface="+mj-lt"/>
                <a:cs typeface="Browallia New" panose="020B0604020202020204" pitchFamily="34" charset="-34"/>
              </a:rPr>
              <a:t> of the keyboard</a:t>
            </a:r>
            <a:endParaRPr lang="en-US" sz="2400" dirty="0">
              <a:latin typeface="+mj-lt"/>
              <a:cs typeface="Browallia New" panose="020B0604020202020204" pitchFamily="34" charset="-34"/>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0889" y="2828388"/>
            <a:ext cx="2527041" cy="1861599"/>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76113" y="2809788"/>
            <a:ext cx="2560320" cy="1880199"/>
          </a:xfrm>
          <a:prstGeom prst="rect">
            <a:avLst/>
          </a:prstGeom>
        </p:spPr>
      </p:pic>
    </p:spTree>
    <p:extLst>
      <p:ext uri="{BB962C8B-B14F-4D97-AF65-F5344CB8AC3E}">
        <p14:creationId xmlns:p14="http://schemas.microsoft.com/office/powerpoint/2010/main" val="10241877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1" name="Rounded Rectangle 20"/>
          <p:cNvSpPr/>
          <p:nvPr/>
        </p:nvSpPr>
        <p:spPr>
          <a:xfrm>
            <a:off x="8102991" y="1832582"/>
            <a:ext cx="3660091" cy="41180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cs typeface="Browallia New" panose="020B0604020202020204" pitchFamily="34" charset="-34"/>
            </a:endParaRPr>
          </a:p>
        </p:txBody>
      </p:sp>
      <p:sp>
        <p:nvSpPr>
          <p:cNvPr id="26" name="Rounded Rectangle 25"/>
          <p:cNvSpPr/>
          <p:nvPr/>
        </p:nvSpPr>
        <p:spPr>
          <a:xfrm>
            <a:off x="391404" y="1828214"/>
            <a:ext cx="3660091" cy="41224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59038" y="1919916"/>
            <a:ext cx="3377998" cy="553998"/>
          </a:xfrm>
          <a:prstGeom prst="rect">
            <a:avLst/>
          </a:prstGeom>
          <a:noFill/>
        </p:spPr>
        <p:txBody>
          <a:bodyPr wrap="square" rtlCol="0">
            <a:spAutoFit/>
          </a:bodyPr>
          <a:lstStyle/>
          <a:p>
            <a:pPr algn="ctr"/>
            <a:r>
              <a:rPr lang="en-US" sz="3000" dirty="0" smtClean="0">
                <a:solidFill>
                  <a:schemeClr val="bg1"/>
                </a:solidFill>
                <a:latin typeface="+mj-lt"/>
                <a:cs typeface="Browallia New" panose="020B0604020202020204" pitchFamily="34" charset="-34"/>
              </a:rPr>
              <a:t>Menu music</a:t>
            </a:r>
            <a:endParaRPr lang="en-US" sz="3000" dirty="0">
              <a:solidFill>
                <a:schemeClr val="bg1"/>
              </a:solidFill>
              <a:latin typeface="+mj-lt"/>
              <a:cs typeface="Browallia New" panose="020B0604020202020204" pitchFamily="34" charset="-34"/>
            </a:endParaRPr>
          </a:p>
        </p:txBody>
      </p:sp>
      <p:sp>
        <p:nvSpPr>
          <p:cNvPr id="27" name="Rounded Rectangle 26"/>
          <p:cNvSpPr/>
          <p:nvPr/>
        </p:nvSpPr>
        <p:spPr>
          <a:xfrm>
            <a:off x="4265954" y="1828213"/>
            <a:ext cx="3660091" cy="4122421"/>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37947" y="4107257"/>
            <a:ext cx="2967003" cy="400110"/>
          </a:xfrm>
          <a:prstGeom prst="rect">
            <a:avLst/>
          </a:prstGeom>
          <a:noFill/>
        </p:spPr>
        <p:txBody>
          <a:bodyPr wrap="square" rtlCol="0">
            <a:spAutoFit/>
          </a:bodyPr>
          <a:lstStyle/>
          <a:p>
            <a:pPr algn="just"/>
            <a:r>
              <a:rPr lang="en-US" sz="2000" dirty="0" err="1" smtClean="0">
                <a:solidFill>
                  <a:schemeClr val="bg1"/>
                </a:solidFill>
                <a:latin typeface="+mj-lt"/>
                <a:cs typeface="Browallia New" panose="020B0604020202020204" pitchFamily="34" charset="-34"/>
              </a:rPr>
              <a:t>Run_the_drum</a:t>
            </a:r>
            <a:endParaRPr lang="en-US" sz="2000" dirty="0" smtClean="0">
              <a:solidFill>
                <a:schemeClr val="bg1"/>
              </a:solidFill>
              <a:latin typeface="+mj-lt"/>
              <a:cs typeface="Browallia New" panose="020B0604020202020204" pitchFamily="34" charset="-34"/>
            </a:endParaRPr>
          </a:p>
        </p:txBody>
      </p:sp>
      <p:cxnSp>
        <p:nvCxnSpPr>
          <p:cNvPr id="3" name="Straight Connector 2"/>
          <p:cNvCxnSpPr/>
          <p:nvPr/>
        </p:nvCxnSpPr>
        <p:spPr>
          <a:xfrm flipV="1">
            <a:off x="768010" y="3243355"/>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84947" y="1927637"/>
            <a:ext cx="2770133" cy="553998"/>
          </a:xfrm>
          <a:prstGeom prst="rect">
            <a:avLst/>
          </a:prstGeom>
          <a:noFill/>
        </p:spPr>
        <p:txBody>
          <a:bodyPr wrap="square" rtlCol="0">
            <a:spAutoFit/>
          </a:bodyPr>
          <a:lstStyle/>
          <a:p>
            <a:pPr algn="ctr"/>
            <a:r>
              <a:rPr lang="en-US" sz="3000" dirty="0" smtClean="0">
                <a:solidFill>
                  <a:schemeClr val="bg1"/>
                </a:solidFill>
                <a:latin typeface="+mj-lt"/>
                <a:cs typeface="Browallia New" panose="020B0604020202020204" pitchFamily="34" charset="-34"/>
              </a:rPr>
              <a:t>Car - sound</a:t>
            </a:r>
            <a:endParaRPr lang="en-US" sz="3000" dirty="0">
              <a:solidFill>
                <a:schemeClr val="bg1"/>
              </a:solidFill>
              <a:latin typeface="+mj-lt"/>
              <a:cs typeface="Browallia New" panose="020B0604020202020204" pitchFamily="34" charset="-34"/>
            </a:endParaRPr>
          </a:p>
        </p:txBody>
      </p:sp>
      <p:sp>
        <p:nvSpPr>
          <p:cNvPr id="29" name="TextBox 28"/>
          <p:cNvSpPr txBox="1"/>
          <p:nvPr/>
        </p:nvSpPr>
        <p:spPr>
          <a:xfrm>
            <a:off x="8393483" y="1927637"/>
            <a:ext cx="2770133" cy="553998"/>
          </a:xfrm>
          <a:prstGeom prst="rect">
            <a:avLst/>
          </a:prstGeom>
          <a:noFill/>
        </p:spPr>
        <p:txBody>
          <a:bodyPr wrap="square" rtlCol="0">
            <a:spAutoFit/>
          </a:bodyPr>
          <a:lstStyle/>
          <a:p>
            <a:pPr algn="ctr"/>
            <a:r>
              <a:rPr lang="en-US" sz="3000" dirty="0" smtClean="0">
                <a:solidFill>
                  <a:schemeClr val="bg1"/>
                </a:solidFill>
                <a:latin typeface="+mj-lt"/>
                <a:cs typeface="Browallia New" panose="020B0604020202020204" pitchFamily="34" charset="-34"/>
              </a:rPr>
              <a:t>In race music</a:t>
            </a:r>
            <a:endParaRPr lang="en-US" sz="3000" dirty="0">
              <a:solidFill>
                <a:schemeClr val="bg1"/>
              </a:solidFill>
              <a:latin typeface="+mj-lt"/>
              <a:cs typeface="Browallia New" panose="020B0604020202020204" pitchFamily="34" charset="-34"/>
            </a:endParaRPr>
          </a:p>
        </p:txBody>
      </p:sp>
      <p:cxnSp>
        <p:nvCxnSpPr>
          <p:cNvPr id="30" name="Straight Connector 29"/>
          <p:cNvCxnSpPr/>
          <p:nvPr/>
        </p:nvCxnSpPr>
        <p:spPr>
          <a:xfrm flipV="1">
            <a:off x="4752695" y="3185823"/>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702455" y="3193843"/>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612494" y="4113124"/>
            <a:ext cx="2967003" cy="1323439"/>
          </a:xfrm>
          <a:prstGeom prst="rect">
            <a:avLst/>
          </a:prstGeom>
          <a:noFill/>
        </p:spPr>
        <p:txBody>
          <a:bodyPr wrap="square" rtlCol="0">
            <a:spAutoFit/>
          </a:bodyPr>
          <a:lstStyle/>
          <a:p>
            <a:pPr algn="just"/>
            <a:r>
              <a:rPr lang="en-US" sz="2000" dirty="0" smtClean="0">
                <a:solidFill>
                  <a:schemeClr val="bg1"/>
                </a:solidFill>
                <a:latin typeface="+mj-lt"/>
                <a:cs typeface="Browallia New" panose="020B0604020202020204" pitchFamily="34" charset="-34"/>
              </a:rPr>
              <a:t>Engine sound </a:t>
            </a:r>
          </a:p>
          <a:p>
            <a:pPr algn="just"/>
            <a:r>
              <a:rPr lang="en-US" sz="2000" dirty="0">
                <a:solidFill>
                  <a:schemeClr val="bg1"/>
                </a:solidFill>
                <a:latin typeface="+mj-lt"/>
                <a:cs typeface="Browallia New" panose="020B0604020202020204" pitchFamily="34" charset="-34"/>
              </a:rPr>
              <a:t>A</a:t>
            </a:r>
            <a:r>
              <a:rPr lang="en-US" sz="2000" dirty="0" smtClean="0">
                <a:solidFill>
                  <a:schemeClr val="bg1"/>
                </a:solidFill>
                <a:latin typeface="+mj-lt"/>
                <a:cs typeface="Browallia New" panose="020B0604020202020204" pitchFamily="34" charset="-34"/>
              </a:rPr>
              <a:t>cceleration sound</a:t>
            </a:r>
          </a:p>
          <a:p>
            <a:pPr algn="just"/>
            <a:r>
              <a:rPr lang="en-US" sz="2000" dirty="0" smtClean="0">
                <a:solidFill>
                  <a:schemeClr val="bg1"/>
                </a:solidFill>
                <a:latin typeface="+mj-lt"/>
                <a:cs typeface="Browallia New" panose="020B0604020202020204" pitchFamily="34" charset="-34"/>
              </a:rPr>
              <a:t>Crash sound</a:t>
            </a:r>
          </a:p>
          <a:p>
            <a:pPr algn="just"/>
            <a:r>
              <a:rPr lang="en-US" sz="2000" dirty="0" smtClean="0">
                <a:solidFill>
                  <a:schemeClr val="bg1"/>
                </a:solidFill>
                <a:latin typeface="+mj-lt"/>
                <a:cs typeface="Browallia New" panose="020B0604020202020204" pitchFamily="34" charset="-34"/>
              </a:rPr>
              <a:t>Brake sound</a:t>
            </a:r>
            <a:endParaRPr lang="en-US" sz="2000" dirty="0">
              <a:solidFill>
                <a:schemeClr val="bg1"/>
              </a:solidFill>
              <a:latin typeface="+mj-lt"/>
              <a:cs typeface="Browallia New" panose="020B0604020202020204" pitchFamily="34" charset="-34"/>
            </a:endParaRPr>
          </a:p>
        </p:txBody>
      </p:sp>
      <p:sp>
        <p:nvSpPr>
          <p:cNvPr id="33" name="TextBox 32"/>
          <p:cNvSpPr txBox="1"/>
          <p:nvPr/>
        </p:nvSpPr>
        <p:spPr>
          <a:xfrm>
            <a:off x="8449533" y="3953369"/>
            <a:ext cx="2967003" cy="1200329"/>
          </a:xfrm>
          <a:prstGeom prst="rect">
            <a:avLst/>
          </a:prstGeom>
          <a:noFill/>
        </p:spPr>
        <p:txBody>
          <a:bodyPr wrap="square" rtlCol="0">
            <a:spAutoFit/>
          </a:bodyPr>
          <a:lstStyle/>
          <a:p>
            <a:pPr algn="just"/>
            <a:r>
              <a:rPr lang="en-US" sz="2000" dirty="0" err="1" smtClean="0">
                <a:solidFill>
                  <a:schemeClr val="bg1"/>
                </a:solidFill>
              </a:rPr>
              <a:t>The_punisher</a:t>
            </a:r>
            <a:endParaRPr lang="en-US" sz="2000" dirty="0" smtClean="0">
              <a:solidFill>
                <a:schemeClr val="bg1"/>
              </a:solidFill>
            </a:endParaRPr>
          </a:p>
          <a:p>
            <a:pPr algn="just"/>
            <a:r>
              <a:rPr lang="en-US" sz="2000" dirty="0" err="1">
                <a:solidFill>
                  <a:schemeClr val="bg1"/>
                </a:solidFill>
                <a:cs typeface="Browallia New" panose="020B0604020202020204" pitchFamily="34" charset="-34"/>
              </a:rPr>
              <a:t>RaceFinish</a:t>
            </a:r>
            <a:endParaRPr lang="en-US" sz="2000" dirty="0">
              <a:solidFill>
                <a:schemeClr val="bg1"/>
              </a:solidFill>
              <a:cs typeface="Browallia New" panose="020B0604020202020204" pitchFamily="34" charset="-34"/>
            </a:endParaRPr>
          </a:p>
          <a:p>
            <a:pPr algn="just"/>
            <a:r>
              <a:rPr lang="en-US" sz="1600" dirty="0" smtClean="0">
                <a:solidFill>
                  <a:schemeClr val="bg1"/>
                </a:solidFill>
              </a:rPr>
              <a:t>Countdown FX</a:t>
            </a:r>
          </a:p>
          <a:p>
            <a:pPr algn="just"/>
            <a:r>
              <a:rPr lang="en-US" sz="1600" dirty="0" smtClean="0">
                <a:solidFill>
                  <a:schemeClr val="bg1"/>
                </a:solidFill>
              </a:rPr>
              <a:t>Applause FX</a:t>
            </a:r>
            <a:endParaRPr lang="en-US" sz="1600" dirty="0">
              <a:solidFill>
                <a:schemeClr val="bg1"/>
              </a:solidFill>
            </a:endParaRPr>
          </a:p>
        </p:txBody>
      </p:sp>
      <p:sp>
        <p:nvSpPr>
          <p:cNvPr id="22" name="Rectangle 21"/>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1894" y="113579"/>
            <a:ext cx="2035932" cy="1015663"/>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12</a:t>
            </a:r>
          </a:p>
          <a:p>
            <a:pPr algn="ctr"/>
            <a:endParaRPr lang="en-US" sz="3000" dirty="0" smtClean="0">
              <a:solidFill>
                <a:schemeClr val="bg1"/>
              </a:solidFill>
              <a:cs typeface="Browallia New" panose="020B0604020202020204" pitchFamily="34" charset="-34"/>
            </a:endParaRPr>
          </a:p>
        </p:txBody>
      </p:sp>
      <p:sp>
        <p:nvSpPr>
          <p:cNvPr id="34" name="Rounded Rectangle 33"/>
          <p:cNvSpPr/>
          <p:nvPr/>
        </p:nvSpPr>
        <p:spPr>
          <a:xfrm>
            <a:off x="3685372" y="298652"/>
            <a:ext cx="4970907"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Game Description: Sounds: </a:t>
            </a:r>
            <a:endParaRPr lang="en-US" sz="2400" dirty="0">
              <a:solidFill>
                <a:schemeClr val="tx1"/>
              </a:solidFill>
            </a:endParaRPr>
          </a:p>
        </p:txBody>
      </p:sp>
    </p:spTree>
    <p:extLst>
      <p:ext uri="{BB962C8B-B14F-4D97-AF65-F5344CB8AC3E}">
        <p14:creationId xmlns:p14="http://schemas.microsoft.com/office/powerpoint/2010/main" val="18693169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4588" y="113579"/>
            <a:ext cx="1417412" cy="1583591"/>
          </a:xfrm>
          <a:prstGeom prst="rect">
            <a:avLst/>
          </a:prstGeom>
        </p:spPr>
      </p:pic>
      <p:sp>
        <p:nvSpPr>
          <p:cNvPr id="27" name="Rectangle 2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13</a:t>
            </a:r>
            <a:endParaRPr lang="en-US" sz="3000" dirty="0">
              <a:solidFill>
                <a:schemeClr val="bg1"/>
              </a:solidFill>
              <a:cs typeface="Browallia New" panose="020B0604020202020204" pitchFamily="34" charset="-34"/>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5052" y="4640322"/>
            <a:ext cx="2963045" cy="205645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5626" y="4632983"/>
            <a:ext cx="3006374" cy="2071128"/>
          </a:xfrm>
          <a:prstGeom prst="rect">
            <a:avLst/>
          </a:prstGeom>
        </p:spPr>
      </p:pic>
      <p:sp>
        <p:nvSpPr>
          <p:cNvPr id="38" name="Rounded Rectangle 37"/>
          <p:cNvSpPr/>
          <p:nvPr/>
        </p:nvSpPr>
        <p:spPr>
          <a:xfrm>
            <a:off x="3685372" y="298652"/>
            <a:ext cx="4970907"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rial" pitchFamily="34" charset="0"/>
                <a:cs typeface="Arial" pitchFamily="34" charset="0"/>
              </a:rPr>
              <a:t>Summary</a:t>
            </a:r>
            <a:endParaRPr lang="en-US" sz="2400" dirty="0">
              <a:solidFill>
                <a:schemeClr val="bg1"/>
              </a:solidFill>
            </a:endParaRPr>
          </a:p>
        </p:txBody>
      </p:sp>
    </p:spTree>
    <p:extLst>
      <p:ext uri="{BB962C8B-B14F-4D97-AF65-F5344CB8AC3E}">
        <p14:creationId xmlns:p14="http://schemas.microsoft.com/office/powerpoint/2010/main" val="15678056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Behind the Scenes and Demo</a:t>
            </a:r>
            <a:r>
              <a:rPr lang="en-US" dirty="0"/>
              <a:t/>
            </a:r>
            <a:br>
              <a:rPr lang="en-US" dirty="0"/>
            </a:br>
            <a:endParaRPr lang="ru-RU" dirty="0"/>
          </a:p>
        </p:txBody>
      </p:sp>
      <p:sp>
        <p:nvSpPr>
          <p:cNvPr id="3" name="Content Placeholder 2"/>
          <p:cNvSpPr>
            <a:spLocks noGrp="1"/>
          </p:cNvSpPr>
          <p:nvPr>
            <p:ph idx="1"/>
          </p:nvPr>
        </p:nvSpPr>
        <p:spPr/>
        <p:txBody>
          <a:bodyPr/>
          <a:lstStyle/>
          <a:p>
            <a:r>
              <a:rPr lang="en-US" dirty="0" smtClean="0"/>
              <a:t>Demo gameplay video</a:t>
            </a:r>
          </a:p>
          <a:p>
            <a:r>
              <a:rPr lang="en-US" dirty="0" smtClean="0">
                <a:solidFill>
                  <a:srgbClr val="0000FF"/>
                </a:solidFill>
                <a:hlinkClick r:id="rId2"/>
              </a:rPr>
              <a:t>https</a:t>
            </a:r>
            <a:r>
              <a:rPr lang="en-US" dirty="0">
                <a:solidFill>
                  <a:srgbClr val="0000FF"/>
                </a:solidFill>
                <a:hlinkClick r:id="rId2"/>
              </a:rPr>
              <a:t>://www.facebook.com/Ahmadov.Elvin/videos/2764056110486671/</a:t>
            </a:r>
            <a:endParaRPr lang="en-US" dirty="0">
              <a:solidFill>
                <a:srgbClr val="0000FF"/>
              </a:solidFill>
            </a:endParaRPr>
          </a:p>
          <a:p>
            <a:r>
              <a:rPr lang="en-US" dirty="0">
                <a:solidFill>
                  <a:srgbClr val="0000FF"/>
                </a:solidFill>
                <a:hlinkClick r:id="rId3"/>
              </a:rPr>
              <a:t>https://youtu.be/xu7iVcxGSHE</a:t>
            </a:r>
            <a:endParaRPr lang="en-US" dirty="0">
              <a:solidFill>
                <a:srgbClr val="0000FF"/>
              </a:solidFill>
            </a:endParaRPr>
          </a:p>
          <a:p>
            <a:pPr marL="0" indent="0">
              <a:buNone/>
            </a:pPr>
            <a:endParaRPr lang="en-US" dirty="0">
              <a:solidFill>
                <a:srgbClr val="0000FF"/>
              </a:solidFill>
            </a:endParaRPr>
          </a:p>
          <a:p>
            <a:r>
              <a:rPr lang="en-US" dirty="0"/>
              <a:t>Behind the Scenes </a:t>
            </a:r>
          </a:p>
          <a:p>
            <a:r>
              <a:rPr lang="en-US" sz="3200" dirty="0">
                <a:solidFill>
                  <a:srgbClr val="0D0296"/>
                </a:solidFill>
                <a:hlinkClick r:id="rId4"/>
              </a:rPr>
              <a:t>https://www.facebook.com/Ahmadov.Elvin/videos/2764063577152591/</a:t>
            </a:r>
            <a:endParaRPr lang="en-US" sz="3200" dirty="0">
              <a:solidFill>
                <a:srgbClr val="0D0296"/>
              </a:solidFill>
            </a:endParaRPr>
          </a:p>
          <a:p>
            <a:endParaRPr lang="ru-RU" dirty="0"/>
          </a:p>
        </p:txBody>
      </p:sp>
    </p:spTree>
    <p:extLst>
      <p:ext uri="{BB962C8B-B14F-4D97-AF65-F5344CB8AC3E}">
        <p14:creationId xmlns:p14="http://schemas.microsoft.com/office/powerpoint/2010/main" val="2600807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26" name="Rectangle 25"/>
          <p:cNvSpPr/>
          <p:nvPr/>
        </p:nvSpPr>
        <p:spPr>
          <a:xfrm>
            <a:off x="5624351" y="0"/>
            <a:ext cx="474033" cy="6858000"/>
          </a:xfrm>
          <a:prstGeom prst="rect">
            <a:avLst/>
          </a:prstGeom>
          <a:gradFill>
            <a:gsLst>
              <a:gs pos="30000">
                <a:srgbClr val="090909">
                  <a:alpha val="85000"/>
                </a:srgbClr>
              </a:gs>
              <a:gs pos="15000">
                <a:srgbClr val="050505">
                  <a:alpha val="88000"/>
                </a:srgbClr>
              </a:gs>
              <a:gs pos="75000">
                <a:srgbClr val="151515">
                  <a:alpha val="66000"/>
                </a:srgbClr>
              </a:gs>
              <a:gs pos="60000">
                <a:srgbClr val="121212">
                  <a:alpha val="76000"/>
                </a:srgbClr>
              </a:gs>
              <a:gs pos="45000">
                <a:srgbClr val="0C0C0C">
                  <a:alpha val="81000"/>
                </a:srgbClr>
              </a:gs>
              <a:gs pos="0">
                <a:schemeClr val="tx1">
                  <a:alpha val="90000"/>
                </a:schemeClr>
              </a:gs>
              <a:gs pos="100000">
                <a:srgbClr val="171616">
                  <a:alpha val="5000"/>
                </a:srgbClr>
              </a:gs>
              <a:gs pos="90000">
                <a:schemeClr val="bg2">
                  <a:lumMod val="10000"/>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81173"/>
            <a:ext cx="1130951" cy="961792"/>
          </a:xfrm>
          <a:prstGeom prst="rect">
            <a:avLst/>
          </a:prstGeom>
        </p:spPr>
      </p:pic>
      <p:sp>
        <p:nvSpPr>
          <p:cNvPr id="18" name="Title 2"/>
          <p:cNvSpPr>
            <a:spLocks noGrp="1"/>
          </p:cNvSpPr>
          <p:nvPr/>
        </p:nvSpPr>
        <p:spPr>
          <a:xfrm>
            <a:off x="3045100" y="1051719"/>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accent5">
                    <a:lumMod val="75000"/>
                  </a:schemeClr>
                </a:solidFill>
                <a:latin typeface="Arial" pitchFamily="34" charset="0"/>
                <a:ea typeface="+mj-ea"/>
                <a:cs typeface="Arial" pitchFamily="34" charset="0"/>
              </a:defRPr>
            </a:lvl1pPr>
          </a:lstStyle>
          <a:p>
            <a:pPr algn="l">
              <a:lnSpc>
                <a:spcPct val="90000"/>
              </a:lnSpc>
            </a:pPr>
            <a:endParaRPr lang="en-US" kern="1200" dirty="0">
              <a:solidFill>
                <a:schemeClr val="tx1"/>
              </a:solidFill>
              <a:latin typeface="+mj-lt"/>
              <a:ea typeface="+mj-ea"/>
              <a:cs typeface="+mj-cs"/>
            </a:endParaRPr>
          </a:p>
        </p:txBody>
      </p:sp>
      <p:graphicFrame>
        <p:nvGraphicFramePr>
          <p:cNvPr id="22" name="Content Placeholder 4"/>
          <p:cNvGraphicFramePr>
            <a:graphicFrameLocks/>
          </p:cNvGraphicFramePr>
          <p:nvPr>
            <p:extLst>
              <p:ext uri="{D42A27DB-BD31-4B8C-83A1-F6EECF244321}">
                <p14:modId xmlns:p14="http://schemas.microsoft.com/office/powerpoint/2010/main" val="3230020337"/>
              </p:ext>
            </p:extLst>
          </p:nvPr>
        </p:nvGraphicFramePr>
        <p:xfrm>
          <a:off x="2873895" y="2765723"/>
          <a:ext cx="9100391" cy="3816231"/>
        </p:xfrm>
        <a:graphic>
          <a:graphicData uri="http://schemas.openxmlformats.org/drawingml/2006/table">
            <a:tbl>
              <a:tblPr>
                <a:noFill/>
              </a:tblPr>
              <a:tblGrid>
                <a:gridCol w="2216295">
                  <a:extLst>
                    <a:ext uri="{9D8B030D-6E8A-4147-A177-3AD203B41FA5}">
                      <a16:colId xmlns:a16="http://schemas.microsoft.com/office/drawing/2014/main" val="20000"/>
                    </a:ext>
                  </a:extLst>
                </a:gridCol>
                <a:gridCol w="4640766">
                  <a:extLst>
                    <a:ext uri="{9D8B030D-6E8A-4147-A177-3AD203B41FA5}">
                      <a16:colId xmlns:a16="http://schemas.microsoft.com/office/drawing/2014/main" val="20001"/>
                    </a:ext>
                  </a:extLst>
                </a:gridCol>
                <a:gridCol w="2243330">
                  <a:extLst>
                    <a:ext uri="{9D8B030D-6E8A-4147-A177-3AD203B41FA5}">
                      <a16:colId xmlns:a16="http://schemas.microsoft.com/office/drawing/2014/main" val="20002"/>
                    </a:ext>
                  </a:extLst>
                </a:gridCol>
              </a:tblGrid>
              <a:tr h="766484">
                <a:tc>
                  <a:txBody>
                    <a:bodyPr/>
                    <a:lstStyle/>
                    <a:p>
                      <a:pPr>
                        <a:spcAft>
                          <a:spcPts val="0"/>
                        </a:spcAft>
                      </a:pPr>
                      <a:r>
                        <a:rPr lang="en-US" sz="1700">
                          <a:solidFill>
                            <a:schemeClr val="bg1"/>
                          </a:solidFill>
                          <a:latin typeface="Arial" pitchFamily="34" charset="0"/>
                          <a:ea typeface="Times New Roman"/>
                          <a:cs typeface="Arial" pitchFamily="34" charset="0"/>
                        </a:rPr>
                        <a:t>Team member</a:t>
                      </a:r>
                    </a:p>
                  </a:txBody>
                  <a:tcPr marL="249122" marR="149473" marT="149473" marB="149473">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Contribution to this homework (NOT the project)</a:t>
                      </a:r>
                    </a:p>
                  </a:txBody>
                  <a:tcPr marL="249122" marR="149473" marT="149473" marB="149473">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a:solidFill>
                            <a:schemeClr val="bg1"/>
                          </a:solidFill>
                          <a:latin typeface="Arial" pitchFamily="34" charset="0"/>
                          <a:ea typeface="Times New Roman"/>
                          <a:cs typeface="Arial" pitchFamily="34" charset="0"/>
                        </a:rPr>
                        <a:t>Estimated %</a:t>
                      </a:r>
                    </a:p>
                  </a:txBody>
                  <a:tcPr marL="249122" marR="149473" marT="149473" marB="149473">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0"/>
                  </a:ext>
                </a:extLst>
              </a:tr>
              <a:tr h="592891">
                <a:tc>
                  <a:txBody>
                    <a:bodyPr/>
                    <a:lstStyle/>
                    <a:p>
                      <a:pPr>
                        <a:spcAft>
                          <a:spcPts val="0"/>
                        </a:spcAft>
                      </a:pPr>
                      <a:r>
                        <a:rPr lang="en-US" sz="1700" dirty="0" err="1" smtClean="0">
                          <a:solidFill>
                            <a:schemeClr val="bg1"/>
                          </a:solidFill>
                          <a:latin typeface="Arial" pitchFamily="34" charset="0"/>
                          <a:ea typeface="Times New Roman"/>
                          <a:cs typeface="Arial" pitchFamily="34" charset="0"/>
                        </a:rPr>
                        <a:t>Musadiq</a:t>
                      </a:r>
                      <a:r>
                        <a:rPr lang="en-US" sz="1700" baseline="0" dirty="0" smtClean="0">
                          <a:solidFill>
                            <a:schemeClr val="bg1"/>
                          </a:solidFill>
                          <a:latin typeface="Arial" pitchFamily="34" charset="0"/>
                          <a:ea typeface="Times New Roman"/>
                          <a:cs typeface="Arial" pitchFamily="34" charset="0"/>
                        </a:rPr>
                        <a:t> </a:t>
                      </a:r>
                      <a:r>
                        <a:rPr lang="en-US" sz="1700" baseline="0" dirty="0" err="1" smtClean="0">
                          <a:solidFill>
                            <a:schemeClr val="bg1"/>
                          </a:solidFill>
                          <a:latin typeface="Arial" pitchFamily="34" charset="0"/>
                          <a:ea typeface="Times New Roman"/>
                          <a:cs typeface="Arial" pitchFamily="34" charset="0"/>
                        </a:rPr>
                        <a:t>Aliyev</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smtClean="0">
                          <a:solidFill>
                            <a:schemeClr val="bg1"/>
                          </a:solidFill>
                          <a:latin typeface="Arial" pitchFamily="34" charset="0"/>
                          <a:ea typeface="Times New Roman"/>
                          <a:cs typeface="Arial" pitchFamily="34" charset="0"/>
                        </a:rPr>
                        <a:t>Introduction, Questions</a:t>
                      </a:r>
                      <a:endParaRPr lang="en-US" sz="1700" dirty="0" smtClean="0">
                        <a:solidFill>
                          <a:schemeClr val="bg1"/>
                        </a:solidFill>
                        <a:latin typeface="Arial" pitchFamily="34" charset="0"/>
                        <a:ea typeface="Times New Roman"/>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Overview,</a:t>
                      </a:r>
                      <a:r>
                        <a:rPr lang="en-US" sz="1700" dirty="0" smtClean="0">
                          <a:solidFill>
                            <a:schemeClr val="bg1"/>
                          </a:solidFill>
                          <a:latin typeface="Arial" pitchFamily="34" charset="0"/>
                          <a:ea typeface="Times New Roman"/>
                          <a:cs typeface="Arial" pitchFamily="34" charset="0"/>
                        </a:rPr>
                        <a:t> Quest </a:t>
                      </a:r>
                    </a:p>
                    <a:p>
                      <a:pPr>
                        <a:spcAft>
                          <a:spcPts val="0"/>
                        </a:spcAft>
                      </a:pP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1"/>
                  </a:ext>
                </a:extLst>
              </a:tr>
              <a:tr h="737157">
                <a:tc>
                  <a:txBody>
                    <a:bodyPr/>
                    <a:lstStyle/>
                    <a:p>
                      <a:pPr>
                        <a:spcAft>
                          <a:spcPts val="0"/>
                        </a:spcAft>
                      </a:pPr>
                      <a:r>
                        <a:rPr lang="en-US" sz="1700" dirty="0" err="1" smtClean="0">
                          <a:solidFill>
                            <a:schemeClr val="bg1"/>
                          </a:solidFill>
                          <a:latin typeface="Arial" pitchFamily="34" charset="0"/>
                          <a:ea typeface="Times New Roman"/>
                          <a:cs typeface="Arial" pitchFamily="34" charset="0"/>
                        </a:rPr>
                        <a:t>Habil</a:t>
                      </a:r>
                      <a:r>
                        <a:rPr lang="en-US" sz="1700" baseline="0" dirty="0" smtClean="0">
                          <a:solidFill>
                            <a:schemeClr val="bg1"/>
                          </a:solidFill>
                          <a:latin typeface="Arial" pitchFamily="34" charset="0"/>
                          <a:ea typeface="Times New Roman"/>
                          <a:cs typeface="Arial" pitchFamily="34" charset="0"/>
                        </a:rPr>
                        <a:t> </a:t>
                      </a:r>
                      <a:r>
                        <a:rPr lang="en-US" sz="1700" baseline="0" dirty="0" err="1" smtClean="0">
                          <a:solidFill>
                            <a:schemeClr val="bg1"/>
                          </a:solidFill>
                          <a:latin typeface="Arial" pitchFamily="34" charset="0"/>
                          <a:ea typeface="Times New Roman"/>
                          <a:cs typeface="Arial" pitchFamily="34" charset="0"/>
                        </a:rPr>
                        <a:t>Gadirli</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smtClean="0">
                          <a:solidFill>
                            <a:schemeClr val="bg1"/>
                          </a:solidFill>
                          <a:latin typeface="Arial" pitchFamily="34" charset="0"/>
                          <a:ea typeface="Times New Roman"/>
                          <a:cs typeface="Arial" pitchFamily="34" charset="0"/>
                        </a:rPr>
                        <a:t>Main Character</a:t>
                      </a:r>
                      <a:r>
                        <a:rPr lang="en-US" sz="1700" baseline="0" dirty="0" smtClean="0">
                          <a:solidFill>
                            <a:schemeClr val="bg1"/>
                          </a:solidFill>
                          <a:latin typeface="Arial" pitchFamily="34" charset="0"/>
                          <a:ea typeface="Times New Roman"/>
                          <a:cs typeface="Arial" pitchFamily="34" charset="0"/>
                        </a:rPr>
                        <a:t> and Opponents</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2"/>
                  </a:ext>
                </a:extLst>
              </a:tr>
              <a:tr h="592891">
                <a:tc>
                  <a:txBody>
                    <a:bodyPr/>
                    <a:lstStyle/>
                    <a:p>
                      <a:pPr>
                        <a:spcAft>
                          <a:spcPts val="0"/>
                        </a:spcAft>
                      </a:pPr>
                      <a:r>
                        <a:rPr lang="en-US" sz="1700" dirty="0" smtClean="0">
                          <a:solidFill>
                            <a:schemeClr val="bg1"/>
                          </a:solidFill>
                          <a:latin typeface="Arial" pitchFamily="34" charset="0"/>
                          <a:ea typeface="Times New Roman"/>
                          <a:cs typeface="Arial" pitchFamily="34" charset="0"/>
                        </a:rPr>
                        <a:t>Elvin</a:t>
                      </a:r>
                      <a:r>
                        <a:rPr lang="en-US" sz="1700" baseline="0" dirty="0" smtClean="0">
                          <a:solidFill>
                            <a:schemeClr val="bg1"/>
                          </a:solidFill>
                          <a:latin typeface="Arial" pitchFamily="34" charset="0"/>
                          <a:ea typeface="Times New Roman"/>
                          <a:cs typeface="Arial" pitchFamily="34" charset="0"/>
                        </a:rPr>
                        <a:t> Ahmadov</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smtClean="0">
                          <a:solidFill>
                            <a:schemeClr val="bg1"/>
                          </a:solidFill>
                          <a:latin typeface="Arial" pitchFamily="34" charset="0"/>
                          <a:ea typeface="Times New Roman"/>
                          <a:cs typeface="Arial" pitchFamily="34" charset="0"/>
                        </a:rPr>
                        <a:t>Environment, Menus</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3"/>
                  </a:ext>
                </a:extLst>
              </a:tr>
              <a:tr h="592891">
                <a:tc>
                  <a:txBody>
                    <a:bodyPr/>
                    <a:lstStyle/>
                    <a:p>
                      <a:pPr>
                        <a:spcAft>
                          <a:spcPts val="0"/>
                        </a:spcAft>
                      </a:pPr>
                      <a:r>
                        <a:rPr lang="en-US" sz="1700" dirty="0" err="1" smtClean="0">
                          <a:solidFill>
                            <a:schemeClr val="bg1"/>
                          </a:solidFill>
                          <a:latin typeface="Arial" pitchFamily="34" charset="0"/>
                          <a:ea typeface="Times New Roman"/>
                          <a:cs typeface="Arial" pitchFamily="34" charset="0"/>
                        </a:rPr>
                        <a:t>Kanan</a:t>
                      </a:r>
                      <a:r>
                        <a:rPr lang="en-US" sz="1700" baseline="0" dirty="0" smtClean="0">
                          <a:solidFill>
                            <a:schemeClr val="bg1"/>
                          </a:solidFill>
                          <a:latin typeface="Arial" pitchFamily="34" charset="0"/>
                          <a:ea typeface="Times New Roman"/>
                          <a:cs typeface="Arial" pitchFamily="34" charset="0"/>
                        </a:rPr>
                        <a:t> Ali</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smtClean="0">
                          <a:solidFill>
                            <a:schemeClr val="bg1"/>
                          </a:solidFill>
                          <a:latin typeface="Arial" pitchFamily="34" charset="0"/>
                          <a:ea typeface="Times New Roman"/>
                          <a:cs typeface="Arial" pitchFamily="34" charset="0"/>
                        </a:rPr>
                        <a:t>Controls,</a:t>
                      </a:r>
                      <a:r>
                        <a:rPr lang="en-US" sz="1700" baseline="0" dirty="0" smtClean="0">
                          <a:solidFill>
                            <a:schemeClr val="bg1"/>
                          </a:solidFill>
                          <a:latin typeface="Arial" pitchFamily="34" charset="0"/>
                          <a:ea typeface="Times New Roman"/>
                          <a:cs typeface="Arial" pitchFamily="34" charset="0"/>
                        </a:rPr>
                        <a:t> Sounds,  Summary</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0004"/>
                  </a:ext>
                </a:extLst>
              </a:tr>
            </a:tbl>
          </a:graphicData>
        </a:graphic>
      </p:graphicFrame>
      <p:sp>
        <p:nvSpPr>
          <p:cNvPr id="30" name="Rectangle 2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cs typeface="Browallia New" panose="020B0604020202020204" pitchFamily="34" charset="-34"/>
              </a:rPr>
              <a:t>2</a:t>
            </a:r>
            <a:endParaRPr lang="en-US" sz="3000" dirty="0">
              <a:solidFill>
                <a:schemeClr val="tx1"/>
              </a:solidFill>
            </a:endParaRPr>
          </a:p>
        </p:txBody>
      </p:sp>
      <p:sp>
        <p:nvSpPr>
          <p:cNvPr id="9" name="TextBox 8"/>
          <p:cNvSpPr txBox="1"/>
          <p:nvPr/>
        </p:nvSpPr>
        <p:spPr>
          <a:xfrm>
            <a:off x="0" y="907144"/>
            <a:ext cx="12192000" cy="707886"/>
          </a:xfrm>
          <a:prstGeom prst="rect">
            <a:avLst/>
          </a:prstGeom>
          <a:solidFill>
            <a:schemeClr val="accent1">
              <a:alpha val="30000"/>
            </a:schemeClr>
          </a:solidFill>
        </p:spPr>
        <p:txBody>
          <a:bodyPr wrap="square" rtlCol="0">
            <a:spAutoFit/>
          </a:bodyPr>
          <a:lstStyle/>
          <a:p>
            <a:pPr algn="ctr"/>
            <a:r>
              <a:rPr lang="en-US" sz="4000" dirty="0">
                <a:solidFill>
                  <a:schemeClr val="bg1"/>
                </a:solidFill>
                <a:latin typeface="Arial" pitchFamily="34" charset="0"/>
                <a:cs typeface="Arial" pitchFamily="34" charset="0"/>
              </a:rPr>
              <a:t>Team </a:t>
            </a:r>
            <a:r>
              <a:rPr lang="en-US" sz="4000" dirty="0" smtClean="0">
                <a:solidFill>
                  <a:schemeClr val="bg1"/>
                </a:solidFill>
                <a:latin typeface="Arial" pitchFamily="34" charset="0"/>
                <a:cs typeface="Arial" pitchFamily="34" charset="0"/>
              </a:rPr>
              <a:t>contribution</a:t>
            </a:r>
            <a:endParaRPr lang="ru-RU" sz="4000" dirty="0">
              <a:solidFill>
                <a:schemeClr val="bg1"/>
              </a:solidFill>
            </a:endParaRPr>
          </a:p>
        </p:txBody>
      </p:sp>
    </p:spTree>
    <p:extLst>
      <p:ext uri="{BB962C8B-B14F-4D97-AF65-F5344CB8AC3E}">
        <p14:creationId xmlns:p14="http://schemas.microsoft.com/office/powerpoint/2010/main" val="1069165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5858982" y="-2677079"/>
            <a:ext cx="474033" cy="12192003"/>
          </a:xfrm>
          <a:prstGeom prst="rect">
            <a:avLst/>
          </a:prstGeom>
          <a:gradFill>
            <a:gsLst>
              <a:gs pos="30000">
                <a:srgbClr val="090909">
                  <a:alpha val="85000"/>
                </a:srgbClr>
              </a:gs>
              <a:gs pos="15000">
                <a:srgbClr val="050505">
                  <a:alpha val="88000"/>
                </a:srgbClr>
              </a:gs>
              <a:gs pos="75000">
                <a:srgbClr val="151515">
                  <a:alpha val="66000"/>
                </a:srgbClr>
              </a:gs>
              <a:gs pos="60000">
                <a:srgbClr val="121212">
                  <a:alpha val="76000"/>
                </a:srgbClr>
              </a:gs>
              <a:gs pos="45000">
                <a:srgbClr val="0C0C0C">
                  <a:alpha val="81000"/>
                </a:srgbClr>
              </a:gs>
              <a:gs pos="0">
                <a:schemeClr val="tx1">
                  <a:alpha val="90000"/>
                </a:schemeClr>
              </a:gs>
              <a:gs pos="100000">
                <a:srgbClr val="171616">
                  <a:alpha val="5000"/>
                </a:srgbClr>
              </a:gs>
              <a:gs pos="90000">
                <a:schemeClr val="bg2">
                  <a:lumMod val="10000"/>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 y="903021"/>
            <a:ext cx="12192003" cy="769441"/>
          </a:xfrm>
          <a:prstGeom prst="rect">
            <a:avLst/>
          </a:prstGeom>
          <a:solidFill>
            <a:schemeClr val="accent1">
              <a:alpha val="30000"/>
            </a:schemeClr>
          </a:solidFill>
        </p:spPr>
        <p:txBody>
          <a:bodyPr wrap="square" rtlCol="0">
            <a:spAutoFit/>
          </a:bodyPr>
          <a:lstStyle/>
          <a:p>
            <a:pPr algn="ctr"/>
            <a:r>
              <a:rPr lang="en-US" sz="4400" dirty="0">
                <a:solidFill>
                  <a:schemeClr val="bg1"/>
                </a:solidFill>
              </a:rPr>
              <a:t>Introduction</a:t>
            </a:r>
            <a:endParaRPr lang="en-US" sz="4400" dirty="0">
              <a:solidFill>
                <a:schemeClr val="bg1"/>
              </a:solidFill>
              <a:cs typeface="Browallia New" panose="020B0604020202020204" pitchFamily="34" charset="-34"/>
            </a:endParaRPr>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3</a:t>
            </a:r>
            <a:endParaRPr lang="en-US" sz="3000" dirty="0">
              <a:cs typeface="Browallia New" panose="020B0604020202020204" pitchFamily="34" charset="-34"/>
            </a:endParaRPr>
          </a:p>
        </p:txBody>
      </p:sp>
      <p:sp>
        <p:nvSpPr>
          <p:cNvPr id="3" name="Rectangle 2"/>
          <p:cNvSpPr/>
          <p:nvPr/>
        </p:nvSpPr>
        <p:spPr>
          <a:xfrm>
            <a:off x="321894"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21894" y="4450394"/>
            <a:ext cx="2433955" cy="1477328"/>
          </a:xfrm>
          <a:prstGeom prst="rect">
            <a:avLst/>
          </a:prstGeom>
          <a:noFill/>
          <a:ln>
            <a:noFill/>
          </a:ln>
        </p:spPr>
        <p:txBody>
          <a:bodyPr wrap="square" rtlCol="0">
            <a:spAutoFit/>
          </a:bodyPr>
          <a:lstStyle/>
          <a:p>
            <a:r>
              <a:rPr lang="en-US" dirty="0"/>
              <a:t>S</a:t>
            </a:r>
            <a:r>
              <a:rPr lang="en-US" dirty="0" smtClean="0"/>
              <a:t>ingle </a:t>
            </a:r>
            <a:r>
              <a:rPr lang="en-US" dirty="0"/>
              <a:t>player, competitive, non-violent, and extremely exciting that take place in Baku, Azerbaijan.</a:t>
            </a:r>
            <a:endParaRPr lang="en-US" dirty="0">
              <a:latin typeface="+mj-lt"/>
              <a:cs typeface="Estrangelo Edessa" panose="03080600000000000000" pitchFamily="66" charset="0"/>
            </a:endParaRPr>
          </a:p>
        </p:txBody>
      </p:sp>
      <p:sp>
        <p:nvSpPr>
          <p:cNvPr id="21" name="Rectangle 20"/>
          <p:cNvSpPr/>
          <p:nvPr/>
        </p:nvSpPr>
        <p:spPr>
          <a:xfrm>
            <a:off x="3303147"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84400"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265653" y="4418477"/>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309680" y="4449555"/>
            <a:ext cx="2433955" cy="1200329"/>
          </a:xfrm>
          <a:prstGeom prst="rect">
            <a:avLst/>
          </a:prstGeom>
          <a:noFill/>
          <a:ln>
            <a:noFill/>
          </a:ln>
        </p:spPr>
        <p:txBody>
          <a:bodyPr wrap="square" rtlCol="0">
            <a:spAutoFit/>
          </a:bodyPr>
          <a:lstStyle/>
          <a:p>
            <a:r>
              <a:rPr lang="en-US" dirty="0"/>
              <a:t>O</a:t>
            </a:r>
            <a:r>
              <a:rPr lang="en-US" dirty="0" smtClean="0"/>
              <a:t>ur </a:t>
            </a:r>
            <a:r>
              <a:rPr lang="en-US" dirty="0"/>
              <a:t>3D models include central streets of Baku, modern buildings and old towers of the city.</a:t>
            </a:r>
            <a:endParaRPr lang="en-US" dirty="0">
              <a:latin typeface="+mj-lt"/>
              <a:cs typeface="Estrangelo Edessa" panose="03080600000000000000" pitchFamily="66" charset="0"/>
            </a:endParaRPr>
          </a:p>
        </p:txBody>
      </p:sp>
      <p:sp>
        <p:nvSpPr>
          <p:cNvPr id="30" name="TextBox 29"/>
          <p:cNvSpPr txBox="1"/>
          <p:nvPr/>
        </p:nvSpPr>
        <p:spPr>
          <a:xfrm>
            <a:off x="6293930" y="4475525"/>
            <a:ext cx="2433955" cy="1754326"/>
          </a:xfrm>
          <a:prstGeom prst="rect">
            <a:avLst/>
          </a:prstGeom>
          <a:noFill/>
          <a:ln>
            <a:noFill/>
          </a:ln>
        </p:spPr>
        <p:txBody>
          <a:bodyPr wrap="square" rtlCol="0">
            <a:spAutoFit/>
          </a:bodyPr>
          <a:lstStyle/>
          <a:p>
            <a:r>
              <a:rPr lang="en-US" dirty="0"/>
              <a:t>The theme of our game is to compete with the other opponents that are controlled by computer in a racing </a:t>
            </a:r>
            <a:r>
              <a:rPr lang="en-US" dirty="0" smtClean="0"/>
              <a:t>tournament</a:t>
            </a:r>
            <a:r>
              <a:rPr lang="en-US" dirty="0"/>
              <a:t>.</a:t>
            </a:r>
            <a:endParaRPr lang="en-US" dirty="0">
              <a:latin typeface="+mj-lt"/>
              <a:cs typeface="Estrangelo Edessa" panose="03080600000000000000" pitchFamily="66" charset="0"/>
            </a:endParaRPr>
          </a:p>
        </p:txBody>
      </p:sp>
      <p:sp>
        <p:nvSpPr>
          <p:cNvPr id="31" name="TextBox 30"/>
          <p:cNvSpPr txBox="1"/>
          <p:nvPr/>
        </p:nvSpPr>
        <p:spPr>
          <a:xfrm>
            <a:off x="9265654" y="4449555"/>
            <a:ext cx="2553308" cy="2200602"/>
          </a:xfrm>
          <a:prstGeom prst="rect">
            <a:avLst/>
          </a:prstGeom>
          <a:noFill/>
          <a:ln>
            <a:noFill/>
          </a:ln>
        </p:spPr>
        <p:txBody>
          <a:bodyPr wrap="square" rtlCol="0">
            <a:spAutoFit/>
          </a:bodyPr>
          <a:lstStyle/>
          <a:p>
            <a:r>
              <a:rPr lang="en-US" sz="1700" dirty="0" smtClean="0"/>
              <a:t>The </a:t>
            </a:r>
            <a:r>
              <a:rPr lang="en-US" sz="1700" dirty="0"/>
              <a:t>player’s goal is to reach to the destination as soon as possible while trying to avoid bumping to other cars or road objects, which slows down speed of the car.</a:t>
            </a:r>
            <a:endParaRPr lang="en-US" sz="1700" dirty="0">
              <a:cs typeface="Estrangelo Edessa" panose="03080600000000000000" pitchFamily="66" charset="0"/>
            </a:endParaRPr>
          </a:p>
          <a:p>
            <a:endParaRPr lang="en-US" dirty="0">
              <a:latin typeface="+mj-lt"/>
              <a:cs typeface="Estrangelo Edessa" panose="03080600000000000000" pitchFamily="66"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707" y="1721631"/>
            <a:ext cx="685800" cy="685800"/>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428" y="1727861"/>
            <a:ext cx="685800" cy="68580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5998" y="1721631"/>
            <a:ext cx="685800" cy="68580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3927" y="1728005"/>
            <a:ext cx="685800" cy="685800"/>
          </a:xfrm>
          <a:prstGeom prst="rect">
            <a:avLst/>
          </a:prstGeom>
        </p:spPr>
      </p:pic>
      <p:pic>
        <p:nvPicPr>
          <p:cNvPr id="10" name="Picture 9"/>
          <p:cNvPicPr>
            <a:picLocks noChangeAspect="1"/>
          </p:cNvPicPr>
          <p:nvPr/>
        </p:nvPicPr>
        <p:blipFill>
          <a:blip r:embed="rId6"/>
          <a:stretch>
            <a:fillRect/>
          </a:stretch>
        </p:blipFill>
        <p:spPr>
          <a:xfrm>
            <a:off x="321894" y="2456600"/>
            <a:ext cx="2436396" cy="1961686"/>
          </a:xfrm>
          <a:prstGeom prst="rect">
            <a:avLst/>
          </a:prstGeom>
        </p:spPr>
      </p:pic>
      <p:pic>
        <p:nvPicPr>
          <p:cNvPr id="16" name="Picture 15"/>
          <p:cNvPicPr>
            <a:picLocks noChangeAspect="1"/>
          </p:cNvPicPr>
          <p:nvPr/>
        </p:nvPicPr>
        <p:blipFill>
          <a:blip r:embed="rId7"/>
          <a:stretch>
            <a:fillRect/>
          </a:stretch>
        </p:blipFill>
        <p:spPr>
          <a:xfrm>
            <a:off x="3309679" y="2469060"/>
            <a:ext cx="2421680" cy="1980495"/>
          </a:xfrm>
          <a:prstGeom prst="rect">
            <a:avLst/>
          </a:prstGeom>
        </p:spPr>
      </p:pic>
      <p:pic>
        <p:nvPicPr>
          <p:cNvPr id="17" name="Picture 16"/>
          <p:cNvPicPr>
            <a:picLocks noChangeAspect="1"/>
          </p:cNvPicPr>
          <p:nvPr/>
        </p:nvPicPr>
        <p:blipFill>
          <a:blip r:embed="rId8"/>
          <a:stretch>
            <a:fillRect/>
          </a:stretch>
        </p:blipFill>
        <p:spPr>
          <a:xfrm>
            <a:off x="6268032" y="2456600"/>
            <a:ext cx="2452764" cy="1956931"/>
          </a:xfrm>
          <a:prstGeom prst="rect">
            <a:avLst/>
          </a:prstGeom>
        </p:spPr>
      </p:pic>
      <p:pic>
        <p:nvPicPr>
          <p:cNvPr id="18" name="Picture 17"/>
          <p:cNvPicPr>
            <a:picLocks noChangeAspect="1"/>
          </p:cNvPicPr>
          <p:nvPr/>
        </p:nvPicPr>
        <p:blipFill>
          <a:blip r:embed="rId9"/>
          <a:stretch>
            <a:fillRect/>
          </a:stretch>
        </p:blipFill>
        <p:spPr>
          <a:xfrm>
            <a:off x="9241101" y="2469060"/>
            <a:ext cx="2477596" cy="1964956"/>
          </a:xfrm>
          <a:prstGeom prst="rect">
            <a:avLst/>
          </a:prstGeom>
        </p:spPr>
      </p:pic>
    </p:spTree>
    <p:extLst>
      <p:ext uri="{BB962C8B-B14F-4D97-AF65-F5344CB8AC3E}">
        <p14:creationId xmlns:p14="http://schemas.microsoft.com/office/powerpoint/2010/main" val="38679354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061324" y="1453315"/>
            <a:ext cx="3234248" cy="101411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rot="10800000">
            <a:off x="5791198" y="1376779"/>
            <a:ext cx="64008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a:off x="-36286" y="1432842"/>
            <a:ext cx="36576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56086" y="5038344"/>
            <a:ext cx="3299490" cy="110911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54399" y="3821108"/>
            <a:ext cx="3298781" cy="11091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17666" y="2630713"/>
            <a:ext cx="3242267" cy="10759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0" name="Pentagon 19"/>
          <p:cNvSpPr/>
          <p:nvPr/>
        </p:nvSpPr>
        <p:spPr>
          <a:xfrm>
            <a:off x="0" y="2597571"/>
            <a:ext cx="45720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p:cNvSpPr/>
          <p:nvPr/>
        </p:nvSpPr>
        <p:spPr>
          <a:xfrm>
            <a:off x="-3" y="3816728"/>
            <a:ext cx="54864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p:cNvSpPr/>
          <p:nvPr/>
        </p:nvSpPr>
        <p:spPr>
          <a:xfrm>
            <a:off x="0" y="5035885"/>
            <a:ext cx="64008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entagon 39"/>
          <p:cNvSpPr/>
          <p:nvPr/>
        </p:nvSpPr>
        <p:spPr>
          <a:xfrm rot="10800000">
            <a:off x="6705598" y="2596345"/>
            <a:ext cx="54864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entagon 40"/>
          <p:cNvSpPr/>
          <p:nvPr/>
        </p:nvSpPr>
        <p:spPr>
          <a:xfrm rot="10800000">
            <a:off x="7619999" y="3815911"/>
            <a:ext cx="45720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entagon 41"/>
          <p:cNvSpPr/>
          <p:nvPr/>
        </p:nvSpPr>
        <p:spPr>
          <a:xfrm rot="10800000">
            <a:off x="8534399" y="5034251"/>
            <a:ext cx="36576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31657" y="1483363"/>
            <a:ext cx="3419955" cy="769441"/>
          </a:xfrm>
          <a:prstGeom prst="rect">
            <a:avLst/>
          </a:prstGeom>
          <a:noFill/>
        </p:spPr>
        <p:txBody>
          <a:bodyPr wrap="square" rtlCol="0">
            <a:spAutoFit/>
          </a:bodyPr>
          <a:lstStyle/>
          <a:p>
            <a:r>
              <a:rPr lang="en-US" sz="2200" dirty="0"/>
              <a:t>Which method did you use to generate your gameplay?</a:t>
            </a:r>
            <a:endParaRPr lang="en-US" sz="2200" dirty="0">
              <a:latin typeface="+mj-lt"/>
              <a:cs typeface="Browallia New" panose="020B0604020202020204" pitchFamily="34" charset="-34"/>
            </a:endParaRPr>
          </a:p>
        </p:txBody>
      </p:sp>
      <p:sp>
        <p:nvSpPr>
          <p:cNvPr id="46" name="TextBox 45"/>
          <p:cNvSpPr txBox="1"/>
          <p:nvPr/>
        </p:nvSpPr>
        <p:spPr>
          <a:xfrm>
            <a:off x="-425309" y="2650136"/>
            <a:ext cx="4587439" cy="1107996"/>
          </a:xfrm>
          <a:prstGeom prst="rect">
            <a:avLst/>
          </a:prstGeom>
          <a:noFill/>
        </p:spPr>
        <p:txBody>
          <a:bodyPr wrap="square" rtlCol="0">
            <a:spAutoFit/>
          </a:bodyPr>
          <a:lstStyle/>
          <a:p>
            <a:pPr lvl="1"/>
            <a:r>
              <a:rPr lang="en-US" sz="2200" dirty="0"/>
              <a:t>How well (or not) </a:t>
            </a:r>
            <a:r>
              <a:rPr lang="en-US" sz="2200" dirty="0" smtClean="0"/>
              <a:t>it worked</a:t>
            </a:r>
            <a:r>
              <a:rPr lang="en-US" sz="2200" dirty="0"/>
              <a:t>? Which Unity functionality was used?</a:t>
            </a:r>
          </a:p>
        </p:txBody>
      </p:sp>
      <p:sp>
        <p:nvSpPr>
          <p:cNvPr id="47" name="TextBox 46"/>
          <p:cNvSpPr txBox="1"/>
          <p:nvPr/>
        </p:nvSpPr>
        <p:spPr>
          <a:xfrm>
            <a:off x="-425309" y="3843010"/>
            <a:ext cx="5563363" cy="1015663"/>
          </a:xfrm>
          <a:prstGeom prst="rect">
            <a:avLst/>
          </a:prstGeom>
          <a:noFill/>
        </p:spPr>
        <p:txBody>
          <a:bodyPr wrap="square" rtlCol="0">
            <a:spAutoFit/>
          </a:bodyPr>
          <a:lstStyle/>
          <a:p>
            <a:pPr lvl="1">
              <a:defRPr/>
            </a:pPr>
            <a:r>
              <a:rPr lang="en-US" sz="2000" dirty="0"/>
              <a:t>What you thought would be easy that turned out hard or thought would be hard that turned out easy?</a:t>
            </a:r>
          </a:p>
        </p:txBody>
      </p:sp>
      <p:sp>
        <p:nvSpPr>
          <p:cNvPr id="48" name="TextBox 47"/>
          <p:cNvSpPr txBox="1"/>
          <p:nvPr/>
        </p:nvSpPr>
        <p:spPr>
          <a:xfrm>
            <a:off x="102663" y="5102830"/>
            <a:ext cx="5975406" cy="769441"/>
          </a:xfrm>
          <a:prstGeom prst="rect">
            <a:avLst/>
          </a:prstGeom>
          <a:noFill/>
        </p:spPr>
        <p:txBody>
          <a:bodyPr wrap="square" rtlCol="0">
            <a:spAutoFit/>
          </a:bodyPr>
          <a:lstStyle/>
          <a:p>
            <a:r>
              <a:rPr lang="en-US" sz="2200" dirty="0"/>
              <a:t>What you think was the coolest thing you discovered or produced during this project</a:t>
            </a:r>
            <a:r>
              <a:rPr lang="en-US" sz="2200" dirty="0" smtClean="0"/>
              <a:t>?</a:t>
            </a:r>
            <a:endParaRPr lang="en-US" sz="2200" dirty="0">
              <a:latin typeface="+mj-lt"/>
              <a:cs typeface="Browallia New" panose="020B0604020202020204" pitchFamily="34" charset="-34"/>
            </a:endParaRPr>
          </a:p>
        </p:txBody>
      </p:sp>
      <p:sp>
        <p:nvSpPr>
          <p:cNvPr id="53" name="TextBox 52"/>
          <p:cNvSpPr txBox="1"/>
          <p:nvPr/>
        </p:nvSpPr>
        <p:spPr>
          <a:xfrm>
            <a:off x="7369791" y="2687414"/>
            <a:ext cx="4738539" cy="830997"/>
          </a:xfrm>
          <a:prstGeom prst="rect">
            <a:avLst/>
          </a:prstGeom>
          <a:noFill/>
        </p:spPr>
        <p:txBody>
          <a:bodyPr wrap="square" rtlCol="0">
            <a:spAutoFit/>
          </a:bodyPr>
          <a:lstStyle/>
          <a:p>
            <a:r>
              <a:rPr lang="nb-NO" sz="2400" dirty="0" err="1" smtClean="0">
                <a:solidFill>
                  <a:schemeClr val="bg1"/>
                </a:solidFill>
                <a:latin typeface="+mj-lt"/>
                <a:cs typeface="Browallia New" panose="020B0604020202020204" pitchFamily="34" charset="-34"/>
              </a:rPr>
              <a:t>OnTriggerEnter</a:t>
            </a:r>
            <a:r>
              <a:rPr lang="nb-NO" sz="2400" dirty="0" smtClean="0">
                <a:solidFill>
                  <a:schemeClr val="bg1"/>
                </a:solidFill>
                <a:latin typeface="+mj-lt"/>
                <a:cs typeface="Browallia New" panose="020B0604020202020204" pitchFamily="34" charset="-34"/>
              </a:rPr>
              <a:t> </a:t>
            </a:r>
            <a:r>
              <a:rPr lang="en-US" sz="2400" dirty="0">
                <a:solidFill>
                  <a:schemeClr val="bg1"/>
                </a:solidFill>
                <a:latin typeface="+mj-lt"/>
                <a:cs typeface="Browallia New" panose="020B0604020202020204" pitchFamily="34" charset="-34"/>
              </a:rPr>
              <a:t>was used in Unity </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46" y="4881097"/>
            <a:ext cx="1263904" cy="126390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2130" y="1411828"/>
            <a:ext cx="1040651" cy="1040651"/>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8054" y="2599901"/>
            <a:ext cx="799759" cy="10410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00881" y="3864309"/>
            <a:ext cx="1130151" cy="1157812"/>
          </a:xfrm>
          <a:prstGeom prst="rect">
            <a:avLst/>
          </a:prstGeom>
        </p:spPr>
      </p:pic>
      <p:sp>
        <p:nvSpPr>
          <p:cNvPr id="30" name="Rectangle 2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4</a:t>
            </a:r>
            <a:endParaRPr lang="en-US" sz="3000" dirty="0">
              <a:cs typeface="Browallia New" panose="020B0604020202020204" pitchFamily="34" charset="-34"/>
            </a:endParaRPr>
          </a:p>
        </p:txBody>
      </p:sp>
      <p:sp>
        <p:nvSpPr>
          <p:cNvPr id="32" name="TextBox 31"/>
          <p:cNvSpPr txBox="1"/>
          <p:nvPr/>
        </p:nvSpPr>
        <p:spPr>
          <a:xfrm>
            <a:off x="3973285" y="254001"/>
            <a:ext cx="5261429" cy="707886"/>
          </a:xfrm>
          <a:prstGeom prst="rect">
            <a:avLst/>
          </a:prstGeom>
          <a:solidFill>
            <a:schemeClr val="accent1">
              <a:alpha val="30000"/>
            </a:schemeClr>
          </a:solidFill>
        </p:spPr>
        <p:txBody>
          <a:bodyPr wrap="square" rtlCol="0">
            <a:spAutoFit/>
          </a:bodyPr>
          <a:lstStyle/>
          <a:p>
            <a:pPr algn="ctr"/>
            <a:r>
              <a:rPr lang="en-US" sz="4000" dirty="0" smtClean="0">
                <a:solidFill>
                  <a:schemeClr val="bg1"/>
                </a:solidFill>
              </a:rPr>
              <a:t>Questions</a:t>
            </a:r>
            <a:endParaRPr lang="en-US" sz="4000" dirty="0">
              <a:solidFill>
                <a:schemeClr val="bg1"/>
              </a:solidFill>
              <a:cs typeface="Browallia New" panose="020B0604020202020204" pitchFamily="34" charset="-34"/>
            </a:endParaRPr>
          </a:p>
        </p:txBody>
      </p:sp>
      <p:sp>
        <p:nvSpPr>
          <p:cNvPr id="3" name="Rectangle 2"/>
          <p:cNvSpPr/>
          <p:nvPr/>
        </p:nvSpPr>
        <p:spPr>
          <a:xfrm>
            <a:off x="8037286" y="4097048"/>
            <a:ext cx="4154714" cy="646331"/>
          </a:xfrm>
          <a:prstGeom prst="rect">
            <a:avLst/>
          </a:prstGeom>
        </p:spPr>
        <p:txBody>
          <a:bodyPr wrap="square">
            <a:spAutoFit/>
          </a:bodyPr>
          <a:lstStyle/>
          <a:p>
            <a:r>
              <a:rPr lang="en-US" dirty="0" smtClean="0">
                <a:solidFill>
                  <a:schemeClr val="bg1"/>
                </a:solidFill>
              </a:rPr>
              <a:t>Fixing Bugs after changing functionality  is hardest part of this project  </a:t>
            </a:r>
            <a:endParaRPr lang="en-US" dirty="0">
              <a:solidFill>
                <a:schemeClr val="bg1"/>
              </a:solidFill>
              <a:cs typeface="Browallia New" panose="020B0604020202020204" pitchFamily="34" charset="-34"/>
            </a:endParaRPr>
          </a:p>
        </p:txBody>
      </p:sp>
      <p:sp>
        <p:nvSpPr>
          <p:cNvPr id="10" name="Rectangle 9"/>
          <p:cNvSpPr/>
          <p:nvPr/>
        </p:nvSpPr>
        <p:spPr>
          <a:xfrm>
            <a:off x="9125856" y="5188857"/>
            <a:ext cx="3066144" cy="923330"/>
          </a:xfrm>
          <a:prstGeom prst="rect">
            <a:avLst/>
          </a:prstGeom>
        </p:spPr>
        <p:txBody>
          <a:bodyPr wrap="square">
            <a:spAutoFit/>
          </a:bodyPr>
          <a:lstStyle/>
          <a:p>
            <a:r>
              <a:rPr lang="en-US" dirty="0" smtClean="0">
                <a:solidFill>
                  <a:schemeClr val="bg1"/>
                </a:solidFill>
                <a:cs typeface="Browallia New" panose="020B0604020202020204" pitchFamily="34" charset="-34"/>
              </a:rPr>
              <a:t>Presenting Our country’s national values to other </a:t>
            </a:r>
          </a:p>
          <a:p>
            <a:r>
              <a:rPr lang="en-US" dirty="0" smtClean="0">
                <a:solidFill>
                  <a:schemeClr val="bg1"/>
                </a:solidFill>
                <a:cs typeface="Browallia New" panose="020B0604020202020204" pitchFamily="34" charset="-34"/>
              </a:rPr>
              <a:t> </a:t>
            </a:r>
            <a:r>
              <a:rPr lang="en-US" dirty="0" err="1" smtClean="0">
                <a:solidFill>
                  <a:schemeClr val="bg1"/>
                </a:solidFill>
                <a:cs typeface="Browallia New" panose="020B0604020202020204" pitchFamily="34" charset="-34"/>
              </a:rPr>
              <a:t>ex:Buildings</a:t>
            </a:r>
            <a:r>
              <a:rPr lang="en-US" dirty="0" smtClean="0">
                <a:solidFill>
                  <a:schemeClr val="bg1"/>
                </a:solidFill>
                <a:cs typeface="Browallia New" panose="020B0604020202020204" pitchFamily="34" charset="-34"/>
              </a:rPr>
              <a:t>, </a:t>
            </a:r>
            <a:r>
              <a:rPr lang="en-US" dirty="0" err="1" smtClean="0">
                <a:solidFill>
                  <a:schemeClr val="bg1"/>
                </a:solidFill>
                <a:cs typeface="Browallia New" panose="020B0604020202020204" pitchFamily="34" charset="-34"/>
              </a:rPr>
              <a:t>Cityview</a:t>
            </a:r>
            <a:endParaRPr lang="en-US"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6149090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28161"/>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hevron 3"/>
          <p:cNvSpPr/>
          <p:nvPr/>
        </p:nvSpPr>
        <p:spPr>
          <a:xfrm>
            <a:off x="313564" y="1985216"/>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hevron 31"/>
          <p:cNvSpPr/>
          <p:nvPr/>
        </p:nvSpPr>
        <p:spPr>
          <a:xfrm>
            <a:off x="3049695" y="1985216"/>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a:off x="5805355" y="1992803"/>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p:cNvSpPr/>
          <p:nvPr/>
        </p:nvSpPr>
        <p:spPr>
          <a:xfrm>
            <a:off x="8541486" y="2008650"/>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ounded Rectangle 41"/>
          <p:cNvSpPr/>
          <p:nvPr/>
        </p:nvSpPr>
        <p:spPr>
          <a:xfrm>
            <a:off x="365701" y="3755845"/>
            <a:ext cx="4381266" cy="2209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524760" y="3903003"/>
            <a:ext cx="3708966" cy="2031325"/>
          </a:xfrm>
          <a:prstGeom prst="rect">
            <a:avLst/>
          </a:prstGeom>
          <a:noFill/>
        </p:spPr>
        <p:txBody>
          <a:bodyPr wrap="square" rtlCol="0">
            <a:spAutoFit/>
          </a:bodyPr>
          <a:lstStyle/>
          <a:p>
            <a:r>
              <a:rPr lang="en-US" dirty="0"/>
              <a:t>The </a:t>
            </a:r>
            <a:r>
              <a:rPr lang="en-US" dirty="0" smtClean="0"/>
              <a:t>territory will be based on </a:t>
            </a:r>
            <a:r>
              <a:rPr lang="en-US" dirty="0"/>
              <a:t>three-dimensional model of real-world location of the circuit, which is in Baku, Azerbaijan. Furthermore, our 3D models include central streets of Baku, modern buildings and old towers of the city.</a:t>
            </a:r>
            <a:endParaRPr lang="en-US" sz="2400" dirty="0">
              <a:latin typeface="+mj-lt"/>
              <a:cs typeface="Browallia New" panose="020B0604020202020204" pitchFamily="34" charset="-34"/>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186" y="2215971"/>
            <a:ext cx="1175160" cy="118872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8500" y="2215971"/>
            <a:ext cx="1188720" cy="118872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3146" y="2268441"/>
            <a:ext cx="1214675" cy="118872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3653" y="2215971"/>
            <a:ext cx="1052253" cy="1191654"/>
          </a:xfrm>
          <a:prstGeom prst="rect">
            <a:avLst/>
          </a:prstGeom>
        </p:spPr>
      </p:pic>
      <p:sp>
        <p:nvSpPr>
          <p:cNvPr id="28" name="Rectangle 2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5</a:t>
            </a:r>
            <a:endParaRPr lang="en-US" sz="3000" dirty="0">
              <a:cs typeface="Browallia New" panose="020B0604020202020204" pitchFamily="34" charset="-34"/>
            </a:endParaRPr>
          </a:p>
        </p:txBody>
      </p:sp>
      <p:sp>
        <p:nvSpPr>
          <p:cNvPr id="31" name="Rounded Rectangle 30"/>
          <p:cNvSpPr/>
          <p:nvPr/>
        </p:nvSpPr>
        <p:spPr>
          <a:xfrm>
            <a:off x="7667041" y="3814037"/>
            <a:ext cx="4381266" cy="2209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a:t>
            </a:r>
            <a:r>
              <a:rPr lang="en-US" dirty="0">
                <a:solidFill>
                  <a:schemeClr val="tx1"/>
                </a:solidFill>
              </a:rPr>
              <a:t>theme of our game is to compete with the other opponents that are controlled by computer in a racing tournament, the player’s goal is to reach to the destination as soon as possible while trying to avoid bumping to other cars or road objects, which slows down speed of the car</a:t>
            </a:r>
            <a:endParaRPr lang="en-US" sz="2400" dirty="0">
              <a:solidFill>
                <a:schemeClr val="tx1"/>
              </a:solidFill>
              <a:cs typeface="Browallia New" panose="020B0604020202020204" pitchFamily="34" charset="-34"/>
            </a:endParaRPr>
          </a:p>
        </p:txBody>
      </p:sp>
      <p:sp>
        <p:nvSpPr>
          <p:cNvPr id="20" name="TextBox 19"/>
          <p:cNvSpPr txBox="1"/>
          <p:nvPr/>
        </p:nvSpPr>
        <p:spPr>
          <a:xfrm>
            <a:off x="1" y="812306"/>
            <a:ext cx="12192000" cy="646331"/>
          </a:xfrm>
          <a:prstGeom prst="rect">
            <a:avLst/>
          </a:prstGeom>
          <a:solidFill>
            <a:schemeClr val="accent1">
              <a:alpha val="30000"/>
            </a:schemeClr>
          </a:solidFill>
        </p:spPr>
        <p:txBody>
          <a:bodyPr wrap="square" rtlCol="0">
            <a:spAutoFit/>
          </a:bodyPr>
          <a:lstStyle/>
          <a:p>
            <a:pPr algn="ctr"/>
            <a:r>
              <a:rPr lang="en-US" sz="3600" dirty="0">
                <a:solidFill>
                  <a:schemeClr val="bg1"/>
                </a:solidFill>
                <a:cs typeface="Browallia New" panose="020B0604020202020204" pitchFamily="34" charset="-34"/>
              </a:rPr>
              <a:t>Game Description: Overview</a:t>
            </a:r>
          </a:p>
        </p:txBody>
      </p:sp>
    </p:spTree>
    <p:extLst>
      <p:ext uri="{BB962C8B-B14F-4D97-AF65-F5344CB8AC3E}">
        <p14:creationId xmlns:p14="http://schemas.microsoft.com/office/powerpoint/2010/main" val="28246089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Diamond 4"/>
          <p:cNvSpPr/>
          <p:nvPr/>
        </p:nvSpPr>
        <p:spPr>
          <a:xfrm>
            <a:off x="4138859" y="1097121"/>
            <a:ext cx="4572000" cy="457200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35" name="Diamond 34"/>
          <p:cNvSpPr/>
          <p:nvPr/>
        </p:nvSpPr>
        <p:spPr>
          <a:xfrm>
            <a:off x="6530447" y="3488091"/>
            <a:ext cx="3017520" cy="3017520"/>
          </a:xfrm>
          <a:prstGeom prst="diamond">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4930247" y="1866520"/>
            <a:ext cx="3017520" cy="301752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iamond 1"/>
          <p:cNvSpPr/>
          <p:nvPr/>
        </p:nvSpPr>
        <p:spPr>
          <a:xfrm>
            <a:off x="3301750" y="260631"/>
            <a:ext cx="3017520" cy="3017520"/>
          </a:xfrm>
          <a:prstGeom prst="diamond">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5230" y="2289786"/>
            <a:ext cx="1005840" cy="912178"/>
          </a:xfrm>
          <a:prstGeom prst="rect">
            <a:avLst/>
          </a:prstGeom>
        </p:spPr>
      </p:pic>
      <p:sp>
        <p:nvSpPr>
          <p:cNvPr id="29" name="TextBox 28"/>
          <p:cNvSpPr txBox="1"/>
          <p:nvPr/>
        </p:nvSpPr>
        <p:spPr>
          <a:xfrm>
            <a:off x="5053940" y="3202087"/>
            <a:ext cx="2770133" cy="369332"/>
          </a:xfrm>
          <a:prstGeom prst="rect">
            <a:avLst/>
          </a:prstGeom>
          <a:noFill/>
        </p:spPr>
        <p:txBody>
          <a:bodyPr wrap="square" rtlCol="0">
            <a:spAutoFit/>
          </a:bodyPr>
          <a:lstStyle/>
          <a:p>
            <a:pPr algn="ctr"/>
            <a:r>
              <a:rPr lang="en-US" u="sng" dirty="0" smtClean="0">
                <a:latin typeface="+mj-lt"/>
                <a:cs typeface="Browallia New" panose="020B0604020202020204" pitchFamily="34" charset="-34"/>
              </a:rPr>
              <a:t>Final objectives</a:t>
            </a:r>
            <a:endParaRPr lang="en-US" u="sng" dirty="0">
              <a:latin typeface="+mj-lt"/>
              <a:cs typeface="Browallia New" panose="020B0604020202020204" pitchFamily="34" charset="-34"/>
            </a:endParaRPr>
          </a:p>
        </p:txBody>
      </p:sp>
      <p:sp>
        <p:nvSpPr>
          <p:cNvPr id="33" name="TextBox 32"/>
          <p:cNvSpPr txBox="1"/>
          <p:nvPr/>
        </p:nvSpPr>
        <p:spPr>
          <a:xfrm>
            <a:off x="5569388" y="3538397"/>
            <a:ext cx="1788004" cy="307777"/>
          </a:xfrm>
          <a:prstGeom prst="rect">
            <a:avLst/>
          </a:prstGeom>
          <a:noFill/>
        </p:spPr>
        <p:txBody>
          <a:bodyPr wrap="square" rtlCol="0">
            <a:spAutoFit/>
          </a:bodyPr>
          <a:lstStyle/>
          <a:p>
            <a:pPr algn="ctr"/>
            <a:r>
              <a:rPr lang="en-US" sz="1400" b="1" dirty="0" smtClean="0">
                <a:latin typeface="+mj-lt"/>
              </a:rPr>
              <a:t>&gt;1</a:t>
            </a:r>
            <a:r>
              <a:rPr lang="en-US" sz="1400" b="1" baseline="30000" dirty="0" smtClean="0">
                <a:latin typeface="+mj-lt"/>
              </a:rPr>
              <a:t>st</a:t>
            </a:r>
            <a:r>
              <a:rPr lang="en-US" sz="1400" b="1" dirty="0" smtClean="0">
                <a:latin typeface="+mj-lt"/>
              </a:rPr>
              <a:t> place</a:t>
            </a:r>
            <a:endParaRPr lang="en-US" sz="1400" dirty="0">
              <a:latin typeface="+mj-lt"/>
              <a:cs typeface="Browallia New" panose="020B0604020202020204" pitchFamily="34" charset="-34"/>
            </a:endParaRPr>
          </a:p>
        </p:txBody>
      </p:sp>
      <p:sp>
        <p:nvSpPr>
          <p:cNvPr id="42" name="TextBox 41"/>
          <p:cNvSpPr txBox="1"/>
          <p:nvPr/>
        </p:nvSpPr>
        <p:spPr>
          <a:xfrm>
            <a:off x="3364620" y="1584725"/>
            <a:ext cx="2770133" cy="369332"/>
          </a:xfrm>
          <a:prstGeom prst="rect">
            <a:avLst/>
          </a:prstGeom>
          <a:noFill/>
        </p:spPr>
        <p:txBody>
          <a:bodyPr wrap="square" rtlCol="0">
            <a:spAutoFit/>
          </a:bodyPr>
          <a:lstStyle/>
          <a:p>
            <a:pPr algn="ctr"/>
            <a:r>
              <a:rPr lang="en-US" u="sng" dirty="0" smtClean="0">
                <a:solidFill>
                  <a:schemeClr val="bg1"/>
                </a:solidFill>
                <a:latin typeface="+mj-lt"/>
                <a:cs typeface="Browallia New" panose="020B0604020202020204" pitchFamily="34" charset="-34"/>
              </a:rPr>
              <a:t>Obstacles</a:t>
            </a:r>
            <a:endParaRPr lang="en-US" u="sng" dirty="0">
              <a:solidFill>
                <a:schemeClr val="bg1"/>
              </a:solidFill>
              <a:latin typeface="+mj-lt"/>
              <a:cs typeface="Browallia New" panose="020B0604020202020204" pitchFamily="34" charset="-34"/>
            </a:endParaRPr>
          </a:p>
        </p:txBody>
      </p:sp>
      <p:sp>
        <p:nvSpPr>
          <p:cNvPr id="45" name="TextBox 44"/>
          <p:cNvSpPr txBox="1"/>
          <p:nvPr/>
        </p:nvSpPr>
        <p:spPr>
          <a:xfrm>
            <a:off x="6654140" y="4805307"/>
            <a:ext cx="2770133" cy="369332"/>
          </a:xfrm>
          <a:prstGeom prst="rect">
            <a:avLst/>
          </a:prstGeom>
          <a:noFill/>
        </p:spPr>
        <p:txBody>
          <a:bodyPr wrap="square" rtlCol="0">
            <a:spAutoFit/>
          </a:bodyPr>
          <a:lstStyle/>
          <a:p>
            <a:pPr algn="ctr"/>
            <a:r>
              <a:rPr lang="en-US" u="sng" dirty="0" smtClean="0">
                <a:solidFill>
                  <a:schemeClr val="bg1"/>
                </a:solidFill>
                <a:latin typeface="+mj-lt"/>
                <a:cs typeface="Browallia New" panose="020B0604020202020204" pitchFamily="34" charset="-34"/>
              </a:rPr>
              <a:t>Reward</a:t>
            </a:r>
            <a:endParaRPr lang="en-US" u="sng" dirty="0">
              <a:solidFill>
                <a:schemeClr val="bg1"/>
              </a:solidFill>
              <a:latin typeface="+mj-lt"/>
              <a:cs typeface="Browallia New" panose="020B0604020202020204" pitchFamily="34" charset="-34"/>
            </a:endParaRPr>
          </a:p>
        </p:txBody>
      </p:sp>
      <p:sp>
        <p:nvSpPr>
          <p:cNvPr id="46" name="TextBox 45"/>
          <p:cNvSpPr txBox="1"/>
          <p:nvPr/>
        </p:nvSpPr>
        <p:spPr>
          <a:xfrm>
            <a:off x="3871301" y="1921923"/>
            <a:ext cx="1788004"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AI drivers</a:t>
            </a:r>
            <a:endParaRPr lang="en-US" sz="1400" dirty="0">
              <a:solidFill>
                <a:schemeClr val="bg1"/>
              </a:solidFill>
              <a:latin typeface="+mj-lt"/>
              <a:cs typeface="Browallia New" panose="020B0604020202020204" pitchFamily="34" charset="-34"/>
            </a:endParaRPr>
          </a:p>
        </p:txBody>
      </p:sp>
      <p:sp>
        <p:nvSpPr>
          <p:cNvPr id="49" name="TextBox 48"/>
          <p:cNvSpPr txBox="1"/>
          <p:nvPr/>
        </p:nvSpPr>
        <p:spPr>
          <a:xfrm>
            <a:off x="7171894" y="5139719"/>
            <a:ext cx="1788004"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Cash</a:t>
            </a:r>
            <a:endParaRPr lang="en-US" sz="1400" dirty="0">
              <a:solidFill>
                <a:schemeClr val="bg1"/>
              </a:solidFill>
              <a:latin typeface="+mj-lt"/>
              <a:cs typeface="Browallia New" panose="020B0604020202020204" pitchFamily="34" charset="-34"/>
            </a:endParaRPr>
          </a:p>
        </p:txBody>
      </p:sp>
      <p:sp>
        <p:nvSpPr>
          <p:cNvPr id="50" name="TextBox 49"/>
          <p:cNvSpPr txBox="1"/>
          <p:nvPr/>
        </p:nvSpPr>
        <p:spPr>
          <a:xfrm>
            <a:off x="3978321" y="2200111"/>
            <a:ext cx="1636295"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Barriers</a:t>
            </a:r>
            <a:endParaRPr lang="en-US" sz="1400" dirty="0">
              <a:solidFill>
                <a:schemeClr val="bg1"/>
              </a:solidFill>
              <a:latin typeface="+mj-lt"/>
              <a:cs typeface="Browallia New" panose="020B0604020202020204" pitchFamily="34" charset="-34"/>
            </a:endParaRPr>
          </a:p>
        </p:txBody>
      </p:sp>
      <p:sp>
        <p:nvSpPr>
          <p:cNvPr id="53" name="TextBox 52"/>
          <p:cNvSpPr txBox="1"/>
          <p:nvPr/>
        </p:nvSpPr>
        <p:spPr>
          <a:xfrm>
            <a:off x="7221058" y="5430318"/>
            <a:ext cx="1636295" cy="307777"/>
          </a:xfrm>
          <a:prstGeom prst="rect">
            <a:avLst/>
          </a:prstGeom>
          <a:noFill/>
        </p:spPr>
        <p:txBody>
          <a:bodyPr wrap="square" rtlCol="0">
            <a:spAutoFit/>
          </a:bodyPr>
          <a:lstStyle/>
          <a:p>
            <a:pPr algn="ctr"/>
            <a:r>
              <a:rPr lang="en-US" sz="1400" dirty="0" smtClean="0">
                <a:solidFill>
                  <a:schemeClr val="bg1"/>
                </a:solidFill>
                <a:latin typeface="+mj-lt"/>
                <a:cs typeface="Browallia New" panose="020B0604020202020204" pitchFamily="34" charset="-34"/>
              </a:rPr>
              <a:t>&gt; Unlock Car</a:t>
            </a:r>
            <a:endParaRPr lang="en-US" sz="1400" dirty="0">
              <a:solidFill>
                <a:schemeClr val="bg1"/>
              </a:solidFill>
              <a:latin typeface="+mj-lt"/>
              <a:cs typeface="Browallia New" panose="020B0604020202020204" pitchFamily="34" charset="-34"/>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8925" y="601351"/>
            <a:ext cx="903970" cy="9144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4028" y="585472"/>
            <a:ext cx="934365" cy="91440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4550" y="3831155"/>
            <a:ext cx="807433" cy="914400"/>
          </a:xfrm>
          <a:prstGeom prst="rect">
            <a:avLst/>
          </a:prstGeom>
        </p:spPr>
      </p:pic>
      <p:sp>
        <p:nvSpPr>
          <p:cNvPr id="38" name="Rectangle 3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6</a:t>
            </a:r>
            <a:endParaRPr lang="en-US" sz="3000" dirty="0">
              <a:cs typeface="Browallia New" panose="020B0604020202020204" pitchFamily="34" charset="-34"/>
            </a:endParaRPr>
          </a:p>
        </p:txBody>
      </p:sp>
      <p:sp>
        <p:nvSpPr>
          <p:cNvPr id="23" name="TextBox 22"/>
          <p:cNvSpPr txBox="1"/>
          <p:nvPr/>
        </p:nvSpPr>
        <p:spPr>
          <a:xfrm>
            <a:off x="5968999" y="308430"/>
            <a:ext cx="6059714" cy="646331"/>
          </a:xfrm>
          <a:prstGeom prst="rect">
            <a:avLst/>
          </a:prstGeom>
          <a:solidFill>
            <a:schemeClr val="accent1">
              <a:alpha val="30000"/>
            </a:schemeClr>
          </a:solidFill>
        </p:spPr>
        <p:txBody>
          <a:bodyPr wrap="square" rtlCol="0">
            <a:spAutoFit/>
          </a:bodyPr>
          <a:lstStyle/>
          <a:p>
            <a:pPr algn="ctr"/>
            <a:r>
              <a:rPr lang="en-US" sz="3600" dirty="0">
                <a:solidFill>
                  <a:srgbClr val="FFFFFF"/>
                </a:solidFill>
              </a:rPr>
              <a:t>Game Description: The Quest</a:t>
            </a:r>
          </a:p>
        </p:txBody>
      </p:sp>
    </p:spTree>
    <p:extLst>
      <p:ext uri="{BB962C8B-B14F-4D97-AF65-F5344CB8AC3E}">
        <p14:creationId xmlns:p14="http://schemas.microsoft.com/office/powerpoint/2010/main" val="11664327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 name="Oval 1"/>
          <p:cNvSpPr/>
          <p:nvPr/>
        </p:nvSpPr>
        <p:spPr>
          <a:xfrm>
            <a:off x="5115502" y="236395"/>
            <a:ext cx="2971801" cy="2403894"/>
          </a:xfrm>
          <a:prstGeom prst="ellipse">
            <a:avLst/>
          </a:prstGeom>
          <a:gradFill flip="none" rotWithShape="1">
            <a:gsLst>
              <a:gs pos="0">
                <a:schemeClr val="accent1"/>
              </a:gs>
              <a:gs pos="74000">
                <a:schemeClr val="bg2">
                  <a:lumMod val="10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Game Description: Main Character</a:t>
            </a:r>
            <a:endParaRPr lang="en-US" sz="2400" dirty="0">
              <a:latin typeface="Cambria" panose="02040503050406030204" pitchFamily="18" charset="0"/>
              <a:ea typeface="Cambria" panose="02040503050406030204" pitchFamily="18" charset="0"/>
            </a:endParaRPr>
          </a:p>
        </p:txBody>
      </p:sp>
      <p:sp>
        <p:nvSpPr>
          <p:cNvPr id="19" name="Oval 18"/>
          <p:cNvSpPr/>
          <p:nvPr/>
        </p:nvSpPr>
        <p:spPr>
          <a:xfrm>
            <a:off x="9743430" y="5029200"/>
            <a:ext cx="1371600" cy="1371600"/>
          </a:xfrm>
          <a:prstGeom prst="ellipse">
            <a:avLst/>
          </a:prstGeom>
          <a:solidFill>
            <a:schemeClr val="bg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Color</a:t>
            </a:r>
            <a:endParaRPr lang="en-US" dirty="0"/>
          </a:p>
        </p:txBody>
      </p:sp>
      <p:sp>
        <p:nvSpPr>
          <p:cNvPr id="20" name="Oval 19"/>
          <p:cNvSpPr/>
          <p:nvPr/>
        </p:nvSpPr>
        <p:spPr>
          <a:xfrm>
            <a:off x="9647895" y="337151"/>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a:t>
            </a:r>
            <a:endParaRPr lang="en-US" dirty="0"/>
          </a:p>
        </p:txBody>
      </p:sp>
      <p:sp>
        <p:nvSpPr>
          <p:cNvPr id="21" name="Oval 20"/>
          <p:cNvSpPr/>
          <p:nvPr/>
        </p:nvSpPr>
        <p:spPr>
          <a:xfrm>
            <a:off x="1953466" y="822085"/>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a:t>
            </a:r>
            <a:endParaRPr lang="en-US" dirty="0"/>
          </a:p>
        </p:txBody>
      </p:sp>
      <p:sp>
        <p:nvSpPr>
          <p:cNvPr id="22" name="Oval 21"/>
          <p:cNvSpPr/>
          <p:nvPr/>
        </p:nvSpPr>
        <p:spPr>
          <a:xfrm>
            <a:off x="1953466" y="5045008"/>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 new Car</a:t>
            </a:r>
            <a:endParaRPr lang="en-US" dirty="0"/>
          </a:p>
        </p:txBody>
      </p:sp>
      <p:cxnSp>
        <p:nvCxnSpPr>
          <p:cNvPr id="23" name="Straight Connector 22"/>
          <p:cNvCxnSpPr>
            <a:stCxn id="19" idx="2"/>
            <a:endCxn id="55" idx="3"/>
          </p:cNvCxnSpPr>
          <p:nvPr/>
        </p:nvCxnSpPr>
        <p:spPr>
          <a:xfrm flipH="1" flipV="1">
            <a:off x="8087303" y="3811023"/>
            <a:ext cx="1656127" cy="1903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5" idx="3"/>
            <a:endCxn id="20" idx="3"/>
          </p:cNvCxnSpPr>
          <p:nvPr/>
        </p:nvCxnSpPr>
        <p:spPr>
          <a:xfrm flipV="1">
            <a:off x="8087303" y="1507885"/>
            <a:ext cx="1761458" cy="230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5"/>
            <a:endCxn id="55" idx="1"/>
          </p:cNvCxnSpPr>
          <p:nvPr/>
        </p:nvCxnSpPr>
        <p:spPr>
          <a:xfrm>
            <a:off x="3124200" y="1992819"/>
            <a:ext cx="1991303" cy="18182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7"/>
            <a:endCxn id="55" idx="1"/>
          </p:cNvCxnSpPr>
          <p:nvPr/>
        </p:nvCxnSpPr>
        <p:spPr>
          <a:xfrm flipV="1">
            <a:off x="3124200" y="3811023"/>
            <a:ext cx="1991303" cy="1434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7</a:t>
            </a:r>
            <a:endParaRPr lang="en-US" sz="3000" dirty="0">
              <a:cs typeface="Browallia New" panose="020B0604020202020204" pitchFamily="34" charset="-34"/>
            </a:endParaRPr>
          </a:p>
        </p:txBody>
      </p:sp>
      <p:pic>
        <p:nvPicPr>
          <p:cNvPr id="55" name="Picture 54"/>
          <p:cNvPicPr>
            <a:picLocks noChangeAspect="1"/>
          </p:cNvPicPr>
          <p:nvPr/>
        </p:nvPicPr>
        <p:blipFill>
          <a:blip r:embed="rId4"/>
          <a:stretch>
            <a:fillRect/>
          </a:stretch>
        </p:blipFill>
        <p:spPr>
          <a:xfrm>
            <a:off x="5115503" y="2787085"/>
            <a:ext cx="2971800" cy="2047875"/>
          </a:xfrm>
          <a:prstGeom prst="rect">
            <a:avLst/>
          </a:prstGeom>
          <a:scene3d>
            <a:camera prst="perspectiveBelow"/>
            <a:lightRig rig="threePt" dir="t"/>
          </a:scene3d>
        </p:spPr>
      </p:pic>
      <p:cxnSp>
        <p:nvCxnSpPr>
          <p:cNvPr id="18" name="Straight Connector 17"/>
          <p:cNvCxnSpPr>
            <a:endCxn id="55" idx="1"/>
          </p:cNvCxnSpPr>
          <p:nvPr/>
        </p:nvCxnSpPr>
        <p:spPr>
          <a:xfrm flipV="1">
            <a:off x="3312886" y="3811023"/>
            <a:ext cx="1802617" cy="17631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2921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 name="Oval 1"/>
          <p:cNvSpPr/>
          <p:nvPr/>
        </p:nvSpPr>
        <p:spPr>
          <a:xfrm>
            <a:off x="342893" y="1556809"/>
            <a:ext cx="3657600" cy="3657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254985" y="1600290"/>
            <a:ext cx="3657600" cy="3657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92367" y="0"/>
            <a:ext cx="3657600" cy="3657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t>Game </a:t>
            </a:r>
            <a:r>
              <a:rPr lang="en-US" sz="3500" dirty="0" smtClean="0"/>
              <a:t>Description: </a:t>
            </a:r>
            <a:r>
              <a:rPr lang="en-US" sz="3500" dirty="0"/>
              <a:t>Opponents</a:t>
            </a:r>
          </a:p>
        </p:txBody>
      </p:sp>
      <p:sp>
        <p:nvSpPr>
          <p:cNvPr id="4" name="TextBox 3"/>
          <p:cNvSpPr txBox="1"/>
          <p:nvPr/>
        </p:nvSpPr>
        <p:spPr>
          <a:xfrm>
            <a:off x="622716" y="5346252"/>
            <a:ext cx="2700411" cy="400110"/>
          </a:xfrm>
          <a:prstGeom prst="rect">
            <a:avLst/>
          </a:prstGeom>
          <a:noFill/>
        </p:spPr>
        <p:txBody>
          <a:bodyPr wrap="square" rtlCol="0">
            <a:spAutoFit/>
          </a:bodyPr>
          <a:lstStyle/>
          <a:p>
            <a:pPr algn="ctr"/>
            <a:r>
              <a:rPr lang="en-US" sz="2000" u="sng" dirty="0" smtClean="0">
                <a:solidFill>
                  <a:schemeClr val="bg1"/>
                </a:solidFill>
                <a:latin typeface="+mj-lt"/>
              </a:rPr>
              <a:t>Static opponent: barrier</a:t>
            </a:r>
            <a:endParaRPr lang="en-US" sz="2000" u="sng" dirty="0">
              <a:solidFill>
                <a:schemeClr val="bg1"/>
              </a:solidFill>
              <a:latin typeface="+mj-lt"/>
              <a:cs typeface="Estrangelo Edessa" panose="03080600000000000000" pitchFamily="66" charset="0"/>
            </a:endParaRPr>
          </a:p>
        </p:txBody>
      </p:sp>
      <p:sp>
        <p:nvSpPr>
          <p:cNvPr id="30" name="TextBox 29"/>
          <p:cNvSpPr txBox="1"/>
          <p:nvPr/>
        </p:nvSpPr>
        <p:spPr>
          <a:xfrm>
            <a:off x="8911250" y="5257890"/>
            <a:ext cx="2345066" cy="584775"/>
          </a:xfrm>
          <a:prstGeom prst="rect">
            <a:avLst/>
          </a:prstGeom>
          <a:noFill/>
        </p:spPr>
        <p:txBody>
          <a:bodyPr wrap="square" rtlCol="0">
            <a:spAutoFit/>
          </a:bodyPr>
          <a:lstStyle/>
          <a:p>
            <a:pPr algn="ctr"/>
            <a:r>
              <a:rPr lang="en-US" sz="1600" dirty="0" smtClean="0">
                <a:solidFill>
                  <a:schemeClr val="bg1"/>
                </a:solidFill>
                <a:latin typeface="+mj-lt"/>
                <a:cs typeface="Estrangelo Edessa" panose="03080600000000000000" pitchFamily="66" charset="0"/>
              </a:rPr>
              <a:t>Dynamic opponent: AI driver</a:t>
            </a:r>
            <a:endParaRPr lang="en-US" sz="1600" dirty="0">
              <a:solidFill>
                <a:schemeClr val="bg1"/>
              </a:solidFill>
              <a:latin typeface="+mj-lt"/>
              <a:cs typeface="Estrangelo Edessa" panose="03080600000000000000" pitchFamily="66" charset="0"/>
            </a:endParaRPr>
          </a:p>
        </p:txBody>
      </p:sp>
      <p:sp>
        <p:nvSpPr>
          <p:cNvPr id="18" name="Rectangle 1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8</a:t>
            </a:r>
            <a:endParaRPr lang="en-US" sz="3000" dirty="0">
              <a:solidFill>
                <a:schemeClr val="bg1"/>
              </a:solidFill>
              <a:cs typeface="Browallia New" panose="020B0604020202020204" pitchFamily="34" charset="-34"/>
            </a:endParaRPr>
          </a:p>
        </p:txBody>
      </p:sp>
      <p:pic>
        <p:nvPicPr>
          <p:cNvPr id="5" name="Picture 4"/>
          <p:cNvPicPr>
            <a:picLocks noChangeAspect="1"/>
          </p:cNvPicPr>
          <p:nvPr/>
        </p:nvPicPr>
        <p:blipFill>
          <a:blip r:embed="rId4"/>
          <a:stretch>
            <a:fillRect/>
          </a:stretch>
        </p:blipFill>
        <p:spPr>
          <a:xfrm>
            <a:off x="522189" y="2662990"/>
            <a:ext cx="3290765" cy="1417692"/>
          </a:xfrm>
          <a:prstGeom prst="rect">
            <a:avLst/>
          </a:prstGeom>
          <a:scene3d>
            <a:camera prst="perspectiveContrastingRightFacing"/>
            <a:lightRig rig="threePt" dir="t"/>
          </a:scene3d>
        </p:spPr>
      </p:pic>
      <p:pic>
        <p:nvPicPr>
          <p:cNvPr id="7" name="Picture 6"/>
          <p:cNvPicPr>
            <a:picLocks noChangeAspect="1"/>
          </p:cNvPicPr>
          <p:nvPr/>
        </p:nvPicPr>
        <p:blipFill>
          <a:blip r:embed="rId5"/>
          <a:stretch>
            <a:fillRect/>
          </a:stretch>
        </p:blipFill>
        <p:spPr>
          <a:xfrm>
            <a:off x="8544038" y="2515340"/>
            <a:ext cx="3079490" cy="1827501"/>
          </a:xfrm>
          <a:prstGeom prst="rect">
            <a:avLst/>
          </a:prstGeom>
          <a:scene3d>
            <a:camera prst="perspectiveContrastingLeftFacing"/>
            <a:lightRig rig="threePt" dir="t"/>
          </a:scene3d>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4708993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flipV="1">
            <a:off x="86076" y="6735624"/>
            <a:ext cx="432165"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14" name="Rounded Rectangle 13"/>
          <p:cNvSpPr/>
          <p:nvPr/>
        </p:nvSpPr>
        <p:spPr>
          <a:xfrm>
            <a:off x="635259" y="1477247"/>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30889" y="1640560"/>
            <a:ext cx="3708966" cy="461665"/>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Baku city</a:t>
            </a:r>
            <a:endParaRPr lang="en-US" sz="2400" dirty="0">
              <a:solidFill>
                <a:schemeClr val="bg1"/>
              </a:solidFill>
              <a:latin typeface="+mj-lt"/>
              <a:cs typeface="Browallia New" panose="020B0604020202020204" pitchFamily="34" charset="-34"/>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855" y="1558049"/>
            <a:ext cx="1017228" cy="1005840"/>
          </a:xfrm>
          <a:prstGeom prst="rect">
            <a:avLst/>
          </a:prstGeom>
        </p:spPr>
      </p:pic>
      <p:sp>
        <p:nvSpPr>
          <p:cNvPr id="20" name="Rounded Rectangle 19"/>
          <p:cNvSpPr/>
          <p:nvPr/>
        </p:nvSpPr>
        <p:spPr>
          <a:xfrm>
            <a:off x="576345" y="3089339"/>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76345" y="4864743"/>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30889" y="3252651"/>
            <a:ext cx="3708966" cy="461665"/>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Formula 1 track</a:t>
            </a:r>
            <a:endParaRPr lang="en-US" sz="2400" dirty="0">
              <a:solidFill>
                <a:schemeClr val="bg1"/>
              </a:solidFill>
              <a:latin typeface="+mj-lt"/>
              <a:cs typeface="Browallia New" panose="020B0604020202020204" pitchFamily="34" charset="-34"/>
            </a:endParaRPr>
          </a:p>
        </p:txBody>
      </p:sp>
      <p:sp>
        <p:nvSpPr>
          <p:cNvPr id="25" name="TextBox 24"/>
          <p:cNvSpPr txBox="1"/>
          <p:nvPr/>
        </p:nvSpPr>
        <p:spPr>
          <a:xfrm>
            <a:off x="1830889" y="5027201"/>
            <a:ext cx="3708966" cy="461665"/>
          </a:xfrm>
          <a:prstGeom prst="rect">
            <a:avLst/>
          </a:prstGeom>
          <a:noFill/>
        </p:spPr>
        <p:txBody>
          <a:bodyPr wrap="square" rtlCol="0">
            <a:spAutoFit/>
          </a:bodyPr>
          <a:lstStyle/>
          <a:p>
            <a:r>
              <a:rPr lang="en-US" sz="2400" dirty="0" smtClean="0">
                <a:solidFill>
                  <a:schemeClr val="bg1"/>
                </a:solidFill>
                <a:cs typeface="Browallia New" panose="020B0604020202020204" pitchFamily="34" charset="-34"/>
              </a:rPr>
              <a:t>Old </a:t>
            </a:r>
            <a:r>
              <a:rPr lang="en-US" sz="2400" dirty="0">
                <a:solidFill>
                  <a:schemeClr val="bg1"/>
                </a:solidFill>
                <a:cs typeface="Browallia New" panose="020B0604020202020204" pitchFamily="34" charset="-34"/>
              </a:rPr>
              <a:t>and modern buildings</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855" y="3164376"/>
            <a:ext cx="1017227" cy="100584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9834" y="4939779"/>
            <a:ext cx="994367" cy="1005840"/>
          </a:xfrm>
          <a:prstGeom prst="rect">
            <a:avLst/>
          </a:prstGeom>
        </p:spPr>
      </p:pic>
      <p:sp>
        <p:nvSpPr>
          <p:cNvPr id="26" name="Rectangle 25"/>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9</a:t>
            </a:r>
            <a:endParaRPr lang="en-US" sz="3000" dirty="0">
              <a:cs typeface="Browallia New" panose="020B0604020202020204" pitchFamily="34" charset="-34"/>
            </a:endParaRPr>
          </a:p>
        </p:txBody>
      </p:sp>
      <p:sp>
        <p:nvSpPr>
          <p:cNvPr id="28" name="Rounded Rectangle 27"/>
          <p:cNvSpPr/>
          <p:nvPr/>
        </p:nvSpPr>
        <p:spPr>
          <a:xfrm>
            <a:off x="3685372" y="298652"/>
            <a:ext cx="4970907"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Game Description: </a:t>
            </a:r>
            <a:r>
              <a:rPr lang="en-US" sz="2400" dirty="0" smtClean="0">
                <a:solidFill>
                  <a:schemeClr val="tx1"/>
                </a:solidFill>
              </a:rPr>
              <a:t>Environment</a:t>
            </a:r>
            <a:endParaRPr lang="en-US" sz="2400" dirty="0">
              <a:solidFill>
                <a:schemeClr val="tx1"/>
              </a:solidFill>
            </a:endParaRPr>
          </a:p>
        </p:txBody>
      </p:sp>
      <p:pic>
        <p:nvPicPr>
          <p:cNvPr id="3" name="Picture 2"/>
          <p:cNvPicPr>
            <a:picLocks noChangeAspect="1"/>
          </p:cNvPicPr>
          <p:nvPr/>
        </p:nvPicPr>
        <p:blipFill>
          <a:blip r:embed="rId8"/>
          <a:stretch>
            <a:fillRect/>
          </a:stretch>
        </p:blipFill>
        <p:spPr>
          <a:xfrm>
            <a:off x="6032023" y="1871392"/>
            <a:ext cx="5930479" cy="3796018"/>
          </a:xfrm>
          <a:prstGeom prst="rect">
            <a:avLst/>
          </a:prstGeom>
        </p:spPr>
      </p:pic>
    </p:spTree>
    <p:extLst>
      <p:ext uri="{BB962C8B-B14F-4D97-AF65-F5344CB8AC3E}">
        <p14:creationId xmlns:p14="http://schemas.microsoft.com/office/powerpoint/2010/main" val="1713876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5261</TotalTime>
  <Words>564</Words>
  <Application>Microsoft Office PowerPoint</Application>
  <PresentationFormat>Widescreen</PresentationFormat>
  <Paragraphs>128</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Browallia New</vt:lpstr>
      <vt:lpstr>Calibri</vt:lpstr>
      <vt:lpstr>Calibri Light</vt:lpstr>
      <vt:lpstr>Cambria</vt:lpstr>
      <vt:lpstr>Candara</vt:lpstr>
      <vt:lpstr>Estrangelo Edessa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Behind the Scenes and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Elvin Ahmadov</cp:lastModifiedBy>
  <cp:revision>1797</cp:revision>
  <dcterms:created xsi:type="dcterms:W3CDTF">2015-12-31T02:20:12Z</dcterms:created>
  <dcterms:modified xsi:type="dcterms:W3CDTF">2018-12-08T06:33:31Z</dcterms:modified>
</cp:coreProperties>
</file>