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315" r:id="rId3"/>
    <p:sldId id="316" r:id="rId4"/>
    <p:sldId id="314" r:id="rId5"/>
    <p:sldId id="312" r:id="rId6"/>
    <p:sldId id="309" r:id="rId7"/>
    <p:sldId id="310" r:id="rId8"/>
    <p:sldId id="300" r:id="rId9"/>
    <p:sldId id="292" r:id="rId10"/>
    <p:sldId id="311" r:id="rId11"/>
    <p:sldId id="307" r:id="rId12"/>
    <p:sldId id="295" r:id="rId13"/>
    <p:sldId id="278" r:id="rId14"/>
    <p:sldId id="298" r:id="rId15"/>
    <p:sldId id="281" r:id="rId16"/>
    <p:sldId id="302" r:id="rId17"/>
    <p:sldId id="266" r:id="rId18"/>
    <p:sldId id="274" r:id="rId19"/>
    <p:sldId id="297" r:id="rId20"/>
    <p:sldId id="317"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0000FF"/>
    <a:srgbClr val="0D0296"/>
    <a:srgbClr val="6A5ACD"/>
    <a:srgbClr val="E18E52"/>
    <a:srgbClr val="FF8637"/>
    <a:srgbClr val="3A3A3A"/>
    <a:srgbClr val="F5CA46"/>
    <a:srgbClr val="B8AE8D"/>
    <a:srgbClr val="AAA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7" autoAdjust="0"/>
    <p:restoredTop sz="94692" autoAdjust="0"/>
  </p:normalViewPr>
  <p:slideViewPr>
    <p:cSldViewPr snapToGrid="0">
      <p:cViewPr>
        <p:scale>
          <a:sx n="70" d="100"/>
          <a:sy n="70" d="100"/>
        </p:scale>
        <p:origin x="798" y="-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Chart Title</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E84-4095-B2D7-27EA74712924}"/>
            </c:ext>
          </c:extLst>
        </c:ser>
        <c:ser>
          <c:idx val="1"/>
          <c:order val="1"/>
          <c:tx>
            <c:strRef>
              <c:f>Sheet1!$C$1</c:f>
              <c:strCache>
                <c:ptCount val="1"/>
                <c:pt idx="0">
                  <c:v>Series 2</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E84-4095-B2D7-27EA74712924}"/>
            </c:ext>
          </c:extLst>
        </c:ser>
        <c:ser>
          <c:idx val="2"/>
          <c:order val="2"/>
          <c:tx>
            <c:strRef>
              <c:f>Sheet1!$D$1</c:f>
              <c:strCache>
                <c:ptCount val="1"/>
                <c:pt idx="0">
                  <c:v>Series 3</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E84-4095-B2D7-27EA74712924}"/>
            </c:ext>
          </c:extLst>
        </c:ser>
        <c:dLbls>
          <c:dLblPos val="outEnd"/>
          <c:showLegendKey val="0"/>
          <c:showVal val="1"/>
          <c:showCatName val="0"/>
          <c:showSerName val="0"/>
          <c:showPercent val="0"/>
          <c:showBubbleSize val="0"/>
        </c:dLbls>
        <c:gapWidth val="100"/>
        <c:overlap val="-24"/>
        <c:axId val="320431704"/>
        <c:axId val="320432488"/>
      </c:barChart>
      <c:catAx>
        <c:axId val="320431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ru-RU"/>
          </a:p>
        </c:txPr>
        <c:crossAx val="320432488"/>
        <c:crosses val="autoZero"/>
        <c:auto val="1"/>
        <c:lblAlgn val="ctr"/>
        <c:lblOffset val="100"/>
        <c:noMultiLvlLbl val="0"/>
      </c:catAx>
      <c:valAx>
        <c:axId val="320432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ru-RU"/>
          </a:p>
        </c:txPr>
        <c:crossAx val="320431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ru-RU"/>
        </a:p>
      </c:txPr>
    </c:legend>
    <c:plotVisOnly val="1"/>
    <c:dispBlanksAs val="gap"/>
    <c:showDLblsOverMax val="0"/>
  </c:chart>
  <c:spPr>
    <a:solidFill>
      <a:schemeClr val="bg2">
        <a:lumMod val="10000"/>
      </a:schemeClr>
    </a:solid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2</a:t>
            </a:fld>
            <a:endParaRPr lang="en-US"/>
          </a:p>
        </p:txBody>
      </p:sp>
    </p:spTree>
    <p:extLst>
      <p:ext uri="{BB962C8B-B14F-4D97-AF65-F5344CB8AC3E}">
        <p14:creationId xmlns:p14="http://schemas.microsoft.com/office/powerpoint/2010/main" val="88761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3</a:t>
            </a:fld>
            <a:endParaRPr lang="en-US"/>
          </a:p>
        </p:txBody>
      </p:sp>
    </p:spTree>
    <p:extLst>
      <p:ext uri="{BB962C8B-B14F-4D97-AF65-F5344CB8AC3E}">
        <p14:creationId xmlns:p14="http://schemas.microsoft.com/office/powerpoint/2010/main" val="90407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5</a:t>
            </a:fld>
            <a:endParaRPr lang="en-US"/>
          </a:p>
        </p:txBody>
      </p:sp>
    </p:spTree>
    <p:extLst>
      <p:ext uri="{BB962C8B-B14F-4D97-AF65-F5344CB8AC3E}">
        <p14:creationId xmlns:p14="http://schemas.microsoft.com/office/powerpoint/2010/main" val="2329112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9</a:t>
            </a:fld>
            <a:endParaRPr lang="en-US"/>
          </a:p>
        </p:txBody>
      </p:sp>
    </p:spTree>
    <p:extLst>
      <p:ext uri="{BB962C8B-B14F-4D97-AF65-F5344CB8AC3E}">
        <p14:creationId xmlns:p14="http://schemas.microsoft.com/office/powerpoint/2010/main" val="412353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1566423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14</a:t>
            </a:fld>
            <a:endParaRPr lang="en-US"/>
          </a:p>
        </p:txBody>
      </p:sp>
    </p:spTree>
    <p:extLst>
      <p:ext uri="{BB962C8B-B14F-4D97-AF65-F5344CB8AC3E}">
        <p14:creationId xmlns:p14="http://schemas.microsoft.com/office/powerpoint/2010/main" val="356917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hyperlink" Target="http://powerpoint.sage-fox.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hyperlink" Target="http://powerpoint.sage-fox.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owerpoint.sage-fox.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powerpoint.sage-fox.com/" TargetMode="External"/><Relationship Id="rId7"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eg"/><Relationship Id="rId4" Type="http://schemas.openxmlformats.org/officeDocument/2006/relationships/image" Target="../media/image27.jp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owerpoint.sage-fox.com/"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powerpoint.sage-fox.com/"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sage-fox.com/" TargetMode="External"/><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hyperlink" Target="http://powerpoint.sage-fox.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sage-fox.com/" TargetMode="External"/><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powerpoint.sage-fo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 y="2438400"/>
            <a:ext cx="12192000" cy="9669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5975" y="5828808"/>
            <a:ext cx="12192001" cy="49475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68012" y="659292"/>
            <a:ext cx="7504899" cy="3077766"/>
          </a:xfrm>
          <a:prstGeom prst="rect">
            <a:avLst/>
          </a:prstGeom>
          <a:noFill/>
        </p:spPr>
        <p:txBody>
          <a:bodyPr wrap="square" rtlCol="0">
            <a:spAutoFit/>
          </a:bodyPr>
          <a:lstStyle/>
          <a:p>
            <a:pPr algn="ctr"/>
            <a:r>
              <a:rPr lang="en-US" sz="5400" dirty="0" smtClean="0">
                <a:solidFill>
                  <a:schemeClr val="bg1"/>
                </a:solidFill>
                <a:latin typeface="Cambria" panose="02040503050406030204" pitchFamily="18" charset="0"/>
                <a:ea typeface="Cambria" panose="02040503050406030204" pitchFamily="18" charset="0"/>
              </a:rPr>
              <a:t>Race in Baku F1 Circuit</a:t>
            </a:r>
            <a:r>
              <a:rPr lang="ru-RU" sz="5400" dirty="0" smtClean="0">
                <a:solidFill>
                  <a:schemeClr val="bg1"/>
                </a:solidFill>
                <a:latin typeface="Cambria" panose="02040503050406030204" pitchFamily="18" charset="0"/>
                <a:ea typeface="Cambria" panose="02040503050406030204" pitchFamily="18" charset="0"/>
              </a:rPr>
              <a:t/>
            </a:r>
            <a:br>
              <a:rPr lang="ru-RU" sz="5400" dirty="0" smtClean="0">
                <a:solidFill>
                  <a:schemeClr val="bg1"/>
                </a:solidFill>
                <a:latin typeface="Cambria" panose="02040503050406030204" pitchFamily="18" charset="0"/>
                <a:ea typeface="Cambria" panose="02040503050406030204" pitchFamily="18" charset="0"/>
              </a:rPr>
            </a:br>
            <a:r>
              <a:rPr lang="en-US" sz="5400" dirty="0" smtClean="0">
                <a:solidFill>
                  <a:schemeClr val="bg1"/>
                </a:solidFill>
                <a:latin typeface="Cambria" panose="02040503050406030204" pitchFamily="18" charset="0"/>
                <a:ea typeface="Cambria" panose="02040503050406030204" pitchFamily="18" charset="0"/>
              </a:rPr>
              <a:t/>
            </a:r>
            <a:br>
              <a:rPr lang="en-US" sz="5400" dirty="0" smtClean="0">
                <a:solidFill>
                  <a:schemeClr val="bg1"/>
                </a:solidFill>
                <a:latin typeface="Cambria" panose="02040503050406030204" pitchFamily="18" charset="0"/>
                <a:ea typeface="Cambria" panose="02040503050406030204" pitchFamily="18" charset="0"/>
              </a:rPr>
            </a:br>
            <a:r>
              <a:rPr lang="en-US" sz="3600" dirty="0" smtClean="0">
                <a:solidFill>
                  <a:schemeClr val="bg1"/>
                </a:solidFill>
                <a:latin typeface="Cambria" panose="02040503050406030204" pitchFamily="18" charset="0"/>
                <a:ea typeface="Cambria" panose="02040503050406030204" pitchFamily="18" charset="0"/>
              </a:rPr>
              <a:t> </a:t>
            </a:r>
            <a:r>
              <a:rPr lang="en-US" dirty="0">
                <a:solidFill>
                  <a:schemeClr val="bg1"/>
                </a:solidFill>
                <a:latin typeface="Cambria" panose="02040503050406030204" pitchFamily="18" charset="0"/>
                <a:ea typeface="Cambria" panose="02040503050406030204" pitchFamily="18" charset="0"/>
              </a:rPr>
              <a:t>“</a:t>
            </a:r>
            <a:r>
              <a:rPr lang="en-US" sz="3000" dirty="0">
                <a:solidFill>
                  <a:schemeClr val="bg1"/>
                </a:solidFill>
                <a:latin typeface="Cambria" panose="02040503050406030204" pitchFamily="18" charset="0"/>
                <a:ea typeface="Cambria" panose="02040503050406030204" pitchFamily="18" charset="0"/>
              </a:rPr>
              <a:t>A</a:t>
            </a:r>
            <a:r>
              <a:rPr lang="en-US" sz="3000" b="1" dirty="0">
                <a:solidFill>
                  <a:schemeClr val="bg1"/>
                </a:solidFill>
                <a:latin typeface="Cambria" panose="02040503050406030204" pitchFamily="18" charset="0"/>
                <a:ea typeface="Cambria" panose="02040503050406030204" pitchFamily="18" charset="0"/>
              </a:rPr>
              <a:t> </a:t>
            </a:r>
            <a:r>
              <a:rPr lang="en-US" sz="3000" dirty="0">
                <a:solidFill>
                  <a:schemeClr val="bg1"/>
                </a:solidFill>
                <a:latin typeface="Cambria" panose="02040503050406030204" pitchFamily="18" charset="0"/>
                <a:ea typeface="Cambria" panose="02040503050406030204" pitchFamily="18" charset="0"/>
              </a:rPr>
              <a:t>RACE ISN’T WON UNTIL IT’S OVER” </a:t>
            </a:r>
            <a:endParaRPr lang="ru-RU" sz="3000" dirty="0">
              <a:solidFill>
                <a:schemeClr val="bg1"/>
              </a:solidFill>
              <a:latin typeface="Cambria" panose="02040503050406030204" pitchFamily="18" charset="0"/>
              <a:ea typeface="Cambria" panose="02040503050406030204" pitchFamily="18" charset="0"/>
            </a:endParaRPr>
          </a:p>
          <a:p>
            <a:pPr algn="ctr"/>
            <a:endParaRPr lang="en-US" sz="5000" dirty="0">
              <a:solidFill>
                <a:schemeClr val="bg1"/>
              </a:solidFill>
              <a:latin typeface="Cambria" panose="02040503050406030204" pitchFamily="18" charset="0"/>
              <a:ea typeface="Cambria" panose="02040503050406030204" pitchFamily="18" charset="0"/>
              <a:cs typeface="Estrangelo Edessa" panose="03080600000000000000" pitchFamily="66" charset="0"/>
            </a:endParaRPr>
          </a:p>
        </p:txBody>
      </p:sp>
      <p:sp>
        <p:nvSpPr>
          <p:cNvPr id="9" name="TextBox 8"/>
          <p:cNvSpPr txBox="1"/>
          <p:nvPr/>
        </p:nvSpPr>
        <p:spPr>
          <a:xfrm>
            <a:off x="7279061" y="3449438"/>
            <a:ext cx="7144859" cy="2246769"/>
          </a:xfrm>
          <a:prstGeom prst="rect">
            <a:avLst/>
          </a:prstGeom>
          <a:noFill/>
        </p:spPr>
        <p:txBody>
          <a:bodyPr wrap="square" rtlCol="0">
            <a:spAutoFit/>
          </a:bodyPr>
          <a:lstStyle/>
          <a:p>
            <a:r>
              <a:rPr lang="en-US" sz="2800" dirty="0">
                <a:solidFill>
                  <a:schemeClr val="bg1"/>
                </a:solidFill>
                <a:latin typeface="Arial" pitchFamily="34" charset="0"/>
                <a:cs typeface="Arial" pitchFamily="34" charset="0"/>
              </a:rPr>
              <a:t>Game Pitch Presentation</a:t>
            </a:r>
            <a:br>
              <a:rPr lang="en-US" sz="2800" dirty="0">
                <a:solidFill>
                  <a:schemeClr val="bg1"/>
                </a:solidFill>
                <a:latin typeface="Arial" pitchFamily="34" charset="0"/>
                <a:cs typeface="Arial" pitchFamily="34" charset="0"/>
              </a:rPr>
            </a:br>
            <a:r>
              <a:rPr lang="en-US" sz="2800" dirty="0">
                <a:solidFill>
                  <a:schemeClr val="bg1"/>
                </a:solidFill>
                <a:latin typeface="Arial" pitchFamily="34" charset="0"/>
                <a:cs typeface="Arial" pitchFamily="34" charset="0"/>
              </a:rPr>
              <a:t>(Homework No.4)</a:t>
            </a:r>
          </a:p>
          <a:p>
            <a:r>
              <a:rPr lang="en-US" sz="2800" dirty="0">
                <a:solidFill>
                  <a:schemeClr val="bg1"/>
                </a:solidFill>
                <a:latin typeface="Arial" pitchFamily="34" charset="0"/>
                <a:cs typeface="Arial" pitchFamily="34" charset="0"/>
              </a:rPr>
              <a:t> </a:t>
            </a:r>
          </a:p>
          <a:p>
            <a:r>
              <a:rPr lang="en-US" sz="2800" dirty="0">
                <a:solidFill>
                  <a:schemeClr val="bg1"/>
                </a:solidFill>
                <a:latin typeface="Arial" pitchFamily="34" charset="0"/>
                <a:cs typeface="Arial" pitchFamily="34" charset="0"/>
              </a:rPr>
              <a:t>Project team: </a:t>
            </a:r>
            <a:r>
              <a:rPr lang="en-US" sz="2800" dirty="0" smtClean="0">
                <a:solidFill>
                  <a:schemeClr val="bg1"/>
                </a:solidFill>
                <a:latin typeface="Arial" pitchFamily="34" charset="0"/>
                <a:cs typeface="Arial" pitchFamily="34" charset="0"/>
              </a:rPr>
              <a:t>Game OPS </a:t>
            </a:r>
            <a:endParaRPr lang="en-US" sz="2800" dirty="0">
              <a:solidFill>
                <a:schemeClr val="bg1"/>
              </a:solidFill>
              <a:latin typeface="Arial" pitchFamily="34" charset="0"/>
              <a:cs typeface="Arial" pitchFamily="34" charset="0"/>
            </a:endParaRPr>
          </a:p>
          <a:p>
            <a:r>
              <a:rPr lang="en-US" sz="2800" dirty="0">
                <a:solidFill>
                  <a:schemeClr val="bg1"/>
                </a:solidFill>
                <a:latin typeface="Arial" pitchFamily="34" charset="0"/>
                <a:cs typeface="Arial" pitchFamily="34" charset="0"/>
              </a:rPr>
              <a:t>Instructor: Dr. </a:t>
            </a:r>
            <a:r>
              <a:rPr lang="en-US" sz="2800" dirty="0" err="1">
                <a:solidFill>
                  <a:schemeClr val="bg1"/>
                </a:solidFill>
                <a:latin typeface="Arial" pitchFamily="34" charset="0"/>
                <a:cs typeface="Arial" pitchFamily="34" charset="0"/>
              </a:rPr>
              <a:t>Araz</a:t>
            </a:r>
            <a:r>
              <a:rPr lang="en-US" sz="2800" dirty="0">
                <a:solidFill>
                  <a:schemeClr val="bg1"/>
                </a:solidFill>
                <a:latin typeface="Arial" pitchFamily="34" charset="0"/>
                <a:cs typeface="Arial" pitchFamily="34" charset="0"/>
              </a:rPr>
              <a:t> </a:t>
            </a:r>
            <a:r>
              <a:rPr lang="en-US" sz="2800" dirty="0" err="1">
                <a:solidFill>
                  <a:schemeClr val="bg1"/>
                </a:solidFill>
                <a:latin typeface="Arial" pitchFamily="34" charset="0"/>
                <a:cs typeface="Arial" pitchFamily="34" charset="0"/>
              </a:rPr>
              <a:t>Yusubov</a:t>
            </a:r>
            <a:endParaRPr lang="en-US"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720222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87530" y="2436814"/>
            <a:ext cx="2560320" cy="3657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3448" y="3934989"/>
            <a:ext cx="1983956" cy="1569660"/>
          </a:xfrm>
          <a:prstGeom prst="rect">
            <a:avLst/>
          </a:prstGeom>
          <a:noFill/>
        </p:spPr>
        <p:txBody>
          <a:bodyPr wrap="square" rtlCol="0">
            <a:spAutoFit/>
          </a:bodyPr>
          <a:lstStyle/>
          <a:p>
            <a:r>
              <a:rPr lang="en-US" sz="2400" dirty="0">
                <a:latin typeface="+mj-lt"/>
              </a:rPr>
              <a:t>Lorem ipsum dolor sit </a:t>
            </a:r>
            <a:r>
              <a:rPr lang="en-US" sz="2400" dirty="0" smtClean="0">
                <a:latin typeface="+mj-lt"/>
              </a:rPr>
              <a:t>amet </a:t>
            </a:r>
            <a:r>
              <a:rPr lang="en-US" sz="2400" dirty="0">
                <a:latin typeface="+mj-lt"/>
              </a:rPr>
              <a:t>urna ipsum dolor sit amet </a:t>
            </a:r>
            <a:endParaRPr lang="en-US" sz="2400" dirty="0">
              <a:latin typeface="+mj-lt"/>
              <a:cs typeface="Browallia New" panose="020B0604020202020204" pitchFamily="34" charset="-34"/>
            </a:endParaRPr>
          </a:p>
        </p:txBody>
      </p:sp>
      <p:sp>
        <p:nvSpPr>
          <p:cNvPr id="10" name="Rectangle 9"/>
          <p:cNvSpPr/>
          <p:nvPr/>
        </p:nvSpPr>
        <p:spPr>
          <a:xfrm>
            <a:off x="587532" y="1257299"/>
            <a:ext cx="5394960" cy="10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237861" y="1257299"/>
            <a:ext cx="5394960" cy="1016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55214" y="1225837"/>
            <a:ext cx="1482213" cy="830997"/>
          </a:xfrm>
          <a:prstGeom prst="rect">
            <a:avLst/>
          </a:prstGeom>
          <a:noFill/>
        </p:spPr>
        <p:txBody>
          <a:bodyPr wrap="square" rtlCol="0">
            <a:spAutoFit/>
          </a:bodyPr>
          <a:lstStyle/>
          <a:p>
            <a:pPr algn="ctr"/>
            <a:r>
              <a:rPr lang="en-US" sz="4800" b="1" dirty="0" smtClean="0">
                <a:solidFill>
                  <a:schemeClr val="bg1"/>
                </a:solidFill>
                <a:latin typeface="Candara" panose="020E0502030303020204" pitchFamily="34" charset="0"/>
                <a:cs typeface="Estrangelo Edessa" panose="03080600000000000000" pitchFamily="66" charset="0"/>
              </a:rPr>
              <a:t>35%</a:t>
            </a:r>
            <a:endParaRPr lang="en-US" sz="4800" b="1" dirty="0">
              <a:solidFill>
                <a:schemeClr val="bg1"/>
              </a:solidFill>
              <a:latin typeface="Candara" panose="020E0502030303020204" pitchFamily="34" charset="0"/>
              <a:cs typeface="Estrangelo Edessa" panose="03080600000000000000" pitchFamily="66" charset="0"/>
            </a:endParaRPr>
          </a:p>
        </p:txBody>
      </p:sp>
      <p:sp>
        <p:nvSpPr>
          <p:cNvPr id="28" name="TextBox 27"/>
          <p:cNvSpPr txBox="1"/>
          <p:nvPr/>
        </p:nvSpPr>
        <p:spPr>
          <a:xfrm>
            <a:off x="2219879" y="1349801"/>
            <a:ext cx="3708966" cy="830997"/>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urna </a:t>
            </a:r>
            <a:r>
              <a:rPr lang="en-US" sz="2400" dirty="0">
                <a:solidFill>
                  <a:schemeClr val="bg1"/>
                </a:solidFill>
                <a:latin typeface="+mj-lt"/>
              </a:rPr>
              <a:t>scelerisque</a:t>
            </a:r>
            <a:endParaRPr lang="en-US" sz="2400" dirty="0">
              <a:solidFill>
                <a:schemeClr val="bg1"/>
              </a:solidFill>
              <a:latin typeface="+mj-lt"/>
              <a:cs typeface="Browallia New" panose="020B0604020202020204" pitchFamily="34" charset="-34"/>
            </a:endParaRPr>
          </a:p>
        </p:txBody>
      </p:sp>
      <p:sp>
        <p:nvSpPr>
          <p:cNvPr id="29" name="TextBox 28"/>
          <p:cNvSpPr txBox="1"/>
          <p:nvPr/>
        </p:nvSpPr>
        <p:spPr>
          <a:xfrm>
            <a:off x="7814319" y="1349107"/>
            <a:ext cx="3708966" cy="830997"/>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urna </a:t>
            </a:r>
            <a:r>
              <a:rPr lang="en-US" sz="2400" dirty="0">
                <a:solidFill>
                  <a:schemeClr val="bg1"/>
                </a:solidFill>
                <a:latin typeface="+mj-lt"/>
              </a:rPr>
              <a:t>scelerisque</a:t>
            </a:r>
            <a:endParaRPr lang="en-US" sz="2400" dirty="0">
              <a:solidFill>
                <a:schemeClr val="bg1"/>
              </a:solidFill>
              <a:latin typeface="+mj-lt"/>
              <a:cs typeface="Browallia New" panose="020B0604020202020204" pitchFamily="34" charset="-34"/>
            </a:endParaRPr>
          </a:p>
        </p:txBody>
      </p:sp>
      <p:sp>
        <p:nvSpPr>
          <p:cNvPr id="30" name="TextBox 29"/>
          <p:cNvSpPr txBox="1"/>
          <p:nvPr/>
        </p:nvSpPr>
        <p:spPr>
          <a:xfrm>
            <a:off x="6370110" y="1225837"/>
            <a:ext cx="1326081" cy="830997"/>
          </a:xfrm>
          <a:prstGeom prst="rect">
            <a:avLst/>
          </a:prstGeom>
          <a:noFill/>
        </p:spPr>
        <p:txBody>
          <a:bodyPr wrap="square" rtlCol="0">
            <a:spAutoFit/>
          </a:bodyPr>
          <a:lstStyle/>
          <a:p>
            <a:pPr algn="ctr"/>
            <a:r>
              <a:rPr lang="en-US" sz="4800" b="1" dirty="0">
                <a:solidFill>
                  <a:schemeClr val="bg1"/>
                </a:solidFill>
                <a:latin typeface="Candara" panose="020E0502030303020204" pitchFamily="34" charset="0"/>
                <a:cs typeface="Estrangelo Edessa" panose="03080600000000000000" pitchFamily="66" charset="0"/>
              </a:rPr>
              <a:t>4</a:t>
            </a:r>
            <a:r>
              <a:rPr lang="en-US" sz="4800" b="1" dirty="0" smtClean="0">
                <a:solidFill>
                  <a:schemeClr val="bg1"/>
                </a:solidFill>
                <a:latin typeface="Candara" panose="020E0502030303020204" pitchFamily="34" charset="0"/>
                <a:cs typeface="Estrangelo Edessa" panose="03080600000000000000" pitchFamily="66" charset="0"/>
              </a:rPr>
              <a:t>5%</a:t>
            </a:r>
            <a:endParaRPr lang="en-US" sz="4800" b="1" dirty="0">
              <a:solidFill>
                <a:schemeClr val="bg1"/>
              </a:solidFill>
              <a:latin typeface="Candara" panose="020E0502030303020204" pitchFamily="34" charset="0"/>
              <a:cs typeface="Estrangelo Edessa" panose="03080600000000000000" pitchFamily="66" charset="0"/>
            </a:endParaRPr>
          </a:p>
        </p:txBody>
      </p:sp>
      <p:sp>
        <p:nvSpPr>
          <p:cNvPr id="31" name="Rounded Rectangle 30"/>
          <p:cNvSpPr/>
          <p:nvPr/>
        </p:nvSpPr>
        <p:spPr>
          <a:xfrm>
            <a:off x="3412388" y="2436814"/>
            <a:ext cx="2560320" cy="3657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076113" y="2436814"/>
            <a:ext cx="2560320" cy="36576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237861" y="2436814"/>
            <a:ext cx="2560320" cy="36576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2818" y="2551872"/>
            <a:ext cx="1130405" cy="1280160"/>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96733" y="2571914"/>
            <a:ext cx="1130406" cy="128016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936" y="2497439"/>
            <a:ext cx="1411606" cy="1280160"/>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15034" y="2551872"/>
            <a:ext cx="1844612" cy="1280160"/>
          </a:xfrm>
          <a:prstGeom prst="rect">
            <a:avLst/>
          </a:prstGeom>
        </p:spPr>
      </p:pic>
      <p:sp>
        <p:nvSpPr>
          <p:cNvPr id="37" name="TextBox 36"/>
          <p:cNvSpPr txBox="1"/>
          <p:nvPr/>
        </p:nvSpPr>
        <p:spPr>
          <a:xfrm>
            <a:off x="3692882" y="3995547"/>
            <a:ext cx="1983956" cy="1569660"/>
          </a:xfrm>
          <a:prstGeom prst="rect">
            <a:avLst/>
          </a:prstGeom>
          <a:noFill/>
        </p:spPr>
        <p:txBody>
          <a:bodyPr wrap="square" rtlCol="0">
            <a:spAutoFit/>
          </a:bodyPr>
          <a:lstStyle/>
          <a:p>
            <a:r>
              <a:rPr lang="en-US" sz="2400" dirty="0">
                <a:latin typeface="+mj-lt"/>
              </a:rPr>
              <a:t>Lorem ipsum dolor sit </a:t>
            </a:r>
            <a:r>
              <a:rPr lang="en-US" sz="2400" dirty="0" smtClean="0">
                <a:latin typeface="+mj-lt"/>
              </a:rPr>
              <a:t>amet </a:t>
            </a:r>
            <a:r>
              <a:rPr lang="en-US" sz="2400" dirty="0">
                <a:latin typeface="+mj-lt"/>
              </a:rPr>
              <a:t>urna ipsum dolor sit amet </a:t>
            </a:r>
            <a:endParaRPr lang="en-US" sz="2400" dirty="0">
              <a:latin typeface="+mj-lt"/>
              <a:cs typeface="Browallia New" panose="020B0604020202020204" pitchFamily="34" charset="-34"/>
            </a:endParaRPr>
          </a:p>
        </p:txBody>
      </p:sp>
      <p:sp>
        <p:nvSpPr>
          <p:cNvPr id="38" name="TextBox 37"/>
          <p:cNvSpPr txBox="1"/>
          <p:nvPr/>
        </p:nvSpPr>
        <p:spPr>
          <a:xfrm>
            <a:off x="6526042" y="3934989"/>
            <a:ext cx="1983956" cy="1569660"/>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a:t>
            </a:r>
            <a:r>
              <a:rPr lang="en-US" sz="2400" dirty="0">
                <a:solidFill>
                  <a:schemeClr val="bg1"/>
                </a:solidFill>
                <a:latin typeface="+mj-lt"/>
              </a:rPr>
              <a:t>urna ipsum dolor sit amet </a:t>
            </a:r>
            <a:endParaRPr lang="en-US" sz="2400" dirty="0">
              <a:solidFill>
                <a:schemeClr val="bg1"/>
              </a:solidFill>
              <a:latin typeface="+mj-lt"/>
              <a:cs typeface="Browallia New" panose="020B0604020202020204" pitchFamily="34" charset="-34"/>
            </a:endParaRPr>
          </a:p>
        </p:txBody>
      </p:sp>
      <p:sp>
        <p:nvSpPr>
          <p:cNvPr id="39" name="TextBox 38"/>
          <p:cNvSpPr txBox="1"/>
          <p:nvPr/>
        </p:nvSpPr>
        <p:spPr>
          <a:xfrm>
            <a:off x="9364295" y="3934989"/>
            <a:ext cx="1983956" cy="1569660"/>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a:t>
            </a:r>
            <a:r>
              <a:rPr lang="en-US" sz="2400" dirty="0">
                <a:solidFill>
                  <a:schemeClr val="bg1"/>
                </a:solidFill>
                <a:latin typeface="+mj-lt"/>
              </a:rPr>
              <a:t>urna ipsum dolor sit amet </a:t>
            </a:r>
            <a:endParaRPr lang="en-US" sz="2400" dirty="0">
              <a:solidFill>
                <a:schemeClr val="bg1"/>
              </a:solidFill>
              <a:latin typeface="+mj-lt"/>
              <a:cs typeface="Browallia New" panose="020B0604020202020204" pitchFamily="34" charset="-34"/>
            </a:endParaRPr>
          </a:p>
        </p:txBody>
      </p:sp>
      <p:sp>
        <p:nvSpPr>
          <p:cNvPr id="25" name="Rectangle 24"/>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0241877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36" name="Oval 35"/>
          <p:cNvSpPr/>
          <p:nvPr/>
        </p:nvSpPr>
        <p:spPr>
          <a:xfrm>
            <a:off x="85039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465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13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91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317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293"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1492</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3" name="TextBox 42"/>
          <p:cNvSpPr txBox="1"/>
          <p:nvPr/>
        </p:nvSpPr>
        <p:spPr>
          <a:xfrm>
            <a:off x="246452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1776</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4" name="TextBox 43"/>
          <p:cNvSpPr txBox="1"/>
          <p:nvPr/>
        </p:nvSpPr>
        <p:spPr>
          <a:xfrm>
            <a:off x="4521796"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1861</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5" name="TextBox 44"/>
          <p:cNvSpPr txBox="1"/>
          <p:nvPr/>
        </p:nvSpPr>
        <p:spPr>
          <a:xfrm>
            <a:off x="6585588"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1914</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6" name="TextBox 45"/>
          <p:cNvSpPr txBox="1"/>
          <p:nvPr/>
        </p:nvSpPr>
        <p:spPr>
          <a:xfrm>
            <a:off x="864218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1939</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7" name="TextBox 46"/>
          <p:cNvSpPr txBox="1"/>
          <p:nvPr/>
        </p:nvSpPr>
        <p:spPr>
          <a:xfrm>
            <a:off x="1069412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2023</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14" name="Up Arrow Callout 13"/>
          <p:cNvSpPr/>
          <p:nvPr/>
        </p:nvSpPr>
        <p:spPr>
          <a:xfrm>
            <a:off x="182880" y="4200637"/>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 y="5115174"/>
            <a:ext cx="1420944" cy="1077218"/>
          </a:xfrm>
          <a:prstGeom prst="rect">
            <a:avLst/>
          </a:prstGeom>
          <a:noFill/>
        </p:spPr>
        <p:txBody>
          <a:bodyPr wrap="square" rtlCol="0">
            <a:spAutoFit/>
          </a:bodyPr>
          <a:lstStyle/>
          <a:p>
            <a:pPr algn="ctr"/>
            <a:r>
              <a:rPr lang="en-US" sz="1600" dirty="0">
                <a:solidFill>
                  <a:schemeClr val="bg1"/>
                </a:solidFill>
                <a:latin typeface="+mj-lt"/>
              </a:rPr>
              <a:t>Lorem ipsum dolor sit amet, urna </a:t>
            </a:r>
            <a:r>
              <a:rPr lang="en-US" sz="1600" dirty="0" smtClean="0">
                <a:solidFill>
                  <a:schemeClr val="bg1"/>
                </a:solidFill>
                <a:latin typeface="+mj-lt"/>
              </a:rPr>
              <a:t>scelerisque</a:t>
            </a:r>
            <a:endParaRPr lang="en-US" sz="1600" dirty="0">
              <a:solidFill>
                <a:schemeClr val="bg1"/>
              </a:solidFill>
              <a:latin typeface="+mj-lt"/>
              <a:cs typeface="Estrangelo Edessa" panose="03080600000000000000" pitchFamily="66" charset="0"/>
            </a:endParaRPr>
          </a:p>
        </p:txBody>
      </p:sp>
      <p:sp>
        <p:nvSpPr>
          <p:cNvPr id="48" name="Up Arrow Callout 47"/>
          <p:cNvSpPr/>
          <p:nvPr/>
        </p:nvSpPr>
        <p:spPr>
          <a:xfrm>
            <a:off x="2240280" y="4200636"/>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40" idx="6"/>
            <a:endCxn id="41" idx="2"/>
          </p:cNvCxnSpPr>
          <p:nvPr/>
        </p:nvCxnSpPr>
        <p:spPr>
          <a:xfrm>
            <a:off x="16459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1" idx="6"/>
            <a:endCxn id="39" idx="2"/>
          </p:cNvCxnSpPr>
          <p:nvPr/>
        </p:nvCxnSpPr>
        <p:spPr>
          <a:xfrm>
            <a:off x="37033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6"/>
            <a:endCxn id="37" idx="2"/>
          </p:cNvCxnSpPr>
          <p:nvPr/>
        </p:nvCxnSpPr>
        <p:spPr>
          <a:xfrm>
            <a:off x="57607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6"/>
            <a:endCxn id="36" idx="2"/>
          </p:cNvCxnSpPr>
          <p:nvPr/>
        </p:nvCxnSpPr>
        <p:spPr>
          <a:xfrm>
            <a:off x="78181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6" idx="6"/>
            <a:endCxn id="38" idx="2"/>
          </p:cNvCxnSpPr>
          <p:nvPr/>
        </p:nvCxnSpPr>
        <p:spPr>
          <a:xfrm>
            <a:off x="98755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Up Arrow Callout 63"/>
          <p:cNvSpPr/>
          <p:nvPr/>
        </p:nvSpPr>
        <p:spPr>
          <a:xfrm>
            <a:off x="6355080" y="4200634"/>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Up Arrow Callout 64"/>
          <p:cNvSpPr/>
          <p:nvPr/>
        </p:nvSpPr>
        <p:spPr>
          <a:xfrm>
            <a:off x="10469880" y="4200632"/>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 Arrow Callout 65"/>
          <p:cNvSpPr/>
          <p:nvPr/>
        </p:nvSpPr>
        <p:spPr>
          <a:xfrm>
            <a:off x="4297680" y="4181513"/>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 Arrow Callout 66"/>
          <p:cNvSpPr/>
          <p:nvPr/>
        </p:nvSpPr>
        <p:spPr>
          <a:xfrm>
            <a:off x="8401924" y="4200633"/>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303116" y="5114073"/>
            <a:ext cx="1420944" cy="1077218"/>
          </a:xfrm>
          <a:prstGeom prst="rect">
            <a:avLst/>
          </a:prstGeom>
          <a:noFill/>
        </p:spPr>
        <p:txBody>
          <a:bodyPr wrap="square" rtlCol="0">
            <a:spAutoFit/>
          </a:bodyPr>
          <a:lstStyle/>
          <a:p>
            <a:pPr algn="ctr"/>
            <a:r>
              <a:rPr lang="en-US" sz="1600" dirty="0">
                <a:latin typeface="+mj-lt"/>
              </a:rPr>
              <a:t>Lorem ipsum dolor sit amet, urna </a:t>
            </a:r>
            <a:r>
              <a:rPr lang="en-US" sz="1600" dirty="0" smtClean="0">
                <a:latin typeface="+mj-lt"/>
              </a:rPr>
              <a:t>scelerisque</a:t>
            </a:r>
            <a:endParaRPr lang="en-US" sz="1600" dirty="0">
              <a:latin typeface="+mj-lt"/>
              <a:cs typeface="Estrangelo Edessa" panose="03080600000000000000" pitchFamily="66" charset="0"/>
            </a:endParaRPr>
          </a:p>
        </p:txBody>
      </p:sp>
      <p:sp>
        <p:nvSpPr>
          <p:cNvPr id="69" name="TextBox 68"/>
          <p:cNvSpPr txBox="1"/>
          <p:nvPr/>
        </p:nvSpPr>
        <p:spPr>
          <a:xfrm>
            <a:off x="4339776" y="5114073"/>
            <a:ext cx="1420944" cy="1077218"/>
          </a:xfrm>
          <a:prstGeom prst="rect">
            <a:avLst/>
          </a:prstGeom>
          <a:noFill/>
        </p:spPr>
        <p:txBody>
          <a:bodyPr wrap="square" rtlCol="0">
            <a:spAutoFit/>
          </a:bodyPr>
          <a:lstStyle/>
          <a:p>
            <a:pPr algn="ctr"/>
            <a:r>
              <a:rPr lang="en-US" sz="1600" dirty="0">
                <a:solidFill>
                  <a:schemeClr val="bg1"/>
                </a:solidFill>
                <a:latin typeface="+mj-lt"/>
              </a:rPr>
              <a:t>Lorem ipsum dolor sit amet, urna </a:t>
            </a:r>
            <a:r>
              <a:rPr lang="en-US" sz="1600" dirty="0" smtClean="0">
                <a:solidFill>
                  <a:schemeClr val="bg1"/>
                </a:solidFill>
                <a:latin typeface="+mj-lt"/>
              </a:rPr>
              <a:t>scelerisque</a:t>
            </a:r>
            <a:endParaRPr lang="en-US" sz="1600" dirty="0">
              <a:solidFill>
                <a:schemeClr val="bg1"/>
              </a:solidFill>
              <a:latin typeface="+mj-lt"/>
              <a:cs typeface="Estrangelo Edessa" panose="03080600000000000000" pitchFamily="66" charset="0"/>
            </a:endParaRPr>
          </a:p>
        </p:txBody>
      </p:sp>
      <p:sp>
        <p:nvSpPr>
          <p:cNvPr id="70" name="TextBox 69"/>
          <p:cNvSpPr txBox="1"/>
          <p:nvPr/>
        </p:nvSpPr>
        <p:spPr>
          <a:xfrm>
            <a:off x="6421848" y="5112972"/>
            <a:ext cx="1420944" cy="1077218"/>
          </a:xfrm>
          <a:prstGeom prst="rect">
            <a:avLst/>
          </a:prstGeom>
          <a:noFill/>
        </p:spPr>
        <p:txBody>
          <a:bodyPr wrap="square" rtlCol="0">
            <a:spAutoFit/>
          </a:bodyPr>
          <a:lstStyle/>
          <a:p>
            <a:pPr algn="ctr"/>
            <a:r>
              <a:rPr lang="en-US" sz="1600" dirty="0">
                <a:latin typeface="+mj-lt"/>
              </a:rPr>
              <a:t>Lorem ipsum dolor sit amet, urna </a:t>
            </a:r>
            <a:r>
              <a:rPr lang="en-US" sz="1600" dirty="0" smtClean="0">
                <a:latin typeface="+mj-lt"/>
              </a:rPr>
              <a:t>scelerisque</a:t>
            </a:r>
            <a:endParaRPr lang="en-US" sz="1600" dirty="0">
              <a:latin typeface="+mj-lt"/>
              <a:cs typeface="Estrangelo Edessa" panose="03080600000000000000" pitchFamily="66" charset="0"/>
            </a:endParaRPr>
          </a:p>
        </p:txBody>
      </p:sp>
      <p:sp>
        <p:nvSpPr>
          <p:cNvPr id="71" name="TextBox 70"/>
          <p:cNvSpPr txBox="1"/>
          <p:nvPr/>
        </p:nvSpPr>
        <p:spPr>
          <a:xfrm>
            <a:off x="8479248" y="5112972"/>
            <a:ext cx="1420944" cy="1077218"/>
          </a:xfrm>
          <a:prstGeom prst="rect">
            <a:avLst/>
          </a:prstGeom>
          <a:noFill/>
        </p:spPr>
        <p:txBody>
          <a:bodyPr wrap="square" rtlCol="0">
            <a:spAutoFit/>
          </a:bodyPr>
          <a:lstStyle/>
          <a:p>
            <a:pPr algn="ctr"/>
            <a:r>
              <a:rPr lang="en-US" sz="1600" dirty="0">
                <a:solidFill>
                  <a:schemeClr val="bg1"/>
                </a:solidFill>
                <a:latin typeface="+mj-lt"/>
              </a:rPr>
              <a:t>Lorem ipsum dolor sit amet, urna </a:t>
            </a:r>
            <a:r>
              <a:rPr lang="en-US" sz="1600" dirty="0" smtClean="0">
                <a:solidFill>
                  <a:schemeClr val="bg1"/>
                </a:solidFill>
                <a:latin typeface="+mj-lt"/>
              </a:rPr>
              <a:t>scelerisque</a:t>
            </a:r>
            <a:endParaRPr lang="en-US" sz="1600" dirty="0">
              <a:solidFill>
                <a:schemeClr val="bg1"/>
              </a:solidFill>
              <a:latin typeface="+mj-lt"/>
              <a:cs typeface="Estrangelo Edessa" panose="03080600000000000000" pitchFamily="66" charset="0"/>
            </a:endParaRPr>
          </a:p>
        </p:txBody>
      </p:sp>
      <p:sp>
        <p:nvSpPr>
          <p:cNvPr id="72" name="TextBox 71"/>
          <p:cNvSpPr txBox="1"/>
          <p:nvPr/>
        </p:nvSpPr>
        <p:spPr>
          <a:xfrm>
            <a:off x="10561320" y="5112972"/>
            <a:ext cx="1420944" cy="1077218"/>
          </a:xfrm>
          <a:prstGeom prst="rect">
            <a:avLst/>
          </a:prstGeom>
          <a:noFill/>
        </p:spPr>
        <p:txBody>
          <a:bodyPr wrap="square" rtlCol="0">
            <a:spAutoFit/>
          </a:bodyPr>
          <a:lstStyle/>
          <a:p>
            <a:pPr algn="ctr"/>
            <a:r>
              <a:rPr lang="en-US" sz="1600" dirty="0">
                <a:latin typeface="+mj-lt"/>
              </a:rPr>
              <a:t>Lorem ipsum dolor sit amet, urna </a:t>
            </a:r>
            <a:r>
              <a:rPr lang="en-US" sz="1600" dirty="0" smtClean="0">
                <a:latin typeface="+mj-lt"/>
              </a:rPr>
              <a:t>scelerisque</a:t>
            </a:r>
            <a:endParaRPr lang="en-US" sz="1600" dirty="0">
              <a:latin typeface="+mj-lt"/>
              <a:cs typeface="Estrangelo Edessa" panose="03080600000000000000" pitchFamily="66" charset="0"/>
            </a:endParaRPr>
          </a:p>
        </p:txBody>
      </p:sp>
      <p:sp>
        <p:nvSpPr>
          <p:cNvPr id="49" name="Rectangle 48"/>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23021454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1" name="Rounded Rectangle 20"/>
          <p:cNvSpPr/>
          <p:nvPr/>
        </p:nvSpPr>
        <p:spPr>
          <a:xfrm>
            <a:off x="8102991" y="1832582"/>
            <a:ext cx="3660091" cy="41180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91404" y="1828214"/>
            <a:ext cx="3660091" cy="41224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7947" y="3479734"/>
            <a:ext cx="2770133" cy="400110"/>
          </a:xfrm>
          <a:prstGeom prst="rect">
            <a:avLst/>
          </a:prstGeom>
          <a:noFill/>
        </p:spPr>
        <p:txBody>
          <a:bodyPr wrap="square" rtlCol="0">
            <a:spAutoFit/>
          </a:bodyPr>
          <a:lstStyle/>
          <a:p>
            <a:pPr algn="ctr"/>
            <a:r>
              <a:rPr lang="en-US" sz="2000" dirty="0" smtClean="0">
                <a:latin typeface="+mj-lt"/>
                <a:cs typeface="Browallia New" panose="020B0604020202020204" pitchFamily="34" charset="-34"/>
              </a:rPr>
              <a:t>CLICK TO CHANGE</a:t>
            </a:r>
            <a:endParaRPr lang="en-US" sz="2000" dirty="0">
              <a:latin typeface="+mj-lt"/>
              <a:cs typeface="Browallia New" panose="020B0604020202020204" pitchFamily="34" charset="-34"/>
            </a:endParaRPr>
          </a:p>
        </p:txBody>
      </p:sp>
      <p:sp>
        <p:nvSpPr>
          <p:cNvPr id="27" name="Rounded Rectangle 26"/>
          <p:cNvSpPr/>
          <p:nvPr/>
        </p:nvSpPr>
        <p:spPr>
          <a:xfrm>
            <a:off x="4265954" y="1828213"/>
            <a:ext cx="3660091" cy="4122421"/>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37947" y="4113125"/>
            <a:ext cx="2967003" cy="1323439"/>
          </a:xfrm>
          <a:prstGeom prst="rect">
            <a:avLst/>
          </a:prstGeom>
          <a:noFill/>
        </p:spPr>
        <p:txBody>
          <a:bodyPr wrap="square" rtlCol="0">
            <a:spAutoFit/>
          </a:bodyPr>
          <a:lstStyle/>
          <a:p>
            <a:pPr algn="just"/>
            <a:r>
              <a:rPr lang="en-US" sz="1600" dirty="0">
                <a:latin typeface="+mj-lt"/>
              </a:rPr>
              <a:t>Lorem ipsum dolor sit amet, urna scelerisque, lacus wisi, congue </a:t>
            </a:r>
            <a:r>
              <a:rPr lang="en-US" sz="1600" dirty="0" smtClean="0">
                <a:latin typeface="+mj-lt"/>
              </a:rPr>
              <a:t>ipsum suspendisse </a:t>
            </a:r>
            <a:r>
              <a:rPr lang="en-US" sz="1600" dirty="0">
                <a:latin typeface="+mj-lt"/>
              </a:rPr>
              <a:t>eget scelerisque in porta est, ipsum cras. Ornare sit</a:t>
            </a:r>
            <a:endParaRPr lang="en-US" sz="1600" dirty="0">
              <a:latin typeface="+mj-lt"/>
              <a:cs typeface="Browallia New" panose="020B0604020202020204" pitchFamily="34" charset="-34"/>
            </a:endParaRPr>
          </a:p>
        </p:txBody>
      </p:sp>
      <p:cxnSp>
        <p:nvCxnSpPr>
          <p:cNvPr id="3" name="Straight Connector 2"/>
          <p:cNvCxnSpPr/>
          <p:nvPr/>
        </p:nvCxnSpPr>
        <p:spPr>
          <a:xfrm flipV="1">
            <a:off x="990867" y="3975382"/>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731" y="1925666"/>
            <a:ext cx="1589568" cy="1596633"/>
          </a:xfrm>
          <a:prstGeom prst="rect">
            <a:avLst/>
          </a:prstGeom>
        </p:spPr>
      </p:pic>
      <p:sp>
        <p:nvSpPr>
          <p:cNvPr id="28" name="TextBox 27"/>
          <p:cNvSpPr txBox="1"/>
          <p:nvPr/>
        </p:nvSpPr>
        <p:spPr>
          <a:xfrm>
            <a:off x="4685142" y="3477460"/>
            <a:ext cx="2770133" cy="400110"/>
          </a:xfrm>
          <a:prstGeom prst="rect">
            <a:avLst/>
          </a:prstGeom>
          <a:noFill/>
        </p:spPr>
        <p:txBody>
          <a:bodyPr wrap="square" rtlCol="0">
            <a:spAutoFit/>
          </a:bodyPr>
          <a:lstStyle/>
          <a:p>
            <a:pPr algn="ctr"/>
            <a:r>
              <a:rPr lang="en-US" sz="2000" dirty="0" smtClean="0">
                <a:solidFill>
                  <a:schemeClr val="bg1"/>
                </a:solidFill>
                <a:latin typeface="+mj-lt"/>
                <a:cs typeface="Browallia New" panose="020B0604020202020204" pitchFamily="34" charset="-34"/>
              </a:rPr>
              <a:t>CLICK TO CHANGE</a:t>
            </a:r>
            <a:endParaRPr lang="en-US" sz="2000" dirty="0">
              <a:solidFill>
                <a:schemeClr val="bg1"/>
              </a:solidFill>
              <a:latin typeface="+mj-lt"/>
              <a:cs typeface="Browallia New" panose="020B0604020202020204" pitchFamily="34" charset="-34"/>
            </a:endParaRPr>
          </a:p>
        </p:txBody>
      </p:sp>
      <p:sp>
        <p:nvSpPr>
          <p:cNvPr id="29" name="TextBox 28"/>
          <p:cNvSpPr txBox="1"/>
          <p:nvPr/>
        </p:nvSpPr>
        <p:spPr>
          <a:xfrm>
            <a:off x="8547968" y="3477460"/>
            <a:ext cx="2770133" cy="400110"/>
          </a:xfrm>
          <a:prstGeom prst="rect">
            <a:avLst/>
          </a:prstGeom>
          <a:noFill/>
        </p:spPr>
        <p:txBody>
          <a:bodyPr wrap="square" rtlCol="0">
            <a:spAutoFit/>
          </a:bodyPr>
          <a:lstStyle/>
          <a:p>
            <a:pPr algn="ctr"/>
            <a:r>
              <a:rPr lang="en-US" sz="2000" dirty="0" smtClean="0">
                <a:latin typeface="+mj-lt"/>
                <a:cs typeface="Browallia New" panose="020B0604020202020204" pitchFamily="34" charset="-34"/>
              </a:rPr>
              <a:t>CLICK TO CHANGE</a:t>
            </a:r>
            <a:endParaRPr lang="en-US" sz="2000" dirty="0">
              <a:latin typeface="+mj-lt"/>
              <a:cs typeface="Browallia New" panose="020B0604020202020204" pitchFamily="34" charset="-34"/>
            </a:endParaRPr>
          </a:p>
        </p:txBody>
      </p:sp>
      <p:cxnSp>
        <p:nvCxnSpPr>
          <p:cNvPr id="30" name="Straight Connector 29"/>
          <p:cNvCxnSpPr/>
          <p:nvPr/>
        </p:nvCxnSpPr>
        <p:spPr>
          <a:xfrm flipV="1">
            <a:off x="4865416" y="3955096"/>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702453" y="3962130"/>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612496" y="4113125"/>
            <a:ext cx="2967003" cy="1323439"/>
          </a:xfrm>
          <a:prstGeom prst="rect">
            <a:avLst/>
          </a:prstGeom>
          <a:noFill/>
        </p:spPr>
        <p:txBody>
          <a:bodyPr wrap="square" rtlCol="0">
            <a:spAutoFit/>
          </a:bodyPr>
          <a:lstStyle/>
          <a:p>
            <a:pPr algn="just"/>
            <a:r>
              <a:rPr lang="en-US" sz="1600" dirty="0">
                <a:solidFill>
                  <a:schemeClr val="bg1"/>
                </a:solidFill>
                <a:latin typeface="+mj-lt"/>
              </a:rPr>
              <a:t>Lorem ipsum dolor sit amet, urna scelerisque, lacus wisi, congue </a:t>
            </a:r>
            <a:r>
              <a:rPr lang="en-US" sz="1600" dirty="0" smtClean="0">
                <a:solidFill>
                  <a:schemeClr val="bg1"/>
                </a:solidFill>
                <a:latin typeface="+mj-lt"/>
              </a:rPr>
              <a:t>ipsum suspendisse </a:t>
            </a:r>
            <a:r>
              <a:rPr lang="en-US" sz="1600" dirty="0">
                <a:solidFill>
                  <a:schemeClr val="bg1"/>
                </a:solidFill>
                <a:latin typeface="+mj-lt"/>
              </a:rPr>
              <a:t>eget scelerisque in porta est, ipsum cras. Ornare sit</a:t>
            </a:r>
            <a:endParaRPr lang="en-US" sz="1600" dirty="0">
              <a:solidFill>
                <a:schemeClr val="bg1"/>
              </a:solidFill>
              <a:latin typeface="+mj-lt"/>
              <a:cs typeface="Browallia New" panose="020B0604020202020204" pitchFamily="34" charset="-34"/>
            </a:endParaRPr>
          </a:p>
        </p:txBody>
      </p:sp>
      <p:sp>
        <p:nvSpPr>
          <p:cNvPr id="33" name="TextBox 32"/>
          <p:cNvSpPr txBox="1"/>
          <p:nvPr/>
        </p:nvSpPr>
        <p:spPr>
          <a:xfrm>
            <a:off x="8547968" y="4113124"/>
            <a:ext cx="2967003" cy="1323439"/>
          </a:xfrm>
          <a:prstGeom prst="rect">
            <a:avLst/>
          </a:prstGeom>
          <a:noFill/>
        </p:spPr>
        <p:txBody>
          <a:bodyPr wrap="square" rtlCol="0">
            <a:spAutoFit/>
          </a:bodyPr>
          <a:lstStyle/>
          <a:p>
            <a:pPr algn="just"/>
            <a:r>
              <a:rPr lang="en-US" sz="1600" dirty="0">
                <a:latin typeface="+mj-lt"/>
              </a:rPr>
              <a:t>Lorem ipsum dolor sit amet, urna scelerisque, lacus wisi, congue </a:t>
            </a:r>
            <a:r>
              <a:rPr lang="en-US" sz="1600" dirty="0" smtClean="0">
                <a:latin typeface="+mj-lt"/>
              </a:rPr>
              <a:t>ipsum suspendisse </a:t>
            </a:r>
            <a:r>
              <a:rPr lang="en-US" sz="1600" dirty="0">
                <a:latin typeface="+mj-lt"/>
              </a:rPr>
              <a:t>eget scelerisque in porta est, ipsum cras. Ornare sit</a:t>
            </a:r>
            <a:endParaRPr lang="en-US" sz="1600" dirty="0">
              <a:latin typeface="+mj-lt"/>
              <a:cs typeface="Browallia New" panose="020B0604020202020204" pitchFamily="34" charset="-34"/>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6066" y="2196249"/>
            <a:ext cx="1453658" cy="131829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4980" y="2128568"/>
            <a:ext cx="1298219" cy="1303989"/>
          </a:xfrm>
          <a:prstGeom prst="rect">
            <a:avLst/>
          </a:prstGeom>
        </p:spPr>
      </p:pic>
      <p:sp>
        <p:nvSpPr>
          <p:cNvPr id="22" name="Rectangle 21"/>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8693169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4" name="TextBox 3"/>
          <p:cNvSpPr txBox="1"/>
          <p:nvPr/>
        </p:nvSpPr>
        <p:spPr>
          <a:xfrm>
            <a:off x="2274862" y="4048062"/>
            <a:ext cx="7642275" cy="769441"/>
          </a:xfrm>
          <a:prstGeom prst="rect">
            <a:avLst/>
          </a:prstGeom>
          <a:noFill/>
        </p:spPr>
        <p:txBody>
          <a:bodyPr wrap="square" rtlCol="0">
            <a:spAutoFit/>
          </a:bodyPr>
          <a:lstStyle/>
          <a:p>
            <a:pPr algn="ctr"/>
            <a:r>
              <a:rPr lang="en-US" sz="4400" dirty="0" smtClean="0">
                <a:solidFill>
                  <a:schemeClr val="bg1"/>
                </a:solidFill>
                <a:latin typeface="+mj-lt"/>
                <a:cs typeface="Estrangelo Edessa" panose="03080600000000000000" pitchFamily="66" charset="0"/>
              </a:rPr>
              <a:t>Topic and Topic Comparison</a:t>
            </a:r>
            <a:endParaRPr lang="en-US" sz="4400" dirty="0">
              <a:solidFill>
                <a:schemeClr val="bg1"/>
              </a:solidFill>
              <a:latin typeface="+mj-lt"/>
              <a:cs typeface="Estrangelo Edessa" panose="03080600000000000000" pitchFamily="66" charset="0"/>
            </a:endParaRPr>
          </a:p>
        </p:txBody>
      </p:sp>
      <p:sp>
        <p:nvSpPr>
          <p:cNvPr id="2" name="Oval 1"/>
          <p:cNvSpPr/>
          <p:nvPr/>
        </p:nvSpPr>
        <p:spPr>
          <a:xfrm>
            <a:off x="2202534" y="1348615"/>
            <a:ext cx="2743200" cy="258354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823" y="1350015"/>
            <a:ext cx="2743200" cy="25835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81769" y="1973844"/>
            <a:ext cx="2141368" cy="1569660"/>
          </a:xfrm>
          <a:prstGeom prst="rect">
            <a:avLst/>
          </a:prstGeom>
          <a:noFill/>
        </p:spPr>
        <p:txBody>
          <a:bodyPr wrap="square" rtlCol="0">
            <a:spAutoFit/>
          </a:bodyPr>
          <a:lstStyle/>
          <a:p>
            <a:pPr algn="ctr"/>
            <a:r>
              <a:rPr lang="en-US" sz="9600" dirty="0" smtClean="0">
                <a:solidFill>
                  <a:schemeClr val="bg1"/>
                </a:solidFill>
                <a:cs typeface="Estrangelo Edessa" panose="03080600000000000000" pitchFamily="66" charset="0"/>
              </a:rPr>
              <a:t>VS</a:t>
            </a:r>
            <a:endParaRPr lang="en-US" sz="9600" dirty="0">
              <a:solidFill>
                <a:schemeClr val="bg1"/>
              </a:solidFill>
              <a:cs typeface="Estrangelo Edessa" panose="03080600000000000000" pitchFamily="66" charset="0"/>
            </a:endParaRPr>
          </a:p>
        </p:txBody>
      </p:sp>
      <p:sp>
        <p:nvSpPr>
          <p:cNvPr id="17" name="TextBox 16"/>
          <p:cNvSpPr txBox="1"/>
          <p:nvPr/>
        </p:nvSpPr>
        <p:spPr>
          <a:xfrm>
            <a:off x="2636145" y="2287843"/>
            <a:ext cx="1875977" cy="830997"/>
          </a:xfrm>
          <a:prstGeom prst="rect">
            <a:avLst/>
          </a:prstGeom>
          <a:noFill/>
        </p:spPr>
        <p:txBody>
          <a:bodyPr wrap="square" rtlCol="0">
            <a:spAutoFit/>
          </a:bodyPr>
          <a:lstStyle/>
          <a:p>
            <a:pPr algn="ctr"/>
            <a:r>
              <a:rPr lang="en-US" sz="4800" b="1" dirty="0" smtClean="0">
                <a:solidFill>
                  <a:schemeClr val="bg1"/>
                </a:solidFill>
                <a:cs typeface="Estrangelo Edessa" panose="03080600000000000000" pitchFamily="66" charset="0"/>
              </a:rPr>
              <a:t>TOPIC</a:t>
            </a:r>
            <a:endParaRPr lang="en-US" sz="4800" b="1" dirty="0">
              <a:solidFill>
                <a:schemeClr val="bg1"/>
              </a:solidFill>
              <a:cs typeface="Estrangelo Edessa" panose="03080600000000000000" pitchFamily="66" charset="0"/>
            </a:endParaRPr>
          </a:p>
        </p:txBody>
      </p:sp>
      <p:sp>
        <p:nvSpPr>
          <p:cNvPr id="18" name="TextBox 17"/>
          <p:cNvSpPr txBox="1"/>
          <p:nvPr/>
        </p:nvSpPr>
        <p:spPr>
          <a:xfrm>
            <a:off x="7498434" y="2280189"/>
            <a:ext cx="1875977" cy="830997"/>
          </a:xfrm>
          <a:prstGeom prst="rect">
            <a:avLst/>
          </a:prstGeom>
          <a:noFill/>
        </p:spPr>
        <p:txBody>
          <a:bodyPr wrap="square" rtlCol="0">
            <a:spAutoFit/>
          </a:bodyPr>
          <a:lstStyle/>
          <a:p>
            <a:pPr algn="ctr"/>
            <a:r>
              <a:rPr lang="en-US" sz="4800" b="1" dirty="0" smtClean="0">
                <a:solidFill>
                  <a:schemeClr val="bg1"/>
                </a:solidFill>
                <a:cs typeface="Estrangelo Edessa" panose="03080600000000000000" pitchFamily="66" charset="0"/>
              </a:rPr>
              <a:t>TOPIC</a:t>
            </a:r>
            <a:endParaRPr lang="en-US" sz="4800" b="1" dirty="0">
              <a:solidFill>
                <a:schemeClr val="bg1"/>
              </a:solidFill>
              <a:cs typeface="Estrangelo Edessa" panose="03080600000000000000" pitchFamily="66" charset="0"/>
            </a:endParaRPr>
          </a:p>
        </p:txBody>
      </p:sp>
      <p:sp>
        <p:nvSpPr>
          <p:cNvPr id="19" name="Rounded Rectangle 18"/>
          <p:cNvSpPr/>
          <p:nvPr/>
        </p:nvSpPr>
        <p:spPr>
          <a:xfrm>
            <a:off x="1509482" y="5024846"/>
            <a:ext cx="9269354" cy="1098881"/>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90252" y="5046509"/>
            <a:ext cx="9085943" cy="1077218"/>
          </a:xfrm>
          <a:prstGeom prst="rect">
            <a:avLst/>
          </a:prstGeom>
          <a:noFill/>
        </p:spPr>
        <p:txBody>
          <a:bodyPr wrap="square" rtlCol="0">
            <a:spAutoFit/>
          </a:bodyPr>
          <a:lstStyle/>
          <a:p>
            <a:pPr algn="ctr"/>
            <a:r>
              <a:rPr lang="en-US" sz="1600" dirty="0">
                <a:solidFill>
                  <a:schemeClr val="bg1"/>
                </a:solidFill>
                <a:latin typeface="+mj-lt"/>
              </a:rPr>
              <a:t>Lorem ipsum dolor sit amet, urna scelerisque, lacus wisi, congue suspendisse eget scelerisque in porta est, ipsum cras. Ornare sit elit, litora lacus ea sed fermentum inceptos. Dolor aliquam maecenas elit sed amet, tellus vivamus mattis. Augue metus feugiat vivamus pellentesque qui. Vestibulum sit massa quis a, mattis vestibulum ac viverra vel. Venenatis ultrices metus sed</a:t>
            </a:r>
            <a:endParaRPr lang="en-US" sz="1600" dirty="0">
              <a:solidFill>
                <a:schemeClr val="bg1"/>
              </a:solidFill>
              <a:latin typeface="+mj-lt"/>
              <a:cs typeface="Estrangelo Edessa" panose="03080600000000000000" pitchFamily="66" charset="0"/>
            </a:endParaRPr>
          </a:p>
        </p:txBody>
      </p:sp>
      <p:sp>
        <p:nvSpPr>
          <p:cNvPr id="14" name="Rectangle 1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8743711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graphicFrame>
        <p:nvGraphicFramePr>
          <p:cNvPr id="11" name="Chart 10"/>
          <p:cNvGraphicFramePr/>
          <p:nvPr>
            <p:extLst>
              <p:ext uri="{D42A27DB-BD31-4B8C-83A1-F6EECF244321}">
                <p14:modId xmlns:p14="http://schemas.microsoft.com/office/powerpoint/2010/main" val="1453773801"/>
              </p:ext>
            </p:extLst>
          </p:nvPr>
        </p:nvGraphicFramePr>
        <p:xfrm>
          <a:off x="410423" y="1262265"/>
          <a:ext cx="11320974" cy="4979686"/>
        </p:xfrm>
        <a:graphic>
          <a:graphicData uri="http://schemas.openxmlformats.org/drawingml/2006/chart">
            <c:chart xmlns:c="http://schemas.openxmlformats.org/drawingml/2006/chart" xmlns:r="http://schemas.openxmlformats.org/officeDocument/2006/relationships" r:id="rId5"/>
          </a:graphicData>
        </a:graphic>
      </p:graphicFrame>
      <p:sp>
        <p:nvSpPr>
          <p:cNvPr id="7" name="Rectangle 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783579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9578" y="2390786"/>
            <a:ext cx="11152842" cy="254435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577" y="1585468"/>
            <a:ext cx="1059704" cy="962293"/>
          </a:xfrm>
          <a:prstGeom prst="rect">
            <a:avLst/>
          </a:prstGeom>
          <a:noFill/>
        </p:spPr>
      </p:pic>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14" name="TextBox 13"/>
          <p:cNvSpPr txBox="1"/>
          <p:nvPr/>
        </p:nvSpPr>
        <p:spPr>
          <a:xfrm>
            <a:off x="1411515" y="2547761"/>
            <a:ext cx="9347926" cy="1754326"/>
          </a:xfrm>
          <a:prstGeom prst="rect">
            <a:avLst/>
          </a:prstGeom>
          <a:noFill/>
        </p:spPr>
        <p:txBody>
          <a:bodyPr wrap="square" rtlCol="0">
            <a:spAutoFit/>
          </a:bodyPr>
          <a:lstStyle/>
          <a:p>
            <a:r>
              <a:rPr lang="en-US" sz="3600" i="1" dirty="0">
                <a:solidFill>
                  <a:schemeClr val="bg1"/>
                </a:solidFill>
                <a:latin typeface="+mj-lt"/>
              </a:rPr>
              <a:t>If your actions inspire others to dream more, learn more, do more and become more, you are a leader.</a:t>
            </a:r>
          </a:p>
        </p:txBody>
      </p:sp>
      <p:sp>
        <p:nvSpPr>
          <p:cNvPr id="4" name="TextBox 3"/>
          <p:cNvSpPr txBox="1"/>
          <p:nvPr/>
        </p:nvSpPr>
        <p:spPr>
          <a:xfrm>
            <a:off x="6871142" y="4000227"/>
            <a:ext cx="4407877" cy="646331"/>
          </a:xfrm>
          <a:prstGeom prst="rect">
            <a:avLst/>
          </a:prstGeom>
          <a:noFill/>
        </p:spPr>
        <p:txBody>
          <a:bodyPr wrap="square" rtlCol="0">
            <a:spAutoFit/>
          </a:bodyPr>
          <a:lstStyle/>
          <a:p>
            <a:r>
              <a:rPr lang="en-US" sz="3600" i="1" dirty="0" smtClean="0">
                <a:solidFill>
                  <a:schemeClr val="bg1"/>
                </a:solidFill>
                <a:latin typeface="+mj-lt"/>
              </a:rPr>
              <a:t>-- </a:t>
            </a:r>
            <a:r>
              <a:rPr lang="en-US" sz="3600" i="1" dirty="0">
                <a:solidFill>
                  <a:schemeClr val="bg1"/>
                </a:solidFill>
                <a:latin typeface="+mj-lt"/>
              </a:rPr>
              <a:t>John Quincy Adams</a:t>
            </a:r>
          </a:p>
        </p:txBody>
      </p:sp>
      <p:sp>
        <p:nvSpPr>
          <p:cNvPr id="10" name="Rectangle 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20397855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15091"/>
            <a:ext cx="12192000" cy="685800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132475" y="4514439"/>
            <a:ext cx="2251314" cy="1824375"/>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5383381" y="4525061"/>
            <a:ext cx="2251314" cy="1824375"/>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8482" y="4543251"/>
            <a:ext cx="2251314" cy="1824375"/>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49" y="1149323"/>
            <a:ext cx="3324225" cy="3324225"/>
          </a:xfrm>
          <a:prstGeom prst="rect">
            <a:avLst/>
          </a:prstGeom>
        </p:spPr>
      </p:pic>
      <p:sp>
        <p:nvSpPr>
          <p:cNvPr id="7" name="Rectangle 6"/>
          <p:cNvSpPr/>
          <p:nvPr/>
        </p:nvSpPr>
        <p:spPr>
          <a:xfrm>
            <a:off x="763351" y="3784209"/>
            <a:ext cx="820752" cy="258341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43883" y="4469317"/>
            <a:ext cx="2164702" cy="461665"/>
          </a:xfrm>
          <a:prstGeom prst="rect">
            <a:avLst/>
          </a:prstGeom>
          <a:noFill/>
        </p:spPr>
        <p:txBody>
          <a:bodyPr wrap="square" rtlCol="0">
            <a:spAutoFit/>
          </a:bodyPr>
          <a:lstStyle/>
          <a:p>
            <a:r>
              <a:rPr lang="en-US" sz="2400" dirty="0" smtClean="0">
                <a:solidFill>
                  <a:schemeClr val="bg1"/>
                </a:solidFill>
                <a:latin typeface="+mj-lt"/>
              </a:rPr>
              <a:t>James Sager</a:t>
            </a:r>
            <a:endParaRPr lang="en-US" sz="2400" dirty="0">
              <a:solidFill>
                <a:schemeClr val="bg1"/>
              </a:solidFill>
              <a:latin typeface="+mj-lt"/>
              <a:cs typeface="Estrangelo Edessa" panose="03080600000000000000" pitchFamily="66" charset="0"/>
            </a:endParaRPr>
          </a:p>
        </p:txBody>
      </p:sp>
      <p:sp>
        <p:nvSpPr>
          <p:cNvPr id="31" name="TextBox 30"/>
          <p:cNvSpPr txBox="1"/>
          <p:nvPr/>
        </p:nvSpPr>
        <p:spPr>
          <a:xfrm>
            <a:off x="1717043" y="4914548"/>
            <a:ext cx="2064542" cy="400110"/>
          </a:xfrm>
          <a:prstGeom prst="rect">
            <a:avLst/>
          </a:prstGeom>
          <a:noFill/>
        </p:spPr>
        <p:txBody>
          <a:bodyPr wrap="square" rtlCol="0">
            <a:spAutoFit/>
          </a:bodyPr>
          <a:lstStyle/>
          <a:p>
            <a:r>
              <a:rPr lang="en-US" sz="2000" i="1" dirty="0" smtClean="0">
                <a:solidFill>
                  <a:schemeClr val="bg1"/>
                </a:solidFill>
                <a:latin typeface="+mj-lt"/>
              </a:rPr>
              <a:t>Developer</a:t>
            </a:r>
            <a:endParaRPr lang="en-US" sz="2000" i="1" dirty="0">
              <a:solidFill>
                <a:schemeClr val="bg1"/>
              </a:solidFill>
              <a:latin typeface="+mj-lt"/>
              <a:cs typeface="Estrangelo Edessa" panose="03080600000000000000" pitchFamily="66" charset="0"/>
            </a:endParaRPr>
          </a:p>
        </p:txBody>
      </p:sp>
      <p:sp>
        <p:nvSpPr>
          <p:cNvPr id="10" name="TextBox 9"/>
          <p:cNvSpPr txBox="1"/>
          <p:nvPr/>
        </p:nvSpPr>
        <p:spPr>
          <a:xfrm>
            <a:off x="1649841" y="5409221"/>
            <a:ext cx="2345066" cy="523220"/>
          </a:xfrm>
          <a:prstGeom prst="rect">
            <a:avLst/>
          </a:prstGeom>
          <a:noFill/>
        </p:spPr>
        <p:txBody>
          <a:bodyPr wrap="square" rtlCol="0">
            <a:spAutoFit/>
          </a:bodyPr>
          <a:lstStyle/>
          <a:p>
            <a:r>
              <a:rPr lang="en-US" sz="1400" i="1" dirty="0" smtClean="0">
                <a:solidFill>
                  <a:schemeClr val="bg1"/>
                </a:solidFill>
                <a:latin typeface="+mj-lt"/>
              </a:rPr>
              <a:t>I do what Jimmy and Morgan tell me to do.</a:t>
            </a:r>
            <a:endParaRPr lang="en-US" sz="1400" i="1" dirty="0">
              <a:solidFill>
                <a:schemeClr val="bg1"/>
              </a:solidFill>
              <a:latin typeface="+mj-lt"/>
              <a:cs typeface="Estrangelo Edessa" panose="03080600000000000000" pitchFamily="66"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4695" y="1146709"/>
            <a:ext cx="3401237" cy="324753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826" y="1155339"/>
            <a:ext cx="3322608" cy="3250670"/>
          </a:xfrm>
          <a:prstGeom prst="rect">
            <a:avLst/>
          </a:prstGeom>
        </p:spPr>
      </p:pic>
      <p:sp>
        <p:nvSpPr>
          <p:cNvPr id="32" name="Rectangle 31"/>
          <p:cNvSpPr/>
          <p:nvPr/>
        </p:nvSpPr>
        <p:spPr>
          <a:xfrm>
            <a:off x="4492420" y="3784209"/>
            <a:ext cx="820752" cy="258341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216281" y="3784209"/>
            <a:ext cx="820752" cy="258341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426687" y="4483271"/>
            <a:ext cx="2164702" cy="461665"/>
          </a:xfrm>
          <a:prstGeom prst="rect">
            <a:avLst/>
          </a:prstGeom>
          <a:noFill/>
        </p:spPr>
        <p:txBody>
          <a:bodyPr wrap="square" rtlCol="0">
            <a:spAutoFit/>
          </a:bodyPr>
          <a:lstStyle/>
          <a:p>
            <a:r>
              <a:rPr lang="en-US" sz="2400" dirty="0" smtClean="0">
                <a:solidFill>
                  <a:schemeClr val="bg1"/>
                </a:solidFill>
                <a:latin typeface="+mj-lt"/>
              </a:rPr>
              <a:t>Jimmy Sager</a:t>
            </a:r>
            <a:endParaRPr lang="en-US" sz="2400" dirty="0">
              <a:solidFill>
                <a:schemeClr val="bg1"/>
              </a:solidFill>
              <a:latin typeface="+mj-lt"/>
              <a:cs typeface="Estrangelo Edessa" panose="03080600000000000000" pitchFamily="66" charset="0"/>
            </a:endParaRPr>
          </a:p>
        </p:txBody>
      </p:sp>
      <p:sp>
        <p:nvSpPr>
          <p:cNvPr id="35" name="TextBox 34"/>
          <p:cNvSpPr txBox="1"/>
          <p:nvPr/>
        </p:nvSpPr>
        <p:spPr>
          <a:xfrm>
            <a:off x="9202446" y="4483270"/>
            <a:ext cx="2164702" cy="461665"/>
          </a:xfrm>
          <a:prstGeom prst="rect">
            <a:avLst/>
          </a:prstGeom>
          <a:noFill/>
        </p:spPr>
        <p:txBody>
          <a:bodyPr wrap="square" rtlCol="0">
            <a:spAutoFit/>
          </a:bodyPr>
          <a:lstStyle/>
          <a:p>
            <a:r>
              <a:rPr lang="en-US" sz="2400" dirty="0" smtClean="0">
                <a:solidFill>
                  <a:schemeClr val="bg1"/>
                </a:solidFill>
                <a:latin typeface="+mj-lt"/>
              </a:rPr>
              <a:t>Morgan Sager</a:t>
            </a:r>
            <a:endParaRPr lang="en-US" sz="2400" dirty="0">
              <a:solidFill>
                <a:schemeClr val="bg1"/>
              </a:solidFill>
              <a:latin typeface="+mj-lt"/>
              <a:cs typeface="Estrangelo Edessa" panose="03080600000000000000" pitchFamily="66" charset="0"/>
            </a:endParaRPr>
          </a:p>
        </p:txBody>
      </p:sp>
      <p:sp>
        <p:nvSpPr>
          <p:cNvPr id="36" name="TextBox 35"/>
          <p:cNvSpPr txBox="1"/>
          <p:nvPr/>
        </p:nvSpPr>
        <p:spPr>
          <a:xfrm>
            <a:off x="5426686" y="4914548"/>
            <a:ext cx="2074921" cy="400110"/>
          </a:xfrm>
          <a:prstGeom prst="rect">
            <a:avLst/>
          </a:prstGeom>
          <a:noFill/>
        </p:spPr>
        <p:txBody>
          <a:bodyPr wrap="square" rtlCol="0">
            <a:spAutoFit/>
          </a:bodyPr>
          <a:lstStyle/>
          <a:p>
            <a:r>
              <a:rPr lang="en-US" sz="2000" i="1" dirty="0" smtClean="0">
                <a:solidFill>
                  <a:schemeClr val="bg1"/>
                </a:solidFill>
                <a:latin typeface="+mj-lt"/>
              </a:rPr>
              <a:t>CEO</a:t>
            </a:r>
            <a:endParaRPr lang="en-US" sz="2000" i="1" dirty="0">
              <a:solidFill>
                <a:schemeClr val="bg1"/>
              </a:solidFill>
              <a:latin typeface="+mj-lt"/>
              <a:cs typeface="Estrangelo Edessa" panose="03080600000000000000" pitchFamily="66" charset="0"/>
            </a:endParaRPr>
          </a:p>
        </p:txBody>
      </p:sp>
      <p:sp>
        <p:nvSpPr>
          <p:cNvPr id="37" name="TextBox 36"/>
          <p:cNvSpPr txBox="1"/>
          <p:nvPr/>
        </p:nvSpPr>
        <p:spPr>
          <a:xfrm>
            <a:off x="9202445" y="4914548"/>
            <a:ext cx="2047855" cy="400110"/>
          </a:xfrm>
          <a:prstGeom prst="rect">
            <a:avLst/>
          </a:prstGeom>
          <a:noFill/>
        </p:spPr>
        <p:txBody>
          <a:bodyPr wrap="square" rtlCol="0">
            <a:spAutoFit/>
          </a:bodyPr>
          <a:lstStyle/>
          <a:p>
            <a:r>
              <a:rPr lang="en-US" sz="2000" i="1" dirty="0" smtClean="0">
                <a:solidFill>
                  <a:schemeClr val="bg1"/>
                </a:solidFill>
                <a:latin typeface="+mj-lt"/>
              </a:rPr>
              <a:t>CFO</a:t>
            </a:r>
            <a:endParaRPr lang="en-US" sz="2000" i="1" dirty="0">
              <a:solidFill>
                <a:schemeClr val="bg1"/>
              </a:solidFill>
              <a:latin typeface="+mj-lt"/>
              <a:cs typeface="Estrangelo Edessa" panose="03080600000000000000" pitchFamily="66" charset="0"/>
            </a:endParaRPr>
          </a:p>
        </p:txBody>
      </p:sp>
      <p:sp>
        <p:nvSpPr>
          <p:cNvPr id="40" name="TextBox 39"/>
          <p:cNvSpPr txBox="1"/>
          <p:nvPr/>
        </p:nvSpPr>
        <p:spPr>
          <a:xfrm>
            <a:off x="5370896" y="5409221"/>
            <a:ext cx="2345066" cy="738664"/>
          </a:xfrm>
          <a:prstGeom prst="rect">
            <a:avLst/>
          </a:prstGeom>
          <a:noFill/>
        </p:spPr>
        <p:txBody>
          <a:bodyPr wrap="square" rtlCol="0">
            <a:spAutoFit/>
          </a:bodyPr>
          <a:lstStyle/>
          <a:p>
            <a:r>
              <a:rPr lang="en-US" sz="1400" i="1" dirty="0" smtClean="0">
                <a:solidFill>
                  <a:schemeClr val="bg1"/>
                </a:solidFill>
                <a:latin typeface="+mj-lt"/>
              </a:rPr>
              <a:t>Management of overall operations, development  &amp; integration.</a:t>
            </a:r>
            <a:endParaRPr lang="en-US" sz="1400" i="1" dirty="0">
              <a:solidFill>
                <a:schemeClr val="bg1"/>
              </a:solidFill>
              <a:latin typeface="+mj-lt"/>
              <a:cs typeface="Estrangelo Edessa" panose="03080600000000000000" pitchFamily="66" charset="0"/>
            </a:endParaRPr>
          </a:p>
        </p:txBody>
      </p:sp>
      <p:sp>
        <p:nvSpPr>
          <p:cNvPr id="41" name="TextBox 40"/>
          <p:cNvSpPr txBox="1"/>
          <p:nvPr/>
        </p:nvSpPr>
        <p:spPr>
          <a:xfrm>
            <a:off x="9112264" y="5349992"/>
            <a:ext cx="2345066" cy="738664"/>
          </a:xfrm>
          <a:prstGeom prst="rect">
            <a:avLst/>
          </a:prstGeom>
          <a:noFill/>
        </p:spPr>
        <p:txBody>
          <a:bodyPr wrap="square" rtlCol="0">
            <a:spAutoFit/>
          </a:bodyPr>
          <a:lstStyle/>
          <a:p>
            <a:r>
              <a:rPr lang="en-US" sz="1400" i="1" dirty="0" smtClean="0">
                <a:solidFill>
                  <a:schemeClr val="bg1"/>
                </a:solidFill>
                <a:latin typeface="+mj-lt"/>
              </a:rPr>
              <a:t>Financial planning, risk management and cart integration.</a:t>
            </a:r>
            <a:endParaRPr lang="en-US" sz="1400" i="1" dirty="0">
              <a:solidFill>
                <a:schemeClr val="bg1"/>
              </a:solidFill>
              <a:latin typeface="+mj-lt"/>
              <a:cs typeface="Estrangelo Edessa" panose="03080600000000000000" pitchFamily="66"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2413" y="3858941"/>
            <a:ext cx="655718" cy="703486"/>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150" y="3850895"/>
            <a:ext cx="601179" cy="671662"/>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68399" y="3862325"/>
            <a:ext cx="716515" cy="781325"/>
          </a:xfrm>
          <a:prstGeom prst="rect">
            <a:avLst/>
          </a:prstGeom>
        </p:spPr>
      </p:pic>
      <p:sp>
        <p:nvSpPr>
          <p:cNvPr id="27" name="Rectangle 2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5678056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693889" y="4976734"/>
            <a:ext cx="9039068" cy="1781238"/>
          </a:xfrm>
          <a:solidFill>
            <a:schemeClr val="bg1">
              <a:lumMod val="85000"/>
              <a:alpha val="75000"/>
            </a:schemeClr>
          </a:solidFill>
          <a:ln w="12700">
            <a:noFill/>
          </a:ln>
        </p:spPr>
        <p:txBody>
          <a:bodyPr>
            <a:normAutofit fontScale="92500" lnSpcReduction="10000"/>
          </a:bodyPr>
          <a:lstStyle/>
          <a:p>
            <a:pPr>
              <a:buFont typeface="Wingdings" panose="05000000000000000000" pitchFamily="2" charset="2"/>
              <a:buChar char="§"/>
            </a:pPr>
            <a:r>
              <a:rPr lang="en-US" sz="2000" dirty="0"/>
              <a:t>Sager, J. (2015, October 1). Free </a:t>
            </a:r>
            <a:r>
              <a:rPr lang="en-US" sz="2000" dirty="0" smtClean="0"/>
              <a:t>PowerPoint </a:t>
            </a:r>
            <a:r>
              <a:rPr lang="en-US" sz="2000" dirty="0"/>
              <a:t>T</a:t>
            </a:r>
            <a:r>
              <a:rPr lang="en-US" sz="2000" dirty="0" smtClean="0"/>
              <a:t>emplate</a:t>
            </a:r>
            <a:r>
              <a:rPr lang="en-US" sz="2000" dirty="0"/>
              <a:t>. Retrieved 2016, from </a:t>
            </a:r>
            <a:r>
              <a:rPr lang="en-US" sz="2000" dirty="0">
                <a:hlinkClick r:id="rId3"/>
              </a:rPr>
              <a:t>http://sage-fox.com</a:t>
            </a:r>
            <a:r>
              <a:rPr lang="en-US" sz="2000" dirty="0" smtClean="0">
                <a:hlinkClick r:id="rId3"/>
              </a:rPr>
              <a:t>/</a:t>
            </a:r>
            <a:endParaRPr lang="en-US" sz="2000" dirty="0" smtClean="0"/>
          </a:p>
          <a:p>
            <a:pPr>
              <a:buFont typeface="Wingdings" panose="05000000000000000000" pitchFamily="2" charset="2"/>
              <a:buChar char="§"/>
            </a:pPr>
            <a:r>
              <a:rPr lang="en-US" sz="2000" dirty="0" err="1" smtClean="0"/>
              <a:t>Lastname</a:t>
            </a:r>
            <a:r>
              <a:rPr lang="en-US" sz="2000" dirty="0" smtClean="0"/>
              <a:t>, </a:t>
            </a:r>
            <a:r>
              <a:rPr lang="en-US" sz="2000" dirty="0"/>
              <a:t>F. (</a:t>
            </a:r>
            <a:r>
              <a:rPr lang="en-US" sz="2000" dirty="0" err="1"/>
              <a:t>n.d.</a:t>
            </a:r>
            <a:r>
              <a:rPr lang="en-US" sz="2000" dirty="0"/>
              <a:t>). Chapter title. In </a:t>
            </a:r>
            <a:r>
              <a:rPr lang="en-US" sz="2000" i="1" dirty="0" err="1" smtClean="0"/>
              <a:t>Booktitle</a:t>
            </a:r>
            <a:r>
              <a:rPr lang="en-US" sz="2000" dirty="0"/>
              <a:t> (Edition ed., Vol. </a:t>
            </a:r>
            <a:r>
              <a:rPr lang="en-US" sz="2000" dirty="0" smtClean="0"/>
              <a:t>Volume#, </a:t>
            </a:r>
            <a:r>
              <a:rPr lang="en-US" sz="2000" dirty="0"/>
              <a:t>p. </a:t>
            </a:r>
            <a:r>
              <a:rPr lang="en-US" sz="2000" dirty="0" smtClean="0"/>
              <a:t>Page#). </a:t>
            </a:r>
            <a:r>
              <a:rPr lang="en-US" sz="2000" dirty="0"/>
              <a:t>City, State: Publisher</a:t>
            </a:r>
            <a:r>
              <a:rPr lang="en-US" sz="2000" dirty="0" smtClean="0"/>
              <a:t>.</a:t>
            </a:r>
          </a:p>
          <a:p>
            <a:pPr>
              <a:buFont typeface="Wingdings" panose="05000000000000000000" pitchFamily="2" charset="2"/>
              <a:buChar char="§"/>
            </a:pPr>
            <a:r>
              <a:rPr lang="en-US" sz="2000" dirty="0" err="1"/>
              <a:t>Lastname</a:t>
            </a:r>
            <a:r>
              <a:rPr lang="en-US" sz="2000" dirty="0"/>
              <a:t>, F. (</a:t>
            </a:r>
            <a:r>
              <a:rPr lang="en-US" sz="2000" dirty="0" err="1"/>
              <a:t>n.d.</a:t>
            </a:r>
            <a:r>
              <a:rPr lang="en-US" sz="2000" dirty="0"/>
              <a:t>). </a:t>
            </a:r>
            <a:r>
              <a:rPr lang="en-US" sz="2000" dirty="0" err="1"/>
              <a:t>Articletitle</a:t>
            </a:r>
            <a:r>
              <a:rPr lang="en-US" sz="2000" dirty="0"/>
              <a:t>. </a:t>
            </a:r>
            <a:r>
              <a:rPr lang="en-US" sz="2000" i="1" dirty="0" err="1"/>
              <a:t>Journaltitle</a:t>
            </a:r>
            <a:r>
              <a:rPr lang="en-US" sz="2000" i="1" dirty="0"/>
              <a:t>,</a:t>
            </a:r>
            <a:r>
              <a:rPr lang="en-US" sz="2000" dirty="0"/>
              <a:t> </a:t>
            </a:r>
            <a:r>
              <a:rPr lang="en-US" sz="2000" i="1" dirty="0"/>
              <a:t>Volume#</a:t>
            </a:r>
            <a:r>
              <a:rPr lang="en-US" sz="2000" dirty="0"/>
              <a:t>(Issue#), Page#-Page#. Retrieved from </a:t>
            </a:r>
            <a:r>
              <a:rPr lang="en-US" sz="2000" dirty="0" err="1"/>
              <a:t>websiteurl</a:t>
            </a:r>
            <a:endParaRPr lang="en-US" sz="2000" dirty="0" smtClean="0"/>
          </a:p>
          <a:p>
            <a:pPr>
              <a:buFont typeface="Wingdings" panose="05000000000000000000" pitchFamily="2" charset="2"/>
              <a:buChar char="§"/>
            </a:pPr>
            <a:endParaRPr lang="en-US" sz="1400" dirty="0"/>
          </a:p>
        </p:txBody>
      </p:sp>
      <p:sp>
        <p:nvSpPr>
          <p:cNvPr id="9" name="TextBox 8"/>
          <p:cNvSpPr txBox="1"/>
          <p:nvPr/>
        </p:nvSpPr>
        <p:spPr>
          <a:xfrm>
            <a:off x="1616439" y="1401939"/>
            <a:ext cx="8959121" cy="400110"/>
          </a:xfrm>
          <a:prstGeom prst="rect">
            <a:avLst/>
          </a:prstGeom>
          <a:solidFill>
            <a:schemeClr val="bg1"/>
          </a:solidFill>
        </p:spPr>
        <p:txBody>
          <a:bodyPr wrap="square" rtlCol="0">
            <a:spAutoFit/>
          </a:bodyPr>
          <a:lstStyle/>
          <a:p>
            <a:pPr algn="ctr"/>
            <a:r>
              <a:rPr lang="en-US" sz="2000" dirty="0" smtClean="0"/>
              <a:t>Delete this slide if you do not need a works cited slide. This is formatted APA format.</a:t>
            </a:r>
          </a:p>
        </p:txBody>
      </p:sp>
      <p:sp>
        <p:nvSpPr>
          <p:cNvPr id="10" name="TextBox 9"/>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8" name="TextBox 7"/>
          <p:cNvSpPr txBox="1"/>
          <p:nvPr/>
        </p:nvSpPr>
        <p:spPr>
          <a:xfrm>
            <a:off x="321894" y="113579"/>
            <a:ext cx="2395180"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Works Cited</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5768977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459" y="365126"/>
            <a:ext cx="10529341" cy="712904"/>
          </a:xfrm>
        </p:spPr>
        <p:txBody>
          <a:bodyPr/>
          <a:lstStyle/>
          <a:p>
            <a:pPr algn="ctr"/>
            <a:r>
              <a:rPr lang="en-US" dirty="0" smtClean="0">
                <a:solidFill>
                  <a:srgbClr val="FFFF00"/>
                </a:solidFill>
              </a:rPr>
              <a:t>Image Tips</a:t>
            </a:r>
            <a:endParaRPr lang="en-US" dirty="0">
              <a:solidFill>
                <a:srgbClr val="FFFF00"/>
              </a:solidFill>
            </a:endParaRPr>
          </a:p>
        </p:txBody>
      </p:sp>
      <p:sp>
        <p:nvSpPr>
          <p:cNvPr id="3" name="Content Placeholder 2"/>
          <p:cNvSpPr>
            <a:spLocks noGrp="1"/>
          </p:cNvSpPr>
          <p:nvPr>
            <p:ph idx="1"/>
          </p:nvPr>
        </p:nvSpPr>
        <p:spPr>
          <a:xfrm>
            <a:off x="0" y="1406012"/>
            <a:ext cx="12192000" cy="5451987"/>
          </a:xfrm>
          <a:solidFill>
            <a:schemeClr val="bg1">
              <a:lumMod val="85000"/>
              <a:alpha val="90000"/>
            </a:schemeClr>
          </a:solidFill>
        </p:spPr>
        <p:txBody>
          <a:bodyPr>
            <a:normAutofit/>
          </a:bodyPr>
          <a:lstStyle/>
          <a:p>
            <a:r>
              <a:rPr lang="en-US" sz="2400" dirty="0" smtClean="0"/>
              <a:t>Image Removal &amp; Modifications:</a:t>
            </a:r>
          </a:p>
          <a:p>
            <a:pPr marL="0" indent="0">
              <a:buNone/>
            </a:pPr>
            <a:r>
              <a:rPr lang="en-US" sz="2000" b="1" dirty="0" smtClean="0"/>
              <a:t>Background Images:</a:t>
            </a:r>
          </a:p>
          <a:p>
            <a:pPr marL="0" indent="0">
              <a:buNone/>
            </a:pPr>
            <a:r>
              <a:rPr lang="en-US" sz="1600" dirty="0" smtClean="0"/>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p>
          <a:p>
            <a:pPr marL="0" indent="0">
              <a:buNone/>
            </a:pPr>
            <a:r>
              <a:rPr lang="en-US" sz="2000" b="1" dirty="0" smtClean="0"/>
              <a:t>Smaller Images in Content:</a:t>
            </a:r>
          </a:p>
          <a:p>
            <a:pPr marL="0" indent="0">
              <a:buNone/>
            </a:pPr>
            <a:r>
              <a:rPr lang="en-US" sz="1600" dirty="0" smtClean="0"/>
              <a:t>Simply right click the image and choose the “change picture” option, and it will give you options to browse your computer or search online.</a:t>
            </a:r>
          </a:p>
          <a:p>
            <a:pPr marL="0" indent="0">
              <a:buNone/>
            </a:pPr>
            <a:r>
              <a:rPr lang="en-US" sz="2000" b="1" dirty="0" smtClean="0"/>
              <a:t>Color Transparency Screen:</a:t>
            </a:r>
          </a:p>
          <a:p>
            <a:pPr marL="0" indent="0">
              <a:buNone/>
            </a:pPr>
            <a:r>
              <a:rPr lang="en-US" sz="1600" dirty="0" smtClean="0"/>
              <a:t>Many slides have colored screen with varying transparency levels to give color to the slide and allow text on slide to be seen better. This is usually placed at the back of the slide, just in front of the background image. To modify color or change transparency, right click in the slide somewhere that does not have text or objects. 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p>
          <a:p>
            <a:pPr marL="0" indent="0">
              <a:buNone/>
            </a:pPr>
            <a:r>
              <a:rPr lang="en-US" sz="2000" b="1" dirty="0" smtClean="0"/>
              <a:t>Image Usage Rights:</a:t>
            </a:r>
            <a:endParaRPr lang="en-US" sz="2000" b="1" dirty="0"/>
          </a:p>
          <a:p>
            <a:pPr marL="0" indent="0">
              <a:buNone/>
            </a:pPr>
            <a:r>
              <a:rPr lang="en-US" sz="1600" dirty="0" smtClean="0"/>
              <a:t>Most of our images are licensed through Shutterstock, for use within our PowerPoint Templates only. You are free to modify and transfer photos between our templates, but use outside our templates could constitute a copyright violation. </a:t>
            </a:r>
            <a:r>
              <a:rPr lang="en-US" sz="1600" dirty="0"/>
              <a:t>By providing these PowerPoint Templates to you, we are not transferring any of our licensing of images to be used outside these </a:t>
            </a:r>
            <a:r>
              <a:rPr lang="en-US" sz="1600" dirty="0" smtClean="0"/>
              <a:t>templates.</a:t>
            </a:r>
          </a:p>
        </p:txBody>
      </p:sp>
      <p:sp>
        <p:nvSpPr>
          <p:cNvPr id="7" name="TextBox 6"/>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Tree>
    <p:extLst>
      <p:ext uri="{BB962C8B-B14F-4D97-AF65-F5344CB8AC3E}">
        <p14:creationId xmlns:p14="http://schemas.microsoft.com/office/powerpoint/2010/main" val="3859369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459" y="365126"/>
            <a:ext cx="10529341" cy="712904"/>
          </a:xfrm>
        </p:spPr>
        <p:txBody>
          <a:bodyPr/>
          <a:lstStyle/>
          <a:p>
            <a:pPr algn="ctr"/>
            <a:r>
              <a:rPr lang="en-US" dirty="0">
                <a:solidFill>
                  <a:srgbClr val="FFFF00"/>
                </a:solidFill>
              </a:rPr>
              <a:t>T</a:t>
            </a:r>
            <a:r>
              <a:rPr lang="en-US" dirty="0" smtClean="0">
                <a:solidFill>
                  <a:srgbClr val="FFFF00"/>
                </a:solidFill>
              </a:rPr>
              <a:t>ransitions</a:t>
            </a:r>
            <a:endParaRPr lang="en-US" dirty="0">
              <a:solidFill>
                <a:srgbClr val="FFFF00"/>
              </a:solidFill>
            </a:endParaRPr>
          </a:p>
        </p:txBody>
      </p:sp>
      <p:sp>
        <p:nvSpPr>
          <p:cNvPr id="3" name="Content Placeholder 2"/>
          <p:cNvSpPr>
            <a:spLocks noGrp="1"/>
          </p:cNvSpPr>
          <p:nvPr>
            <p:ph idx="1"/>
          </p:nvPr>
        </p:nvSpPr>
        <p:spPr>
          <a:xfrm>
            <a:off x="0" y="1406013"/>
            <a:ext cx="12192000" cy="5251932"/>
          </a:xfrm>
          <a:solidFill>
            <a:schemeClr val="bg1">
              <a:lumMod val="85000"/>
              <a:alpha val="90000"/>
            </a:schemeClr>
          </a:solidFill>
        </p:spPr>
        <p:txBody>
          <a:bodyPr>
            <a:normAutofit/>
          </a:bodyPr>
          <a:lstStyle/>
          <a:p>
            <a:pPr marL="0" indent="0">
              <a:buNone/>
            </a:pPr>
            <a:endParaRPr lang="en-US" sz="2000" dirty="0" smtClean="0"/>
          </a:p>
          <a:p>
            <a:pPr marL="0" indent="0">
              <a:buNone/>
            </a:pPr>
            <a:r>
              <a:rPr lang="en-US" sz="2000" dirty="0" smtClean="0"/>
              <a:t>Some of our templates have transitions (graphic effects on slide change). To see if a template has transitions or how it would look in presentation mode, click the </a:t>
            </a:r>
            <a:r>
              <a:rPr lang="en-US" sz="2000" dirty="0" smtClean="0">
                <a:solidFill>
                  <a:srgbClr val="0070C0"/>
                </a:solidFill>
              </a:rPr>
              <a:t>View&gt;Reading View </a:t>
            </a:r>
            <a:r>
              <a:rPr lang="en-US" sz="2000" dirty="0" smtClean="0"/>
              <a:t>options on the menu above. If you want to add, remove or modify transitions, click the slide, then click the </a:t>
            </a:r>
            <a:r>
              <a:rPr lang="en-US" sz="2000" dirty="0">
                <a:solidFill>
                  <a:srgbClr val="0070C0"/>
                </a:solidFill>
              </a:rPr>
              <a:t>T</a:t>
            </a:r>
            <a:r>
              <a:rPr lang="en-US" sz="2000" dirty="0" smtClean="0">
                <a:solidFill>
                  <a:srgbClr val="0070C0"/>
                </a:solidFill>
              </a:rPr>
              <a:t>ransitions</a:t>
            </a:r>
            <a:r>
              <a:rPr lang="en-US" sz="2000" dirty="0" smtClean="0"/>
              <a:t> tab at top of page. Select “none” to remove, or select the appropriate effect to add/modify. This must be done to each slide, as changes only affect the slide you are currently working on.</a:t>
            </a:r>
          </a:p>
          <a:p>
            <a:pPr marL="0" indent="0">
              <a:buNone/>
            </a:pPr>
            <a:endParaRPr lang="en-US" sz="2000" dirty="0" smtClean="0"/>
          </a:p>
        </p:txBody>
      </p:sp>
      <p:sp>
        <p:nvSpPr>
          <p:cNvPr id="7" name="TextBox 6"/>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Tree>
    <p:extLst>
      <p:ext uri="{BB962C8B-B14F-4D97-AF65-F5344CB8AC3E}">
        <p14:creationId xmlns:p14="http://schemas.microsoft.com/office/powerpoint/2010/main" val="2848256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26" name="Rectangle 25"/>
          <p:cNvSpPr/>
          <p:nvPr/>
        </p:nvSpPr>
        <p:spPr>
          <a:xfrm>
            <a:off x="5624351" y="0"/>
            <a:ext cx="474033" cy="6858000"/>
          </a:xfrm>
          <a:prstGeom prst="rect">
            <a:avLst/>
          </a:prstGeom>
          <a:gradFill>
            <a:gsLst>
              <a:gs pos="30000">
                <a:srgbClr val="090909">
                  <a:alpha val="85000"/>
                </a:srgbClr>
              </a:gs>
              <a:gs pos="15000">
                <a:srgbClr val="050505">
                  <a:alpha val="88000"/>
                </a:srgbClr>
              </a:gs>
              <a:gs pos="75000">
                <a:srgbClr val="151515">
                  <a:alpha val="66000"/>
                </a:srgbClr>
              </a:gs>
              <a:gs pos="60000">
                <a:srgbClr val="121212">
                  <a:alpha val="76000"/>
                </a:srgbClr>
              </a:gs>
              <a:gs pos="45000">
                <a:srgbClr val="0C0C0C">
                  <a:alpha val="81000"/>
                </a:srgbClr>
              </a:gs>
              <a:gs pos="0">
                <a:schemeClr val="tx1">
                  <a:alpha val="90000"/>
                </a:schemeClr>
              </a:gs>
              <a:gs pos="100000">
                <a:srgbClr val="171616">
                  <a:alpha val="5000"/>
                </a:srgbClr>
              </a:gs>
              <a:gs pos="90000">
                <a:schemeClr val="bg2">
                  <a:lumMod val="10000"/>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793" y="3996745"/>
            <a:ext cx="1130951" cy="961792"/>
          </a:xfrm>
          <a:prstGeom prst="rect">
            <a:avLst/>
          </a:prstGeom>
        </p:spPr>
      </p:pic>
      <p:sp>
        <p:nvSpPr>
          <p:cNvPr id="18" name="Title 2"/>
          <p:cNvSpPr>
            <a:spLocks noGrp="1"/>
          </p:cNvSpPr>
          <p:nvPr/>
        </p:nvSpPr>
        <p:spPr>
          <a:xfrm>
            <a:off x="3045100" y="1051719"/>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accent5">
                    <a:lumMod val="75000"/>
                  </a:schemeClr>
                </a:solidFill>
                <a:latin typeface="Arial" pitchFamily="34" charset="0"/>
                <a:ea typeface="+mj-ea"/>
                <a:cs typeface="Arial" pitchFamily="34" charset="0"/>
              </a:defRPr>
            </a:lvl1pPr>
          </a:lstStyle>
          <a:p>
            <a:pPr algn="l">
              <a:lnSpc>
                <a:spcPct val="90000"/>
              </a:lnSpc>
            </a:pPr>
            <a:endParaRPr lang="en-US" kern="1200" dirty="0">
              <a:solidFill>
                <a:schemeClr val="tx1"/>
              </a:solidFill>
              <a:latin typeface="+mj-lt"/>
              <a:ea typeface="+mj-ea"/>
              <a:cs typeface="+mj-cs"/>
            </a:endParaRPr>
          </a:p>
        </p:txBody>
      </p:sp>
      <p:graphicFrame>
        <p:nvGraphicFramePr>
          <p:cNvPr id="22" name="Content Placeholder 4"/>
          <p:cNvGraphicFramePr>
            <a:graphicFrameLocks/>
          </p:cNvGraphicFramePr>
          <p:nvPr>
            <p:extLst>
              <p:ext uri="{D42A27DB-BD31-4B8C-83A1-F6EECF244321}">
                <p14:modId xmlns:p14="http://schemas.microsoft.com/office/powerpoint/2010/main" val="2864866865"/>
              </p:ext>
            </p:extLst>
          </p:nvPr>
        </p:nvGraphicFramePr>
        <p:xfrm>
          <a:off x="2823356" y="3146723"/>
          <a:ext cx="9100391" cy="3880940"/>
        </p:xfrm>
        <a:graphic>
          <a:graphicData uri="http://schemas.openxmlformats.org/drawingml/2006/table">
            <a:tbl>
              <a:tblPr>
                <a:noFill/>
              </a:tblPr>
              <a:tblGrid>
                <a:gridCol w="2216295">
                  <a:extLst>
                    <a:ext uri="{9D8B030D-6E8A-4147-A177-3AD203B41FA5}">
                      <a16:colId xmlns:a16="http://schemas.microsoft.com/office/drawing/2014/main" val="20000"/>
                    </a:ext>
                  </a:extLst>
                </a:gridCol>
                <a:gridCol w="4640766">
                  <a:extLst>
                    <a:ext uri="{9D8B030D-6E8A-4147-A177-3AD203B41FA5}">
                      <a16:colId xmlns:a16="http://schemas.microsoft.com/office/drawing/2014/main" val="20001"/>
                    </a:ext>
                  </a:extLst>
                </a:gridCol>
                <a:gridCol w="2243330">
                  <a:extLst>
                    <a:ext uri="{9D8B030D-6E8A-4147-A177-3AD203B41FA5}">
                      <a16:colId xmlns:a16="http://schemas.microsoft.com/office/drawing/2014/main" val="20002"/>
                    </a:ext>
                  </a:extLst>
                </a:gridCol>
              </a:tblGrid>
              <a:tr h="766484">
                <a:tc>
                  <a:txBody>
                    <a:bodyPr/>
                    <a:lstStyle/>
                    <a:p>
                      <a:pPr>
                        <a:spcAft>
                          <a:spcPts val="0"/>
                        </a:spcAft>
                      </a:pPr>
                      <a:r>
                        <a:rPr lang="en-US" sz="1700">
                          <a:solidFill>
                            <a:schemeClr val="bg1"/>
                          </a:solidFill>
                          <a:latin typeface="Arial" pitchFamily="34" charset="0"/>
                          <a:ea typeface="Times New Roman"/>
                          <a:cs typeface="Arial" pitchFamily="34" charset="0"/>
                        </a:rPr>
                        <a:t>Team member</a:t>
                      </a:r>
                    </a:p>
                  </a:txBody>
                  <a:tcPr marL="249122" marR="149473" marT="149473" marB="149473">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Contribution to this homework (NOT the project)</a:t>
                      </a:r>
                    </a:p>
                  </a:txBody>
                  <a:tcPr marL="249122" marR="149473" marT="149473" marB="149473">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a:solidFill>
                            <a:schemeClr val="bg1"/>
                          </a:solidFill>
                          <a:latin typeface="Arial" pitchFamily="34" charset="0"/>
                          <a:ea typeface="Times New Roman"/>
                          <a:cs typeface="Arial" pitchFamily="34" charset="0"/>
                        </a:rPr>
                        <a:t>Estimated %</a:t>
                      </a:r>
                    </a:p>
                  </a:txBody>
                  <a:tcPr marL="249122" marR="149473" marT="149473" marB="149473">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0"/>
                  </a:ext>
                </a:extLst>
              </a:tr>
              <a:tr h="592891">
                <a:tc>
                  <a:txBody>
                    <a:bodyPr/>
                    <a:lstStyle/>
                    <a:p>
                      <a:pPr>
                        <a:spcAft>
                          <a:spcPts val="0"/>
                        </a:spcAft>
                      </a:pPr>
                      <a:r>
                        <a:rPr lang="en-US" sz="1700" dirty="0" err="1" smtClean="0">
                          <a:solidFill>
                            <a:schemeClr val="bg1"/>
                          </a:solidFill>
                          <a:latin typeface="Arial" pitchFamily="34" charset="0"/>
                          <a:ea typeface="Times New Roman"/>
                          <a:cs typeface="Arial" pitchFamily="34" charset="0"/>
                        </a:rPr>
                        <a:t>Musadiq</a:t>
                      </a:r>
                      <a:r>
                        <a:rPr lang="en-US" sz="1700" baseline="0" dirty="0" smtClean="0">
                          <a:solidFill>
                            <a:schemeClr val="bg1"/>
                          </a:solidFill>
                          <a:latin typeface="Arial" pitchFamily="34" charset="0"/>
                          <a:ea typeface="Times New Roman"/>
                          <a:cs typeface="Arial" pitchFamily="34" charset="0"/>
                        </a:rPr>
                        <a:t> </a:t>
                      </a:r>
                      <a:r>
                        <a:rPr lang="en-US" sz="1700" baseline="0" dirty="0" err="1" smtClean="0">
                          <a:solidFill>
                            <a:schemeClr val="bg1"/>
                          </a:solidFill>
                          <a:latin typeface="Arial" pitchFamily="34" charset="0"/>
                          <a:ea typeface="Times New Roman"/>
                          <a:cs typeface="Arial" pitchFamily="34" charset="0"/>
                        </a:rPr>
                        <a:t>Aliyev</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smtClean="0">
                          <a:solidFill>
                            <a:schemeClr val="bg1"/>
                          </a:solidFill>
                          <a:latin typeface="Arial" pitchFamily="34" charset="0"/>
                          <a:ea typeface="Times New Roman"/>
                          <a:cs typeface="Arial" pitchFamily="34" charset="0"/>
                        </a:rPr>
                        <a:t>Player, Opponent and Summary</a:t>
                      </a:r>
                    </a:p>
                    <a:p>
                      <a:pPr>
                        <a:spcAft>
                          <a:spcPts val="0"/>
                        </a:spcAft>
                      </a:pPr>
                      <a:r>
                        <a:rPr lang="en-US" sz="1700" dirty="0" smtClean="0">
                          <a:solidFill>
                            <a:schemeClr val="bg1"/>
                          </a:solidFill>
                          <a:latin typeface="Arial" pitchFamily="34" charset="0"/>
                          <a:ea typeface="Times New Roman"/>
                          <a:cs typeface="Arial" pitchFamily="34" charset="0"/>
                        </a:rPr>
                        <a:t>Introduction and Questions</a:t>
                      </a:r>
                    </a:p>
                    <a:p>
                      <a:pPr>
                        <a:spcAft>
                          <a:spcPts val="0"/>
                        </a:spcAft>
                      </a:pPr>
                      <a:r>
                        <a:rPr lang="en-US" sz="1600" dirty="0" smtClean="0">
                          <a:solidFill>
                            <a:schemeClr val="bg1"/>
                          </a:solidFill>
                        </a:rPr>
                        <a:t>Game Description: Overview</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1"/>
                  </a:ext>
                </a:extLst>
              </a:tr>
              <a:tr h="737157">
                <a:tc>
                  <a:txBody>
                    <a:bodyPr/>
                    <a:lstStyle/>
                    <a:p>
                      <a:pPr>
                        <a:spcAft>
                          <a:spcPts val="0"/>
                        </a:spcAft>
                      </a:pPr>
                      <a:r>
                        <a:rPr lang="en-US" sz="1700" dirty="0" err="1" smtClean="0">
                          <a:solidFill>
                            <a:schemeClr val="bg1"/>
                          </a:solidFill>
                          <a:latin typeface="Arial" pitchFamily="34" charset="0"/>
                          <a:ea typeface="Times New Roman"/>
                          <a:cs typeface="Arial" pitchFamily="34" charset="0"/>
                        </a:rPr>
                        <a:t>Habil</a:t>
                      </a:r>
                      <a:r>
                        <a:rPr lang="en-US" sz="1700" baseline="0" dirty="0" smtClean="0">
                          <a:solidFill>
                            <a:schemeClr val="bg1"/>
                          </a:solidFill>
                          <a:latin typeface="Arial" pitchFamily="34" charset="0"/>
                          <a:ea typeface="Times New Roman"/>
                          <a:cs typeface="Arial" pitchFamily="34" charset="0"/>
                        </a:rPr>
                        <a:t> </a:t>
                      </a:r>
                      <a:r>
                        <a:rPr lang="en-US" sz="1700" baseline="0" dirty="0" err="1" smtClean="0">
                          <a:solidFill>
                            <a:schemeClr val="bg1"/>
                          </a:solidFill>
                          <a:latin typeface="Arial" pitchFamily="34" charset="0"/>
                          <a:ea typeface="Times New Roman"/>
                          <a:cs typeface="Arial" pitchFamily="34" charset="0"/>
                        </a:rPr>
                        <a:t>Gadirli</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Introduction and </a:t>
                      </a:r>
                      <a:r>
                        <a:rPr lang="en-US" sz="1700" dirty="0" smtClean="0">
                          <a:solidFill>
                            <a:schemeClr val="bg1"/>
                          </a:solidFill>
                          <a:latin typeface="Arial" pitchFamily="34" charset="0"/>
                          <a:ea typeface="Times New Roman"/>
                          <a:cs typeface="Arial" pitchFamily="34" charset="0"/>
                        </a:rPr>
                        <a:t>Questions</a:t>
                      </a:r>
                    </a:p>
                    <a:p>
                      <a:pPr>
                        <a:spcAft>
                          <a:spcPts val="0"/>
                        </a:spcAft>
                      </a:pPr>
                      <a:r>
                        <a:rPr lang="en-US" sz="1700" dirty="0" smtClean="0">
                          <a:solidFill>
                            <a:schemeClr val="bg1"/>
                          </a:solidFill>
                          <a:latin typeface="Arial" pitchFamily="34" charset="0"/>
                          <a:ea typeface="Times New Roman"/>
                          <a:cs typeface="Arial" pitchFamily="34" charset="0"/>
                        </a:rPr>
                        <a:t>Controls and Sounds </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2"/>
                  </a:ext>
                </a:extLst>
              </a:tr>
              <a:tr h="592891">
                <a:tc>
                  <a:txBody>
                    <a:bodyPr/>
                    <a:lstStyle/>
                    <a:p>
                      <a:pPr>
                        <a:spcAft>
                          <a:spcPts val="0"/>
                        </a:spcAft>
                      </a:pPr>
                      <a:r>
                        <a:rPr lang="en-US" sz="1700" dirty="0" smtClean="0">
                          <a:solidFill>
                            <a:schemeClr val="bg1"/>
                          </a:solidFill>
                          <a:latin typeface="Arial" pitchFamily="34" charset="0"/>
                          <a:ea typeface="Times New Roman"/>
                          <a:cs typeface="Arial" pitchFamily="34" charset="0"/>
                        </a:rPr>
                        <a:t>Elvin</a:t>
                      </a:r>
                      <a:r>
                        <a:rPr lang="en-US" sz="1700" baseline="0" dirty="0" smtClean="0">
                          <a:solidFill>
                            <a:schemeClr val="bg1"/>
                          </a:solidFill>
                          <a:latin typeface="Arial" pitchFamily="34" charset="0"/>
                          <a:ea typeface="Times New Roman"/>
                          <a:cs typeface="Arial" pitchFamily="34" charset="0"/>
                        </a:rPr>
                        <a:t> Ahmadov</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Overview and Quest </a:t>
                      </a: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3"/>
                  </a:ext>
                </a:extLst>
              </a:tr>
              <a:tr h="592891">
                <a:tc>
                  <a:txBody>
                    <a:bodyPr/>
                    <a:lstStyle/>
                    <a:p>
                      <a:pPr>
                        <a:spcAft>
                          <a:spcPts val="0"/>
                        </a:spcAft>
                      </a:pPr>
                      <a:r>
                        <a:rPr lang="en-US" sz="1700" dirty="0" err="1" smtClean="0">
                          <a:solidFill>
                            <a:schemeClr val="bg1"/>
                          </a:solidFill>
                          <a:latin typeface="Arial" pitchFamily="34" charset="0"/>
                          <a:ea typeface="Times New Roman"/>
                          <a:cs typeface="Arial" pitchFamily="34" charset="0"/>
                        </a:rPr>
                        <a:t>Kanan</a:t>
                      </a:r>
                      <a:r>
                        <a:rPr lang="en-US" sz="1700" baseline="0" dirty="0" smtClean="0">
                          <a:solidFill>
                            <a:schemeClr val="bg1"/>
                          </a:solidFill>
                          <a:latin typeface="Arial" pitchFamily="34" charset="0"/>
                          <a:ea typeface="Times New Roman"/>
                          <a:cs typeface="Arial" pitchFamily="34" charset="0"/>
                        </a:rPr>
                        <a:t> Ali</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Menu, </a:t>
                      </a:r>
                      <a:r>
                        <a:rPr lang="en-US" sz="1700" dirty="0" smtClean="0">
                          <a:solidFill>
                            <a:schemeClr val="bg1"/>
                          </a:solidFill>
                          <a:latin typeface="Arial" pitchFamily="34" charset="0"/>
                          <a:ea typeface="Times New Roman"/>
                          <a:cs typeface="Arial" pitchFamily="34" charset="0"/>
                        </a:rPr>
                        <a:t>Controls and Sounds </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4"/>
                  </a:ext>
                </a:extLst>
              </a:tr>
            </a:tbl>
          </a:graphicData>
        </a:graphic>
      </p:graphicFrame>
      <p:sp>
        <p:nvSpPr>
          <p:cNvPr id="2" name="Rectangle 1"/>
          <p:cNvSpPr/>
          <p:nvPr/>
        </p:nvSpPr>
        <p:spPr>
          <a:xfrm>
            <a:off x="3399845" y="282278"/>
            <a:ext cx="7177210" cy="769441"/>
          </a:xfrm>
          <a:prstGeom prst="rect">
            <a:avLst/>
          </a:prstGeom>
        </p:spPr>
        <p:txBody>
          <a:bodyPr wrap="square">
            <a:spAutoFit/>
          </a:bodyPr>
          <a:lstStyle/>
          <a:p>
            <a:r>
              <a:rPr lang="en-US" sz="4400" dirty="0">
                <a:solidFill>
                  <a:schemeClr val="bg1"/>
                </a:solidFill>
                <a:latin typeface="Arial" pitchFamily="34" charset="0"/>
                <a:cs typeface="Arial" pitchFamily="34" charset="0"/>
              </a:rPr>
              <a:t>Team contribution</a:t>
            </a:r>
            <a:endParaRPr lang="ru-RU" sz="4400" dirty="0">
              <a:solidFill>
                <a:schemeClr val="bg1"/>
              </a:solidFill>
            </a:endParaRPr>
          </a:p>
        </p:txBody>
      </p:sp>
      <p:sp>
        <p:nvSpPr>
          <p:cNvPr id="30" name="Rectangle 2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cs typeface="Browallia New" panose="020B0604020202020204" pitchFamily="34" charset="-34"/>
              </a:rPr>
              <a:t>2</a:t>
            </a:r>
            <a:endParaRPr lang="en-US" sz="3000" dirty="0">
              <a:solidFill>
                <a:schemeClr val="tx1"/>
              </a:solidFill>
            </a:endParaRPr>
          </a:p>
        </p:txBody>
      </p:sp>
    </p:spTree>
    <p:extLst>
      <p:ext uri="{BB962C8B-B14F-4D97-AF65-F5344CB8AC3E}">
        <p14:creationId xmlns:p14="http://schemas.microsoft.com/office/powerpoint/2010/main" val="1069165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459" y="365126"/>
            <a:ext cx="10529341" cy="712904"/>
          </a:xfrm>
        </p:spPr>
        <p:txBody>
          <a:bodyPr>
            <a:normAutofit/>
          </a:bodyPr>
          <a:lstStyle/>
          <a:p>
            <a:pPr algn="ctr"/>
            <a:r>
              <a:rPr lang="en-US" sz="4000" u="sng" dirty="0" smtClean="0">
                <a:solidFill>
                  <a:srgbClr val="FFFF00"/>
                </a:solidFill>
              </a:rPr>
              <a:t>Please Support Our Free </a:t>
            </a:r>
            <a:r>
              <a:rPr lang="en-US" sz="4000" u="sng" dirty="0">
                <a:solidFill>
                  <a:srgbClr val="FFFF00"/>
                </a:solidFill>
              </a:rPr>
              <a:t>T</a:t>
            </a:r>
            <a:r>
              <a:rPr lang="en-US" sz="4000" u="sng" dirty="0" smtClean="0">
                <a:solidFill>
                  <a:srgbClr val="FFFF00"/>
                </a:solidFill>
              </a:rPr>
              <a:t>emplate Service!</a:t>
            </a:r>
            <a:endParaRPr lang="en-US" sz="4000" u="sng" dirty="0">
              <a:solidFill>
                <a:srgbClr val="FFFF00"/>
              </a:solidFill>
            </a:endParaRPr>
          </a:p>
        </p:txBody>
      </p:sp>
      <p:sp>
        <p:nvSpPr>
          <p:cNvPr id="3" name="Content Placeholder 2"/>
          <p:cNvSpPr>
            <a:spLocks noGrp="1"/>
          </p:cNvSpPr>
          <p:nvPr>
            <p:ph idx="1"/>
          </p:nvPr>
        </p:nvSpPr>
        <p:spPr>
          <a:xfrm>
            <a:off x="0" y="1406013"/>
            <a:ext cx="12192000" cy="5251932"/>
          </a:xfrm>
          <a:solidFill>
            <a:schemeClr val="bg1">
              <a:lumMod val="85000"/>
              <a:alpha val="90000"/>
            </a:schemeClr>
          </a:solidFill>
        </p:spPr>
        <p:txBody>
          <a:bodyPr>
            <a:normAutofit/>
          </a:bodyPr>
          <a:lstStyle/>
          <a:p>
            <a:pPr marL="0" indent="0">
              <a:buNone/>
            </a:pPr>
            <a:endParaRPr lang="en-US" sz="2000" dirty="0" smtClean="0"/>
          </a:p>
          <a:p>
            <a:pPr marL="0" indent="0">
              <a:buNone/>
            </a:pPr>
            <a:r>
              <a:rPr lang="en-US" sz="2000" dirty="0" smtClean="0"/>
              <a:t>We are a free service, and we will never ask for money. We do however ask that you support us by letting others know about our free service. We maintain operations through advertisements on the site, and the more people who visit our site, the easier it will be for us to maintain costs for servers, continue new developments, etc. </a:t>
            </a:r>
          </a:p>
          <a:p>
            <a:pPr marL="0" indent="0">
              <a:buNone/>
            </a:pPr>
            <a:endParaRPr lang="en-US" sz="2000" dirty="0"/>
          </a:p>
          <a:p>
            <a:pPr marL="0" indent="0">
              <a:buNone/>
            </a:pPr>
            <a:r>
              <a:rPr lang="en-US" sz="2000" dirty="0" smtClean="0"/>
              <a:t>There are many ways to help get the word out:</a:t>
            </a:r>
          </a:p>
          <a:p>
            <a:pPr marL="457200" indent="-457200">
              <a:buAutoNum type="arabicParenR"/>
            </a:pPr>
            <a:r>
              <a:rPr lang="en-US" sz="2000" dirty="0" smtClean="0"/>
              <a:t>Social media likes and shares.</a:t>
            </a:r>
          </a:p>
          <a:p>
            <a:pPr marL="457200" indent="-457200">
              <a:buAutoNum type="arabicParenR"/>
            </a:pPr>
            <a:r>
              <a:rPr lang="en-US" sz="2000" dirty="0" smtClean="0"/>
              <a:t>Forum posts in communities you are already members (please do not spam).</a:t>
            </a:r>
          </a:p>
          <a:p>
            <a:pPr marL="457200" indent="-457200">
              <a:buAutoNum type="arabicParenR"/>
            </a:pPr>
            <a:r>
              <a:rPr lang="en-US" sz="2000" dirty="0" smtClean="0"/>
              <a:t>Telling classmates, teachers, coworkers about our PowerPoint Templates.</a:t>
            </a:r>
          </a:p>
          <a:p>
            <a:pPr marL="457200" indent="-457200">
              <a:buAutoNum type="arabicParenR"/>
            </a:pPr>
            <a:r>
              <a:rPr lang="en-US" sz="2000" dirty="0" smtClean="0"/>
              <a:t>Placing one of our banners on your website, blog, etc.</a:t>
            </a:r>
            <a:endParaRPr lang="en-US" sz="2000" dirty="0"/>
          </a:p>
          <a:p>
            <a:pPr marL="0" indent="0">
              <a:buNone/>
            </a:pPr>
            <a:r>
              <a:rPr lang="en-US" sz="2000" dirty="0" smtClean="0"/>
              <a:t>Note: If you click the “site pages” menu on our website (http://sage-fox.com), you will see a “link to us” page, which contains various banners and codes for you to easily insert text or image links into forums, websites, etc.</a:t>
            </a:r>
          </a:p>
          <a:p>
            <a:pPr marL="0" indent="0">
              <a:buNone/>
            </a:pPr>
            <a:endParaRPr lang="en-US" sz="2000" dirty="0" smtClean="0"/>
          </a:p>
        </p:txBody>
      </p:sp>
      <p:sp>
        <p:nvSpPr>
          <p:cNvPr id="7" name="TextBox 6"/>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Tree>
    <p:extLst>
      <p:ext uri="{BB962C8B-B14F-4D97-AF65-F5344CB8AC3E}">
        <p14:creationId xmlns:p14="http://schemas.microsoft.com/office/powerpoint/2010/main" val="1600223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2000" y="366452"/>
            <a:ext cx="5227998" cy="712904"/>
          </a:xfrm>
        </p:spPr>
        <p:txBody>
          <a:bodyPr/>
          <a:lstStyle/>
          <a:p>
            <a:pPr algn="ctr"/>
            <a:r>
              <a:rPr lang="en-US" dirty="0">
                <a:solidFill>
                  <a:srgbClr val="FFFF00"/>
                </a:solidFill>
              </a:rPr>
              <a:t>Copyright </a:t>
            </a:r>
            <a:r>
              <a:rPr lang="en-US" dirty="0" smtClean="0">
                <a:solidFill>
                  <a:srgbClr val="FFFF00"/>
                </a:solidFill>
              </a:rPr>
              <a:t>Notice</a:t>
            </a:r>
            <a:endParaRPr lang="en-US" dirty="0">
              <a:solidFill>
                <a:srgbClr val="FFFF00"/>
              </a:solidFill>
            </a:endParaRPr>
          </a:p>
        </p:txBody>
      </p:sp>
      <p:sp>
        <p:nvSpPr>
          <p:cNvPr id="3" name="Content Placeholder 2"/>
          <p:cNvSpPr>
            <a:spLocks noGrp="1"/>
          </p:cNvSpPr>
          <p:nvPr>
            <p:ph idx="1"/>
          </p:nvPr>
        </p:nvSpPr>
        <p:spPr>
          <a:xfrm>
            <a:off x="0" y="2830286"/>
            <a:ext cx="12192000" cy="4027713"/>
          </a:xfrm>
          <a:solidFill>
            <a:schemeClr val="bg1">
              <a:lumMod val="85000"/>
              <a:alpha val="90000"/>
            </a:schemeClr>
          </a:solidFill>
        </p:spPr>
        <p:txBody>
          <a:bodyPr>
            <a:normAutofit/>
          </a:bodyPr>
          <a:lstStyle/>
          <a:p>
            <a:pPr marL="0" indent="0">
              <a:buNone/>
            </a:pPr>
            <a:r>
              <a:rPr lang="en-US" sz="2400" b="1" dirty="0" smtClean="0"/>
              <a:t>Allowed Actions:</a:t>
            </a:r>
          </a:p>
          <a:p>
            <a:pPr marL="0" indent="0">
              <a:buNone/>
            </a:pPr>
            <a:r>
              <a:rPr lang="en-US" sz="1600" dirty="0" smtClean="0"/>
              <a:t>You are free to use for school, personal or business presentations. Just delete this slide and edit or delete other slides to fit your needs. No fees, no royalties, just free PowerPoint Templates for you to use as you wish.</a:t>
            </a:r>
          </a:p>
          <a:p>
            <a:pPr marL="0" indent="0">
              <a:buNone/>
            </a:pPr>
            <a:r>
              <a:rPr lang="en-US" sz="2400" b="1" dirty="0" smtClean="0"/>
              <a:t>Not Allowed:</a:t>
            </a:r>
            <a:endParaRPr lang="en-US" sz="2400" b="1" dirty="0"/>
          </a:p>
          <a:p>
            <a:pPr marL="0" indent="0">
              <a:buNone/>
            </a:pPr>
            <a:r>
              <a:rPr lang="en-US" sz="1600" dirty="0" smtClean="0"/>
              <a:t>You are not authorized to redistribute in any manner. Even if you edit this document, it will still contain our hidden copyright watermark. As long as any product contains our hidden watermark, it is considered our intellectual property, with full protections under the law. If you are an educator, you are free to download and provide to your class as needed. </a:t>
            </a:r>
          </a:p>
          <a:p>
            <a:pPr marL="0" indent="0">
              <a:buNone/>
            </a:pPr>
            <a:r>
              <a:rPr lang="en-US" sz="2400" b="1" dirty="0" smtClean="0"/>
              <a:t>Image </a:t>
            </a:r>
            <a:r>
              <a:rPr lang="en-US" sz="2400" b="1" dirty="0"/>
              <a:t>Usage Rights:</a:t>
            </a:r>
          </a:p>
          <a:p>
            <a:pPr marL="0" indent="0">
              <a:buNone/>
            </a:pPr>
            <a:r>
              <a:rPr lang="en-US" sz="1700" dirty="0"/>
              <a:t>Most of our images are licensed through </a:t>
            </a:r>
            <a:r>
              <a:rPr lang="en-US" sz="1700" dirty="0" smtClean="0"/>
              <a:t>Shutterstock, </a:t>
            </a:r>
            <a:r>
              <a:rPr lang="en-US" sz="1700" dirty="0"/>
              <a:t>for use within our PowerPoint Templates only. You are free to modify and transfer photos between our templates, but use outside our templates could constitute a copyright violation. By providing these PowerPoint Templates to you, we are not transferring any of our licensing of images to be used outside these templates.</a:t>
            </a:r>
          </a:p>
          <a:p>
            <a:pPr marL="0" indent="0">
              <a:buNone/>
            </a:pPr>
            <a:endParaRPr lang="en-US" sz="2000" dirty="0"/>
          </a:p>
        </p:txBody>
      </p:sp>
      <p:sp>
        <p:nvSpPr>
          <p:cNvPr id="5" name="TextBox 4"/>
          <p:cNvSpPr txBox="1"/>
          <p:nvPr/>
        </p:nvSpPr>
        <p:spPr>
          <a:xfrm>
            <a:off x="3913433" y="1197770"/>
            <a:ext cx="4365133" cy="461665"/>
          </a:xfrm>
          <a:prstGeom prst="rect">
            <a:avLst/>
          </a:prstGeom>
          <a:solidFill>
            <a:srgbClr val="FF0000"/>
          </a:solidFill>
          <a:ln w="12700">
            <a:solidFill>
              <a:schemeClr val="tx1"/>
            </a:solidFill>
          </a:ln>
        </p:spPr>
        <p:txBody>
          <a:bodyPr wrap="square" rtlCol="0">
            <a:spAutoFit/>
          </a:bodyPr>
          <a:lstStyle/>
          <a:p>
            <a:pPr algn="ctr"/>
            <a:r>
              <a:rPr lang="en-US" sz="2400" dirty="0"/>
              <a:t>© 2015-2016 sage-fox.com</a:t>
            </a:r>
          </a:p>
        </p:txBody>
      </p:sp>
      <p:sp>
        <p:nvSpPr>
          <p:cNvPr id="4" name="TextBox 3"/>
          <p:cNvSpPr txBox="1"/>
          <p:nvPr/>
        </p:nvSpPr>
        <p:spPr>
          <a:xfrm>
            <a:off x="0" y="2008682"/>
            <a:ext cx="12192000" cy="584775"/>
          </a:xfrm>
          <a:prstGeom prst="rect">
            <a:avLst/>
          </a:prstGeom>
          <a:solidFill>
            <a:schemeClr val="bg1"/>
          </a:solidFill>
        </p:spPr>
        <p:txBody>
          <a:bodyPr wrap="square" rtlCol="0">
            <a:spAutoFit/>
          </a:bodyPr>
          <a:lstStyle/>
          <a:p>
            <a:pPr algn="ctr"/>
            <a:r>
              <a:rPr lang="en-US" sz="3200" dirty="0" smtClean="0"/>
              <a:t>Delete This Slide. This is allowed usage information only.</a:t>
            </a:r>
          </a:p>
        </p:txBody>
      </p:sp>
      <p:sp>
        <p:nvSpPr>
          <p:cNvPr id="7" name="TextBox 6"/>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Tree>
    <p:extLst>
      <p:ext uri="{BB962C8B-B14F-4D97-AF65-F5344CB8AC3E}">
        <p14:creationId xmlns:p14="http://schemas.microsoft.com/office/powerpoint/2010/main" val="191919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5858982" y="-2677079"/>
            <a:ext cx="474033" cy="12192003"/>
          </a:xfrm>
          <a:prstGeom prst="rect">
            <a:avLst/>
          </a:prstGeom>
          <a:gradFill>
            <a:gsLst>
              <a:gs pos="30000">
                <a:srgbClr val="090909">
                  <a:alpha val="85000"/>
                </a:srgbClr>
              </a:gs>
              <a:gs pos="15000">
                <a:srgbClr val="050505">
                  <a:alpha val="88000"/>
                </a:srgbClr>
              </a:gs>
              <a:gs pos="75000">
                <a:srgbClr val="151515">
                  <a:alpha val="66000"/>
                </a:srgbClr>
              </a:gs>
              <a:gs pos="60000">
                <a:srgbClr val="121212">
                  <a:alpha val="76000"/>
                </a:srgbClr>
              </a:gs>
              <a:gs pos="45000">
                <a:srgbClr val="0C0C0C">
                  <a:alpha val="81000"/>
                </a:srgbClr>
              </a:gs>
              <a:gs pos="0">
                <a:schemeClr val="tx1">
                  <a:alpha val="90000"/>
                </a:schemeClr>
              </a:gs>
              <a:gs pos="100000">
                <a:srgbClr val="171616">
                  <a:alpha val="5000"/>
                </a:srgbClr>
              </a:gs>
              <a:gs pos="90000">
                <a:schemeClr val="bg2">
                  <a:lumMod val="10000"/>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 y="903021"/>
            <a:ext cx="12192003" cy="769441"/>
          </a:xfrm>
          <a:prstGeom prst="rect">
            <a:avLst/>
          </a:prstGeom>
          <a:solidFill>
            <a:schemeClr val="accent1">
              <a:alpha val="30000"/>
            </a:schemeClr>
          </a:solidFill>
        </p:spPr>
        <p:txBody>
          <a:bodyPr wrap="square" rtlCol="0">
            <a:spAutoFit/>
          </a:bodyPr>
          <a:lstStyle/>
          <a:p>
            <a:pPr algn="ctr"/>
            <a:r>
              <a:rPr lang="en-US" sz="4400" dirty="0">
                <a:solidFill>
                  <a:schemeClr val="bg1"/>
                </a:solidFill>
              </a:rPr>
              <a:t>Introduction</a:t>
            </a:r>
            <a:endParaRPr lang="en-US" sz="4400" dirty="0">
              <a:solidFill>
                <a:schemeClr val="bg1"/>
              </a:solidFill>
              <a:cs typeface="Browallia New" panose="020B0604020202020204" pitchFamily="34" charset="-34"/>
            </a:endParaRPr>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3</a:t>
            </a:r>
            <a:endParaRPr lang="en-US" sz="3000" dirty="0">
              <a:cs typeface="Browallia New" panose="020B0604020202020204" pitchFamily="34" charset="-34"/>
            </a:endParaRPr>
          </a:p>
        </p:txBody>
      </p:sp>
      <p:sp>
        <p:nvSpPr>
          <p:cNvPr id="3" name="Rectangle 2"/>
          <p:cNvSpPr/>
          <p:nvPr/>
        </p:nvSpPr>
        <p:spPr>
          <a:xfrm>
            <a:off x="321894"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1894" y="4450394"/>
            <a:ext cx="2433955" cy="1477328"/>
          </a:xfrm>
          <a:prstGeom prst="rect">
            <a:avLst/>
          </a:prstGeom>
          <a:noFill/>
          <a:ln>
            <a:noFill/>
          </a:ln>
        </p:spPr>
        <p:txBody>
          <a:bodyPr wrap="square" rtlCol="0">
            <a:spAutoFit/>
          </a:bodyPr>
          <a:lstStyle/>
          <a:p>
            <a:r>
              <a:rPr lang="en-US" dirty="0"/>
              <a:t>S</a:t>
            </a:r>
            <a:r>
              <a:rPr lang="en-US" dirty="0" smtClean="0"/>
              <a:t>ingle </a:t>
            </a:r>
            <a:r>
              <a:rPr lang="en-US" dirty="0"/>
              <a:t>player, competitive, non-violent, and extremely exciting that take place in Baku, Azerbaijan.</a:t>
            </a:r>
            <a:endParaRPr lang="en-US" dirty="0">
              <a:latin typeface="+mj-lt"/>
              <a:cs typeface="Estrangelo Edessa" panose="03080600000000000000" pitchFamily="66" charset="0"/>
            </a:endParaRPr>
          </a:p>
        </p:txBody>
      </p:sp>
      <p:sp>
        <p:nvSpPr>
          <p:cNvPr id="21" name="Rectangle 20"/>
          <p:cNvSpPr/>
          <p:nvPr/>
        </p:nvSpPr>
        <p:spPr>
          <a:xfrm>
            <a:off x="3303147"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84400"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65653" y="4418477"/>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309680" y="4449555"/>
            <a:ext cx="2433955" cy="1200329"/>
          </a:xfrm>
          <a:prstGeom prst="rect">
            <a:avLst/>
          </a:prstGeom>
          <a:noFill/>
          <a:ln>
            <a:noFill/>
          </a:ln>
        </p:spPr>
        <p:txBody>
          <a:bodyPr wrap="square" rtlCol="0">
            <a:spAutoFit/>
          </a:bodyPr>
          <a:lstStyle/>
          <a:p>
            <a:r>
              <a:rPr lang="en-US" dirty="0"/>
              <a:t>O</a:t>
            </a:r>
            <a:r>
              <a:rPr lang="en-US" dirty="0" smtClean="0"/>
              <a:t>ur </a:t>
            </a:r>
            <a:r>
              <a:rPr lang="en-US" dirty="0"/>
              <a:t>3D models include central streets of Baku, modern buildings and old towers of the city.</a:t>
            </a:r>
            <a:endParaRPr lang="en-US" dirty="0">
              <a:latin typeface="+mj-lt"/>
              <a:cs typeface="Estrangelo Edessa" panose="03080600000000000000" pitchFamily="66" charset="0"/>
            </a:endParaRPr>
          </a:p>
        </p:txBody>
      </p:sp>
      <p:sp>
        <p:nvSpPr>
          <p:cNvPr id="30" name="TextBox 29"/>
          <p:cNvSpPr txBox="1"/>
          <p:nvPr/>
        </p:nvSpPr>
        <p:spPr>
          <a:xfrm>
            <a:off x="6293930" y="4475525"/>
            <a:ext cx="2433955" cy="1754326"/>
          </a:xfrm>
          <a:prstGeom prst="rect">
            <a:avLst/>
          </a:prstGeom>
          <a:noFill/>
          <a:ln>
            <a:noFill/>
          </a:ln>
        </p:spPr>
        <p:txBody>
          <a:bodyPr wrap="square" rtlCol="0">
            <a:spAutoFit/>
          </a:bodyPr>
          <a:lstStyle/>
          <a:p>
            <a:r>
              <a:rPr lang="en-US" dirty="0"/>
              <a:t>The theme of our game is to compete with the other opponents that are controlled by computer in a racing </a:t>
            </a:r>
            <a:r>
              <a:rPr lang="en-US" dirty="0" smtClean="0"/>
              <a:t>tournament</a:t>
            </a:r>
            <a:r>
              <a:rPr lang="en-US" dirty="0"/>
              <a:t>.</a:t>
            </a:r>
            <a:endParaRPr lang="en-US" dirty="0">
              <a:latin typeface="+mj-lt"/>
              <a:cs typeface="Estrangelo Edessa" panose="03080600000000000000" pitchFamily="66" charset="0"/>
            </a:endParaRPr>
          </a:p>
        </p:txBody>
      </p:sp>
      <p:sp>
        <p:nvSpPr>
          <p:cNvPr id="31" name="TextBox 30"/>
          <p:cNvSpPr txBox="1"/>
          <p:nvPr/>
        </p:nvSpPr>
        <p:spPr>
          <a:xfrm>
            <a:off x="9265654" y="4449555"/>
            <a:ext cx="2553308" cy="2200602"/>
          </a:xfrm>
          <a:prstGeom prst="rect">
            <a:avLst/>
          </a:prstGeom>
          <a:noFill/>
          <a:ln>
            <a:noFill/>
          </a:ln>
        </p:spPr>
        <p:txBody>
          <a:bodyPr wrap="square" rtlCol="0">
            <a:spAutoFit/>
          </a:bodyPr>
          <a:lstStyle/>
          <a:p>
            <a:r>
              <a:rPr lang="en-US" sz="1700" dirty="0" smtClean="0"/>
              <a:t>The </a:t>
            </a:r>
            <a:r>
              <a:rPr lang="en-US" sz="1700" dirty="0"/>
              <a:t>player’s goal is to reach to the destination as soon as possible while trying to avoid bumping to other cars or road objects, which slows down speed of the car.</a:t>
            </a:r>
            <a:endParaRPr lang="en-US" sz="1700" dirty="0">
              <a:cs typeface="Estrangelo Edessa" panose="03080600000000000000" pitchFamily="66" charset="0"/>
            </a:endParaRPr>
          </a:p>
          <a:p>
            <a:endParaRPr lang="en-US" dirty="0">
              <a:latin typeface="+mj-lt"/>
              <a:cs typeface="Estrangelo Edessa" panose="03080600000000000000" pitchFamily="66"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707" y="1721631"/>
            <a:ext cx="685800" cy="685800"/>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428" y="1727861"/>
            <a:ext cx="685800" cy="68580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5998" y="1721631"/>
            <a:ext cx="685800" cy="68580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3927" y="1728005"/>
            <a:ext cx="685800" cy="685800"/>
          </a:xfrm>
          <a:prstGeom prst="rect">
            <a:avLst/>
          </a:prstGeom>
        </p:spPr>
      </p:pic>
      <p:pic>
        <p:nvPicPr>
          <p:cNvPr id="10" name="Picture 9"/>
          <p:cNvPicPr>
            <a:picLocks noChangeAspect="1"/>
          </p:cNvPicPr>
          <p:nvPr/>
        </p:nvPicPr>
        <p:blipFill>
          <a:blip r:embed="rId6"/>
          <a:stretch>
            <a:fillRect/>
          </a:stretch>
        </p:blipFill>
        <p:spPr>
          <a:xfrm>
            <a:off x="321894" y="2456600"/>
            <a:ext cx="2436396" cy="1961686"/>
          </a:xfrm>
          <a:prstGeom prst="rect">
            <a:avLst/>
          </a:prstGeom>
        </p:spPr>
      </p:pic>
      <p:pic>
        <p:nvPicPr>
          <p:cNvPr id="16" name="Picture 15"/>
          <p:cNvPicPr>
            <a:picLocks noChangeAspect="1"/>
          </p:cNvPicPr>
          <p:nvPr/>
        </p:nvPicPr>
        <p:blipFill>
          <a:blip r:embed="rId7"/>
          <a:stretch>
            <a:fillRect/>
          </a:stretch>
        </p:blipFill>
        <p:spPr>
          <a:xfrm>
            <a:off x="3309679" y="2469060"/>
            <a:ext cx="2421680" cy="1980495"/>
          </a:xfrm>
          <a:prstGeom prst="rect">
            <a:avLst/>
          </a:prstGeom>
        </p:spPr>
      </p:pic>
      <p:pic>
        <p:nvPicPr>
          <p:cNvPr id="17" name="Picture 16"/>
          <p:cNvPicPr>
            <a:picLocks noChangeAspect="1"/>
          </p:cNvPicPr>
          <p:nvPr/>
        </p:nvPicPr>
        <p:blipFill>
          <a:blip r:embed="rId8"/>
          <a:stretch>
            <a:fillRect/>
          </a:stretch>
        </p:blipFill>
        <p:spPr>
          <a:xfrm>
            <a:off x="6268032" y="2456600"/>
            <a:ext cx="2452764" cy="1956931"/>
          </a:xfrm>
          <a:prstGeom prst="rect">
            <a:avLst/>
          </a:prstGeom>
        </p:spPr>
      </p:pic>
      <p:pic>
        <p:nvPicPr>
          <p:cNvPr id="18" name="Picture 17"/>
          <p:cNvPicPr>
            <a:picLocks noChangeAspect="1"/>
          </p:cNvPicPr>
          <p:nvPr/>
        </p:nvPicPr>
        <p:blipFill>
          <a:blip r:embed="rId9"/>
          <a:stretch>
            <a:fillRect/>
          </a:stretch>
        </p:blipFill>
        <p:spPr>
          <a:xfrm>
            <a:off x="9241101" y="2469060"/>
            <a:ext cx="2477596" cy="1964956"/>
          </a:xfrm>
          <a:prstGeom prst="rect">
            <a:avLst/>
          </a:prstGeom>
        </p:spPr>
      </p:pic>
    </p:spTree>
    <p:extLst>
      <p:ext uri="{BB962C8B-B14F-4D97-AF65-F5344CB8AC3E}">
        <p14:creationId xmlns:p14="http://schemas.microsoft.com/office/powerpoint/2010/main" val="38679354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2"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061323" y="1380744"/>
            <a:ext cx="3242267" cy="11091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rot="10800000">
            <a:off x="5791198" y="1376779"/>
            <a:ext cx="64008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a:off x="-1" y="1378414"/>
            <a:ext cx="36576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56086" y="5038344"/>
            <a:ext cx="3299490" cy="110911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54399" y="3821108"/>
            <a:ext cx="3298781" cy="11091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17666" y="2597571"/>
            <a:ext cx="3242267" cy="11091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0" name="Pentagon 19"/>
          <p:cNvSpPr/>
          <p:nvPr/>
        </p:nvSpPr>
        <p:spPr>
          <a:xfrm>
            <a:off x="0" y="2597571"/>
            <a:ext cx="45720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p:cNvSpPr/>
          <p:nvPr/>
        </p:nvSpPr>
        <p:spPr>
          <a:xfrm>
            <a:off x="-3" y="3816728"/>
            <a:ext cx="54864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p:cNvSpPr/>
          <p:nvPr/>
        </p:nvSpPr>
        <p:spPr>
          <a:xfrm>
            <a:off x="0" y="5035885"/>
            <a:ext cx="64008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entagon 39"/>
          <p:cNvSpPr/>
          <p:nvPr/>
        </p:nvSpPr>
        <p:spPr>
          <a:xfrm rot="10800000">
            <a:off x="6705598" y="2596345"/>
            <a:ext cx="54864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entagon 40"/>
          <p:cNvSpPr/>
          <p:nvPr/>
        </p:nvSpPr>
        <p:spPr>
          <a:xfrm rot="10800000">
            <a:off x="7619999" y="3815911"/>
            <a:ext cx="45720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entagon 41"/>
          <p:cNvSpPr/>
          <p:nvPr/>
        </p:nvSpPr>
        <p:spPr>
          <a:xfrm rot="10800000">
            <a:off x="8534399" y="5034251"/>
            <a:ext cx="36576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1657" y="1483363"/>
            <a:ext cx="3419955" cy="769441"/>
          </a:xfrm>
          <a:prstGeom prst="rect">
            <a:avLst/>
          </a:prstGeom>
          <a:noFill/>
        </p:spPr>
        <p:txBody>
          <a:bodyPr wrap="square" rtlCol="0">
            <a:spAutoFit/>
          </a:bodyPr>
          <a:lstStyle/>
          <a:p>
            <a:r>
              <a:rPr lang="en-US" sz="2200" dirty="0"/>
              <a:t>Which method did you use to generate your gameplay?</a:t>
            </a:r>
            <a:endParaRPr lang="en-US" sz="2200" dirty="0">
              <a:latin typeface="+mj-lt"/>
              <a:cs typeface="Browallia New" panose="020B0604020202020204" pitchFamily="34" charset="-34"/>
            </a:endParaRPr>
          </a:p>
        </p:txBody>
      </p:sp>
      <p:sp>
        <p:nvSpPr>
          <p:cNvPr id="46" name="TextBox 45"/>
          <p:cNvSpPr txBox="1"/>
          <p:nvPr/>
        </p:nvSpPr>
        <p:spPr>
          <a:xfrm>
            <a:off x="-425309" y="2650136"/>
            <a:ext cx="4587439" cy="1107996"/>
          </a:xfrm>
          <a:prstGeom prst="rect">
            <a:avLst/>
          </a:prstGeom>
          <a:noFill/>
        </p:spPr>
        <p:txBody>
          <a:bodyPr wrap="square" rtlCol="0">
            <a:spAutoFit/>
          </a:bodyPr>
          <a:lstStyle/>
          <a:p>
            <a:pPr lvl="1"/>
            <a:r>
              <a:rPr lang="en-US" sz="2200" dirty="0"/>
              <a:t>How well (or not) </a:t>
            </a:r>
            <a:r>
              <a:rPr lang="en-US" sz="2200" dirty="0" smtClean="0"/>
              <a:t>it worked</a:t>
            </a:r>
            <a:r>
              <a:rPr lang="en-US" sz="2200" dirty="0"/>
              <a:t>? Which Unity functionality was used?</a:t>
            </a:r>
          </a:p>
        </p:txBody>
      </p:sp>
      <p:sp>
        <p:nvSpPr>
          <p:cNvPr id="47" name="TextBox 46"/>
          <p:cNvSpPr txBox="1"/>
          <p:nvPr/>
        </p:nvSpPr>
        <p:spPr>
          <a:xfrm>
            <a:off x="-425309" y="3843010"/>
            <a:ext cx="5563363" cy="769441"/>
          </a:xfrm>
          <a:prstGeom prst="rect">
            <a:avLst/>
          </a:prstGeom>
          <a:noFill/>
        </p:spPr>
        <p:txBody>
          <a:bodyPr wrap="square" rtlCol="0">
            <a:spAutoFit/>
          </a:bodyPr>
          <a:lstStyle/>
          <a:p>
            <a:pPr lvl="1"/>
            <a:r>
              <a:rPr lang="en-US" sz="2200" dirty="0"/>
              <a:t>How well (or not) it worked? Which Unity functionality was used?</a:t>
            </a:r>
          </a:p>
        </p:txBody>
      </p:sp>
      <p:sp>
        <p:nvSpPr>
          <p:cNvPr id="48" name="TextBox 47"/>
          <p:cNvSpPr txBox="1"/>
          <p:nvPr/>
        </p:nvSpPr>
        <p:spPr>
          <a:xfrm>
            <a:off x="102663" y="5102830"/>
            <a:ext cx="5975406" cy="769441"/>
          </a:xfrm>
          <a:prstGeom prst="rect">
            <a:avLst/>
          </a:prstGeom>
          <a:noFill/>
        </p:spPr>
        <p:txBody>
          <a:bodyPr wrap="square" rtlCol="0">
            <a:spAutoFit/>
          </a:bodyPr>
          <a:lstStyle/>
          <a:p>
            <a:r>
              <a:rPr lang="en-US" sz="2200" dirty="0"/>
              <a:t>What you think was the coolest thing you discovered or produced during this project</a:t>
            </a:r>
            <a:r>
              <a:rPr lang="en-US" sz="2200" dirty="0" smtClean="0"/>
              <a:t>?</a:t>
            </a:r>
            <a:endParaRPr lang="en-US" sz="2200" dirty="0">
              <a:latin typeface="+mj-lt"/>
              <a:cs typeface="Browallia New" panose="020B0604020202020204" pitchFamily="34" charset="-34"/>
            </a:endParaRPr>
          </a:p>
        </p:txBody>
      </p:sp>
      <p:sp>
        <p:nvSpPr>
          <p:cNvPr id="49" name="TextBox 48"/>
          <p:cNvSpPr txBox="1"/>
          <p:nvPr/>
        </p:nvSpPr>
        <p:spPr>
          <a:xfrm>
            <a:off x="6687265" y="1532168"/>
            <a:ext cx="5373742" cy="830997"/>
          </a:xfrm>
          <a:prstGeom prst="rect">
            <a:avLst/>
          </a:prstGeom>
          <a:noFill/>
        </p:spPr>
        <p:txBody>
          <a:bodyPr wrap="square" rtlCol="0">
            <a:spAutoFit/>
          </a:bodyPr>
          <a:lstStyle/>
          <a:p>
            <a:r>
              <a:rPr lang="en-US" sz="2400" dirty="0">
                <a:solidFill>
                  <a:schemeClr val="bg1"/>
                </a:solidFill>
                <a:latin typeface="+mj-lt"/>
              </a:rPr>
              <a:t>Lorem ipsum dolor sit amet, urna scelerisque</a:t>
            </a:r>
            <a:endParaRPr lang="en-US" sz="2400" dirty="0">
              <a:solidFill>
                <a:schemeClr val="bg1"/>
              </a:solidFill>
              <a:latin typeface="+mj-lt"/>
              <a:cs typeface="Browallia New" panose="020B0604020202020204" pitchFamily="34" charset="-34"/>
            </a:endParaRPr>
          </a:p>
        </p:txBody>
      </p:sp>
      <p:sp>
        <p:nvSpPr>
          <p:cNvPr id="51" name="TextBox 50"/>
          <p:cNvSpPr txBox="1"/>
          <p:nvPr/>
        </p:nvSpPr>
        <p:spPr>
          <a:xfrm>
            <a:off x="9058832" y="5189235"/>
            <a:ext cx="3049774" cy="830997"/>
          </a:xfrm>
          <a:prstGeom prst="rect">
            <a:avLst/>
          </a:prstGeom>
          <a:noFill/>
        </p:spPr>
        <p:txBody>
          <a:bodyPr wrap="square" rtlCol="0">
            <a:spAutoFit/>
          </a:bodyPr>
          <a:lstStyle/>
          <a:p>
            <a:r>
              <a:rPr lang="en-US" sz="2400" dirty="0">
                <a:solidFill>
                  <a:schemeClr val="bg1"/>
                </a:solidFill>
                <a:latin typeface="+mj-lt"/>
              </a:rPr>
              <a:t>Lorem ipsum dolor sit amet, urna scelerisque</a:t>
            </a:r>
            <a:endParaRPr lang="en-US" sz="2400" dirty="0">
              <a:solidFill>
                <a:schemeClr val="bg1"/>
              </a:solidFill>
              <a:latin typeface="+mj-lt"/>
              <a:cs typeface="Browallia New" panose="020B0604020202020204" pitchFamily="34" charset="-34"/>
            </a:endParaRPr>
          </a:p>
        </p:txBody>
      </p:sp>
      <p:sp>
        <p:nvSpPr>
          <p:cNvPr id="52" name="TextBox 51"/>
          <p:cNvSpPr txBox="1"/>
          <p:nvPr/>
        </p:nvSpPr>
        <p:spPr>
          <a:xfrm>
            <a:off x="9052907" y="3920044"/>
            <a:ext cx="3049774" cy="830997"/>
          </a:xfrm>
          <a:prstGeom prst="rect">
            <a:avLst/>
          </a:prstGeom>
          <a:noFill/>
        </p:spPr>
        <p:txBody>
          <a:bodyPr wrap="square" rtlCol="0">
            <a:spAutoFit/>
          </a:bodyPr>
          <a:lstStyle/>
          <a:p>
            <a:r>
              <a:rPr lang="en-US" sz="2400" dirty="0">
                <a:solidFill>
                  <a:schemeClr val="bg1"/>
                </a:solidFill>
                <a:latin typeface="+mj-lt"/>
              </a:rPr>
              <a:t>Lorem ipsum dolor sit amet, urna scelerisque</a:t>
            </a:r>
            <a:endParaRPr lang="en-US" sz="2400" dirty="0">
              <a:solidFill>
                <a:schemeClr val="bg1"/>
              </a:solidFill>
              <a:latin typeface="+mj-lt"/>
              <a:cs typeface="Browallia New" panose="020B0604020202020204" pitchFamily="34" charset="-34"/>
            </a:endParaRPr>
          </a:p>
        </p:txBody>
      </p:sp>
      <p:sp>
        <p:nvSpPr>
          <p:cNvPr id="53" name="TextBox 52"/>
          <p:cNvSpPr txBox="1"/>
          <p:nvPr/>
        </p:nvSpPr>
        <p:spPr>
          <a:xfrm>
            <a:off x="7369791" y="2687414"/>
            <a:ext cx="4738539" cy="830997"/>
          </a:xfrm>
          <a:prstGeom prst="rect">
            <a:avLst/>
          </a:prstGeom>
          <a:noFill/>
        </p:spPr>
        <p:txBody>
          <a:bodyPr wrap="square" rtlCol="0">
            <a:spAutoFit/>
          </a:bodyPr>
          <a:lstStyle/>
          <a:p>
            <a:r>
              <a:rPr lang="en-US" sz="2400" dirty="0">
                <a:solidFill>
                  <a:schemeClr val="bg1"/>
                </a:solidFill>
                <a:latin typeface="+mj-lt"/>
              </a:rPr>
              <a:t>Lorem ipsum dolor sit amet, urna scelerisque</a:t>
            </a:r>
            <a:endParaRPr lang="en-US" sz="2400" dirty="0">
              <a:solidFill>
                <a:schemeClr val="bg1"/>
              </a:solidFill>
              <a:latin typeface="+mj-lt"/>
              <a:cs typeface="Browallia New" panose="020B0604020202020204" pitchFamily="34" charset="-34"/>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46" y="4881097"/>
            <a:ext cx="1263904" cy="126390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2130" y="1411828"/>
            <a:ext cx="1040651" cy="1040651"/>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8054" y="2599901"/>
            <a:ext cx="799759" cy="10410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00881" y="3864309"/>
            <a:ext cx="1130151" cy="1157812"/>
          </a:xfrm>
          <a:prstGeom prst="rect">
            <a:avLst/>
          </a:prstGeom>
        </p:spPr>
      </p:pic>
      <p:sp>
        <p:nvSpPr>
          <p:cNvPr id="30" name="Rectangle 2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4</a:t>
            </a:r>
            <a:endParaRPr lang="en-US" sz="3000" dirty="0">
              <a:cs typeface="Browallia New" panose="020B0604020202020204" pitchFamily="34" charset="-34"/>
            </a:endParaRPr>
          </a:p>
        </p:txBody>
      </p:sp>
    </p:spTree>
    <p:extLst>
      <p:ext uri="{BB962C8B-B14F-4D97-AF65-F5344CB8AC3E}">
        <p14:creationId xmlns:p14="http://schemas.microsoft.com/office/powerpoint/2010/main" val="16149090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28161"/>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hevron 3"/>
          <p:cNvSpPr/>
          <p:nvPr/>
        </p:nvSpPr>
        <p:spPr>
          <a:xfrm>
            <a:off x="313564" y="1985216"/>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a:off x="3049695" y="1985216"/>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a:off x="5805355" y="1992803"/>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a:off x="8541486" y="2008650"/>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ounded Rectangle 41"/>
          <p:cNvSpPr/>
          <p:nvPr/>
        </p:nvSpPr>
        <p:spPr>
          <a:xfrm>
            <a:off x="365701" y="3755845"/>
            <a:ext cx="4381266" cy="2209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3632687" y="667577"/>
            <a:ext cx="4034354"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4760" y="3903003"/>
            <a:ext cx="3708966" cy="2031325"/>
          </a:xfrm>
          <a:prstGeom prst="rect">
            <a:avLst/>
          </a:prstGeom>
          <a:noFill/>
        </p:spPr>
        <p:txBody>
          <a:bodyPr wrap="square" rtlCol="0">
            <a:spAutoFit/>
          </a:bodyPr>
          <a:lstStyle/>
          <a:p>
            <a:r>
              <a:rPr lang="en-US" dirty="0"/>
              <a:t>The </a:t>
            </a:r>
            <a:r>
              <a:rPr lang="en-US" dirty="0" smtClean="0"/>
              <a:t>territory will be based on </a:t>
            </a:r>
            <a:r>
              <a:rPr lang="en-US" dirty="0"/>
              <a:t>three-dimensional model of real-world location of the circuit, which is in Baku, Azerbaijan. Furthermore, our 3D models include central streets of Baku, modern buildings and old towers of the city.</a:t>
            </a:r>
            <a:endParaRPr lang="en-US" sz="2400" dirty="0">
              <a:latin typeface="+mj-lt"/>
              <a:cs typeface="Browallia New" panose="020B0604020202020204" pitchFamily="34" charset="-34"/>
            </a:endParaRPr>
          </a:p>
        </p:txBody>
      </p:sp>
      <p:sp>
        <p:nvSpPr>
          <p:cNvPr id="58" name="TextBox 57"/>
          <p:cNvSpPr txBox="1"/>
          <p:nvPr/>
        </p:nvSpPr>
        <p:spPr>
          <a:xfrm>
            <a:off x="3696589" y="701277"/>
            <a:ext cx="4109930" cy="461665"/>
          </a:xfrm>
          <a:prstGeom prst="rect">
            <a:avLst/>
          </a:prstGeom>
          <a:noFill/>
        </p:spPr>
        <p:txBody>
          <a:bodyPr wrap="square" rtlCol="0">
            <a:spAutoFit/>
          </a:bodyPr>
          <a:lstStyle/>
          <a:p>
            <a:r>
              <a:rPr lang="en-US" sz="2400" dirty="0"/>
              <a:t>Game </a:t>
            </a:r>
            <a:r>
              <a:rPr lang="en-US" sz="2400" dirty="0" smtClean="0"/>
              <a:t>Description: Overview</a:t>
            </a:r>
            <a:endParaRPr lang="en-US" sz="2400" dirty="0">
              <a:latin typeface="+mj-lt"/>
              <a:cs typeface="Browallia New" panose="020B0604020202020204" pitchFamily="34" charset="-34"/>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186" y="2215971"/>
            <a:ext cx="1175160" cy="118872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8500" y="2215971"/>
            <a:ext cx="1188720" cy="11887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3146" y="2268441"/>
            <a:ext cx="1214675" cy="118872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3653" y="2215971"/>
            <a:ext cx="1052253" cy="1191654"/>
          </a:xfrm>
          <a:prstGeom prst="rect">
            <a:avLst/>
          </a:prstGeom>
        </p:spPr>
      </p:pic>
      <p:sp>
        <p:nvSpPr>
          <p:cNvPr id="28" name="Rectangle 2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5</a:t>
            </a:r>
            <a:endParaRPr lang="en-US" sz="3000" dirty="0">
              <a:cs typeface="Browallia New" panose="020B0604020202020204" pitchFamily="34" charset="-34"/>
            </a:endParaRPr>
          </a:p>
        </p:txBody>
      </p:sp>
      <p:sp>
        <p:nvSpPr>
          <p:cNvPr id="31" name="Rounded Rectangle 30"/>
          <p:cNvSpPr/>
          <p:nvPr/>
        </p:nvSpPr>
        <p:spPr>
          <a:xfrm>
            <a:off x="7667041" y="3814037"/>
            <a:ext cx="4381266" cy="2209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t>
            </a:r>
            <a:r>
              <a:rPr lang="en-US" dirty="0">
                <a:solidFill>
                  <a:schemeClr val="tx1"/>
                </a:solidFill>
              </a:rPr>
              <a:t>theme of our game is to compete with the other opponents that are controlled by computer in a racing tournament, the player’s goal is to reach to the destination as soon as possible while trying to avoid bumping to other cars or road objects, which slows down speed of the car</a:t>
            </a:r>
            <a:endParaRPr lang="en-US" sz="2400" dirty="0">
              <a:solidFill>
                <a:schemeClr val="tx1"/>
              </a:solidFill>
              <a:cs typeface="Browallia New" panose="020B0604020202020204" pitchFamily="34" charset="-34"/>
            </a:endParaRPr>
          </a:p>
        </p:txBody>
      </p:sp>
    </p:spTree>
    <p:extLst>
      <p:ext uri="{BB962C8B-B14F-4D97-AF65-F5344CB8AC3E}">
        <p14:creationId xmlns:p14="http://schemas.microsoft.com/office/powerpoint/2010/main" val="28246089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Diamond 4"/>
          <p:cNvSpPr/>
          <p:nvPr/>
        </p:nvSpPr>
        <p:spPr>
          <a:xfrm>
            <a:off x="4138859" y="1097121"/>
            <a:ext cx="4572000" cy="457200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35" name="Diamond 34"/>
          <p:cNvSpPr/>
          <p:nvPr/>
        </p:nvSpPr>
        <p:spPr>
          <a:xfrm>
            <a:off x="6530447" y="3488091"/>
            <a:ext cx="3017520" cy="3017520"/>
          </a:xfrm>
          <a:prstGeom prst="diamond">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4930247" y="1866520"/>
            <a:ext cx="3017520" cy="301752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iamond 1"/>
          <p:cNvSpPr/>
          <p:nvPr/>
        </p:nvSpPr>
        <p:spPr>
          <a:xfrm>
            <a:off x="3301750" y="260631"/>
            <a:ext cx="3017520" cy="3017520"/>
          </a:xfrm>
          <a:prstGeom prst="diamond">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5230" y="2289786"/>
            <a:ext cx="1005840" cy="912178"/>
          </a:xfrm>
          <a:prstGeom prst="rect">
            <a:avLst/>
          </a:prstGeom>
        </p:spPr>
      </p:pic>
      <p:sp>
        <p:nvSpPr>
          <p:cNvPr id="29" name="TextBox 28"/>
          <p:cNvSpPr txBox="1"/>
          <p:nvPr/>
        </p:nvSpPr>
        <p:spPr>
          <a:xfrm>
            <a:off x="5053940" y="3202087"/>
            <a:ext cx="2770133" cy="369332"/>
          </a:xfrm>
          <a:prstGeom prst="rect">
            <a:avLst/>
          </a:prstGeom>
          <a:noFill/>
        </p:spPr>
        <p:txBody>
          <a:bodyPr wrap="square" rtlCol="0">
            <a:spAutoFit/>
          </a:bodyPr>
          <a:lstStyle/>
          <a:p>
            <a:pPr algn="ctr"/>
            <a:r>
              <a:rPr lang="en-US" u="sng" dirty="0" smtClean="0">
                <a:latin typeface="+mj-lt"/>
                <a:cs typeface="Browallia New" panose="020B0604020202020204" pitchFamily="34" charset="-34"/>
              </a:rPr>
              <a:t>Final objectives</a:t>
            </a:r>
            <a:endParaRPr lang="en-US" u="sng" dirty="0">
              <a:latin typeface="+mj-lt"/>
              <a:cs typeface="Browallia New" panose="020B0604020202020204" pitchFamily="34" charset="-34"/>
            </a:endParaRPr>
          </a:p>
        </p:txBody>
      </p:sp>
      <p:sp>
        <p:nvSpPr>
          <p:cNvPr id="33" name="TextBox 32"/>
          <p:cNvSpPr txBox="1"/>
          <p:nvPr/>
        </p:nvSpPr>
        <p:spPr>
          <a:xfrm>
            <a:off x="5569388" y="3538397"/>
            <a:ext cx="1788004" cy="307777"/>
          </a:xfrm>
          <a:prstGeom prst="rect">
            <a:avLst/>
          </a:prstGeom>
          <a:noFill/>
        </p:spPr>
        <p:txBody>
          <a:bodyPr wrap="square" rtlCol="0">
            <a:spAutoFit/>
          </a:bodyPr>
          <a:lstStyle/>
          <a:p>
            <a:pPr algn="ctr"/>
            <a:r>
              <a:rPr lang="en-US" sz="1400" b="1" dirty="0" smtClean="0">
                <a:latin typeface="+mj-lt"/>
              </a:rPr>
              <a:t>&gt;1</a:t>
            </a:r>
            <a:r>
              <a:rPr lang="en-US" sz="1400" b="1" baseline="30000" dirty="0" smtClean="0">
                <a:latin typeface="+mj-lt"/>
              </a:rPr>
              <a:t>st</a:t>
            </a:r>
            <a:r>
              <a:rPr lang="en-US" sz="1400" b="1" dirty="0" smtClean="0">
                <a:latin typeface="+mj-lt"/>
              </a:rPr>
              <a:t> place</a:t>
            </a:r>
            <a:endParaRPr lang="en-US" sz="1400" dirty="0">
              <a:latin typeface="+mj-lt"/>
              <a:cs typeface="Browallia New" panose="020B0604020202020204" pitchFamily="34" charset="-34"/>
            </a:endParaRPr>
          </a:p>
        </p:txBody>
      </p:sp>
      <p:sp>
        <p:nvSpPr>
          <p:cNvPr id="42" name="TextBox 41"/>
          <p:cNvSpPr txBox="1"/>
          <p:nvPr/>
        </p:nvSpPr>
        <p:spPr>
          <a:xfrm>
            <a:off x="3364620" y="1584725"/>
            <a:ext cx="2770133" cy="369332"/>
          </a:xfrm>
          <a:prstGeom prst="rect">
            <a:avLst/>
          </a:prstGeom>
          <a:noFill/>
        </p:spPr>
        <p:txBody>
          <a:bodyPr wrap="square" rtlCol="0">
            <a:spAutoFit/>
          </a:bodyPr>
          <a:lstStyle/>
          <a:p>
            <a:pPr algn="ctr"/>
            <a:r>
              <a:rPr lang="en-US" u="sng" dirty="0" smtClean="0">
                <a:solidFill>
                  <a:schemeClr val="bg1"/>
                </a:solidFill>
                <a:latin typeface="+mj-lt"/>
                <a:cs typeface="Browallia New" panose="020B0604020202020204" pitchFamily="34" charset="-34"/>
              </a:rPr>
              <a:t>Obstacles</a:t>
            </a:r>
            <a:endParaRPr lang="en-US" u="sng" dirty="0">
              <a:solidFill>
                <a:schemeClr val="bg1"/>
              </a:solidFill>
              <a:latin typeface="+mj-lt"/>
              <a:cs typeface="Browallia New" panose="020B0604020202020204" pitchFamily="34" charset="-34"/>
            </a:endParaRPr>
          </a:p>
        </p:txBody>
      </p:sp>
      <p:sp>
        <p:nvSpPr>
          <p:cNvPr id="45" name="TextBox 44"/>
          <p:cNvSpPr txBox="1"/>
          <p:nvPr/>
        </p:nvSpPr>
        <p:spPr>
          <a:xfrm>
            <a:off x="6654140" y="4805307"/>
            <a:ext cx="2770133" cy="369332"/>
          </a:xfrm>
          <a:prstGeom prst="rect">
            <a:avLst/>
          </a:prstGeom>
          <a:noFill/>
        </p:spPr>
        <p:txBody>
          <a:bodyPr wrap="square" rtlCol="0">
            <a:spAutoFit/>
          </a:bodyPr>
          <a:lstStyle/>
          <a:p>
            <a:pPr algn="ctr"/>
            <a:r>
              <a:rPr lang="en-US" u="sng" dirty="0" smtClean="0">
                <a:solidFill>
                  <a:schemeClr val="bg1"/>
                </a:solidFill>
                <a:latin typeface="+mj-lt"/>
                <a:cs typeface="Browallia New" panose="020B0604020202020204" pitchFamily="34" charset="-34"/>
              </a:rPr>
              <a:t>Reward</a:t>
            </a:r>
            <a:endParaRPr lang="en-US" u="sng" dirty="0">
              <a:solidFill>
                <a:schemeClr val="bg1"/>
              </a:solidFill>
              <a:latin typeface="+mj-lt"/>
              <a:cs typeface="Browallia New" panose="020B0604020202020204" pitchFamily="34" charset="-34"/>
            </a:endParaRPr>
          </a:p>
        </p:txBody>
      </p:sp>
      <p:sp>
        <p:nvSpPr>
          <p:cNvPr id="46" name="TextBox 45"/>
          <p:cNvSpPr txBox="1"/>
          <p:nvPr/>
        </p:nvSpPr>
        <p:spPr>
          <a:xfrm>
            <a:off x="3871301" y="1921923"/>
            <a:ext cx="1788004"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a:t>
            </a:r>
            <a:r>
              <a:rPr lang="en-US" sz="1400" dirty="0" smtClean="0">
                <a:solidFill>
                  <a:schemeClr val="bg1"/>
                </a:solidFill>
                <a:latin typeface="+mj-lt"/>
              </a:rPr>
              <a:t>AI drivers</a:t>
            </a:r>
            <a:endParaRPr lang="en-US" sz="1400" dirty="0">
              <a:solidFill>
                <a:schemeClr val="bg1"/>
              </a:solidFill>
              <a:latin typeface="+mj-lt"/>
              <a:cs typeface="Browallia New" panose="020B0604020202020204" pitchFamily="34" charset="-34"/>
            </a:endParaRPr>
          </a:p>
        </p:txBody>
      </p:sp>
      <p:sp>
        <p:nvSpPr>
          <p:cNvPr id="49" name="TextBox 48"/>
          <p:cNvSpPr txBox="1"/>
          <p:nvPr/>
        </p:nvSpPr>
        <p:spPr>
          <a:xfrm>
            <a:off x="7171894" y="5139719"/>
            <a:ext cx="1788004"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a:t>
            </a:r>
            <a:r>
              <a:rPr lang="en-US" sz="1400" dirty="0" smtClean="0">
                <a:solidFill>
                  <a:schemeClr val="bg1"/>
                </a:solidFill>
                <a:latin typeface="+mj-lt"/>
              </a:rPr>
              <a:t>Cash</a:t>
            </a:r>
            <a:endParaRPr lang="en-US" sz="1400" dirty="0">
              <a:solidFill>
                <a:schemeClr val="bg1"/>
              </a:solidFill>
              <a:latin typeface="+mj-lt"/>
              <a:cs typeface="Browallia New" panose="020B0604020202020204" pitchFamily="34" charset="-34"/>
            </a:endParaRPr>
          </a:p>
        </p:txBody>
      </p:sp>
      <p:sp>
        <p:nvSpPr>
          <p:cNvPr id="50" name="TextBox 49"/>
          <p:cNvSpPr txBox="1"/>
          <p:nvPr/>
        </p:nvSpPr>
        <p:spPr>
          <a:xfrm>
            <a:off x="3978321" y="2200111"/>
            <a:ext cx="1636295"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a:t>
            </a:r>
            <a:r>
              <a:rPr lang="en-US" sz="1400" dirty="0" smtClean="0">
                <a:solidFill>
                  <a:schemeClr val="bg1"/>
                </a:solidFill>
                <a:latin typeface="+mj-lt"/>
              </a:rPr>
              <a:t>Barriers</a:t>
            </a:r>
            <a:endParaRPr lang="en-US" sz="1400" dirty="0">
              <a:solidFill>
                <a:schemeClr val="bg1"/>
              </a:solidFill>
              <a:latin typeface="+mj-lt"/>
              <a:cs typeface="Browallia New" panose="020B0604020202020204" pitchFamily="34" charset="-34"/>
            </a:endParaRPr>
          </a:p>
        </p:txBody>
      </p:sp>
      <p:sp>
        <p:nvSpPr>
          <p:cNvPr id="53" name="TextBox 52"/>
          <p:cNvSpPr txBox="1"/>
          <p:nvPr/>
        </p:nvSpPr>
        <p:spPr>
          <a:xfrm>
            <a:off x="7221058" y="5430318"/>
            <a:ext cx="1636295" cy="307777"/>
          </a:xfrm>
          <a:prstGeom prst="rect">
            <a:avLst/>
          </a:prstGeom>
          <a:noFill/>
        </p:spPr>
        <p:txBody>
          <a:bodyPr wrap="square" rtlCol="0">
            <a:spAutoFit/>
          </a:bodyPr>
          <a:lstStyle/>
          <a:p>
            <a:pPr algn="ctr"/>
            <a:r>
              <a:rPr lang="en-US" sz="1400" dirty="0" smtClean="0">
                <a:solidFill>
                  <a:schemeClr val="bg1"/>
                </a:solidFill>
                <a:latin typeface="+mj-lt"/>
                <a:cs typeface="Browallia New" panose="020B0604020202020204" pitchFamily="34" charset="-34"/>
              </a:rPr>
              <a:t>&gt; Unlock Car</a:t>
            </a:r>
            <a:endParaRPr lang="en-US" sz="1400" dirty="0">
              <a:solidFill>
                <a:schemeClr val="bg1"/>
              </a:solidFill>
              <a:latin typeface="+mj-lt"/>
              <a:cs typeface="Browallia New" panose="020B0604020202020204" pitchFamily="34" charset="-34"/>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8925" y="601351"/>
            <a:ext cx="903970" cy="9144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4028" y="585472"/>
            <a:ext cx="934365" cy="91440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4550" y="3831155"/>
            <a:ext cx="807433" cy="914400"/>
          </a:xfrm>
          <a:prstGeom prst="rect">
            <a:avLst/>
          </a:prstGeom>
        </p:spPr>
      </p:pic>
      <p:sp>
        <p:nvSpPr>
          <p:cNvPr id="38" name="Rectangle 3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6</a:t>
            </a:r>
            <a:endParaRPr lang="en-US" sz="3000" dirty="0">
              <a:cs typeface="Browallia New" panose="020B0604020202020204" pitchFamily="34" charset="-34"/>
            </a:endParaRPr>
          </a:p>
        </p:txBody>
      </p:sp>
      <p:sp>
        <p:nvSpPr>
          <p:cNvPr id="32" name="Rounded Rectangle 31"/>
          <p:cNvSpPr/>
          <p:nvPr/>
        </p:nvSpPr>
        <p:spPr>
          <a:xfrm>
            <a:off x="7527042" y="373983"/>
            <a:ext cx="3916112"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Game Description: The Quest</a:t>
            </a:r>
            <a:endParaRPr lang="en-US" sz="2400" dirty="0">
              <a:solidFill>
                <a:schemeClr val="tx1"/>
              </a:solidFill>
            </a:endParaRPr>
          </a:p>
        </p:txBody>
      </p:sp>
    </p:spTree>
    <p:extLst>
      <p:ext uri="{BB962C8B-B14F-4D97-AF65-F5344CB8AC3E}">
        <p14:creationId xmlns:p14="http://schemas.microsoft.com/office/powerpoint/2010/main" val="11664327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 name="Oval 1"/>
          <p:cNvSpPr/>
          <p:nvPr/>
        </p:nvSpPr>
        <p:spPr>
          <a:xfrm>
            <a:off x="5115502" y="236395"/>
            <a:ext cx="2971801" cy="2403894"/>
          </a:xfrm>
          <a:prstGeom prst="ellipse">
            <a:avLst/>
          </a:prstGeom>
          <a:gradFill flip="none" rotWithShape="1">
            <a:gsLst>
              <a:gs pos="0">
                <a:schemeClr val="accent1"/>
              </a:gs>
              <a:gs pos="74000">
                <a:schemeClr val="bg2">
                  <a:lumMod val="1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Game Description: Main Character</a:t>
            </a:r>
            <a:endParaRPr lang="en-US" sz="2400" dirty="0">
              <a:latin typeface="Cambria" panose="02040503050406030204" pitchFamily="18" charset="0"/>
              <a:ea typeface="Cambria" panose="02040503050406030204" pitchFamily="18" charset="0"/>
            </a:endParaRPr>
          </a:p>
        </p:txBody>
      </p:sp>
      <p:sp>
        <p:nvSpPr>
          <p:cNvPr id="19" name="Oval 18"/>
          <p:cNvSpPr/>
          <p:nvPr/>
        </p:nvSpPr>
        <p:spPr>
          <a:xfrm>
            <a:off x="9743430" y="5029200"/>
            <a:ext cx="1371600" cy="1371600"/>
          </a:xfrm>
          <a:prstGeom prst="ellipse">
            <a:avLst/>
          </a:prstGeom>
          <a:solidFill>
            <a:schemeClr val="bg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Color</a:t>
            </a:r>
            <a:endParaRPr lang="en-US" dirty="0"/>
          </a:p>
        </p:txBody>
      </p:sp>
      <p:sp>
        <p:nvSpPr>
          <p:cNvPr id="20" name="Oval 19"/>
          <p:cNvSpPr/>
          <p:nvPr/>
        </p:nvSpPr>
        <p:spPr>
          <a:xfrm>
            <a:off x="9647895" y="337151"/>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a:t>
            </a:r>
            <a:endParaRPr lang="en-US" dirty="0"/>
          </a:p>
        </p:txBody>
      </p:sp>
      <p:sp>
        <p:nvSpPr>
          <p:cNvPr id="21" name="Oval 20"/>
          <p:cNvSpPr/>
          <p:nvPr/>
        </p:nvSpPr>
        <p:spPr>
          <a:xfrm>
            <a:off x="1953466" y="822085"/>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a:t>
            </a:r>
            <a:endParaRPr lang="en-US" dirty="0"/>
          </a:p>
        </p:txBody>
      </p:sp>
      <p:sp>
        <p:nvSpPr>
          <p:cNvPr id="22" name="Oval 21"/>
          <p:cNvSpPr/>
          <p:nvPr/>
        </p:nvSpPr>
        <p:spPr>
          <a:xfrm>
            <a:off x="1953466" y="5045008"/>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 new Car</a:t>
            </a:r>
            <a:endParaRPr lang="en-US" dirty="0"/>
          </a:p>
        </p:txBody>
      </p:sp>
      <p:cxnSp>
        <p:nvCxnSpPr>
          <p:cNvPr id="23" name="Straight Connector 22"/>
          <p:cNvCxnSpPr>
            <a:stCxn id="19" idx="2"/>
            <a:endCxn id="55" idx="3"/>
          </p:cNvCxnSpPr>
          <p:nvPr/>
        </p:nvCxnSpPr>
        <p:spPr>
          <a:xfrm flipH="1" flipV="1">
            <a:off x="8087303" y="3811023"/>
            <a:ext cx="1656127" cy="1903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5" idx="3"/>
            <a:endCxn id="20" idx="3"/>
          </p:cNvCxnSpPr>
          <p:nvPr/>
        </p:nvCxnSpPr>
        <p:spPr>
          <a:xfrm flipV="1">
            <a:off x="8087303" y="1507885"/>
            <a:ext cx="1761458" cy="230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a:endCxn id="55" idx="1"/>
          </p:cNvCxnSpPr>
          <p:nvPr/>
        </p:nvCxnSpPr>
        <p:spPr>
          <a:xfrm>
            <a:off x="3124200" y="1992819"/>
            <a:ext cx="1991303" cy="18182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7"/>
            <a:endCxn id="55" idx="1"/>
          </p:cNvCxnSpPr>
          <p:nvPr/>
        </p:nvCxnSpPr>
        <p:spPr>
          <a:xfrm flipV="1">
            <a:off x="3124200" y="3811023"/>
            <a:ext cx="1991303" cy="1434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7</a:t>
            </a:r>
            <a:endParaRPr lang="en-US" sz="3000" dirty="0">
              <a:cs typeface="Browallia New" panose="020B0604020202020204" pitchFamily="34" charset="-34"/>
            </a:endParaRPr>
          </a:p>
        </p:txBody>
      </p:sp>
      <p:pic>
        <p:nvPicPr>
          <p:cNvPr id="55" name="Picture 54"/>
          <p:cNvPicPr>
            <a:picLocks noChangeAspect="1"/>
          </p:cNvPicPr>
          <p:nvPr/>
        </p:nvPicPr>
        <p:blipFill>
          <a:blip r:embed="rId4"/>
          <a:stretch>
            <a:fillRect/>
          </a:stretch>
        </p:blipFill>
        <p:spPr>
          <a:xfrm>
            <a:off x="5115503" y="2787085"/>
            <a:ext cx="2971800" cy="2047875"/>
          </a:xfrm>
          <a:prstGeom prst="rect">
            <a:avLst/>
          </a:prstGeom>
        </p:spPr>
      </p:pic>
    </p:spTree>
    <p:extLst>
      <p:ext uri="{BB962C8B-B14F-4D97-AF65-F5344CB8AC3E}">
        <p14:creationId xmlns:p14="http://schemas.microsoft.com/office/powerpoint/2010/main" val="22122921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 name="Oval 1"/>
          <p:cNvSpPr/>
          <p:nvPr/>
        </p:nvSpPr>
        <p:spPr>
          <a:xfrm>
            <a:off x="342893" y="1556809"/>
            <a:ext cx="3657600" cy="3657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254985" y="1600290"/>
            <a:ext cx="3657600" cy="3657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92367" y="0"/>
            <a:ext cx="3657600" cy="365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t>Game </a:t>
            </a:r>
            <a:r>
              <a:rPr lang="en-US" sz="3500" dirty="0" smtClean="0"/>
              <a:t>Description: </a:t>
            </a:r>
            <a:r>
              <a:rPr lang="en-US" sz="3500" dirty="0"/>
              <a:t>Opponents</a:t>
            </a:r>
            <a:endParaRPr lang="en-US" sz="3500" dirty="0"/>
          </a:p>
        </p:txBody>
      </p:sp>
      <p:sp>
        <p:nvSpPr>
          <p:cNvPr id="4" name="TextBox 3"/>
          <p:cNvSpPr txBox="1"/>
          <p:nvPr/>
        </p:nvSpPr>
        <p:spPr>
          <a:xfrm>
            <a:off x="622716" y="5346252"/>
            <a:ext cx="2700411" cy="400110"/>
          </a:xfrm>
          <a:prstGeom prst="rect">
            <a:avLst/>
          </a:prstGeom>
          <a:noFill/>
        </p:spPr>
        <p:txBody>
          <a:bodyPr wrap="square" rtlCol="0">
            <a:spAutoFit/>
          </a:bodyPr>
          <a:lstStyle/>
          <a:p>
            <a:pPr algn="ctr"/>
            <a:r>
              <a:rPr lang="en-US" sz="2000" u="sng" dirty="0" smtClean="0">
                <a:solidFill>
                  <a:schemeClr val="bg1"/>
                </a:solidFill>
                <a:latin typeface="+mj-lt"/>
              </a:rPr>
              <a:t>Static opponent: barrier</a:t>
            </a:r>
            <a:endParaRPr lang="en-US" sz="2000" u="sng" dirty="0">
              <a:solidFill>
                <a:schemeClr val="bg1"/>
              </a:solidFill>
              <a:latin typeface="+mj-lt"/>
              <a:cs typeface="Estrangelo Edessa" panose="03080600000000000000" pitchFamily="66" charset="0"/>
            </a:endParaRPr>
          </a:p>
        </p:txBody>
      </p:sp>
      <p:sp>
        <p:nvSpPr>
          <p:cNvPr id="30" name="TextBox 29"/>
          <p:cNvSpPr txBox="1"/>
          <p:nvPr/>
        </p:nvSpPr>
        <p:spPr>
          <a:xfrm>
            <a:off x="8911250" y="5257890"/>
            <a:ext cx="2345066" cy="584775"/>
          </a:xfrm>
          <a:prstGeom prst="rect">
            <a:avLst/>
          </a:prstGeom>
          <a:noFill/>
        </p:spPr>
        <p:txBody>
          <a:bodyPr wrap="square" rtlCol="0">
            <a:spAutoFit/>
          </a:bodyPr>
          <a:lstStyle/>
          <a:p>
            <a:pPr algn="ctr"/>
            <a:r>
              <a:rPr lang="en-US" sz="1600" dirty="0" smtClean="0">
                <a:solidFill>
                  <a:schemeClr val="bg1"/>
                </a:solidFill>
                <a:latin typeface="+mj-lt"/>
                <a:cs typeface="Estrangelo Edessa" panose="03080600000000000000" pitchFamily="66" charset="0"/>
              </a:rPr>
              <a:t>Dynamic opponent: AI driver</a:t>
            </a:r>
            <a:endParaRPr lang="en-US" sz="1600" dirty="0">
              <a:solidFill>
                <a:schemeClr val="bg1"/>
              </a:solidFill>
              <a:latin typeface="+mj-lt"/>
              <a:cs typeface="Estrangelo Edessa" panose="03080600000000000000" pitchFamily="66" charset="0"/>
            </a:endParaRPr>
          </a:p>
        </p:txBody>
      </p:sp>
      <p:sp>
        <p:nvSpPr>
          <p:cNvPr id="18" name="Rectangle 1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8</a:t>
            </a:r>
            <a:endParaRPr lang="en-US" sz="3000" dirty="0">
              <a:solidFill>
                <a:schemeClr val="bg1"/>
              </a:solidFill>
              <a:cs typeface="Browallia New" panose="020B0604020202020204" pitchFamily="34" charset="-34"/>
            </a:endParaRPr>
          </a:p>
        </p:txBody>
      </p:sp>
      <p:pic>
        <p:nvPicPr>
          <p:cNvPr id="5" name="Picture 4"/>
          <p:cNvPicPr>
            <a:picLocks noChangeAspect="1"/>
          </p:cNvPicPr>
          <p:nvPr/>
        </p:nvPicPr>
        <p:blipFill>
          <a:blip r:embed="rId4"/>
          <a:stretch>
            <a:fillRect/>
          </a:stretch>
        </p:blipFill>
        <p:spPr>
          <a:xfrm>
            <a:off x="522189" y="2662990"/>
            <a:ext cx="3290765" cy="1417692"/>
          </a:xfrm>
          <a:prstGeom prst="rect">
            <a:avLst/>
          </a:prstGeom>
        </p:spPr>
      </p:pic>
      <p:pic>
        <p:nvPicPr>
          <p:cNvPr id="7" name="Picture 6"/>
          <p:cNvPicPr>
            <a:picLocks noChangeAspect="1"/>
          </p:cNvPicPr>
          <p:nvPr/>
        </p:nvPicPr>
        <p:blipFill>
          <a:blip r:embed="rId5"/>
          <a:stretch>
            <a:fillRect/>
          </a:stretch>
        </p:blipFill>
        <p:spPr>
          <a:xfrm>
            <a:off x="8544038" y="2515340"/>
            <a:ext cx="3079490" cy="1827501"/>
          </a:xfrm>
          <a:prstGeom prst="rect">
            <a:avLst/>
          </a:prstGeom>
        </p:spPr>
      </p:pic>
    </p:spTree>
    <p:extLst>
      <p:ext uri="{BB962C8B-B14F-4D97-AF65-F5344CB8AC3E}">
        <p14:creationId xmlns:p14="http://schemas.microsoft.com/office/powerpoint/2010/main" val="14708993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flipV="1">
            <a:off x="86076" y="6735624"/>
            <a:ext cx="432165"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14" name="Rounded Rectangle 13"/>
          <p:cNvSpPr/>
          <p:nvPr/>
        </p:nvSpPr>
        <p:spPr>
          <a:xfrm>
            <a:off x="635259" y="1477247"/>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30889" y="1640560"/>
            <a:ext cx="3708966"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Baku city</a:t>
            </a:r>
            <a:endParaRPr lang="en-US" sz="2400" dirty="0">
              <a:solidFill>
                <a:schemeClr val="bg1"/>
              </a:solidFill>
              <a:latin typeface="+mj-lt"/>
              <a:cs typeface="Browallia New" panose="020B0604020202020204" pitchFamily="34" charset="-34"/>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855" y="1558049"/>
            <a:ext cx="1017228" cy="1005840"/>
          </a:xfrm>
          <a:prstGeom prst="rect">
            <a:avLst/>
          </a:prstGeom>
        </p:spPr>
      </p:pic>
      <p:sp>
        <p:nvSpPr>
          <p:cNvPr id="20" name="Rounded Rectangle 19"/>
          <p:cNvSpPr/>
          <p:nvPr/>
        </p:nvSpPr>
        <p:spPr>
          <a:xfrm>
            <a:off x="576345" y="3089339"/>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76345" y="4864743"/>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30889" y="3252651"/>
            <a:ext cx="3708966"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Formula 1 track</a:t>
            </a:r>
            <a:endParaRPr lang="en-US" sz="2400" dirty="0">
              <a:solidFill>
                <a:schemeClr val="bg1"/>
              </a:solidFill>
              <a:latin typeface="+mj-lt"/>
              <a:cs typeface="Browallia New" panose="020B0604020202020204" pitchFamily="34" charset="-34"/>
            </a:endParaRPr>
          </a:p>
        </p:txBody>
      </p:sp>
      <p:sp>
        <p:nvSpPr>
          <p:cNvPr id="25" name="TextBox 24"/>
          <p:cNvSpPr txBox="1"/>
          <p:nvPr/>
        </p:nvSpPr>
        <p:spPr>
          <a:xfrm>
            <a:off x="1830889" y="5027201"/>
            <a:ext cx="3708966" cy="461665"/>
          </a:xfrm>
          <a:prstGeom prst="rect">
            <a:avLst/>
          </a:prstGeom>
          <a:noFill/>
        </p:spPr>
        <p:txBody>
          <a:bodyPr wrap="square" rtlCol="0">
            <a:spAutoFit/>
          </a:bodyPr>
          <a:lstStyle/>
          <a:p>
            <a:r>
              <a:rPr lang="en-US" sz="2400" dirty="0" smtClean="0">
                <a:solidFill>
                  <a:schemeClr val="bg1"/>
                </a:solidFill>
                <a:cs typeface="Browallia New" panose="020B0604020202020204" pitchFamily="34" charset="-34"/>
              </a:rPr>
              <a:t>Old </a:t>
            </a:r>
            <a:r>
              <a:rPr lang="en-US" sz="2400" dirty="0">
                <a:solidFill>
                  <a:schemeClr val="bg1"/>
                </a:solidFill>
                <a:cs typeface="Browallia New" panose="020B0604020202020204" pitchFamily="34" charset="-34"/>
              </a:rPr>
              <a:t>and modern buildings</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855" y="3164376"/>
            <a:ext cx="1017227" cy="100584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9834" y="4939779"/>
            <a:ext cx="994367" cy="1005840"/>
          </a:xfrm>
          <a:prstGeom prst="rect">
            <a:avLst/>
          </a:prstGeom>
        </p:spPr>
      </p:pic>
      <p:sp>
        <p:nvSpPr>
          <p:cNvPr id="26" name="Rectangle 25"/>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9</a:t>
            </a:r>
            <a:endParaRPr lang="en-US" sz="3000" dirty="0">
              <a:cs typeface="Browallia New" panose="020B0604020202020204" pitchFamily="34" charset="-34"/>
            </a:endParaRPr>
          </a:p>
        </p:txBody>
      </p:sp>
      <p:sp>
        <p:nvSpPr>
          <p:cNvPr id="28" name="Rounded Rectangle 27"/>
          <p:cNvSpPr/>
          <p:nvPr/>
        </p:nvSpPr>
        <p:spPr>
          <a:xfrm>
            <a:off x="3685372" y="298652"/>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Game Description: </a:t>
            </a:r>
            <a:r>
              <a:rPr lang="en-US" sz="2400" dirty="0" smtClean="0">
                <a:solidFill>
                  <a:schemeClr val="tx1"/>
                </a:solidFill>
              </a:rPr>
              <a:t>Environment</a:t>
            </a:r>
            <a:endParaRPr lang="en-US" sz="2400" dirty="0">
              <a:solidFill>
                <a:schemeClr val="tx1"/>
              </a:solidFill>
            </a:endParaRPr>
          </a:p>
        </p:txBody>
      </p:sp>
      <p:pic>
        <p:nvPicPr>
          <p:cNvPr id="3" name="Picture 2"/>
          <p:cNvPicPr>
            <a:picLocks noChangeAspect="1"/>
          </p:cNvPicPr>
          <p:nvPr/>
        </p:nvPicPr>
        <p:blipFill>
          <a:blip r:embed="rId8"/>
          <a:stretch>
            <a:fillRect/>
          </a:stretch>
        </p:blipFill>
        <p:spPr>
          <a:xfrm>
            <a:off x="6032023" y="1871392"/>
            <a:ext cx="5930479" cy="3796018"/>
          </a:xfrm>
          <a:prstGeom prst="rect">
            <a:avLst/>
          </a:prstGeom>
        </p:spPr>
      </p:pic>
    </p:spTree>
    <p:extLst>
      <p:ext uri="{BB962C8B-B14F-4D97-AF65-F5344CB8AC3E}">
        <p14:creationId xmlns:p14="http://schemas.microsoft.com/office/powerpoint/2010/main" val="1713876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5021</TotalTime>
  <Words>1703</Words>
  <Application>Microsoft Office PowerPoint</Application>
  <PresentationFormat>Widescreen</PresentationFormat>
  <Paragraphs>182</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Browallia New</vt:lpstr>
      <vt:lpstr>Calibri</vt:lpstr>
      <vt:lpstr>Calibri Light</vt:lpstr>
      <vt:lpstr>Cambria</vt:lpstr>
      <vt:lpstr>Candara</vt:lpstr>
      <vt:lpstr>Estrangelo Edessa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Tips</vt:lpstr>
      <vt:lpstr>Transitions</vt:lpstr>
      <vt:lpstr>Please Support Our Free Template Service!</vt:lpstr>
      <vt:lpstr>Copyright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Elvin Ahmadov</cp:lastModifiedBy>
  <cp:revision>1782</cp:revision>
  <dcterms:created xsi:type="dcterms:W3CDTF">2015-12-31T02:20:12Z</dcterms:created>
  <dcterms:modified xsi:type="dcterms:W3CDTF">2018-12-07T19:22:23Z</dcterms:modified>
</cp:coreProperties>
</file>