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562" r:id="rId3"/>
    <p:sldId id="541" r:id="rId4"/>
    <p:sldId id="542" r:id="rId5"/>
    <p:sldId id="543" r:id="rId6"/>
    <p:sldId id="545" r:id="rId7"/>
    <p:sldId id="554" r:id="rId8"/>
    <p:sldId id="544" r:id="rId9"/>
    <p:sldId id="559" r:id="rId10"/>
    <p:sldId id="546" r:id="rId11"/>
    <p:sldId id="547" r:id="rId12"/>
    <p:sldId id="557" r:id="rId13"/>
    <p:sldId id="549" r:id="rId14"/>
    <p:sldId id="558" r:id="rId15"/>
    <p:sldId id="560" r:id="rId16"/>
    <p:sldId id="561" r:id="rId17"/>
    <p:sldId id="551" r:id="rId18"/>
    <p:sldId id="555" r:id="rId19"/>
    <p:sldId id="556" r:id="rId20"/>
    <p:sldId id="54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59" autoAdjust="0"/>
    <p:restoredTop sz="95072" autoAdjust="0"/>
  </p:normalViewPr>
  <p:slideViewPr>
    <p:cSldViewPr>
      <p:cViewPr varScale="1">
        <p:scale>
          <a:sx n="84" d="100"/>
          <a:sy n="84" d="100"/>
        </p:scale>
        <p:origin x="33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3A2170-C3D1-4C04-A218-F99B2C9D40CA}" type="datetimeFigureOut">
              <a:rPr lang="en-US" smtClean="0"/>
              <a:pPr/>
              <a:t>12/8/2018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7A1994-01CA-46CB-AA71-B6002C49F991}" type="slidenum">
              <a:rPr lang="en-US" smtClean="0"/>
              <a:pPr/>
              <a:t>‹#›</a:t>
            </a:fld>
            <a:endParaRPr lang="en-US"/>
          </a:p>
        </p:txBody>
      </p:sp>
    </p:spTree>
    <p:extLst>
      <p:ext uri="{BB962C8B-B14F-4D97-AF65-F5344CB8AC3E}">
        <p14:creationId xmlns:p14="http://schemas.microsoft.com/office/powerpoint/2010/main" val="485751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7A1994-01CA-46CB-AA71-B6002C49F991}" type="slidenum">
              <a:rPr lang="en-US" smtClean="0"/>
              <a:pPr/>
              <a:t>1</a:t>
            </a:fld>
            <a:endParaRPr lang="en-US"/>
          </a:p>
        </p:txBody>
      </p:sp>
    </p:spTree>
    <p:extLst>
      <p:ext uri="{BB962C8B-B14F-4D97-AF65-F5344CB8AC3E}">
        <p14:creationId xmlns:p14="http://schemas.microsoft.com/office/powerpoint/2010/main" val="3296578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5105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7A1994-01CA-46CB-AA71-B6002C49F991}" type="slidenum">
              <a:rPr lang="en-US" smtClean="0"/>
              <a:pPr/>
              <a:t>20</a:t>
            </a:fld>
            <a:endParaRPr lang="en-US"/>
          </a:p>
        </p:txBody>
      </p:sp>
    </p:spTree>
    <p:extLst>
      <p:ext uri="{BB962C8B-B14F-4D97-AF65-F5344CB8AC3E}">
        <p14:creationId xmlns:p14="http://schemas.microsoft.com/office/powerpoint/2010/main" val="2674665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E5EE5E-2BFB-4159-89CB-07257F483B3F}" type="datetimeFigureOut">
              <a:rPr lang="en-US" smtClean="0"/>
              <a:pPr/>
              <a:t>12/8/2018</a:t>
            </a:fld>
            <a:endParaRPr lang="en-US"/>
          </a:p>
        </p:txBody>
      </p:sp>
      <p:sp>
        <p:nvSpPr>
          <p:cNvPr id="5" name="Footer Placeholder 4"/>
          <p:cNvSpPr>
            <a:spLocks noGrp="1"/>
          </p:cNvSpPr>
          <p:nvPr>
            <p:ph type="ftr" sz="quarter" idx="11"/>
          </p:nvPr>
        </p:nvSpPr>
        <p:spPr>
          <a:xfrm>
            <a:off x="2627784" y="6356350"/>
            <a:ext cx="388843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D52BE6-F19C-48BD-9EE2-A1A0AA5488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E5EE5E-2BFB-4159-89CB-07257F483B3F}" type="datetimeFigureOut">
              <a:rPr lang="en-US" smtClean="0"/>
              <a:pPr/>
              <a:t>12/8/2018</a:t>
            </a:fld>
            <a:endParaRPr lang="en-US"/>
          </a:p>
        </p:txBody>
      </p:sp>
      <p:sp>
        <p:nvSpPr>
          <p:cNvPr id="5" name="Footer Placeholder 4"/>
          <p:cNvSpPr>
            <a:spLocks noGrp="1"/>
          </p:cNvSpPr>
          <p:nvPr>
            <p:ph type="ftr" sz="quarter" idx="11"/>
          </p:nvPr>
        </p:nvSpPr>
        <p:spPr>
          <a:xfrm>
            <a:off x="2627784" y="6356350"/>
            <a:ext cx="388843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D52BE6-F19C-48BD-9EE2-A1A0AA5488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E5EE5E-2BFB-4159-89CB-07257F483B3F}" type="datetimeFigureOut">
              <a:rPr lang="en-US" smtClean="0"/>
              <a:pPr/>
              <a:t>12/8/2018</a:t>
            </a:fld>
            <a:endParaRPr lang="en-US"/>
          </a:p>
        </p:txBody>
      </p:sp>
      <p:sp>
        <p:nvSpPr>
          <p:cNvPr id="5" name="Footer Placeholder 4"/>
          <p:cNvSpPr>
            <a:spLocks noGrp="1"/>
          </p:cNvSpPr>
          <p:nvPr>
            <p:ph type="ftr" sz="quarter" idx="11"/>
          </p:nvPr>
        </p:nvSpPr>
        <p:spPr>
          <a:xfrm>
            <a:off x="2627784" y="6356350"/>
            <a:ext cx="388843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D52BE6-F19C-48BD-9EE2-A1A0AA5488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E60F96-A680-4391-902C-A9B710978F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0"/>
          </p:nvPr>
        </p:nvSpPr>
        <p:spPr/>
        <p:txBody>
          <a:bodyPr/>
          <a:lstStyle/>
          <a:p>
            <a:fld id="{83E5EE5E-2BFB-4159-89CB-07257F483B3F}" type="datetimeFigureOut">
              <a:rPr lang="en-US" smtClean="0"/>
              <a:pPr/>
              <a:t>12/8/2018</a:t>
            </a:fld>
            <a:endParaRPr lang="en-US" dirty="0"/>
          </a:p>
        </p:txBody>
      </p:sp>
      <p:sp>
        <p:nvSpPr>
          <p:cNvPr id="12" name="Slide Number Placeholder 11"/>
          <p:cNvSpPr>
            <a:spLocks noGrp="1"/>
          </p:cNvSpPr>
          <p:nvPr>
            <p:ph type="sldNum" sz="quarter" idx="11"/>
          </p:nvPr>
        </p:nvSpPr>
        <p:spPr/>
        <p:txBody>
          <a:bodyPr/>
          <a:lstStyle/>
          <a:p>
            <a:fld id="{6CD52BE6-F19C-48BD-9EE2-A1A0AA5488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5EE5E-2BFB-4159-89CB-07257F483B3F}" type="datetimeFigureOut">
              <a:rPr lang="en-US" smtClean="0"/>
              <a:pPr/>
              <a:t>12/8/2018</a:t>
            </a:fld>
            <a:endParaRPr lang="en-US"/>
          </a:p>
        </p:txBody>
      </p:sp>
      <p:sp>
        <p:nvSpPr>
          <p:cNvPr id="5" name="Footer Placeholder 4"/>
          <p:cNvSpPr>
            <a:spLocks noGrp="1"/>
          </p:cNvSpPr>
          <p:nvPr>
            <p:ph type="ftr" sz="quarter" idx="11"/>
          </p:nvPr>
        </p:nvSpPr>
        <p:spPr>
          <a:xfrm>
            <a:off x="2627784" y="6356350"/>
            <a:ext cx="388843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D52BE6-F19C-48BD-9EE2-A1A0AA5488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E5EE5E-2BFB-4159-89CB-07257F483B3F}" type="datetimeFigureOut">
              <a:rPr lang="en-US" smtClean="0"/>
              <a:pPr/>
              <a:t>12/8/2018</a:t>
            </a:fld>
            <a:endParaRPr lang="en-US"/>
          </a:p>
        </p:txBody>
      </p:sp>
      <p:sp>
        <p:nvSpPr>
          <p:cNvPr id="6" name="Footer Placeholder 5"/>
          <p:cNvSpPr>
            <a:spLocks noGrp="1"/>
          </p:cNvSpPr>
          <p:nvPr>
            <p:ph type="ftr" sz="quarter" idx="11"/>
          </p:nvPr>
        </p:nvSpPr>
        <p:spPr>
          <a:xfrm>
            <a:off x="2627784" y="6356350"/>
            <a:ext cx="388843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CD52BE6-F19C-48BD-9EE2-A1A0AA5488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E5EE5E-2BFB-4159-89CB-07257F483B3F}" type="datetimeFigureOut">
              <a:rPr lang="en-US" smtClean="0"/>
              <a:pPr/>
              <a:t>12/8/2018</a:t>
            </a:fld>
            <a:endParaRPr lang="en-US"/>
          </a:p>
        </p:txBody>
      </p:sp>
      <p:sp>
        <p:nvSpPr>
          <p:cNvPr id="8" name="Footer Placeholder 7"/>
          <p:cNvSpPr>
            <a:spLocks noGrp="1"/>
          </p:cNvSpPr>
          <p:nvPr>
            <p:ph type="ftr" sz="quarter" idx="11"/>
          </p:nvPr>
        </p:nvSpPr>
        <p:spPr>
          <a:xfrm>
            <a:off x="2627784" y="6356350"/>
            <a:ext cx="3888432"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CD52BE6-F19C-48BD-9EE2-A1A0AA5488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E5EE5E-2BFB-4159-89CB-07257F483B3F}" type="datetimeFigureOut">
              <a:rPr lang="en-US" smtClean="0"/>
              <a:pPr/>
              <a:t>12/8/2018</a:t>
            </a:fld>
            <a:endParaRPr lang="en-US"/>
          </a:p>
        </p:txBody>
      </p:sp>
      <p:sp>
        <p:nvSpPr>
          <p:cNvPr id="4" name="Footer Placeholder 3"/>
          <p:cNvSpPr>
            <a:spLocks noGrp="1"/>
          </p:cNvSpPr>
          <p:nvPr>
            <p:ph type="ftr" sz="quarter" idx="11"/>
          </p:nvPr>
        </p:nvSpPr>
        <p:spPr>
          <a:xfrm>
            <a:off x="2627784" y="6356350"/>
            <a:ext cx="3888432"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CD52BE6-F19C-48BD-9EE2-A1A0AA5488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5EE5E-2BFB-4159-89CB-07257F483B3F}" type="datetimeFigureOut">
              <a:rPr lang="en-US" smtClean="0"/>
              <a:pPr/>
              <a:t>12/8/2018</a:t>
            </a:fld>
            <a:endParaRPr lang="en-US"/>
          </a:p>
        </p:txBody>
      </p:sp>
      <p:sp>
        <p:nvSpPr>
          <p:cNvPr id="3" name="Footer Placeholder 2"/>
          <p:cNvSpPr>
            <a:spLocks noGrp="1"/>
          </p:cNvSpPr>
          <p:nvPr>
            <p:ph type="ftr" sz="quarter" idx="11"/>
          </p:nvPr>
        </p:nvSpPr>
        <p:spPr>
          <a:xfrm>
            <a:off x="2627784" y="6356350"/>
            <a:ext cx="3888432"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CD52BE6-F19C-48BD-9EE2-A1A0AA5488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5EE5E-2BFB-4159-89CB-07257F483B3F}" type="datetimeFigureOut">
              <a:rPr lang="en-US" smtClean="0"/>
              <a:pPr/>
              <a:t>12/8/2018</a:t>
            </a:fld>
            <a:endParaRPr lang="en-US"/>
          </a:p>
        </p:txBody>
      </p:sp>
      <p:sp>
        <p:nvSpPr>
          <p:cNvPr id="6" name="Footer Placeholder 5"/>
          <p:cNvSpPr>
            <a:spLocks noGrp="1"/>
          </p:cNvSpPr>
          <p:nvPr>
            <p:ph type="ftr" sz="quarter" idx="11"/>
          </p:nvPr>
        </p:nvSpPr>
        <p:spPr>
          <a:xfrm>
            <a:off x="2627784" y="6356350"/>
            <a:ext cx="388843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CD52BE6-F19C-48BD-9EE2-A1A0AA5488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5EE5E-2BFB-4159-89CB-07257F483B3F}" type="datetimeFigureOut">
              <a:rPr lang="en-US" smtClean="0"/>
              <a:pPr/>
              <a:t>12/8/2018</a:t>
            </a:fld>
            <a:endParaRPr lang="en-US"/>
          </a:p>
        </p:txBody>
      </p:sp>
      <p:sp>
        <p:nvSpPr>
          <p:cNvPr id="6" name="Footer Placeholder 5"/>
          <p:cNvSpPr>
            <a:spLocks noGrp="1"/>
          </p:cNvSpPr>
          <p:nvPr>
            <p:ph type="ftr" sz="quarter" idx="11"/>
          </p:nvPr>
        </p:nvSpPr>
        <p:spPr>
          <a:xfrm>
            <a:off x="2627784" y="6356350"/>
            <a:ext cx="388843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CD52BE6-F19C-48BD-9EE2-A1A0AA5488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83E5EE5E-2BFB-4159-89CB-07257F483B3F}" type="datetimeFigureOut">
              <a:rPr lang="en-US" smtClean="0"/>
              <a:pPr/>
              <a:t>12/8/2018</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CD52BE6-F19C-48BD-9EE2-A1A0AA548876}" type="slidenum">
              <a:rPr lang="en-US" smtClean="0"/>
              <a:pPr/>
              <a:t>‹#›</a:t>
            </a:fld>
            <a:endParaRPr lang="en-US"/>
          </a:p>
        </p:txBody>
      </p:sp>
      <p:pic>
        <p:nvPicPr>
          <p:cNvPr id="7" name="Рисунок 1" descr="http://www.hoasted.nl/~msmnl/resources/uploads/2014/03/ADA-new-final-logo.jpg"/>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33666" y="6068481"/>
            <a:ext cx="1041990" cy="672887"/>
          </a:xfrm>
          <a:prstGeom prst="rect">
            <a:avLst/>
          </a:prstGeom>
          <a:noFill/>
          <a:ln>
            <a:noFill/>
          </a:ln>
        </p:spPr>
      </p:pic>
      <p:sp>
        <p:nvSpPr>
          <p:cNvPr id="8" name="TextBox 7"/>
          <p:cNvSpPr txBox="1"/>
          <p:nvPr userDrawn="1"/>
        </p:nvSpPr>
        <p:spPr>
          <a:xfrm>
            <a:off x="2627784" y="6271220"/>
            <a:ext cx="3888432" cy="46166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Arial" pitchFamily="34" charset="0"/>
                <a:ea typeface="+mn-ea"/>
                <a:cs typeface="Arial" pitchFamily="34" charset="0"/>
              </a:rPr>
              <a:t>CSCI 4836: Game Development Fundamentals</a:t>
            </a:r>
          </a:p>
          <a:p>
            <a:pPr algn="ctr"/>
            <a:r>
              <a:rPr lang="en-US" sz="1200" dirty="0">
                <a:latin typeface="Arial" pitchFamily="34" charset="0"/>
                <a:cs typeface="Arial" pitchFamily="34" charset="0"/>
              </a:rPr>
              <a:t>ADA University. School of IT and Engineering</a:t>
            </a:r>
          </a:p>
        </p:txBody>
      </p:sp>
      <p:sp>
        <p:nvSpPr>
          <p:cNvPr id="9" name="TextBox 8"/>
          <p:cNvSpPr txBox="1"/>
          <p:nvPr userDrawn="1"/>
        </p:nvSpPr>
        <p:spPr>
          <a:xfrm>
            <a:off x="8698577" y="4293096"/>
            <a:ext cx="338554" cy="2520883"/>
          </a:xfrm>
          <a:prstGeom prst="rect">
            <a:avLst/>
          </a:prstGeom>
          <a:noFill/>
        </p:spPr>
        <p:txBody>
          <a:bodyPr vert="vert270" wrap="none" rtlCol="0">
            <a:spAutoFit/>
          </a:bodyPr>
          <a:lstStyle/>
          <a:p>
            <a:pPr algn="l"/>
            <a:r>
              <a:rPr lang="en-US" sz="1000" dirty="0">
                <a:latin typeface="Arial" pitchFamily="34" charset="0"/>
                <a:cs typeface="Arial" pitchFamily="34" charset="0"/>
              </a:rPr>
              <a:t>Revision 0 (posted</a:t>
            </a:r>
            <a:r>
              <a:rPr lang="en-US" sz="1000" baseline="0" dirty="0">
                <a:latin typeface="Arial" pitchFamily="34" charset="0"/>
                <a:cs typeface="Arial" pitchFamily="34" charset="0"/>
              </a:rPr>
              <a:t> on 27 September 2018)</a:t>
            </a:r>
            <a:endParaRPr lang="en-US" sz="10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accent5">
              <a:lumMod val="75000"/>
            </a:schemeClr>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5">
            <a:lumMod val="75000"/>
          </a:schemeClr>
        </a:buClr>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5">
            <a:lumMod val="75000"/>
          </a:schemeClr>
        </a:buClr>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5">
            <a:lumMod val="75000"/>
          </a:schemeClr>
        </a:buClr>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5">
            <a:lumMod val="75000"/>
          </a:schemeClr>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5">
            <a:lumMod val="75000"/>
          </a:schemeClr>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facebook.com/sabuhi.yusifzade/posts/1880574105374647" TargetMode="External"/><Relationship Id="rId2" Type="http://schemas.openxmlformats.org/officeDocument/2006/relationships/hyperlink" Target="https://www.youtube.com/watch?v=vlFoheVlj_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a:t>Frozen Summer</a:t>
            </a:r>
            <a:br>
              <a:rPr lang="en-US" dirty="0"/>
            </a:br>
            <a:r>
              <a:rPr lang="en-US" sz="2800" b="0" dirty="0"/>
              <a:t>Finish them! If you can…</a:t>
            </a:r>
            <a:endParaRPr lang="en-US" b="0" dirty="0"/>
          </a:p>
        </p:txBody>
      </p:sp>
      <p:sp>
        <p:nvSpPr>
          <p:cNvPr id="3" name="Subtitle 2"/>
          <p:cNvSpPr>
            <a:spLocks noGrp="1"/>
          </p:cNvSpPr>
          <p:nvPr>
            <p:ph type="subTitle" idx="1"/>
          </p:nvPr>
        </p:nvSpPr>
        <p:spPr/>
        <p:txBody>
          <a:bodyPr>
            <a:normAutofit fontScale="70000" lnSpcReduction="20000"/>
          </a:bodyPr>
          <a:lstStyle/>
          <a:p>
            <a:r>
              <a:rPr lang="en-US" dirty="0">
                <a:latin typeface="Arial" pitchFamily="34" charset="0"/>
                <a:cs typeface="Arial" pitchFamily="34" charset="0"/>
              </a:rPr>
              <a:t>Game Pitch Presentation</a:t>
            </a:r>
            <a:br>
              <a:rPr lang="en-US" dirty="0">
                <a:latin typeface="Arial" pitchFamily="34" charset="0"/>
                <a:cs typeface="Arial" pitchFamily="34" charset="0"/>
              </a:rPr>
            </a:br>
            <a:r>
              <a:rPr lang="en-US" dirty="0">
                <a:latin typeface="Arial" pitchFamily="34" charset="0"/>
                <a:cs typeface="Arial" pitchFamily="34" charset="0"/>
              </a:rPr>
              <a:t>(Homework No.4)</a:t>
            </a:r>
          </a:p>
          <a:p>
            <a:r>
              <a:rPr lang="en-US" dirty="0">
                <a:latin typeface="Arial" pitchFamily="34" charset="0"/>
                <a:cs typeface="Arial" pitchFamily="34" charset="0"/>
              </a:rPr>
              <a:t> </a:t>
            </a:r>
          </a:p>
          <a:p>
            <a:r>
              <a:rPr lang="en-US" dirty="0">
                <a:latin typeface="Arial" pitchFamily="34" charset="0"/>
                <a:cs typeface="Arial" pitchFamily="34" charset="0"/>
              </a:rPr>
              <a:t>Project team: Rush B</a:t>
            </a:r>
          </a:p>
          <a:p>
            <a:r>
              <a:rPr lang="en-US" dirty="0">
                <a:latin typeface="Arial" pitchFamily="34" charset="0"/>
                <a:cs typeface="Arial" pitchFamily="34" charset="0"/>
              </a:rPr>
              <a:t>Instructor: Dr. </a:t>
            </a:r>
            <a:r>
              <a:rPr lang="en-US" dirty="0" err="1">
                <a:latin typeface="Arial" pitchFamily="34" charset="0"/>
                <a:cs typeface="Arial" pitchFamily="34" charset="0"/>
              </a:rPr>
              <a:t>Araz</a:t>
            </a:r>
            <a:r>
              <a:rPr lang="en-US" dirty="0">
                <a:latin typeface="Arial" pitchFamily="34" charset="0"/>
                <a:cs typeface="Arial" pitchFamily="34" charset="0"/>
              </a:rPr>
              <a:t> </a:t>
            </a:r>
            <a:r>
              <a:rPr lang="en-US" dirty="0" err="1">
                <a:latin typeface="Arial" pitchFamily="34" charset="0"/>
                <a:cs typeface="Arial" pitchFamily="34" charset="0"/>
              </a:rPr>
              <a:t>Yusubov</a:t>
            </a:r>
            <a:endParaRPr lang="en-US" baseline="0"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Realistic place. Snow themed gameplay. Events happening in ADA University</a:t>
            </a:r>
          </a:p>
        </p:txBody>
      </p:sp>
      <p:sp>
        <p:nvSpPr>
          <p:cNvPr id="3" name="Title 2"/>
          <p:cNvSpPr>
            <a:spLocks noGrp="1"/>
          </p:cNvSpPr>
          <p:nvPr>
            <p:ph type="title"/>
          </p:nvPr>
        </p:nvSpPr>
        <p:spPr/>
        <p:txBody>
          <a:bodyPr>
            <a:normAutofit/>
          </a:bodyPr>
          <a:lstStyle/>
          <a:p>
            <a:r>
              <a:rPr lang="en-US" dirty="0"/>
              <a:t>Game Description: Environment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708919"/>
            <a:ext cx="7632848" cy="35430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Game Description: Menus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355" y="1772816"/>
            <a:ext cx="8007290" cy="37444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Game Description: Menus</a:t>
            </a:r>
          </a:p>
        </p:txBody>
      </p:sp>
      <p:sp>
        <p:nvSpPr>
          <p:cNvPr id="4" name="Content Placeholder 1"/>
          <p:cNvSpPr>
            <a:spLocks noGrp="1"/>
          </p:cNvSpPr>
          <p:nvPr>
            <p:ph idx="1"/>
          </p:nvPr>
        </p:nvSpPr>
        <p:spPr>
          <a:xfrm>
            <a:off x="457200" y="1600200"/>
            <a:ext cx="8229600" cy="4525963"/>
          </a:xfrm>
        </p:spPr>
        <p:txBody>
          <a:bodyPr>
            <a:normAutofit/>
          </a:bodyPr>
          <a:lstStyle/>
          <a:p>
            <a:r>
              <a:rPr lang="en-US" dirty="0"/>
              <a:t>Menu</a:t>
            </a:r>
          </a:p>
          <a:p>
            <a:pPr lvl="1"/>
            <a:r>
              <a:rPr lang="en-US" dirty="0"/>
              <a:t>Play Game</a:t>
            </a:r>
          </a:p>
          <a:p>
            <a:pPr lvl="1"/>
            <a:r>
              <a:rPr lang="en-US" dirty="0"/>
              <a:t>Options</a:t>
            </a:r>
          </a:p>
          <a:p>
            <a:pPr marL="0" indent="0">
              <a:buNone/>
            </a:pPr>
            <a:r>
              <a:rPr lang="en-US" dirty="0"/>
              <a:t>		Sound Slider</a:t>
            </a:r>
          </a:p>
          <a:p>
            <a:r>
              <a:rPr lang="en-US" dirty="0"/>
              <a:t>Quit</a:t>
            </a:r>
          </a:p>
          <a:p>
            <a:pPr marL="0" indent="0">
              <a:buNone/>
            </a:pPr>
            <a:r>
              <a:rPr lang="en-US" dirty="0"/>
              <a:t>	</a:t>
            </a:r>
          </a:p>
        </p:txBody>
      </p:sp>
    </p:spTree>
    <p:extLst>
      <p:ext uri="{BB962C8B-B14F-4D97-AF65-F5344CB8AC3E}">
        <p14:creationId xmlns:p14="http://schemas.microsoft.com/office/powerpoint/2010/main" val="2311408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W, A, S, D and Up, Down, Left, Right arrows are used to simplify the work of the gamer, other controls such as mouse controls are more or less same with all of the famous games in the market.</a:t>
            </a:r>
          </a:p>
        </p:txBody>
      </p:sp>
      <p:sp>
        <p:nvSpPr>
          <p:cNvPr id="3" name="Title 2"/>
          <p:cNvSpPr>
            <a:spLocks noGrp="1"/>
          </p:cNvSpPr>
          <p:nvPr>
            <p:ph type="title"/>
          </p:nvPr>
        </p:nvSpPr>
        <p:spPr/>
        <p:txBody>
          <a:bodyPr>
            <a:normAutofit/>
          </a:bodyPr>
          <a:lstStyle/>
          <a:p>
            <a:pPr lvl="0"/>
            <a:r>
              <a:rPr lang="en-US" dirty="0"/>
              <a:t>Game Description: Controls</a:t>
            </a:r>
          </a:p>
        </p:txBody>
      </p:sp>
      <p:pic>
        <p:nvPicPr>
          <p:cNvPr id="5" name="Picture 4"/>
          <p:cNvPicPr>
            <a:picLocks noChangeAspect="1"/>
          </p:cNvPicPr>
          <p:nvPr/>
        </p:nvPicPr>
        <p:blipFill>
          <a:blip r:embed="rId2"/>
          <a:stretch>
            <a:fillRect/>
          </a:stretch>
        </p:blipFill>
        <p:spPr>
          <a:xfrm>
            <a:off x="899592" y="3268663"/>
            <a:ext cx="2857500" cy="2857500"/>
          </a:xfrm>
          <a:prstGeom prst="rect">
            <a:avLst/>
          </a:prstGeom>
        </p:spPr>
      </p:pic>
      <p:pic>
        <p:nvPicPr>
          <p:cNvPr id="6" name="Picture 5"/>
          <p:cNvPicPr>
            <a:picLocks noChangeAspect="1"/>
          </p:cNvPicPr>
          <p:nvPr/>
        </p:nvPicPr>
        <p:blipFill>
          <a:blip r:embed="rId3"/>
          <a:stretch>
            <a:fillRect/>
          </a:stretch>
        </p:blipFill>
        <p:spPr>
          <a:xfrm>
            <a:off x="4932040" y="3501009"/>
            <a:ext cx="3266696" cy="21801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457200" y="1600200"/>
            <a:ext cx="8229600" cy="4525963"/>
          </a:xfrm>
          <a:prstGeom prst="rect">
            <a:avLst/>
          </a:prstGeom>
          <a:noFill/>
          <a:ln>
            <a:noFill/>
          </a:ln>
        </p:spPr>
        <p:txBody>
          <a:bodyPr wrap="square" lIns="91425" tIns="45700" rIns="91425" bIns="45700" anchor="t" anchorCtr="0">
            <a:noAutofit/>
          </a:bodyPr>
          <a:lstStyle/>
          <a:p>
            <a:pPr marL="342900" lvl="0" indent="-292100" algn="just" rtl="0">
              <a:lnSpc>
                <a:spcPct val="115000"/>
              </a:lnSpc>
              <a:spcBef>
                <a:spcPts val="0"/>
              </a:spcBef>
              <a:buClr>
                <a:srgbClr val="31859B"/>
              </a:buClr>
              <a:buSzPts val="2400"/>
              <a:buFont typeface="Arial"/>
              <a:buChar char="•"/>
            </a:pPr>
            <a:r>
              <a:rPr lang="en-US" sz="2400" dirty="0"/>
              <a:t>Sound of Snowmen(Like a zombies)</a:t>
            </a:r>
          </a:p>
          <a:p>
            <a:pPr marL="0" lvl="0" indent="0" algn="just" rtl="0">
              <a:lnSpc>
                <a:spcPct val="115000"/>
              </a:lnSpc>
              <a:spcBef>
                <a:spcPts val="0"/>
              </a:spcBef>
              <a:buNone/>
            </a:pPr>
            <a:endParaRPr sz="2400" dirty="0"/>
          </a:p>
          <a:p>
            <a:pPr marL="342900" lvl="0" indent="-292100" algn="just" rtl="0">
              <a:lnSpc>
                <a:spcPct val="115000"/>
              </a:lnSpc>
              <a:spcBef>
                <a:spcPts val="0"/>
              </a:spcBef>
              <a:buClr>
                <a:srgbClr val="31859B"/>
              </a:buClr>
              <a:buSzPts val="2400"/>
              <a:buFont typeface="Arial"/>
              <a:buChar char="•"/>
            </a:pPr>
            <a:r>
              <a:rPr lang="en-US" sz="2400" dirty="0"/>
              <a:t>Sound of running</a:t>
            </a:r>
            <a:endParaRPr sz="2400" dirty="0"/>
          </a:p>
          <a:p>
            <a:pPr marL="342900" lvl="0" indent="-292100" algn="just" rtl="0">
              <a:lnSpc>
                <a:spcPct val="115000"/>
              </a:lnSpc>
              <a:spcBef>
                <a:spcPts val="0"/>
              </a:spcBef>
              <a:buClr>
                <a:srgbClr val="31859B"/>
              </a:buClr>
              <a:buSzPts val="2400"/>
              <a:buFont typeface="Arial"/>
              <a:buChar char="•"/>
            </a:pPr>
            <a:r>
              <a:rPr lang="en-US" sz="2400" dirty="0"/>
              <a:t>Sound of hitting the snowmen’s bucket</a:t>
            </a:r>
          </a:p>
          <a:p>
            <a:pPr marL="342900" lvl="0" indent="-292100" algn="just" rtl="0">
              <a:lnSpc>
                <a:spcPct val="115000"/>
              </a:lnSpc>
              <a:spcBef>
                <a:spcPts val="0"/>
              </a:spcBef>
              <a:buClr>
                <a:srgbClr val="31859B"/>
              </a:buClr>
              <a:buSzPts val="2400"/>
              <a:buFont typeface="Arial"/>
              <a:buChar char="•"/>
            </a:pPr>
            <a:r>
              <a:rPr lang="en-US" sz="2400" dirty="0"/>
              <a:t>Background Theme Sound</a:t>
            </a:r>
          </a:p>
          <a:p>
            <a:pPr marL="342900" lvl="0" indent="-292100" algn="just" rtl="0">
              <a:lnSpc>
                <a:spcPct val="115000"/>
              </a:lnSpc>
              <a:spcBef>
                <a:spcPts val="0"/>
              </a:spcBef>
              <a:buClr>
                <a:srgbClr val="31859B"/>
              </a:buClr>
              <a:buSzPts val="2400"/>
              <a:buFont typeface="Arial"/>
              <a:buChar char="•"/>
            </a:pPr>
            <a:endParaRPr lang="en-US" sz="2400" dirty="0"/>
          </a:p>
          <a:p>
            <a:pPr marL="0" lvl="0" indent="0" algn="just" rtl="0">
              <a:lnSpc>
                <a:spcPct val="115000"/>
              </a:lnSpc>
              <a:spcBef>
                <a:spcPts val="0"/>
              </a:spcBef>
              <a:buNone/>
            </a:pPr>
            <a:endParaRPr sz="2400" dirty="0"/>
          </a:p>
        </p:txBody>
      </p:sp>
      <p:sp>
        <p:nvSpPr>
          <p:cNvPr id="181" name="Shape 181"/>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spcBef>
                <a:spcPts val="0"/>
              </a:spcBef>
              <a:buClr>
                <a:srgbClr val="31859B"/>
              </a:buClr>
              <a:buSzPts val="4400"/>
              <a:buFont typeface="Arial"/>
              <a:buNone/>
            </a:pPr>
            <a:r>
              <a:rPr lang="en-US" sz="4400" b="0" i="0" u="none" strike="noStrike" cap="none">
                <a:solidFill>
                  <a:srgbClr val="31859B"/>
                </a:solidFill>
                <a:latin typeface="Arial"/>
                <a:ea typeface="Arial"/>
                <a:cs typeface="Arial"/>
                <a:sym typeface="Arial"/>
              </a:rPr>
              <a:t>Game Description: Sounds: </a:t>
            </a:r>
          </a:p>
        </p:txBody>
      </p:sp>
    </p:spTree>
    <p:extLst>
      <p:ext uri="{BB962C8B-B14F-4D97-AF65-F5344CB8AC3E}">
        <p14:creationId xmlns:p14="http://schemas.microsoft.com/office/powerpoint/2010/main" val="809335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16CEAA-ECD2-40AD-9233-3C04C3815588}"/>
              </a:ext>
            </a:extLst>
          </p:cNvPr>
          <p:cNvSpPr>
            <a:spLocks noGrp="1"/>
          </p:cNvSpPr>
          <p:nvPr>
            <p:ph type="title"/>
          </p:nvPr>
        </p:nvSpPr>
        <p:spPr/>
        <p:txBody>
          <a:bodyPr/>
          <a:lstStyle/>
          <a:p>
            <a:r>
              <a:rPr lang="en-US" dirty="0"/>
              <a:t>Some of the Used Methods</a:t>
            </a:r>
          </a:p>
        </p:txBody>
      </p:sp>
      <p:pic>
        <p:nvPicPr>
          <p:cNvPr id="5" name="Picture 4">
            <a:extLst>
              <a:ext uri="{FF2B5EF4-FFF2-40B4-BE49-F238E27FC236}">
                <a16:creationId xmlns:a16="http://schemas.microsoft.com/office/drawing/2014/main" id="{65F9837F-FCEE-41F6-ABD2-059ABEF76DCA}"/>
              </a:ext>
            </a:extLst>
          </p:cNvPr>
          <p:cNvPicPr>
            <a:picLocks noChangeAspect="1"/>
          </p:cNvPicPr>
          <p:nvPr/>
        </p:nvPicPr>
        <p:blipFill>
          <a:blip r:embed="rId2"/>
          <a:stretch>
            <a:fillRect/>
          </a:stretch>
        </p:blipFill>
        <p:spPr>
          <a:xfrm>
            <a:off x="457200" y="1700808"/>
            <a:ext cx="4057378" cy="3564396"/>
          </a:xfrm>
          <a:prstGeom prst="rect">
            <a:avLst/>
          </a:prstGeom>
        </p:spPr>
      </p:pic>
      <p:pic>
        <p:nvPicPr>
          <p:cNvPr id="7" name="Picture 6">
            <a:extLst>
              <a:ext uri="{FF2B5EF4-FFF2-40B4-BE49-F238E27FC236}">
                <a16:creationId xmlns:a16="http://schemas.microsoft.com/office/drawing/2014/main" id="{EC9D6D34-C8BE-4CD5-B42B-DB336121ED53}"/>
              </a:ext>
            </a:extLst>
          </p:cNvPr>
          <p:cNvPicPr>
            <a:picLocks noChangeAspect="1"/>
          </p:cNvPicPr>
          <p:nvPr/>
        </p:nvPicPr>
        <p:blipFill>
          <a:blip r:embed="rId3"/>
          <a:stretch>
            <a:fillRect/>
          </a:stretch>
        </p:blipFill>
        <p:spPr>
          <a:xfrm>
            <a:off x="4711391" y="1700809"/>
            <a:ext cx="3975409" cy="3564396"/>
          </a:xfrm>
          <a:prstGeom prst="rect">
            <a:avLst/>
          </a:prstGeom>
        </p:spPr>
      </p:pic>
    </p:spTree>
    <p:extLst>
      <p:ext uri="{BB962C8B-B14F-4D97-AF65-F5344CB8AC3E}">
        <p14:creationId xmlns:p14="http://schemas.microsoft.com/office/powerpoint/2010/main" val="2975730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34519B-2791-4B5C-A388-23EA169DF1B8}"/>
              </a:ext>
            </a:extLst>
          </p:cNvPr>
          <p:cNvSpPr>
            <a:spLocks noGrp="1"/>
          </p:cNvSpPr>
          <p:nvPr>
            <p:ph idx="1"/>
          </p:nvPr>
        </p:nvSpPr>
        <p:spPr>
          <a:xfrm>
            <a:off x="393782" y="862890"/>
            <a:ext cx="8229600" cy="748679"/>
          </a:xfrm>
        </p:spPr>
        <p:txBody>
          <a:bodyPr/>
          <a:lstStyle/>
          <a:p>
            <a:r>
              <a:rPr lang="en-US" dirty="0"/>
              <a:t>Collision Detection</a:t>
            </a:r>
          </a:p>
          <a:p>
            <a:endParaRPr lang="en-US" dirty="0"/>
          </a:p>
        </p:txBody>
      </p:sp>
      <p:sp>
        <p:nvSpPr>
          <p:cNvPr id="3" name="Title 2">
            <a:extLst>
              <a:ext uri="{FF2B5EF4-FFF2-40B4-BE49-F238E27FC236}">
                <a16:creationId xmlns:a16="http://schemas.microsoft.com/office/drawing/2014/main" id="{89E3EBC8-7121-4A17-B759-DF76F3EDD636}"/>
              </a:ext>
            </a:extLst>
          </p:cNvPr>
          <p:cNvSpPr>
            <a:spLocks noGrp="1"/>
          </p:cNvSpPr>
          <p:nvPr>
            <p:ph type="title"/>
          </p:nvPr>
        </p:nvSpPr>
        <p:spPr>
          <a:xfrm>
            <a:off x="276682" y="1269272"/>
            <a:ext cx="8229600" cy="1143000"/>
          </a:xfrm>
        </p:spPr>
        <p:txBody>
          <a:bodyPr>
            <a:normAutofit/>
          </a:bodyPr>
          <a:lstStyle/>
          <a:p>
            <a:r>
              <a:rPr lang="en-US" sz="2800" dirty="0"/>
              <a:t>How We Solved It (Coolest Moment)</a:t>
            </a:r>
          </a:p>
        </p:txBody>
      </p:sp>
      <p:sp>
        <p:nvSpPr>
          <p:cNvPr id="4" name="Title 2">
            <a:extLst>
              <a:ext uri="{FF2B5EF4-FFF2-40B4-BE49-F238E27FC236}">
                <a16:creationId xmlns:a16="http://schemas.microsoft.com/office/drawing/2014/main" id="{0ECA3D26-2AE8-4546-94CA-84ADE61B5953}"/>
              </a:ext>
            </a:extLst>
          </p:cNvPr>
          <p:cNvSpPr txBox="1">
            <a:spLocks/>
          </p:cNvSpPr>
          <p:nvPr/>
        </p:nvSpPr>
        <p:spPr>
          <a:xfrm>
            <a:off x="251520" y="-1459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accent5">
                    <a:lumMod val="75000"/>
                  </a:schemeClr>
                </a:solidFill>
                <a:latin typeface="Arial" pitchFamily="34" charset="0"/>
                <a:ea typeface="+mj-ea"/>
                <a:cs typeface="Arial" pitchFamily="34" charset="0"/>
              </a:defRPr>
            </a:lvl1pPr>
          </a:lstStyle>
          <a:p>
            <a:r>
              <a:rPr lang="en-US" dirty="0"/>
              <a:t>Issues We Had</a:t>
            </a:r>
          </a:p>
        </p:txBody>
      </p:sp>
      <p:pic>
        <p:nvPicPr>
          <p:cNvPr id="6" name="Picture 5">
            <a:extLst>
              <a:ext uri="{FF2B5EF4-FFF2-40B4-BE49-F238E27FC236}">
                <a16:creationId xmlns:a16="http://schemas.microsoft.com/office/drawing/2014/main" id="{FD33BA2A-174B-4B4F-9C4D-8E8F5B01080C}"/>
              </a:ext>
            </a:extLst>
          </p:cNvPr>
          <p:cNvPicPr>
            <a:picLocks noChangeAspect="1"/>
          </p:cNvPicPr>
          <p:nvPr/>
        </p:nvPicPr>
        <p:blipFill>
          <a:blip r:embed="rId2"/>
          <a:stretch>
            <a:fillRect/>
          </a:stretch>
        </p:blipFill>
        <p:spPr>
          <a:xfrm>
            <a:off x="971600" y="2276872"/>
            <a:ext cx="7128792" cy="3647661"/>
          </a:xfrm>
          <a:prstGeom prst="rect">
            <a:avLst/>
          </a:prstGeom>
        </p:spPr>
      </p:pic>
    </p:spTree>
    <p:extLst>
      <p:ext uri="{BB962C8B-B14F-4D97-AF65-F5344CB8AC3E}">
        <p14:creationId xmlns:p14="http://schemas.microsoft.com/office/powerpoint/2010/main" val="4257075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Frozen Summer is one of the unique Azerbaijani games which have realistic buildings with national dressed main player. Our game include some national elements from fairy tales which can increase knowledge and understanding of our country’s history among young generations of 21</a:t>
            </a:r>
            <a:r>
              <a:rPr lang="en-US" baseline="30000" dirty="0"/>
              <a:t>st</a:t>
            </a:r>
            <a:r>
              <a:rPr lang="en-US" dirty="0"/>
              <a:t> century.</a:t>
            </a:r>
          </a:p>
        </p:txBody>
      </p:sp>
      <p:sp>
        <p:nvSpPr>
          <p:cNvPr id="3" name="Title 2"/>
          <p:cNvSpPr>
            <a:spLocks noGrp="1"/>
          </p:cNvSpPr>
          <p:nvPr>
            <p:ph type="title"/>
          </p:nvPr>
        </p:nvSpPr>
        <p:spPr/>
        <p:txBody>
          <a:bodyPr/>
          <a:lstStyle/>
          <a:p>
            <a:r>
              <a:rPr lang="en-US" sz="4400" kern="1200" baseline="0" dirty="0">
                <a:solidFill>
                  <a:schemeClr val="accent5">
                    <a:lumMod val="75000"/>
                  </a:schemeClr>
                </a:solidFill>
                <a:latin typeface="Arial" pitchFamily="34" charset="0"/>
                <a:ea typeface="+mj-ea"/>
                <a:cs typeface="Arial" pitchFamily="34" charset="0"/>
              </a:rPr>
              <a:t>Summary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300" dirty="0"/>
              <a:t>1) https://www.statista.com/statistics/189592/breakdown-of-us-video-game-sales-2009-by-genre/</a:t>
            </a:r>
          </a:p>
          <a:p>
            <a:endParaRPr lang="en-US" sz="2300" dirty="0"/>
          </a:p>
        </p:txBody>
      </p:sp>
      <p:sp>
        <p:nvSpPr>
          <p:cNvPr id="3" name="Title 2"/>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4139892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435280" cy="4525963"/>
          </a:xfrm>
        </p:spPr>
        <p:txBody>
          <a:bodyPr/>
          <a:lstStyle/>
          <a:p>
            <a:r>
              <a:rPr lang="en-US" dirty="0" err="1"/>
              <a:t>Youtube</a:t>
            </a:r>
            <a:r>
              <a:rPr lang="en-US" dirty="0"/>
              <a:t> video:</a:t>
            </a:r>
          </a:p>
          <a:p>
            <a:r>
              <a:rPr lang="en-US" dirty="0">
                <a:hlinkClick r:id="rId2"/>
              </a:rPr>
              <a:t>https://www.youtube.com/watch?v=fffaPuK4edI</a:t>
            </a:r>
          </a:p>
          <a:p>
            <a:r>
              <a:rPr lang="en-US" dirty="0">
                <a:hlinkClick r:id="rId2"/>
              </a:rPr>
              <a:t>https://www.youtube.com/watch?v=vlFoheVlj_w</a:t>
            </a:r>
            <a:endParaRPr lang="en-US" dirty="0"/>
          </a:p>
          <a:p>
            <a:r>
              <a:rPr lang="en-US" dirty="0"/>
              <a:t>Facebook post:    </a:t>
            </a:r>
            <a:r>
              <a:rPr lang="en-US" dirty="0">
                <a:hlinkClick r:id="rId3"/>
              </a:rPr>
              <a:t>https://www.facebook.com/sabuhi.yusifzade/posts/1880574105374647</a:t>
            </a:r>
            <a:r>
              <a:rPr lang="en-US" dirty="0"/>
              <a:t> </a:t>
            </a:r>
          </a:p>
        </p:txBody>
      </p:sp>
      <p:sp>
        <p:nvSpPr>
          <p:cNvPr id="3" name="Title 2"/>
          <p:cNvSpPr>
            <a:spLocks noGrp="1"/>
          </p:cNvSpPr>
          <p:nvPr>
            <p:ph type="title"/>
          </p:nvPr>
        </p:nvSpPr>
        <p:spPr/>
        <p:txBody>
          <a:bodyPr>
            <a:normAutofit fontScale="90000"/>
          </a:bodyPr>
          <a:lstStyle/>
          <a:p>
            <a:r>
              <a:rPr lang="en-US" dirty="0"/>
              <a:t>Game Play and Behind the Scenes</a:t>
            </a:r>
          </a:p>
        </p:txBody>
      </p:sp>
    </p:spTree>
    <p:extLst>
      <p:ext uri="{BB962C8B-B14F-4D97-AF65-F5344CB8AC3E}">
        <p14:creationId xmlns:p14="http://schemas.microsoft.com/office/powerpoint/2010/main" val="62719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Arial" pitchFamily="34" charset="0"/>
                <a:cs typeface="Arial" pitchFamily="34" charset="0"/>
              </a:rPr>
              <a:t>Team contribution</a:t>
            </a:r>
          </a:p>
        </p:txBody>
      </p:sp>
      <p:graphicFrame>
        <p:nvGraphicFramePr>
          <p:cNvPr id="5" name="Table 4"/>
          <p:cNvGraphicFramePr>
            <a:graphicFrameLocks noGrp="1"/>
          </p:cNvGraphicFramePr>
          <p:nvPr>
            <p:extLst>
              <p:ext uri="{D42A27DB-BD31-4B8C-83A1-F6EECF244321}">
                <p14:modId xmlns:p14="http://schemas.microsoft.com/office/powerpoint/2010/main" val="506598332"/>
              </p:ext>
            </p:extLst>
          </p:nvPr>
        </p:nvGraphicFramePr>
        <p:xfrm>
          <a:off x="359532" y="2276871"/>
          <a:ext cx="8424936" cy="2821189"/>
        </p:xfrm>
        <a:graphic>
          <a:graphicData uri="http://schemas.openxmlformats.org/drawingml/2006/table">
            <a:tbl>
              <a:tblPr/>
              <a:tblGrid>
                <a:gridCol w="2009618">
                  <a:extLst>
                    <a:ext uri="{9D8B030D-6E8A-4147-A177-3AD203B41FA5}">
                      <a16:colId xmlns:a16="http://schemas.microsoft.com/office/drawing/2014/main" val="20000"/>
                    </a:ext>
                  </a:extLst>
                </a:gridCol>
                <a:gridCol w="5024044">
                  <a:extLst>
                    <a:ext uri="{9D8B030D-6E8A-4147-A177-3AD203B41FA5}">
                      <a16:colId xmlns:a16="http://schemas.microsoft.com/office/drawing/2014/main" val="20001"/>
                    </a:ext>
                  </a:extLst>
                </a:gridCol>
                <a:gridCol w="1391274">
                  <a:extLst>
                    <a:ext uri="{9D8B030D-6E8A-4147-A177-3AD203B41FA5}">
                      <a16:colId xmlns:a16="http://schemas.microsoft.com/office/drawing/2014/main" val="20002"/>
                    </a:ext>
                  </a:extLst>
                </a:gridCol>
              </a:tblGrid>
              <a:tr h="576065">
                <a:tc>
                  <a:txBody>
                    <a:bodyPr/>
                    <a:lstStyle/>
                    <a:p>
                      <a:pPr>
                        <a:spcAft>
                          <a:spcPts val="0"/>
                        </a:spcAft>
                      </a:pPr>
                      <a:r>
                        <a:rPr lang="en-US" sz="1500" dirty="0">
                          <a:latin typeface="Arial" pitchFamily="34" charset="0"/>
                          <a:ea typeface="Times New Roman"/>
                          <a:cs typeface="Arial" pitchFamily="34" charset="0"/>
                        </a:rPr>
                        <a:t>Team member</a:t>
                      </a:r>
                    </a:p>
                  </a:txBody>
                  <a:tcPr marL="84867" marR="8486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500" dirty="0">
                          <a:latin typeface="Arial" pitchFamily="34" charset="0"/>
                          <a:ea typeface="Times New Roman"/>
                          <a:cs typeface="Arial" pitchFamily="34" charset="0"/>
                        </a:rPr>
                        <a:t>Contribution to this homework (NOT the project)</a:t>
                      </a:r>
                    </a:p>
                  </a:txBody>
                  <a:tcPr marL="84867" marR="8486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500" dirty="0">
                          <a:latin typeface="Arial" pitchFamily="34" charset="0"/>
                          <a:ea typeface="Times New Roman"/>
                          <a:cs typeface="Arial" pitchFamily="34" charset="0"/>
                        </a:rPr>
                        <a:t>Estimated %</a:t>
                      </a:r>
                    </a:p>
                  </a:txBody>
                  <a:tcPr marL="84867" marR="8486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1281">
                <a:tc>
                  <a:txBody>
                    <a:bodyPr/>
                    <a:lstStyle/>
                    <a:p>
                      <a:pPr>
                        <a:spcAft>
                          <a:spcPts val="0"/>
                        </a:spcAft>
                      </a:pPr>
                      <a:r>
                        <a:rPr lang="en-US" sz="1500" dirty="0" err="1">
                          <a:latin typeface="Arial" pitchFamily="34" charset="0"/>
                          <a:ea typeface="Times New Roman"/>
                          <a:cs typeface="Arial" pitchFamily="34" charset="0"/>
                        </a:rPr>
                        <a:t>Nurana</a:t>
                      </a:r>
                      <a:r>
                        <a:rPr lang="en-US" sz="1500" dirty="0">
                          <a:latin typeface="Arial" pitchFamily="34" charset="0"/>
                          <a:ea typeface="Times New Roman"/>
                          <a:cs typeface="Arial" pitchFamily="34" charset="0"/>
                        </a:rPr>
                        <a:t> </a:t>
                      </a:r>
                      <a:r>
                        <a:rPr lang="en-US" sz="1500" dirty="0" err="1">
                          <a:latin typeface="Arial" pitchFamily="34" charset="0"/>
                          <a:ea typeface="Times New Roman"/>
                          <a:cs typeface="Arial" pitchFamily="34" charset="0"/>
                        </a:rPr>
                        <a:t>Mahmudzada</a:t>
                      </a:r>
                      <a:endParaRPr lang="en-US" sz="1500" dirty="0">
                        <a:latin typeface="Arial" pitchFamily="34" charset="0"/>
                        <a:ea typeface="Times New Roman"/>
                        <a:cs typeface="Arial" pitchFamily="34" charset="0"/>
                      </a:endParaRPr>
                    </a:p>
                  </a:txBody>
                  <a:tcPr marL="84867" marR="8486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500" dirty="0">
                          <a:latin typeface="Arial" pitchFamily="34" charset="0"/>
                          <a:ea typeface="Times New Roman"/>
                          <a:cs typeface="Arial" pitchFamily="34" charset="0"/>
                        </a:rPr>
                        <a:t>           Introduction, Overview</a:t>
                      </a:r>
                    </a:p>
                  </a:txBody>
                  <a:tcPr marL="84867" marR="8486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500" dirty="0">
                          <a:latin typeface="Arial" pitchFamily="34" charset="0"/>
                          <a:ea typeface="Times New Roman"/>
                          <a:cs typeface="Arial" pitchFamily="34" charset="0"/>
                        </a:rPr>
                        <a:t>25</a:t>
                      </a:r>
                    </a:p>
                  </a:txBody>
                  <a:tcPr marL="84867" marR="8486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1281">
                <a:tc>
                  <a:txBody>
                    <a:bodyPr/>
                    <a:lstStyle/>
                    <a:p>
                      <a:pPr>
                        <a:spcAft>
                          <a:spcPts val="0"/>
                        </a:spcAft>
                      </a:pPr>
                      <a:r>
                        <a:rPr lang="en-US" sz="1500" dirty="0">
                          <a:latin typeface="Arial" pitchFamily="34" charset="0"/>
                          <a:ea typeface="Times New Roman"/>
                          <a:cs typeface="Arial" pitchFamily="34" charset="0"/>
                        </a:rPr>
                        <a:t>Sabuhi</a:t>
                      </a:r>
                      <a:r>
                        <a:rPr lang="en-US" sz="1500" baseline="0" dirty="0">
                          <a:latin typeface="Arial" pitchFamily="34" charset="0"/>
                          <a:ea typeface="Times New Roman"/>
                          <a:cs typeface="Arial" pitchFamily="34" charset="0"/>
                        </a:rPr>
                        <a:t> Yusifzada</a:t>
                      </a:r>
                      <a:endParaRPr lang="en-US" sz="1500" dirty="0">
                        <a:latin typeface="Arial" pitchFamily="34" charset="0"/>
                        <a:ea typeface="Times New Roman"/>
                        <a:cs typeface="Arial" pitchFamily="34" charset="0"/>
                      </a:endParaRPr>
                    </a:p>
                  </a:txBody>
                  <a:tcPr marL="84867" marR="8486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500" baseline="0" dirty="0">
                          <a:latin typeface="Arial" pitchFamily="34" charset="0"/>
                          <a:ea typeface="Times New Roman"/>
                          <a:cs typeface="Arial" pitchFamily="34" charset="0"/>
                        </a:rPr>
                        <a:t>           The Quest, Main Character, Menu </a:t>
                      </a:r>
                      <a:endParaRPr lang="en-US" sz="1500" dirty="0">
                        <a:latin typeface="Arial" pitchFamily="34" charset="0"/>
                        <a:ea typeface="Times New Roman"/>
                        <a:cs typeface="Arial" pitchFamily="34" charset="0"/>
                      </a:endParaRPr>
                    </a:p>
                  </a:txBody>
                  <a:tcPr marL="84867" marR="8486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500" dirty="0">
                          <a:latin typeface="Arial" pitchFamily="34" charset="0"/>
                          <a:ea typeface="Times New Roman"/>
                          <a:cs typeface="Arial" pitchFamily="34" charset="0"/>
                        </a:rPr>
                        <a:t>25</a:t>
                      </a:r>
                    </a:p>
                  </a:txBody>
                  <a:tcPr marL="84867" marR="8486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1281">
                <a:tc>
                  <a:txBody>
                    <a:bodyPr/>
                    <a:lstStyle/>
                    <a:p>
                      <a:pPr>
                        <a:spcAft>
                          <a:spcPts val="0"/>
                        </a:spcAft>
                      </a:pPr>
                      <a:r>
                        <a:rPr lang="en-US" sz="1500" dirty="0">
                          <a:latin typeface="Arial" pitchFamily="34" charset="0"/>
                          <a:ea typeface="Times New Roman"/>
                          <a:cs typeface="Arial" pitchFamily="34" charset="0"/>
                        </a:rPr>
                        <a:t>Kamran </a:t>
                      </a:r>
                      <a:r>
                        <a:rPr lang="en-US" sz="1500" baseline="0" dirty="0" err="1">
                          <a:latin typeface="Arial" pitchFamily="34" charset="0"/>
                          <a:ea typeface="Times New Roman"/>
                          <a:cs typeface="Arial" pitchFamily="34" charset="0"/>
                        </a:rPr>
                        <a:t>Ahmadzada</a:t>
                      </a:r>
                      <a:endParaRPr lang="en-US" sz="1500" dirty="0">
                        <a:latin typeface="Arial" pitchFamily="34" charset="0"/>
                        <a:ea typeface="Times New Roman"/>
                        <a:cs typeface="Arial" pitchFamily="34" charset="0"/>
                      </a:endParaRPr>
                    </a:p>
                  </a:txBody>
                  <a:tcPr marL="84867" marR="8486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500" baseline="0" dirty="0">
                          <a:latin typeface="Arial" pitchFamily="34" charset="0"/>
                          <a:ea typeface="Times New Roman"/>
                          <a:cs typeface="Arial" pitchFamily="34" charset="0"/>
                        </a:rPr>
                        <a:t>           Menu, Controls, Sound</a:t>
                      </a:r>
                      <a:endParaRPr lang="en-US" sz="1500" dirty="0">
                        <a:latin typeface="Arial" pitchFamily="34" charset="0"/>
                        <a:ea typeface="Times New Roman"/>
                        <a:cs typeface="Arial" pitchFamily="34" charset="0"/>
                      </a:endParaRPr>
                    </a:p>
                  </a:txBody>
                  <a:tcPr marL="84867" marR="8486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500" dirty="0">
                          <a:latin typeface="Arial" pitchFamily="34" charset="0"/>
                          <a:ea typeface="Times New Roman"/>
                          <a:cs typeface="Arial" pitchFamily="34" charset="0"/>
                        </a:rPr>
                        <a:t>25</a:t>
                      </a:r>
                    </a:p>
                  </a:txBody>
                  <a:tcPr marL="84867" marR="8486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1281">
                <a:tc>
                  <a:txBody>
                    <a:bodyPr/>
                    <a:lstStyle/>
                    <a:p>
                      <a:pPr>
                        <a:spcAft>
                          <a:spcPts val="0"/>
                        </a:spcAft>
                      </a:pPr>
                      <a:r>
                        <a:rPr lang="en-US" sz="1500" dirty="0" err="1">
                          <a:latin typeface="Arial" pitchFamily="34" charset="0"/>
                          <a:ea typeface="Times New Roman"/>
                          <a:cs typeface="Arial" pitchFamily="34" charset="0"/>
                        </a:rPr>
                        <a:t>Davud</a:t>
                      </a:r>
                      <a:r>
                        <a:rPr lang="en-US" sz="1500" baseline="0" dirty="0">
                          <a:latin typeface="Arial" pitchFamily="34" charset="0"/>
                          <a:ea typeface="Times New Roman"/>
                          <a:cs typeface="Arial" pitchFamily="34" charset="0"/>
                        </a:rPr>
                        <a:t> </a:t>
                      </a:r>
                      <a:r>
                        <a:rPr lang="en-US" sz="1500" baseline="0" dirty="0" err="1">
                          <a:latin typeface="Arial" pitchFamily="34" charset="0"/>
                          <a:ea typeface="Times New Roman"/>
                          <a:cs typeface="Arial" pitchFamily="34" charset="0"/>
                        </a:rPr>
                        <a:t>Ismayilov</a:t>
                      </a:r>
                      <a:endParaRPr lang="en-US" sz="1500" dirty="0">
                        <a:latin typeface="Arial" pitchFamily="34" charset="0"/>
                        <a:ea typeface="Times New Roman"/>
                        <a:cs typeface="Arial" pitchFamily="34" charset="0"/>
                      </a:endParaRPr>
                    </a:p>
                  </a:txBody>
                  <a:tcPr marL="84867" marR="8486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500" dirty="0">
                          <a:latin typeface="Arial" pitchFamily="34" charset="0"/>
                          <a:ea typeface="Times New Roman"/>
                          <a:cs typeface="Arial" pitchFamily="34" charset="0"/>
                        </a:rPr>
                        <a:t>           Environment,</a:t>
                      </a:r>
                      <a:r>
                        <a:rPr lang="en-US" sz="1500" baseline="0" dirty="0">
                          <a:latin typeface="Arial" pitchFamily="34" charset="0"/>
                          <a:ea typeface="Times New Roman"/>
                          <a:cs typeface="Arial" pitchFamily="34" charset="0"/>
                        </a:rPr>
                        <a:t> Pain points, Proudest Moments</a:t>
                      </a:r>
                      <a:endParaRPr lang="en-US" sz="1500" dirty="0">
                        <a:latin typeface="Arial" pitchFamily="34" charset="0"/>
                        <a:ea typeface="Times New Roman"/>
                        <a:cs typeface="Arial" pitchFamily="34" charset="0"/>
                      </a:endParaRPr>
                    </a:p>
                  </a:txBody>
                  <a:tcPr marL="84867" marR="8486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500" dirty="0">
                          <a:latin typeface="Arial" pitchFamily="34" charset="0"/>
                          <a:ea typeface="Times New Roman"/>
                          <a:cs typeface="Arial" pitchFamily="34" charset="0"/>
                        </a:rPr>
                        <a:t>25</a:t>
                      </a:r>
                    </a:p>
                  </a:txBody>
                  <a:tcPr marL="84867" marR="84867"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41158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a:t>The presentation will be graded based on the following criteria:</a:t>
            </a:r>
          </a:p>
          <a:p>
            <a:pPr lvl="1"/>
            <a:r>
              <a:rPr lang="en-US" b="1" dirty="0">
                <a:solidFill>
                  <a:srgbClr val="0070C0"/>
                </a:solidFill>
              </a:rPr>
              <a:t>Content</a:t>
            </a:r>
            <a:r>
              <a:rPr lang="en-US" dirty="0"/>
              <a:t> 20%: from “Design content missing or completely useless.” to “All sections completed, design accurately reflects release contents. Design notes thoughtfully completed.” </a:t>
            </a:r>
          </a:p>
          <a:p>
            <a:pPr lvl="1"/>
            <a:r>
              <a:rPr lang="en-US" b="1" dirty="0">
                <a:solidFill>
                  <a:srgbClr val="0070C0"/>
                </a:solidFill>
              </a:rPr>
              <a:t>Organization</a:t>
            </a:r>
            <a:r>
              <a:rPr lang="en-US" dirty="0"/>
              <a:t> 20%: from “No organized presentation. The needed information is elicited with questions.” to “Information presented in a logical, interesting sequence which audience can follow.”</a:t>
            </a:r>
          </a:p>
          <a:p>
            <a:pPr lvl="1"/>
            <a:endParaRPr lang="en-US" dirty="0"/>
          </a:p>
          <a:p>
            <a:pPr lvl="1"/>
            <a:r>
              <a:rPr lang="en-US" b="1" dirty="0">
                <a:solidFill>
                  <a:srgbClr val="0070C0"/>
                </a:solidFill>
              </a:rPr>
              <a:t>Delivery</a:t>
            </a:r>
            <a:r>
              <a:rPr lang="en-US" dirty="0"/>
              <a:t> 20%: from “Presenters simply reads the slides, or is completely incomprehensible” to “Presenters used clear voice and correct, precise pronunciation of terms.” </a:t>
            </a:r>
          </a:p>
          <a:p>
            <a:pPr lvl="1"/>
            <a:r>
              <a:rPr lang="en-US" b="1" dirty="0">
                <a:solidFill>
                  <a:srgbClr val="0070C0"/>
                </a:solidFill>
              </a:rPr>
              <a:t>Participation</a:t>
            </a:r>
            <a:r>
              <a:rPr lang="en-US" dirty="0"/>
              <a:t> 20%: from “Several team members missing. Conflicts within team visible.” to “Well-planned allocation of presentation all team members.”</a:t>
            </a:r>
          </a:p>
          <a:p>
            <a:pPr lvl="1"/>
            <a:r>
              <a:rPr lang="en-US" b="1" dirty="0">
                <a:solidFill>
                  <a:srgbClr val="0070C0"/>
                </a:solidFill>
              </a:rPr>
              <a:t>Design Knowledge </a:t>
            </a:r>
            <a:r>
              <a:rPr lang="en-US" dirty="0"/>
              <a:t>20%: from “Team does not have grasp of information; cannot answer questions about the design.” to “Team demonstrates full knowledge with explanations and elaboration.”</a:t>
            </a:r>
          </a:p>
        </p:txBody>
      </p:sp>
      <p:sp>
        <p:nvSpPr>
          <p:cNvPr id="3" name="Title 2"/>
          <p:cNvSpPr>
            <a:spLocks noGrp="1"/>
          </p:cNvSpPr>
          <p:nvPr>
            <p:ph type="title"/>
          </p:nvPr>
        </p:nvSpPr>
        <p:spPr/>
        <p:txBody>
          <a:bodyPr/>
          <a:lstStyle/>
          <a:p>
            <a:r>
              <a:rPr lang="en-US" dirty="0"/>
              <a:t>Appendix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r>
              <a:rPr lang="en-US" sz="2000" dirty="0"/>
              <a:t>According to the [1] statistics shooter genre are most popular (32%) among the US and Asian gamers.</a:t>
            </a:r>
            <a:br>
              <a:rPr lang="en-US" sz="2000" dirty="0"/>
            </a:br>
            <a:br>
              <a:rPr lang="en-US" sz="2000" dirty="0"/>
            </a:br>
            <a:endParaRPr lang="en-US" sz="2000" dirty="0"/>
          </a:p>
          <a:p>
            <a:r>
              <a:rPr lang="en-US" sz="2000" dirty="0"/>
              <a:t>Players who have some shooter game experience will be familiar with gameplay and are expected to have less adaptation process than others.</a:t>
            </a:r>
            <a:br>
              <a:rPr lang="en-US" sz="2000" dirty="0"/>
            </a:br>
            <a:br>
              <a:rPr lang="en-US" sz="2000" dirty="0"/>
            </a:br>
            <a:endParaRPr lang="en-US" sz="2000" dirty="0"/>
          </a:p>
          <a:p>
            <a:r>
              <a:rPr lang="en-US" sz="2000" dirty="0"/>
              <a:t>No violation, therefore there is no age restriction and any graphical content</a:t>
            </a:r>
            <a:r>
              <a:rPr lang="en-US" sz="2000" dirty="0">
                <a:solidFill>
                  <a:schemeClr val="tx2">
                    <a:lumMod val="75000"/>
                  </a:schemeClr>
                </a:solidFill>
              </a:rPr>
              <a:t>.</a:t>
            </a:r>
          </a:p>
          <a:p>
            <a:endParaRPr lang="en-US" sz="2000" dirty="0"/>
          </a:p>
        </p:txBody>
      </p:sp>
      <p:sp>
        <p:nvSpPr>
          <p:cNvPr id="4098" name="Rectangle 2"/>
          <p:cNvSpPr>
            <a:spLocks noGrp="1" noChangeArrowheads="1"/>
          </p:cNvSpPr>
          <p:nvPr>
            <p:ph type="title"/>
          </p:nvPr>
        </p:nvSpPr>
        <p:spPr/>
        <p:txBody>
          <a:bodyPr/>
          <a:lstStyle/>
          <a:p>
            <a:pPr eaLnBrk="1" hangingPunct="1"/>
            <a:r>
              <a:rPr lang="en-US" dirty="0"/>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2060848"/>
            <a:ext cx="8229600" cy="4525963"/>
          </a:xfrm>
        </p:spPr>
        <p:txBody>
          <a:bodyPr>
            <a:normAutofit/>
          </a:bodyPr>
          <a:lstStyle/>
          <a:p>
            <a:r>
              <a:rPr lang="en-US" sz="2500" dirty="0"/>
              <a:t>Frozen Summer is a single player game which is inspired from Azerbaijani fairy tales.</a:t>
            </a:r>
            <a:br>
              <a:rPr lang="en-US" sz="2500" dirty="0"/>
            </a:br>
            <a:endParaRPr lang="en-US" sz="2500" dirty="0"/>
          </a:p>
          <a:p>
            <a:r>
              <a:rPr lang="en-US" sz="2500" dirty="0"/>
              <a:t>Main player has to destroy all snowmen in a given time.</a:t>
            </a:r>
            <a:br>
              <a:rPr lang="en-US" sz="2500" dirty="0"/>
            </a:br>
            <a:endParaRPr lang="en-US" sz="2500" dirty="0"/>
          </a:p>
          <a:p>
            <a:r>
              <a:rPr lang="en-US" sz="2500" dirty="0" err="1"/>
              <a:t>Baybecan</a:t>
            </a:r>
            <a:r>
              <a:rPr lang="en-US" sz="2500" dirty="0"/>
              <a:t> can use objects in the map for defense.</a:t>
            </a:r>
          </a:p>
          <a:p>
            <a:endParaRPr lang="en-US" dirty="0"/>
          </a:p>
        </p:txBody>
      </p:sp>
      <p:sp>
        <p:nvSpPr>
          <p:cNvPr id="3" name="Title 2"/>
          <p:cNvSpPr>
            <a:spLocks noGrp="1"/>
          </p:cNvSpPr>
          <p:nvPr>
            <p:ph type="title"/>
          </p:nvPr>
        </p:nvSpPr>
        <p:spPr/>
        <p:txBody>
          <a:bodyPr/>
          <a:lstStyle/>
          <a:p>
            <a:r>
              <a:rPr lang="en-US" dirty="0"/>
              <a:t>Game Description: Overview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3511" y="1916832"/>
            <a:ext cx="8229600" cy="4525963"/>
          </a:xfrm>
        </p:spPr>
        <p:txBody>
          <a:bodyPr>
            <a:normAutofit/>
          </a:bodyPr>
          <a:lstStyle/>
          <a:p>
            <a:r>
              <a:rPr lang="en-US" sz="2500" dirty="0"/>
              <a:t>Main goal of the Frozen Summer is surviving from snowmen in a given time and collecting scores by hitting the buckets of the snowmen.</a:t>
            </a:r>
          </a:p>
          <a:p>
            <a:endParaRPr lang="en-US" sz="2500" dirty="0"/>
          </a:p>
          <a:p>
            <a:r>
              <a:rPr lang="en-US" sz="2500" dirty="0"/>
              <a:t>Different techniques can be used to successfully finish the game.</a:t>
            </a:r>
          </a:p>
          <a:p>
            <a:endParaRPr lang="en-US" sz="2500" dirty="0"/>
          </a:p>
          <a:p>
            <a:r>
              <a:rPr lang="en-US" sz="2500" dirty="0"/>
              <a:t>Main player can find perfect spot in the map in order to destroy snowmen more easily.</a:t>
            </a:r>
          </a:p>
          <a:p>
            <a:pPr marL="0" indent="0">
              <a:buNone/>
            </a:pPr>
            <a:endParaRPr lang="en-US" dirty="0"/>
          </a:p>
        </p:txBody>
      </p:sp>
      <p:sp>
        <p:nvSpPr>
          <p:cNvPr id="3" name="Title 2"/>
          <p:cNvSpPr>
            <a:spLocks noGrp="1"/>
          </p:cNvSpPr>
          <p:nvPr>
            <p:ph type="title"/>
          </p:nvPr>
        </p:nvSpPr>
        <p:spPr/>
        <p:txBody>
          <a:bodyPr/>
          <a:lstStyle/>
          <a:p>
            <a:r>
              <a:rPr lang="en-US" dirty="0"/>
              <a:t>Game Description: The Quest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Main character is dressed with national outfit. He has ability to shoot snowball which is one headshot is enough to kill one snowmen. First Person shooter view.</a:t>
            </a:r>
          </a:p>
        </p:txBody>
      </p:sp>
      <p:sp>
        <p:nvSpPr>
          <p:cNvPr id="3" name="Title 2"/>
          <p:cNvSpPr>
            <a:spLocks noGrp="1"/>
          </p:cNvSpPr>
          <p:nvPr>
            <p:ph type="title"/>
          </p:nvPr>
        </p:nvSpPr>
        <p:spPr/>
        <p:txBody>
          <a:bodyPr>
            <a:normAutofit fontScale="90000"/>
          </a:bodyPr>
          <a:lstStyle/>
          <a:p>
            <a:pPr lvl="0"/>
            <a:r>
              <a:rPr lang="en-US" dirty="0"/>
              <a:t>Game Description: Main Character</a:t>
            </a:r>
          </a:p>
        </p:txBody>
      </p:sp>
      <p:pic>
        <p:nvPicPr>
          <p:cNvPr id="4" name="Picture 3"/>
          <p:cNvPicPr>
            <a:picLocks noChangeAspect="1"/>
          </p:cNvPicPr>
          <p:nvPr/>
        </p:nvPicPr>
        <p:blipFill>
          <a:blip r:embed="rId2"/>
          <a:stretch>
            <a:fillRect/>
          </a:stretch>
        </p:blipFill>
        <p:spPr>
          <a:xfrm>
            <a:off x="827584" y="3212976"/>
            <a:ext cx="7704856" cy="20162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457200" y="274638"/>
            <a:ext cx="8229600" cy="1143000"/>
          </a:xfrm>
        </p:spPr>
        <p:txBody>
          <a:bodyPr>
            <a:normAutofit fontScale="90000"/>
          </a:bodyPr>
          <a:lstStyle/>
          <a:p>
            <a:pPr lvl="0"/>
            <a:r>
              <a:rPr lang="en-US" dirty="0"/>
              <a:t>Game Description: Main Character</a:t>
            </a:r>
          </a:p>
        </p:txBody>
      </p:sp>
      <p:pic>
        <p:nvPicPr>
          <p:cNvPr id="6" name="Picture 5"/>
          <p:cNvPicPr>
            <a:picLocks noChangeAspect="1"/>
          </p:cNvPicPr>
          <p:nvPr/>
        </p:nvPicPr>
        <p:blipFill>
          <a:blip r:embed="rId2"/>
          <a:stretch>
            <a:fillRect/>
          </a:stretch>
        </p:blipFill>
        <p:spPr>
          <a:xfrm>
            <a:off x="504497" y="1196752"/>
            <a:ext cx="3407745" cy="4424090"/>
          </a:xfrm>
          <a:prstGeom prst="rect">
            <a:avLst/>
          </a:prstGeom>
        </p:spPr>
      </p:pic>
      <p:pic>
        <p:nvPicPr>
          <p:cNvPr id="7" name="Picture 6"/>
          <p:cNvPicPr>
            <a:picLocks noChangeAspect="1"/>
          </p:cNvPicPr>
          <p:nvPr/>
        </p:nvPicPr>
        <p:blipFill>
          <a:blip r:embed="rId3"/>
          <a:stretch>
            <a:fillRect/>
          </a:stretch>
        </p:blipFill>
        <p:spPr>
          <a:xfrm>
            <a:off x="4572000" y="1196752"/>
            <a:ext cx="3841684" cy="4336901"/>
          </a:xfrm>
          <a:prstGeom prst="rect">
            <a:avLst/>
          </a:prstGeom>
        </p:spPr>
      </p:pic>
    </p:spTree>
    <p:extLst>
      <p:ext uri="{BB962C8B-B14F-4D97-AF65-F5344CB8AC3E}">
        <p14:creationId xmlns:p14="http://schemas.microsoft.com/office/powerpoint/2010/main" val="144306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Main opponents are snowmen. In order to hide from your enemy you have a opportunity to use objects in the middle of the map.</a:t>
            </a:r>
          </a:p>
        </p:txBody>
      </p:sp>
      <p:sp>
        <p:nvSpPr>
          <p:cNvPr id="3" name="Title 2"/>
          <p:cNvSpPr>
            <a:spLocks noGrp="1"/>
          </p:cNvSpPr>
          <p:nvPr>
            <p:ph type="title"/>
          </p:nvPr>
        </p:nvSpPr>
        <p:spPr/>
        <p:txBody>
          <a:bodyPr>
            <a:normAutofit/>
          </a:bodyPr>
          <a:lstStyle/>
          <a:p>
            <a:r>
              <a:rPr lang="en-US" dirty="0"/>
              <a:t>Game Description: Opponents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Game Matrix</a:t>
            </a:r>
          </a:p>
        </p:txBody>
      </p:sp>
      <p:pic>
        <p:nvPicPr>
          <p:cNvPr id="4" name="Picture 3"/>
          <p:cNvPicPr>
            <a:picLocks noChangeAspect="1"/>
          </p:cNvPicPr>
          <p:nvPr/>
        </p:nvPicPr>
        <p:blipFill>
          <a:blip r:embed="rId2"/>
          <a:stretch>
            <a:fillRect/>
          </a:stretch>
        </p:blipFill>
        <p:spPr>
          <a:xfrm>
            <a:off x="683568" y="1196752"/>
            <a:ext cx="7877640" cy="4752528"/>
          </a:xfrm>
          <a:prstGeom prst="rect">
            <a:avLst/>
          </a:prstGeom>
        </p:spPr>
      </p:pic>
    </p:spTree>
    <p:extLst>
      <p:ext uri="{BB962C8B-B14F-4D97-AF65-F5344CB8AC3E}">
        <p14:creationId xmlns:p14="http://schemas.microsoft.com/office/powerpoint/2010/main" val="3215426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7751</TotalTime>
  <Words>611</Words>
  <Application>Microsoft Office PowerPoint</Application>
  <PresentationFormat>On-screen Show (4:3)</PresentationFormat>
  <Paragraphs>82</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Frozen Summer Finish them! If you can…</vt:lpstr>
      <vt:lpstr>Team contribution</vt:lpstr>
      <vt:lpstr>Introduction</vt:lpstr>
      <vt:lpstr>Game Description: Overview</vt:lpstr>
      <vt:lpstr>Game Description: The Quest</vt:lpstr>
      <vt:lpstr>Game Description: Main Character</vt:lpstr>
      <vt:lpstr>Game Description: Main Character</vt:lpstr>
      <vt:lpstr>Game Description: Opponents</vt:lpstr>
      <vt:lpstr>Game Matrix</vt:lpstr>
      <vt:lpstr>Game Description: Environment</vt:lpstr>
      <vt:lpstr>Game Description: Menus</vt:lpstr>
      <vt:lpstr>Game Description: Menus</vt:lpstr>
      <vt:lpstr>Game Description: Controls</vt:lpstr>
      <vt:lpstr>Game Description: Sounds: </vt:lpstr>
      <vt:lpstr>Some of the Used Methods</vt:lpstr>
      <vt:lpstr>How We Solved It (Coolest Moment)</vt:lpstr>
      <vt:lpstr>Summary</vt:lpstr>
      <vt:lpstr>References</vt:lpstr>
      <vt:lpstr>Game Play and Behind the Scenes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210: Introduction to Software Engineering</dc:title>
  <dc:creator>Araz Yusubov</dc:creator>
  <cp:lastModifiedBy>Davud</cp:lastModifiedBy>
  <cp:revision>625</cp:revision>
  <dcterms:created xsi:type="dcterms:W3CDTF">2015-09-07T11:53:05Z</dcterms:created>
  <dcterms:modified xsi:type="dcterms:W3CDTF">2018-12-08T04:39:03Z</dcterms:modified>
</cp:coreProperties>
</file>