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8a1d6b58f8_0_4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 name="Google Shape;44;g28a1d6b58f8_0_4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g28a1d6b58f8_0_4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a1d6b58f8_0_2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28a1d6b58f8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GB"/>
              <a:t>Context</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en-GB"/>
              <a:t>Focus edge computing</a:t>
            </a:r>
            <a:endParaRPr/>
          </a:p>
          <a:p>
            <a:pPr indent="0" lvl="0" marL="0" rtl="0" algn="l">
              <a:spcBef>
                <a:spcPts val="0"/>
              </a:spcBef>
              <a:spcAft>
                <a:spcPts val="0"/>
              </a:spcAft>
              <a:buNone/>
            </a:pPr>
            <a:r>
              <a:rPr b="0" lang="en-GB"/>
              <a:t>Part of Internet of Things</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en-GB"/>
              <a:t>IoT = extension of the internet …</a:t>
            </a:r>
            <a:endParaRPr/>
          </a:p>
          <a:p>
            <a:pPr indent="0" lvl="0" marL="0" marR="0" rtl="0" algn="l">
              <a:lnSpc>
                <a:spcPct val="100000"/>
              </a:lnSpc>
              <a:spcBef>
                <a:spcPts val="0"/>
              </a:spcBef>
              <a:spcAft>
                <a:spcPts val="0"/>
              </a:spcAft>
              <a:buClr>
                <a:schemeClr val="dk1"/>
              </a:buClr>
              <a:buSzPts val="1200"/>
              <a:buFont typeface="Calibri"/>
              <a:buNone/>
            </a:pPr>
            <a:r>
              <a:t/>
            </a:r>
            <a:endParaRPr b="1" i="0" sz="1200" u="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en-GB" sz="1200" u="none" strike="noStrike">
                <a:latin typeface="Arial"/>
                <a:ea typeface="Arial"/>
                <a:cs typeface="Arial"/>
                <a:sym typeface="Arial"/>
              </a:rPr>
              <a:t>[click]</a:t>
            </a:r>
            <a:endParaRPr b="0"/>
          </a:p>
          <a:p>
            <a:pPr indent="0" lvl="0" marL="0" rtl="0" algn="l">
              <a:spcBef>
                <a:spcPts val="0"/>
              </a:spcBef>
              <a:spcAft>
                <a:spcPts val="0"/>
              </a:spcAft>
              <a:buNone/>
            </a:pPr>
            <a:r>
              <a:rPr b="0" lang="en-GB"/>
              <a:t>IoT strongly criticized</a:t>
            </a:r>
            <a:endParaRPr/>
          </a:p>
          <a:p>
            <a:pPr indent="0" lvl="0" marL="0" rtl="0" algn="l">
              <a:spcBef>
                <a:spcPts val="0"/>
              </a:spcBef>
              <a:spcAft>
                <a:spcPts val="0"/>
              </a:spcAft>
              <a:buNone/>
            </a:pPr>
            <a:r>
              <a:rPr lang="en-GB"/>
              <a:t>Energy for IoT in the world</a:t>
            </a:r>
            <a:endParaRPr/>
          </a:p>
          <a:p>
            <a:pPr indent="0" lvl="0" marL="0" rtl="0" algn="l">
              <a:spcBef>
                <a:spcPts val="0"/>
              </a:spcBef>
              <a:spcAft>
                <a:spcPts val="0"/>
              </a:spcAft>
              <a:buNone/>
            </a:pPr>
            <a:r>
              <a:rPr lang="en-GB"/>
              <a:t>More than 2 times the overall energy consumption of France</a:t>
            </a:r>
            <a:endParaRPr/>
          </a:p>
          <a:p>
            <a:pPr indent="0" lvl="0" marL="0" rtl="0" algn="l">
              <a:spcBef>
                <a:spcPts val="0"/>
              </a:spcBef>
              <a:spcAft>
                <a:spcPts val="0"/>
              </a:spcAft>
              <a:buNone/>
            </a:pPr>
            <a:r>
              <a:t/>
            </a:r>
            <a:endParaRPr b="1" i="0" sz="1200" u="none" strike="noStrike">
              <a:latin typeface="Arial"/>
              <a:ea typeface="Arial"/>
              <a:cs typeface="Arial"/>
              <a:sym typeface="Arial"/>
            </a:endParaRPr>
          </a:p>
          <a:p>
            <a:pPr indent="0" lvl="0" marL="0" rtl="0" algn="l">
              <a:spcBef>
                <a:spcPts val="0"/>
              </a:spcBef>
              <a:spcAft>
                <a:spcPts val="0"/>
              </a:spcAft>
              <a:buNone/>
            </a:pPr>
            <a:r>
              <a:rPr b="1" i="0" lang="en-GB" sz="1200" u="none" strike="noStrike">
                <a:latin typeface="Arial"/>
                <a:ea typeface="Arial"/>
                <a:cs typeface="Arial"/>
                <a:sym typeface="Arial"/>
              </a:rPr>
              <a:t>[click]</a:t>
            </a:r>
            <a:endParaRPr/>
          </a:p>
          <a:p>
            <a:pPr indent="0" lvl="0" marL="0" rtl="0" algn="l">
              <a:spcBef>
                <a:spcPts val="0"/>
              </a:spcBef>
              <a:spcAft>
                <a:spcPts val="0"/>
              </a:spcAft>
              <a:buNone/>
            </a:pPr>
            <a:r>
              <a:rPr lang="en-GB"/>
              <a:t>We expect a 20% increase by 2030</a:t>
            </a:r>
            <a:endParaRPr/>
          </a:p>
        </p:txBody>
      </p:sp>
      <p:sp>
        <p:nvSpPr>
          <p:cNvPr id="53" name="Google Shape;53;g28a1d6b58f8_0_2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However IoT also have some benefits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u="none" strike="noStrike">
                <a:latin typeface="Arial"/>
                <a:ea typeface="Arial"/>
                <a:cs typeface="Arial"/>
                <a:sym typeface="Arial"/>
              </a:rPr>
              <a:t>To increase energy efficiency we need application specific solution</a:t>
            </a:r>
            <a:endParaRPr/>
          </a:p>
          <a:p>
            <a:pPr indent="0" lvl="0" marL="0" rtl="0" algn="l">
              <a:spcBef>
                <a:spcPts val="0"/>
              </a:spcBef>
              <a:spcAft>
                <a:spcPts val="0"/>
              </a:spcAft>
              <a:buNone/>
            </a:pPr>
            <a:r>
              <a:rPr b="0" i="0" lang="en-GB" sz="1200" u="none" strike="noStrike">
                <a:latin typeface="Arial"/>
                <a:ea typeface="Arial"/>
                <a:cs typeface="Arial"/>
                <a:sym typeface="Arial"/>
              </a:rPr>
              <a:t>So we need to study how these nodes works</a:t>
            </a:r>
            <a:endParaRPr/>
          </a:p>
          <a:p>
            <a:pPr indent="0" lvl="0" marL="0" rtl="0" algn="l">
              <a:spcBef>
                <a:spcPts val="0"/>
              </a:spcBef>
              <a:spcAft>
                <a:spcPts val="0"/>
              </a:spcAft>
              <a:buNone/>
            </a:pPr>
            <a:r>
              <a:rPr b="1" i="0" lang="en-GB" sz="1200" u="none" strike="noStrike">
                <a:latin typeface="Arial"/>
                <a:ea typeface="Arial"/>
                <a:cs typeface="Arial"/>
                <a:sym typeface="Arial"/>
              </a:rPr>
              <a:t>[click]</a:t>
            </a:r>
            <a:endParaRPr b="0" i="0" sz="1200" u="none" strike="noStrike">
              <a:latin typeface="Arial"/>
              <a:ea typeface="Arial"/>
              <a:cs typeface="Arial"/>
              <a:sym typeface="Arial"/>
            </a:endParaRPr>
          </a:p>
          <a:p>
            <a:pPr indent="0" lvl="0" marL="0" rtl="0" algn="l">
              <a:spcBef>
                <a:spcPts val="0"/>
              </a:spcBef>
              <a:spcAft>
                <a:spcPts val="0"/>
              </a:spcAft>
              <a:buNone/>
            </a:pPr>
            <a:r>
              <a:rPr b="0" i="0" lang="en-GB" sz="1200" u="none" strike="noStrike">
                <a:latin typeface="Arial"/>
                <a:ea typeface="Arial"/>
                <a:cs typeface="Arial"/>
                <a:sym typeface="Arial"/>
              </a:rPr>
              <a:t>SN often embed event-based application -&gt; Inactive by default</a:t>
            </a:r>
            <a:endParaRPr/>
          </a:p>
          <a:p>
            <a:pPr indent="0" lvl="0" marL="0" rtl="0" algn="l">
              <a:spcBef>
                <a:spcPts val="0"/>
              </a:spcBef>
              <a:spcAft>
                <a:spcPts val="0"/>
              </a:spcAft>
              <a:buNone/>
            </a:pPr>
            <a:r>
              <a:rPr b="0" i="0" lang="en-GB" sz="1200" u="none" strike="noStrike">
                <a:latin typeface="Arial"/>
                <a:ea typeface="Arial"/>
                <a:cs typeface="Arial"/>
                <a:sym typeface="Arial"/>
              </a:rPr>
              <a:t>Following periodic or aperiodic trigger events </a:t>
            </a:r>
            <a:endParaRPr/>
          </a:p>
          <a:p>
            <a:pPr indent="0" lvl="0" marL="0" rtl="0" algn="l">
              <a:spcBef>
                <a:spcPts val="0"/>
              </a:spcBef>
              <a:spcAft>
                <a:spcPts val="0"/>
              </a:spcAft>
              <a:buNone/>
            </a:pPr>
            <a:r>
              <a:rPr b="0" i="0" lang="en-GB" sz="1200" u="none" strike="noStrike">
                <a:latin typeface="Arial"/>
                <a:ea typeface="Arial"/>
                <a:cs typeface="Arial"/>
                <a:sym typeface="Arial"/>
              </a:rPr>
              <a:t>-&gt; node perform some tasks during short active phases</a:t>
            </a:r>
            <a:endParaRPr/>
          </a:p>
          <a:p>
            <a:pPr indent="0" lvl="0" marL="0" rtl="0" algn="l">
              <a:spcBef>
                <a:spcPts val="0"/>
              </a:spcBef>
              <a:spcAft>
                <a:spcPts val="0"/>
              </a:spcAft>
              <a:buNone/>
            </a:pPr>
            <a:r>
              <a:rPr b="0" i="0" lang="en-GB" sz="1200" u="none" strike="noStrike">
                <a:latin typeface="Arial"/>
                <a:ea typeface="Arial"/>
                <a:cs typeface="Arial"/>
                <a:sym typeface="Arial"/>
              </a:rPr>
              <a:t>Define activity rate = ratio between time spent in active phases over the total time</a:t>
            </a:r>
            <a:endParaRPr/>
          </a:p>
          <a:p>
            <a:pPr indent="0" lvl="0" marL="0" rtl="0" algn="l">
              <a:spcBef>
                <a:spcPts val="0"/>
              </a:spcBef>
              <a:spcAft>
                <a:spcPts val="0"/>
              </a:spcAft>
              <a:buNone/>
            </a:pPr>
            <a:r>
              <a:rPr b="0" i="0" lang="en-GB" sz="1200" u="none" strike="noStrike">
                <a:latin typeface="Arial"/>
                <a:ea typeface="Arial"/>
                <a:cs typeface="Arial"/>
                <a:sym typeface="Arial"/>
              </a:rPr>
              <a:t>When activity rate is very low -&gt; system is most of the time inactive</a:t>
            </a:r>
            <a:endParaRPr/>
          </a:p>
          <a:p>
            <a:pPr indent="0" lvl="0" marL="0" rtl="0" algn="l">
              <a:spcBef>
                <a:spcPts val="0"/>
              </a:spcBef>
              <a:spcAft>
                <a:spcPts val="0"/>
              </a:spcAft>
              <a:buNone/>
            </a:pPr>
            <a:r>
              <a:rPr b="0" i="0" lang="en-GB" sz="1200" u="none" strike="noStrike">
                <a:latin typeface="Arial"/>
                <a:ea typeface="Arial"/>
                <a:cs typeface="Arial"/>
                <a:sym typeface="Arial"/>
              </a:rPr>
              <a:t>Thus these devices operates in the normally-off computing paradigm</a:t>
            </a:r>
            <a:endParaRPr/>
          </a:p>
          <a:p>
            <a:pPr indent="0" lvl="0" marL="0" rtl="0" algn="l">
              <a:spcBef>
                <a:spcPts val="0"/>
              </a:spcBef>
              <a:spcAft>
                <a:spcPts val="0"/>
              </a:spcAft>
              <a:buNone/>
            </a:pPr>
            <a:r>
              <a:t/>
            </a:r>
            <a:endParaRPr b="0" i="0" sz="1200" u="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en-GB" sz="1200" u="none" strike="noStrike">
                <a:latin typeface="Arial"/>
                <a:ea typeface="Arial"/>
                <a:cs typeface="Arial"/>
                <a:sym typeface="Arial"/>
              </a:rPr>
              <a:t>[click]</a:t>
            </a:r>
            <a:endParaRPr b="0" i="0" sz="1200" u="none" strike="noStrike">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GB" sz="1200" u="none" strike="noStrike">
                <a:latin typeface="Arial"/>
                <a:ea typeface="Arial"/>
                <a:cs typeface="Arial"/>
                <a:sym typeface="Arial"/>
              </a:rPr>
              <a:t>SotA -&gt; Numerous work ENVM such as RRAM - MRAM – FRAM in sensor node</a:t>
            </a:r>
            <a:endParaRPr/>
          </a:p>
          <a:p>
            <a:pPr indent="0" lvl="0" marL="0" rtl="0" algn="l">
              <a:spcBef>
                <a:spcPts val="0"/>
              </a:spcBef>
              <a:spcAft>
                <a:spcPts val="0"/>
              </a:spcAft>
              <a:buNone/>
            </a:pPr>
            <a:r>
              <a:rPr b="0" i="0" lang="en-GB" sz="1200" u="none" strike="noStrike">
                <a:latin typeface="Arial"/>
                <a:ea typeface="Arial"/>
                <a:cs typeface="Arial"/>
                <a:sym typeface="Arial"/>
              </a:rPr>
              <a:t>And this to reduce energy consumption </a:t>
            </a:r>
            <a:endParaRPr/>
          </a:p>
          <a:p>
            <a:pPr indent="0" lvl="0" marL="0" rtl="0" algn="l">
              <a:spcBef>
                <a:spcPts val="0"/>
              </a:spcBef>
              <a:spcAft>
                <a:spcPts val="0"/>
              </a:spcAft>
              <a:buNone/>
            </a:pPr>
            <a:r>
              <a:rPr b="1" i="0" lang="en-GB" sz="1200" u="none" strike="noStrike">
                <a:latin typeface="Arial"/>
                <a:ea typeface="Arial"/>
                <a:cs typeface="Arial"/>
                <a:sym typeface="Arial"/>
              </a:rPr>
              <a:t>[click]</a:t>
            </a:r>
            <a:endParaRPr b="0" i="0" sz="1200" u="none" strike="noStrike">
              <a:latin typeface="Arial"/>
              <a:ea typeface="Arial"/>
              <a:cs typeface="Arial"/>
              <a:sym typeface="Arial"/>
            </a:endParaRPr>
          </a:p>
          <a:p>
            <a:pPr indent="0" lvl="0" marL="0" rtl="0" algn="l">
              <a:spcBef>
                <a:spcPts val="0"/>
              </a:spcBef>
              <a:spcAft>
                <a:spcPts val="0"/>
              </a:spcAft>
              <a:buNone/>
            </a:pPr>
            <a:r>
              <a:rPr b="0" i="0" lang="en-GB" sz="1200" u="none" strike="noStrike">
                <a:latin typeface="Arial"/>
                <a:ea typeface="Arial"/>
                <a:cs typeface="Arial"/>
                <a:sym typeface="Arial"/>
              </a:rPr>
              <a:t>They exploit NV properties -&gt; to minimise power consumption during long standby phases</a:t>
            </a:r>
            <a:endParaRPr/>
          </a:p>
          <a:p>
            <a:pPr indent="0" lvl="0" marL="0" rtl="0" algn="l">
              <a:spcBef>
                <a:spcPts val="0"/>
              </a:spcBef>
              <a:spcAft>
                <a:spcPts val="0"/>
              </a:spcAft>
              <a:buNone/>
            </a:pPr>
            <a:r>
              <a:rPr b="0" i="0" lang="en-GB" sz="1200" u="none" strike="noStrike">
                <a:latin typeface="Arial"/>
                <a:ea typeface="Arial"/>
                <a:cs typeface="Arial"/>
                <a:sym typeface="Arial"/>
              </a:rPr>
              <a:t>PB -&gt; They target basic sensor nodes with basic computing and storage in the cloud computing context</a:t>
            </a:r>
            <a:endParaRPr/>
          </a:p>
          <a:p>
            <a:pPr indent="0" lvl="0" marL="0" marR="0" rtl="0" algn="l">
              <a:lnSpc>
                <a:spcPct val="100000"/>
              </a:lnSpc>
              <a:spcBef>
                <a:spcPts val="0"/>
              </a:spcBef>
              <a:spcAft>
                <a:spcPts val="0"/>
              </a:spcAft>
              <a:buClr>
                <a:schemeClr val="dk1"/>
              </a:buClr>
              <a:buSzPts val="1200"/>
              <a:buFont typeface="Arial"/>
              <a:buNone/>
            </a:pPr>
            <a:r>
              <a:rPr b="1" i="0" lang="en-GB" sz="1200" u="none" strike="noStrike">
                <a:latin typeface="Arial"/>
                <a:ea typeface="Arial"/>
                <a:cs typeface="Arial"/>
                <a:sym typeface="Arial"/>
              </a:rPr>
              <a:t>[click]</a:t>
            </a:r>
            <a:endParaRPr b="0" i="0" sz="1200" u="none" strike="noStrike">
              <a:latin typeface="Arial"/>
              <a:ea typeface="Arial"/>
              <a:cs typeface="Arial"/>
              <a:sym typeface="Arial"/>
            </a:endParaRPr>
          </a:p>
          <a:p>
            <a:pPr indent="0" lvl="0" marL="0" rtl="0" algn="l">
              <a:spcBef>
                <a:spcPts val="0"/>
              </a:spcBef>
              <a:spcAft>
                <a:spcPts val="0"/>
              </a:spcAft>
              <a:buNone/>
            </a:pPr>
            <a:r>
              <a:rPr b="0" i="0" lang="en-GB" sz="1200" u="none" strike="noStrike">
                <a:latin typeface="Arial"/>
                <a:ea typeface="Arial"/>
                <a:cs typeface="Arial"/>
                <a:sym typeface="Arial"/>
              </a:rPr>
              <a:t>We can wonder: What is the relevance of ENVM in edge computing with more storage and processing?</a:t>
            </a:r>
            <a:endParaRPr/>
          </a:p>
          <a:p>
            <a:pPr indent="0" lvl="0" marL="0" marR="0" rtl="0" algn="l">
              <a:lnSpc>
                <a:spcPct val="100000"/>
              </a:lnSpc>
              <a:spcBef>
                <a:spcPts val="0"/>
              </a:spcBef>
              <a:spcAft>
                <a:spcPts val="0"/>
              </a:spcAft>
              <a:buClr>
                <a:schemeClr val="dk1"/>
              </a:buClr>
              <a:buSzPts val="1200"/>
              <a:buFont typeface="Arial"/>
              <a:buNone/>
            </a:pPr>
            <a:r>
              <a:rPr b="1" i="0" lang="en-GB" sz="1200" u="none" strike="noStrike">
                <a:latin typeface="Arial"/>
                <a:ea typeface="Arial"/>
                <a:cs typeface="Arial"/>
                <a:sym typeface="Arial"/>
              </a:rPr>
              <a:t>[click]</a:t>
            </a:r>
            <a:endParaRPr b="0" i="0" sz="1200" u="none" strike="noStrike">
              <a:latin typeface="Arial"/>
              <a:ea typeface="Arial"/>
              <a:cs typeface="Arial"/>
              <a:sym typeface="Arial"/>
            </a:endParaRPr>
          </a:p>
          <a:p>
            <a:pPr indent="0" lvl="0" marL="0" rtl="0" algn="l">
              <a:spcBef>
                <a:spcPts val="0"/>
              </a:spcBef>
              <a:spcAft>
                <a:spcPts val="0"/>
              </a:spcAft>
              <a:buNone/>
            </a:pPr>
            <a:r>
              <a:rPr b="0" i="0" lang="en-GB" sz="1200" u="none" strike="noStrike">
                <a:latin typeface="Arial"/>
                <a:ea typeface="Arial"/>
                <a:cs typeface="Arial"/>
                <a:sym typeface="Arial"/>
              </a:rPr>
              <a:t>For that we have to do memory design space exploration</a:t>
            </a:r>
            <a:endParaRPr/>
          </a:p>
        </p:txBody>
      </p:sp>
      <p:sp>
        <p:nvSpPr>
          <p:cNvPr id="143" name="Google Shape;1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a1d6b58f8_0_4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a1d6b58f8_0_4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28a1d6b58f8_0_4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a1d6b58f8_0_4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a1d6b58f8_0_4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8a1d6b58f8_0_4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a1d6b58f8_0_4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a1d6b58f8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Our hypothesis posits that the efficient integration and management of MRAM technologies can optimize energy consumption in MCUs during intermittent computing applications. To test this, we introduced a design space exploration methodology, which includes proposing a RISC-V microcontroller RTL generator, building activity-based energy models, evaluating the energy consumption of the system running a representative keyword spotting application, and studying the impact of the duty cycle between active and inactive phases on determining the optimal integration strategy. Let’s explore the methodology and findings in detail.</a:t>
            </a:r>
            <a:endParaRPr/>
          </a:p>
        </p:txBody>
      </p:sp>
      <p:sp>
        <p:nvSpPr>
          <p:cNvPr id="271" name="Google Shape;271;g28a1d6b58f8_0_4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a1d6b58f8_0_5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a1d6b58f8_0_5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Our hypothesis posits that the efficient integration and management of MRAM technologies can optimize energy consumption in MCUs during intermittent computing applications. To test this, we introduced a design space exploration methodology, which includes proposing a RISC-V microcontroller RTL generator, building activity-based energy models, evaluating the energy consumption of the system running a representative keyword spotting application, and studying the impact of the duty cycle between active and inactive phases on determining the optimal integration strategy. Let’s explore the methodology and findings in detail.</a:t>
            </a:r>
            <a:endParaRPr/>
          </a:p>
        </p:txBody>
      </p:sp>
      <p:sp>
        <p:nvSpPr>
          <p:cNvPr id="279" name="Google Shape;279;g28a1d6b58f8_0_5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5" name="Shape 15"/>
        <p:cNvGrpSpPr/>
        <p:nvPr/>
      </p:nvGrpSpPr>
      <p:grpSpPr>
        <a:xfrm>
          <a:off x="0" y="0"/>
          <a:ext cx="0" cy="0"/>
          <a:chOff x="0" y="0"/>
          <a:chExt cx="0" cy="0"/>
        </a:xfrm>
      </p:grpSpPr>
      <p:sp>
        <p:nvSpPr>
          <p:cNvPr id="16" name="Google Shape;16;p2"/>
          <p:cNvSpPr txBox="1"/>
          <p:nvPr>
            <p:ph type="ctrTitle"/>
          </p:nvPr>
        </p:nvSpPr>
        <p:spPr>
          <a:xfrm>
            <a:off x="369929" y="1170350"/>
            <a:ext cx="8678174" cy="158679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EE9110"/>
              </a:buClr>
              <a:buSzPts val="3600"/>
              <a:buFont typeface="Calibri"/>
              <a:buNone/>
              <a:defRPr b="1" sz="3600" cap="small">
                <a:solidFill>
                  <a:srgbClr val="EE911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1" type="ftr"/>
          </p:nvPr>
        </p:nvSpPr>
        <p:spPr>
          <a:xfrm>
            <a:off x="2730800" y="5939949"/>
            <a:ext cx="3968150" cy="7002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p:nvPr/>
        </p:nvSpPr>
        <p:spPr>
          <a:xfrm>
            <a:off x="0" y="0"/>
            <a:ext cx="285750" cy="6858000"/>
          </a:xfrm>
          <a:prstGeom prst="rect">
            <a:avLst/>
          </a:prstGeom>
          <a:solidFill>
            <a:srgbClr val="EE911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txBox="1"/>
          <p:nvPr>
            <p:ph idx="1" type="subTitle"/>
          </p:nvPr>
        </p:nvSpPr>
        <p:spPr>
          <a:xfrm>
            <a:off x="369929" y="2830543"/>
            <a:ext cx="8678174" cy="603595"/>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rgbClr val="575757"/>
              </a:buClr>
              <a:buSzPts val="2000"/>
              <a:buNone/>
              <a:defRPr b="1" sz="2000">
                <a:solidFill>
                  <a:srgbClr val="575757"/>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2" type="body"/>
          </p:nvPr>
        </p:nvSpPr>
        <p:spPr>
          <a:xfrm>
            <a:off x="369239" y="4037086"/>
            <a:ext cx="8678863" cy="17426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dk1"/>
              </a:buClr>
              <a:buSzPts val="1200"/>
              <a:buNone/>
              <a:defRPr b="1" sz="1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idx="3" type="body"/>
          </p:nvPr>
        </p:nvSpPr>
        <p:spPr>
          <a:xfrm>
            <a:off x="369239" y="3744277"/>
            <a:ext cx="8678863" cy="21026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dk1"/>
              </a:buClr>
              <a:buSzPts val="1400"/>
              <a:buNone/>
              <a:defRPr b="1"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 name="Google Shape;22;p2"/>
          <p:cNvPicPr preferRelativeResize="0"/>
          <p:nvPr/>
        </p:nvPicPr>
        <p:blipFill rotWithShape="1">
          <a:blip r:embed="rId2">
            <a:alphaModFix/>
          </a:blip>
          <a:srcRect b="0" l="0" r="0" t="0"/>
          <a:stretch/>
        </p:blipFill>
        <p:spPr>
          <a:xfrm>
            <a:off x="5295025" y="276649"/>
            <a:ext cx="1641890" cy="540000"/>
          </a:xfrm>
          <a:prstGeom prst="rect">
            <a:avLst/>
          </a:prstGeom>
          <a:noFill/>
          <a:ln>
            <a:noFill/>
          </a:ln>
        </p:spPr>
      </p:pic>
      <p:pic>
        <p:nvPicPr>
          <p:cNvPr id="23" name="Google Shape;23;p2"/>
          <p:cNvPicPr preferRelativeResize="0"/>
          <p:nvPr/>
        </p:nvPicPr>
        <p:blipFill rotWithShape="1">
          <a:blip r:embed="rId3">
            <a:alphaModFix/>
          </a:blip>
          <a:srcRect b="0" l="0" r="0" t="0"/>
          <a:stretch/>
        </p:blipFill>
        <p:spPr>
          <a:xfrm>
            <a:off x="7677751" y="5930068"/>
            <a:ext cx="973187" cy="720000"/>
          </a:xfrm>
          <a:prstGeom prst="rect">
            <a:avLst/>
          </a:prstGeom>
          <a:noFill/>
          <a:ln>
            <a:noFill/>
          </a:ln>
        </p:spPr>
      </p:pic>
      <p:pic>
        <p:nvPicPr>
          <p:cNvPr id="24" name="Google Shape;24;p2"/>
          <p:cNvPicPr preferRelativeResize="0"/>
          <p:nvPr/>
        </p:nvPicPr>
        <p:blipFill rotWithShape="1">
          <a:blip r:embed="rId4">
            <a:alphaModFix/>
          </a:blip>
          <a:srcRect b="0" l="0" r="0" t="0"/>
          <a:stretch/>
        </p:blipFill>
        <p:spPr>
          <a:xfrm>
            <a:off x="1753356" y="5930068"/>
            <a:ext cx="720000" cy="720000"/>
          </a:xfrm>
          <a:prstGeom prst="rect">
            <a:avLst/>
          </a:prstGeom>
          <a:noFill/>
          <a:ln>
            <a:noFill/>
          </a:ln>
        </p:spPr>
      </p:pic>
      <p:pic>
        <p:nvPicPr>
          <p:cNvPr id="25" name="Google Shape;25;p2"/>
          <p:cNvPicPr preferRelativeResize="0"/>
          <p:nvPr/>
        </p:nvPicPr>
        <p:blipFill rotWithShape="1">
          <a:blip r:embed="rId5">
            <a:alphaModFix/>
          </a:blip>
          <a:srcRect b="0" l="0" r="0" t="0"/>
          <a:stretch/>
        </p:blipFill>
        <p:spPr>
          <a:xfrm>
            <a:off x="817129" y="5930068"/>
            <a:ext cx="720000" cy="720000"/>
          </a:xfrm>
          <a:prstGeom prst="rect">
            <a:avLst/>
          </a:prstGeom>
          <a:noFill/>
          <a:ln>
            <a:noFill/>
          </a:ln>
        </p:spPr>
      </p:pic>
      <p:pic>
        <p:nvPicPr>
          <p:cNvPr id="26" name="Google Shape;26;p2"/>
          <p:cNvPicPr preferRelativeResize="0"/>
          <p:nvPr/>
        </p:nvPicPr>
        <p:blipFill rotWithShape="1">
          <a:blip r:embed="rId6">
            <a:alphaModFix/>
          </a:blip>
          <a:srcRect b="0" l="0" r="0" t="0"/>
          <a:stretch/>
        </p:blipFill>
        <p:spPr>
          <a:xfrm>
            <a:off x="2207085" y="186649"/>
            <a:ext cx="2147727" cy="72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611999" y="0"/>
            <a:ext cx="8319275" cy="5607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75757"/>
              </a:buClr>
              <a:buSzPts val="3600"/>
              <a:buFont typeface="Calibri"/>
              <a:buNone/>
              <a:defRPr b="1" sz="3600" cap="small">
                <a:solidFill>
                  <a:srgbClr val="575757"/>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212725" y="774700"/>
            <a:ext cx="8718550" cy="54022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31" name="Google Shape;31;p3"/>
          <p:cNvCxnSpPr/>
          <p:nvPr/>
        </p:nvCxnSpPr>
        <p:spPr>
          <a:xfrm>
            <a:off x="212725" y="567070"/>
            <a:ext cx="8718550" cy="0"/>
          </a:xfrm>
          <a:prstGeom prst="straightConnector1">
            <a:avLst/>
          </a:prstGeom>
          <a:noFill/>
          <a:ln cap="rnd" cmpd="sng" w="28575">
            <a:solidFill>
              <a:srgbClr val="EE9110"/>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2" name="Shape 32"/>
        <p:cNvGrpSpPr/>
        <p:nvPr/>
      </p:nvGrpSpPr>
      <p:grpSpPr>
        <a:xfrm>
          <a:off x="0" y="0"/>
          <a:ext cx="0" cy="0"/>
          <a:chOff x="0" y="0"/>
          <a:chExt cx="0" cy="0"/>
        </a:xfrm>
      </p:grpSpPr>
      <p:sp>
        <p:nvSpPr>
          <p:cNvPr id="33" name="Google Shape;3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34" name="Google Shape;34;p4"/>
          <p:cNvSpPr txBox="1"/>
          <p:nvPr>
            <p:ph type="ctrTitle"/>
          </p:nvPr>
        </p:nvSpPr>
        <p:spPr>
          <a:xfrm>
            <a:off x="369929" y="1170350"/>
            <a:ext cx="8678174" cy="158679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EE9110"/>
              </a:buClr>
              <a:buSzPts val="3600"/>
              <a:buFont typeface="Calibri"/>
              <a:buNone/>
              <a:defRPr b="1" sz="3600" cap="small">
                <a:solidFill>
                  <a:srgbClr val="EE911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p:nvPr/>
        </p:nvSpPr>
        <p:spPr>
          <a:xfrm>
            <a:off x="0" y="0"/>
            <a:ext cx="285750" cy="6858000"/>
          </a:xfrm>
          <a:prstGeom prst="rect">
            <a:avLst/>
          </a:prstGeom>
          <a:solidFill>
            <a:srgbClr val="EE911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p:cSld name="Deux contenus">
    <p:spTree>
      <p:nvGrpSpPr>
        <p:cNvPr id="36" name="Shape 36"/>
        <p:cNvGrpSpPr/>
        <p:nvPr/>
      </p:nvGrpSpPr>
      <p:grpSpPr>
        <a:xfrm>
          <a:off x="0" y="0"/>
          <a:ext cx="0" cy="0"/>
          <a:chOff x="0" y="0"/>
          <a:chExt cx="0" cy="0"/>
        </a:xfrm>
      </p:grpSpPr>
      <p:sp>
        <p:nvSpPr>
          <p:cNvPr id="37" name="Google Shape;37;p5"/>
          <p:cNvSpPr txBox="1"/>
          <p:nvPr>
            <p:ph idx="1" type="body"/>
          </p:nvPr>
        </p:nvSpPr>
        <p:spPr>
          <a:xfrm>
            <a:off x="212724" y="739142"/>
            <a:ext cx="4302126" cy="54378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2" type="body"/>
          </p:nvPr>
        </p:nvSpPr>
        <p:spPr>
          <a:xfrm>
            <a:off x="4629149" y="739142"/>
            <a:ext cx="4302125" cy="54378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40" name="Google Shape;40;p5"/>
          <p:cNvSpPr txBox="1"/>
          <p:nvPr>
            <p:ph type="title"/>
          </p:nvPr>
        </p:nvSpPr>
        <p:spPr>
          <a:xfrm>
            <a:off x="612000" y="0"/>
            <a:ext cx="8319274" cy="5607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75757"/>
              </a:buClr>
              <a:buSzPts val="3600"/>
              <a:buFont typeface="Calibri"/>
              <a:buNone/>
              <a:defRPr b="1" sz="3600" cap="small">
                <a:solidFill>
                  <a:srgbClr val="575757"/>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1" name="Google Shape;41;p5"/>
          <p:cNvCxnSpPr/>
          <p:nvPr/>
        </p:nvCxnSpPr>
        <p:spPr>
          <a:xfrm>
            <a:off x="212725" y="567070"/>
            <a:ext cx="8718550" cy="0"/>
          </a:xfrm>
          <a:prstGeom prst="straightConnector1">
            <a:avLst/>
          </a:prstGeom>
          <a:noFill/>
          <a:ln cap="rnd" cmpd="sng" w="28575">
            <a:solidFill>
              <a:srgbClr val="EE9110"/>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2400" u="none" cap="small" strike="noStrike">
                <a:solidFill>
                  <a:srgbClr val="EE9110"/>
                </a:solidFill>
                <a:latin typeface="Calibri"/>
                <a:ea typeface="Calibri"/>
                <a:cs typeface="Calibri"/>
                <a:sym typeface="Calibri"/>
              </a:defRPr>
            </a:lvl1pPr>
            <a:lvl2pPr indent="0" lvl="1" marL="0" marR="0" rtl="0" algn="r">
              <a:spcBef>
                <a:spcPts val="0"/>
              </a:spcBef>
              <a:buNone/>
              <a:defRPr b="1" i="0" sz="2400" u="none" cap="small" strike="noStrike">
                <a:solidFill>
                  <a:srgbClr val="EE9110"/>
                </a:solidFill>
                <a:latin typeface="Calibri"/>
                <a:ea typeface="Calibri"/>
                <a:cs typeface="Calibri"/>
                <a:sym typeface="Calibri"/>
              </a:defRPr>
            </a:lvl2pPr>
            <a:lvl3pPr indent="0" lvl="2" marL="0" marR="0" rtl="0" algn="r">
              <a:spcBef>
                <a:spcPts val="0"/>
              </a:spcBef>
              <a:buNone/>
              <a:defRPr b="1" i="0" sz="2400" u="none" cap="small" strike="noStrike">
                <a:solidFill>
                  <a:srgbClr val="EE9110"/>
                </a:solidFill>
                <a:latin typeface="Calibri"/>
                <a:ea typeface="Calibri"/>
                <a:cs typeface="Calibri"/>
                <a:sym typeface="Calibri"/>
              </a:defRPr>
            </a:lvl3pPr>
            <a:lvl4pPr indent="0" lvl="3" marL="0" marR="0" rtl="0" algn="r">
              <a:spcBef>
                <a:spcPts val="0"/>
              </a:spcBef>
              <a:buNone/>
              <a:defRPr b="1" i="0" sz="2400" u="none" cap="small" strike="noStrike">
                <a:solidFill>
                  <a:srgbClr val="EE9110"/>
                </a:solidFill>
                <a:latin typeface="Calibri"/>
                <a:ea typeface="Calibri"/>
                <a:cs typeface="Calibri"/>
                <a:sym typeface="Calibri"/>
              </a:defRPr>
            </a:lvl4pPr>
            <a:lvl5pPr indent="0" lvl="4" marL="0" marR="0" rtl="0" algn="r">
              <a:spcBef>
                <a:spcPts val="0"/>
              </a:spcBef>
              <a:buNone/>
              <a:defRPr b="1" i="0" sz="2400" u="none" cap="small" strike="noStrike">
                <a:solidFill>
                  <a:srgbClr val="EE9110"/>
                </a:solidFill>
                <a:latin typeface="Calibri"/>
                <a:ea typeface="Calibri"/>
                <a:cs typeface="Calibri"/>
                <a:sym typeface="Calibri"/>
              </a:defRPr>
            </a:lvl5pPr>
            <a:lvl6pPr indent="0" lvl="5" marL="0" marR="0" rtl="0" algn="r">
              <a:spcBef>
                <a:spcPts val="0"/>
              </a:spcBef>
              <a:buNone/>
              <a:defRPr b="1" i="0" sz="2400" u="none" cap="small" strike="noStrike">
                <a:solidFill>
                  <a:srgbClr val="EE9110"/>
                </a:solidFill>
                <a:latin typeface="Calibri"/>
                <a:ea typeface="Calibri"/>
                <a:cs typeface="Calibri"/>
                <a:sym typeface="Calibri"/>
              </a:defRPr>
            </a:lvl6pPr>
            <a:lvl7pPr indent="0" lvl="6" marL="0" marR="0" rtl="0" algn="r">
              <a:spcBef>
                <a:spcPts val="0"/>
              </a:spcBef>
              <a:buNone/>
              <a:defRPr b="1" i="0" sz="2400" u="none" cap="small" strike="noStrike">
                <a:solidFill>
                  <a:srgbClr val="EE9110"/>
                </a:solidFill>
                <a:latin typeface="Calibri"/>
                <a:ea typeface="Calibri"/>
                <a:cs typeface="Calibri"/>
                <a:sym typeface="Calibri"/>
              </a:defRPr>
            </a:lvl7pPr>
            <a:lvl8pPr indent="0" lvl="7" marL="0" marR="0" rtl="0" algn="r">
              <a:spcBef>
                <a:spcPts val="0"/>
              </a:spcBef>
              <a:buNone/>
              <a:defRPr b="1" i="0" sz="2400" u="none" cap="small" strike="noStrike">
                <a:solidFill>
                  <a:srgbClr val="EE9110"/>
                </a:solidFill>
                <a:latin typeface="Calibri"/>
                <a:ea typeface="Calibri"/>
                <a:cs typeface="Calibri"/>
                <a:sym typeface="Calibri"/>
              </a:defRPr>
            </a:lvl8pPr>
            <a:lvl9pPr indent="0" lvl="8" marL="0" marR="0" rtl="0" algn="r">
              <a:spcBef>
                <a:spcPts val="0"/>
              </a:spcBef>
              <a:buNone/>
              <a:defRPr b="1" i="0" sz="2400" u="none" cap="small" strike="noStrike">
                <a:solidFill>
                  <a:srgbClr val="EE911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6.png"/><Relationship Id="rId13" Type="http://schemas.openxmlformats.org/officeDocument/2006/relationships/image" Target="../media/image18.png"/><Relationship Id="rId12"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40.png"/><Relationship Id="rId15" Type="http://schemas.openxmlformats.org/officeDocument/2006/relationships/image" Target="../media/image39.png"/><Relationship Id="rId14" Type="http://schemas.openxmlformats.org/officeDocument/2006/relationships/image" Target="../media/image25.png"/><Relationship Id="rId17" Type="http://schemas.openxmlformats.org/officeDocument/2006/relationships/image" Target="../media/image26.png"/><Relationship Id="rId16" Type="http://schemas.openxmlformats.org/officeDocument/2006/relationships/image" Target="../media/image27.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5.png"/><Relationship Id="rId8" Type="http://schemas.openxmlformats.org/officeDocument/2006/relationships/image" Target="../media/image17.png"/></Relationships>
</file>

<file path=ppt/slides/_rels/slide3.xml.rels><?xml version="1.0" encoding="UTF-8" standalone="yes"?><Relationships xmlns="http://schemas.openxmlformats.org/package/2006/relationships"><Relationship Id="rId11" Type="http://schemas.openxmlformats.org/officeDocument/2006/relationships/image" Target="../media/image38.png"/><Relationship Id="rId10" Type="http://schemas.openxmlformats.org/officeDocument/2006/relationships/image" Target="../media/image33.png"/><Relationship Id="rId13" Type="http://schemas.openxmlformats.org/officeDocument/2006/relationships/image" Target="../media/image42.png"/><Relationship Id="rId12"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30.png"/><Relationship Id="rId9" Type="http://schemas.openxmlformats.org/officeDocument/2006/relationships/image" Target="../media/image29.png"/><Relationship Id="rId15" Type="http://schemas.openxmlformats.org/officeDocument/2006/relationships/image" Target="../media/image44.png"/><Relationship Id="rId14" Type="http://schemas.openxmlformats.org/officeDocument/2006/relationships/image" Target="../media/image41.png"/><Relationship Id="rId5" Type="http://schemas.openxmlformats.org/officeDocument/2006/relationships/image" Target="../media/image21.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6"/>
          <p:cNvSpPr txBox="1"/>
          <p:nvPr>
            <p:ph type="ctrTitle"/>
          </p:nvPr>
        </p:nvSpPr>
        <p:spPr>
          <a:xfrm>
            <a:off x="369929" y="1170350"/>
            <a:ext cx="8678100" cy="1586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PRI – Scientific Project Meeting</a:t>
            </a:r>
            <a:endParaRPr/>
          </a:p>
        </p:txBody>
      </p:sp>
      <p:sp>
        <p:nvSpPr>
          <p:cNvPr id="48" name="Google Shape;48;p6"/>
          <p:cNvSpPr txBox="1"/>
          <p:nvPr>
            <p:ph idx="1" type="subTitle"/>
          </p:nvPr>
        </p:nvSpPr>
        <p:spPr>
          <a:xfrm>
            <a:off x="369925" y="2830552"/>
            <a:ext cx="8678100" cy="755100"/>
          </a:xfrm>
          <a:prstGeom prst="rect">
            <a:avLst/>
          </a:prstGeom>
        </p:spPr>
        <p:txBody>
          <a:bodyPr anchorCtr="0" anchor="t" bIns="45700" lIns="91425" spcFirstLastPara="1" rIns="91425" wrap="square" tIns="45700">
            <a:noAutofit/>
          </a:bodyPr>
          <a:lstStyle/>
          <a:p>
            <a:pPr indent="0" lvl="0" marL="0" rtl="0" algn="l">
              <a:spcBef>
                <a:spcPts val="0"/>
              </a:spcBef>
              <a:spcAft>
                <a:spcPts val="200"/>
              </a:spcAft>
              <a:buNone/>
            </a:pPr>
            <a:r>
              <a:rPr lang="en-GB"/>
              <a:t>MRAM-Based Microcontroller Design For Energy-Efficient Intermittent Computing</a:t>
            </a:r>
            <a:endParaRPr/>
          </a:p>
        </p:txBody>
      </p:sp>
      <p:sp>
        <p:nvSpPr>
          <p:cNvPr id="49" name="Google Shape;49;p6"/>
          <p:cNvSpPr txBox="1"/>
          <p:nvPr>
            <p:ph idx="1" type="subTitle"/>
          </p:nvPr>
        </p:nvSpPr>
        <p:spPr>
          <a:xfrm>
            <a:off x="285750" y="4113275"/>
            <a:ext cx="8858400" cy="1163100"/>
          </a:xfrm>
          <a:prstGeom prst="rect">
            <a:avLst/>
          </a:prstGeom>
          <a:solidFill>
            <a:srgbClr val="EDEDED"/>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None/>
            </a:pPr>
            <a:r>
              <a:rPr lang="en-GB"/>
              <a:t>Felipe PAIVA ALENCAR</a:t>
            </a:r>
            <a:endParaRPr/>
          </a:p>
          <a:p>
            <a:pPr indent="0" lvl="0" marL="0" rtl="0" algn="ctr">
              <a:spcBef>
                <a:spcPts val="0"/>
              </a:spcBef>
              <a:spcAft>
                <a:spcPts val="200"/>
              </a:spcAft>
              <a:buClr>
                <a:schemeClr val="dk1"/>
              </a:buClr>
              <a:buSzPts val="2000"/>
              <a:buNone/>
            </a:pPr>
            <a:r>
              <a:rPr lang="en-GB"/>
              <a:t>Supervised by David NOVO, Pascal BENOIT and Theo SORIANO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p:nvPr/>
        </p:nvSpPr>
        <p:spPr>
          <a:xfrm>
            <a:off x="879183" y="942433"/>
            <a:ext cx="5169300" cy="2147400"/>
          </a:xfrm>
          <a:prstGeom prst="roundRect">
            <a:avLst>
              <a:gd fmla="val 16667" name="adj"/>
            </a:avLst>
          </a:prstGeom>
          <a:solidFill>
            <a:srgbClr val="D8E2F3"/>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 name="Google Shape;56;p7"/>
          <p:cNvSpPr/>
          <p:nvPr/>
        </p:nvSpPr>
        <p:spPr>
          <a:xfrm>
            <a:off x="1007745" y="1072604"/>
            <a:ext cx="3421500" cy="1905000"/>
          </a:xfrm>
          <a:prstGeom prst="roundRect">
            <a:avLst>
              <a:gd fmla="val 16667" name="adj"/>
            </a:avLst>
          </a:prstGeom>
          <a:solidFill>
            <a:srgbClr val="D0CECE"/>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7" name="Google Shape;57;p7"/>
          <p:cNvCxnSpPr/>
          <p:nvPr/>
        </p:nvCxnSpPr>
        <p:spPr>
          <a:xfrm rot="10800000">
            <a:off x="4130521" y="1710535"/>
            <a:ext cx="0" cy="484800"/>
          </a:xfrm>
          <a:prstGeom prst="straightConnector1">
            <a:avLst/>
          </a:prstGeom>
          <a:noFill/>
          <a:ln cap="flat" cmpd="sng" w="38100">
            <a:solidFill>
              <a:schemeClr val="dk1"/>
            </a:solidFill>
            <a:prstDash val="solid"/>
            <a:miter lim="800000"/>
            <a:headEnd len="sm" w="sm" type="none"/>
            <a:tailEnd len="sm" w="sm" type="none"/>
          </a:ln>
        </p:spPr>
      </p:cxnSp>
      <p:cxnSp>
        <p:nvCxnSpPr>
          <p:cNvPr id="58" name="Google Shape;58;p7"/>
          <p:cNvCxnSpPr/>
          <p:nvPr/>
        </p:nvCxnSpPr>
        <p:spPr>
          <a:xfrm>
            <a:off x="2286500" y="2349040"/>
            <a:ext cx="1844100" cy="0"/>
          </a:xfrm>
          <a:prstGeom prst="straightConnector1">
            <a:avLst/>
          </a:prstGeom>
          <a:noFill/>
          <a:ln cap="flat" cmpd="sng" w="38100">
            <a:solidFill>
              <a:schemeClr val="dk1"/>
            </a:solidFill>
            <a:prstDash val="solid"/>
            <a:miter lim="800000"/>
            <a:headEnd len="sm" w="sm" type="none"/>
            <a:tailEnd len="sm" w="sm" type="none"/>
          </a:ln>
        </p:spPr>
      </p:cxnSp>
      <p:cxnSp>
        <p:nvCxnSpPr>
          <p:cNvPr id="59" name="Google Shape;59;p7"/>
          <p:cNvCxnSpPr/>
          <p:nvPr/>
        </p:nvCxnSpPr>
        <p:spPr>
          <a:xfrm rot="10800000">
            <a:off x="3330189" y="1800360"/>
            <a:ext cx="0" cy="484800"/>
          </a:xfrm>
          <a:prstGeom prst="straightConnector1">
            <a:avLst/>
          </a:prstGeom>
          <a:noFill/>
          <a:ln cap="flat" cmpd="sng" w="38100">
            <a:solidFill>
              <a:schemeClr val="dk1"/>
            </a:solidFill>
            <a:prstDash val="solid"/>
            <a:miter lim="800000"/>
            <a:headEnd len="sm" w="sm" type="none"/>
            <a:tailEnd len="sm" w="sm" type="none"/>
          </a:ln>
        </p:spPr>
      </p:cxnSp>
      <p:sp>
        <p:nvSpPr>
          <p:cNvPr id="60" name="Google Shape;60;p7"/>
          <p:cNvSpPr txBox="1"/>
          <p:nvPr>
            <p:ph type="title"/>
          </p:nvPr>
        </p:nvSpPr>
        <p:spPr>
          <a:xfrm>
            <a:off x="611999" y="0"/>
            <a:ext cx="8319300" cy="56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575757"/>
              </a:buClr>
              <a:buSzPct val="100000"/>
              <a:buFont typeface="Calibri"/>
              <a:buNone/>
            </a:pPr>
            <a:r>
              <a:rPr lang="en-GB"/>
              <a:t>Introduction – </a:t>
            </a:r>
            <a:r>
              <a:rPr lang="en-GB"/>
              <a:t>Context</a:t>
            </a:r>
            <a:endParaRPr/>
          </a:p>
        </p:txBody>
      </p:sp>
      <p:sp>
        <p:nvSpPr>
          <p:cNvPr id="61" name="Google Shape;61;p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62" name="Google Shape;62;p7"/>
          <p:cNvPicPr preferRelativeResize="0"/>
          <p:nvPr/>
        </p:nvPicPr>
        <p:blipFill rotWithShape="1">
          <a:blip r:embed="rId3">
            <a:alphaModFix/>
          </a:blip>
          <a:srcRect b="0" l="0" r="0" t="0"/>
          <a:stretch/>
        </p:blipFill>
        <p:spPr>
          <a:xfrm>
            <a:off x="2427863" y="1307582"/>
            <a:ext cx="324020" cy="324020"/>
          </a:xfrm>
          <a:prstGeom prst="rect">
            <a:avLst/>
          </a:prstGeom>
          <a:noFill/>
          <a:ln>
            <a:noFill/>
          </a:ln>
        </p:spPr>
      </p:pic>
      <p:pic>
        <p:nvPicPr>
          <p:cNvPr id="63" name="Google Shape;63;p7"/>
          <p:cNvPicPr preferRelativeResize="0"/>
          <p:nvPr/>
        </p:nvPicPr>
        <p:blipFill rotWithShape="1">
          <a:blip r:embed="rId4">
            <a:alphaModFix/>
          </a:blip>
          <a:srcRect b="0" l="0" r="0" t="0"/>
          <a:stretch/>
        </p:blipFill>
        <p:spPr>
          <a:xfrm>
            <a:off x="2810620" y="1142057"/>
            <a:ext cx="835938" cy="835938"/>
          </a:xfrm>
          <a:prstGeom prst="rect">
            <a:avLst/>
          </a:prstGeom>
          <a:noFill/>
          <a:ln>
            <a:noFill/>
          </a:ln>
        </p:spPr>
      </p:pic>
      <p:pic>
        <p:nvPicPr>
          <p:cNvPr id="64" name="Google Shape;64;p7"/>
          <p:cNvPicPr preferRelativeResize="0"/>
          <p:nvPr/>
        </p:nvPicPr>
        <p:blipFill rotWithShape="1">
          <a:blip r:embed="rId5">
            <a:alphaModFix/>
          </a:blip>
          <a:srcRect b="0" l="0" r="0" t="0"/>
          <a:stretch/>
        </p:blipFill>
        <p:spPr>
          <a:xfrm>
            <a:off x="1128387" y="2349040"/>
            <a:ext cx="560717" cy="560717"/>
          </a:xfrm>
          <a:prstGeom prst="rect">
            <a:avLst/>
          </a:prstGeom>
          <a:noFill/>
          <a:ln>
            <a:noFill/>
          </a:ln>
        </p:spPr>
      </p:pic>
      <p:pic>
        <p:nvPicPr>
          <p:cNvPr id="65" name="Google Shape;65;p7"/>
          <p:cNvPicPr preferRelativeResize="0"/>
          <p:nvPr/>
        </p:nvPicPr>
        <p:blipFill rotWithShape="1">
          <a:blip r:embed="rId6">
            <a:alphaModFix/>
          </a:blip>
          <a:srcRect b="0" l="0" r="0" t="0"/>
          <a:stretch/>
        </p:blipFill>
        <p:spPr>
          <a:xfrm>
            <a:off x="1068767" y="1688414"/>
            <a:ext cx="434363" cy="434363"/>
          </a:xfrm>
          <a:prstGeom prst="rect">
            <a:avLst/>
          </a:prstGeom>
          <a:noFill/>
          <a:ln>
            <a:noFill/>
          </a:ln>
        </p:spPr>
      </p:pic>
      <p:pic>
        <p:nvPicPr>
          <p:cNvPr id="66" name="Google Shape;66;p7"/>
          <p:cNvPicPr preferRelativeResize="0"/>
          <p:nvPr/>
        </p:nvPicPr>
        <p:blipFill rotWithShape="1">
          <a:blip r:embed="rId7">
            <a:alphaModFix/>
          </a:blip>
          <a:srcRect b="0" l="0" r="0" t="0"/>
          <a:stretch/>
        </p:blipFill>
        <p:spPr>
          <a:xfrm>
            <a:off x="1737293" y="1253944"/>
            <a:ext cx="403233" cy="403233"/>
          </a:xfrm>
          <a:prstGeom prst="rect">
            <a:avLst/>
          </a:prstGeom>
          <a:noFill/>
          <a:ln>
            <a:noFill/>
          </a:ln>
        </p:spPr>
      </p:pic>
      <p:pic>
        <p:nvPicPr>
          <p:cNvPr id="67" name="Google Shape;67;p7"/>
          <p:cNvPicPr preferRelativeResize="0"/>
          <p:nvPr/>
        </p:nvPicPr>
        <p:blipFill rotWithShape="1">
          <a:blip r:embed="rId8">
            <a:alphaModFix/>
          </a:blip>
          <a:srcRect b="0" l="0" r="0" t="0"/>
          <a:stretch/>
        </p:blipFill>
        <p:spPr>
          <a:xfrm>
            <a:off x="2005978" y="1990547"/>
            <a:ext cx="469595" cy="469595"/>
          </a:xfrm>
          <a:prstGeom prst="rect">
            <a:avLst/>
          </a:prstGeom>
          <a:noFill/>
          <a:ln>
            <a:noFill/>
          </a:ln>
        </p:spPr>
      </p:pic>
      <p:pic>
        <p:nvPicPr>
          <p:cNvPr id="68" name="Google Shape;68;p7"/>
          <p:cNvPicPr preferRelativeResize="0"/>
          <p:nvPr/>
        </p:nvPicPr>
        <p:blipFill rotWithShape="1">
          <a:blip r:embed="rId9">
            <a:alphaModFix/>
          </a:blip>
          <a:srcRect b="0" l="0" r="0" t="0"/>
          <a:stretch/>
        </p:blipFill>
        <p:spPr>
          <a:xfrm>
            <a:off x="3895724" y="1990547"/>
            <a:ext cx="469595" cy="469595"/>
          </a:xfrm>
          <a:prstGeom prst="rect">
            <a:avLst/>
          </a:prstGeom>
          <a:noFill/>
          <a:ln>
            <a:noFill/>
          </a:ln>
        </p:spPr>
      </p:pic>
      <p:pic>
        <p:nvPicPr>
          <p:cNvPr id="69" name="Google Shape;69;p7"/>
          <p:cNvPicPr preferRelativeResize="0"/>
          <p:nvPr/>
        </p:nvPicPr>
        <p:blipFill rotWithShape="1">
          <a:blip r:embed="rId10">
            <a:alphaModFix/>
          </a:blip>
          <a:srcRect b="0" l="0" r="0" t="0"/>
          <a:stretch/>
        </p:blipFill>
        <p:spPr>
          <a:xfrm>
            <a:off x="2978421" y="2050363"/>
            <a:ext cx="469595" cy="469595"/>
          </a:xfrm>
          <a:prstGeom prst="rect">
            <a:avLst/>
          </a:prstGeom>
          <a:noFill/>
          <a:ln>
            <a:noFill/>
          </a:ln>
        </p:spPr>
      </p:pic>
      <p:cxnSp>
        <p:nvCxnSpPr>
          <p:cNvPr id="70" name="Google Shape;70;p7"/>
          <p:cNvCxnSpPr/>
          <p:nvPr/>
        </p:nvCxnSpPr>
        <p:spPr>
          <a:xfrm flipH="1" rot="10800000">
            <a:off x="2413164" y="1677833"/>
            <a:ext cx="105000" cy="292200"/>
          </a:xfrm>
          <a:prstGeom prst="straightConnector1">
            <a:avLst/>
          </a:prstGeom>
          <a:noFill/>
          <a:ln cap="rnd" cmpd="sng" w="38100">
            <a:solidFill>
              <a:srgbClr val="7F7F7F"/>
            </a:solidFill>
            <a:prstDash val="dot"/>
            <a:round/>
            <a:headEnd len="sm" w="sm" type="none"/>
            <a:tailEnd len="sm" w="sm" type="none"/>
          </a:ln>
        </p:spPr>
      </p:cxnSp>
      <p:cxnSp>
        <p:nvCxnSpPr>
          <p:cNvPr id="71" name="Google Shape;71;p7"/>
          <p:cNvCxnSpPr/>
          <p:nvPr/>
        </p:nvCxnSpPr>
        <p:spPr>
          <a:xfrm rot="10800000">
            <a:off x="1869108" y="1646795"/>
            <a:ext cx="149100" cy="286800"/>
          </a:xfrm>
          <a:prstGeom prst="straightConnector1">
            <a:avLst/>
          </a:prstGeom>
          <a:noFill/>
          <a:ln cap="rnd" cmpd="sng" w="38100">
            <a:solidFill>
              <a:srgbClr val="7F7F7F"/>
            </a:solidFill>
            <a:prstDash val="dot"/>
            <a:round/>
            <a:headEnd len="sm" w="sm" type="none"/>
            <a:tailEnd len="sm" w="sm" type="none"/>
          </a:ln>
        </p:spPr>
      </p:cxnSp>
      <p:cxnSp>
        <p:nvCxnSpPr>
          <p:cNvPr id="72" name="Google Shape;72;p7"/>
          <p:cNvCxnSpPr/>
          <p:nvPr/>
        </p:nvCxnSpPr>
        <p:spPr>
          <a:xfrm rot="10800000">
            <a:off x="1561809" y="2063977"/>
            <a:ext cx="377100" cy="58800"/>
          </a:xfrm>
          <a:prstGeom prst="straightConnector1">
            <a:avLst/>
          </a:prstGeom>
          <a:noFill/>
          <a:ln cap="rnd" cmpd="sng" w="38100">
            <a:solidFill>
              <a:srgbClr val="7F7F7F"/>
            </a:solidFill>
            <a:prstDash val="dot"/>
            <a:round/>
            <a:headEnd len="sm" w="sm" type="none"/>
            <a:tailEnd len="sm" w="sm" type="none"/>
          </a:ln>
        </p:spPr>
      </p:cxnSp>
      <p:cxnSp>
        <p:nvCxnSpPr>
          <p:cNvPr id="73" name="Google Shape;73;p7"/>
          <p:cNvCxnSpPr/>
          <p:nvPr/>
        </p:nvCxnSpPr>
        <p:spPr>
          <a:xfrm flipH="1">
            <a:off x="1613399" y="2473232"/>
            <a:ext cx="381000" cy="299400"/>
          </a:xfrm>
          <a:prstGeom prst="straightConnector1">
            <a:avLst/>
          </a:prstGeom>
          <a:noFill/>
          <a:ln cap="rnd" cmpd="sng" w="38100">
            <a:solidFill>
              <a:srgbClr val="7F7F7F"/>
            </a:solidFill>
            <a:prstDash val="dot"/>
            <a:round/>
            <a:headEnd len="sm" w="sm" type="none"/>
            <a:tailEnd len="sm" w="sm" type="none"/>
          </a:ln>
        </p:spPr>
      </p:cxnSp>
      <p:pic>
        <p:nvPicPr>
          <p:cNvPr id="74" name="Google Shape;74;p7"/>
          <p:cNvPicPr preferRelativeResize="0"/>
          <p:nvPr/>
        </p:nvPicPr>
        <p:blipFill rotWithShape="1">
          <a:blip r:embed="rId11">
            <a:alphaModFix/>
          </a:blip>
          <a:srcRect b="0" l="0" r="0" t="0"/>
          <a:stretch/>
        </p:blipFill>
        <p:spPr>
          <a:xfrm>
            <a:off x="3934090" y="1513573"/>
            <a:ext cx="394209" cy="394209"/>
          </a:xfrm>
          <a:prstGeom prst="rect">
            <a:avLst/>
          </a:prstGeom>
          <a:noFill/>
          <a:ln>
            <a:noFill/>
          </a:ln>
        </p:spPr>
      </p:pic>
      <p:sp>
        <p:nvSpPr>
          <p:cNvPr id="75" name="Google Shape;75;p7"/>
          <p:cNvSpPr/>
          <p:nvPr/>
        </p:nvSpPr>
        <p:spPr>
          <a:xfrm>
            <a:off x="4429126" y="1906216"/>
            <a:ext cx="351900" cy="2379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7"/>
          <p:cNvSpPr/>
          <p:nvPr/>
        </p:nvSpPr>
        <p:spPr>
          <a:xfrm>
            <a:off x="4813064" y="1846207"/>
            <a:ext cx="1021200" cy="335700"/>
          </a:xfrm>
          <a:prstGeom prst="roundRect">
            <a:avLst>
              <a:gd fmla="val 16667" name="adj"/>
            </a:avLst>
          </a:prstGeom>
          <a:solidFill>
            <a:srgbClr val="C4E0B2"/>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600" u="none" cap="none" strike="noStrike">
                <a:solidFill>
                  <a:srgbClr val="3A3838"/>
                </a:solidFill>
                <a:latin typeface="Calibri"/>
                <a:ea typeface="Calibri"/>
                <a:cs typeface="Calibri"/>
                <a:sym typeface="Calibri"/>
              </a:rPr>
              <a:t>Services</a:t>
            </a:r>
            <a:endParaRPr b="0" i="0" sz="1800" u="none" cap="none" strike="noStrike">
              <a:solidFill>
                <a:srgbClr val="3A3838"/>
              </a:solidFill>
              <a:latin typeface="Calibri"/>
              <a:ea typeface="Calibri"/>
              <a:cs typeface="Calibri"/>
              <a:sym typeface="Calibri"/>
            </a:endParaRPr>
          </a:p>
        </p:txBody>
      </p:sp>
      <p:sp>
        <p:nvSpPr>
          <p:cNvPr id="77" name="Google Shape;77;p7"/>
          <p:cNvSpPr/>
          <p:nvPr/>
        </p:nvSpPr>
        <p:spPr>
          <a:xfrm>
            <a:off x="6163421" y="1768077"/>
            <a:ext cx="317400" cy="526500"/>
          </a:xfrm>
          <a:prstGeom prst="mathEqual">
            <a:avLst>
              <a:gd fmla="val 12666" name="adj1"/>
              <a:gd fmla="val 1176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 name="Google Shape;78;p7"/>
          <p:cNvSpPr txBox="1"/>
          <p:nvPr/>
        </p:nvSpPr>
        <p:spPr>
          <a:xfrm>
            <a:off x="6156378" y="1634362"/>
            <a:ext cx="22755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none" cap="none" strike="noStrike">
                <a:solidFill>
                  <a:srgbClr val="7F7F7F"/>
                </a:solidFill>
                <a:latin typeface="Calibri"/>
                <a:ea typeface="Calibri"/>
                <a:cs typeface="Calibri"/>
                <a:sym typeface="Calibri"/>
              </a:rPr>
              <a:t>Internet of Things (IoT)</a:t>
            </a:r>
            <a:endParaRPr b="1" i="0" sz="2000" u="none" cap="none" strike="noStrike">
              <a:solidFill>
                <a:srgbClr val="7F7F7F"/>
              </a:solidFill>
              <a:latin typeface="Calibri"/>
              <a:ea typeface="Calibri"/>
              <a:cs typeface="Calibri"/>
              <a:sym typeface="Calibri"/>
            </a:endParaRPr>
          </a:p>
        </p:txBody>
      </p:sp>
      <p:pic>
        <p:nvPicPr>
          <p:cNvPr id="79" name="Google Shape;79;p7"/>
          <p:cNvPicPr preferRelativeResize="0"/>
          <p:nvPr/>
        </p:nvPicPr>
        <p:blipFill rotWithShape="1">
          <a:blip r:embed="rId12">
            <a:alphaModFix amt="90000"/>
          </a:blip>
          <a:srcRect b="0" l="0" r="0" t="0"/>
          <a:stretch/>
        </p:blipFill>
        <p:spPr>
          <a:xfrm>
            <a:off x="3895578" y="2236681"/>
            <a:ext cx="448175" cy="448175"/>
          </a:xfrm>
          <a:prstGeom prst="rect">
            <a:avLst/>
          </a:prstGeom>
          <a:noFill/>
          <a:ln>
            <a:noFill/>
          </a:ln>
        </p:spPr>
      </p:pic>
      <p:pic>
        <p:nvPicPr>
          <p:cNvPr id="80" name="Google Shape;80;p7"/>
          <p:cNvPicPr preferRelativeResize="0"/>
          <p:nvPr/>
        </p:nvPicPr>
        <p:blipFill rotWithShape="1">
          <a:blip r:embed="rId12">
            <a:alphaModFix amt="90000"/>
          </a:blip>
          <a:srcRect b="0" l="0" r="0" t="0"/>
          <a:stretch/>
        </p:blipFill>
        <p:spPr>
          <a:xfrm>
            <a:off x="2957198" y="2223040"/>
            <a:ext cx="448175" cy="448175"/>
          </a:xfrm>
          <a:prstGeom prst="rect">
            <a:avLst/>
          </a:prstGeom>
          <a:noFill/>
          <a:ln>
            <a:noFill/>
          </a:ln>
        </p:spPr>
      </p:pic>
      <p:pic>
        <p:nvPicPr>
          <p:cNvPr id="81" name="Google Shape;81;p7"/>
          <p:cNvPicPr preferRelativeResize="0"/>
          <p:nvPr/>
        </p:nvPicPr>
        <p:blipFill rotWithShape="1">
          <a:blip r:embed="rId12">
            <a:alphaModFix amt="90000"/>
          </a:blip>
          <a:srcRect b="0" l="0" r="0" t="0"/>
          <a:stretch/>
        </p:blipFill>
        <p:spPr>
          <a:xfrm>
            <a:off x="3146827" y="1746418"/>
            <a:ext cx="448175" cy="448175"/>
          </a:xfrm>
          <a:prstGeom prst="rect">
            <a:avLst/>
          </a:prstGeom>
          <a:noFill/>
          <a:ln>
            <a:noFill/>
          </a:ln>
        </p:spPr>
      </p:pic>
      <p:pic>
        <p:nvPicPr>
          <p:cNvPr id="82" name="Google Shape;82;p7"/>
          <p:cNvPicPr preferRelativeResize="0"/>
          <p:nvPr/>
        </p:nvPicPr>
        <p:blipFill rotWithShape="1">
          <a:blip r:embed="rId12">
            <a:alphaModFix amt="90000"/>
          </a:blip>
          <a:srcRect b="0" l="0" r="0" t="0"/>
          <a:stretch/>
        </p:blipFill>
        <p:spPr>
          <a:xfrm>
            <a:off x="2007505" y="2186999"/>
            <a:ext cx="448175" cy="448175"/>
          </a:xfrm>
          <a:prstGeom prst="rect">
            <a:avLst/>
          </a:prstGeom>
          <a:noFill/>
          <a:ln>
            <a:noFill/>
          </a:ln>
        </p:spPr>
      </p:pic>
      <p:pic>
        <p:nvPicPr>
          <p:cNvPr id="83" name="Google Shape;83;p7"/>
          <p:cNvPicPr preferRelativeResize="0"/>
          <p:nvPr/>
        </p:nvPicPr>
        <p:blipFill rotWithShape="1">
          <a:blip r:embed="rId12">
            <a:alphaModFix amt="90000"/>
          </a:blip>
          <a:srcRect b="0" l="0" r="0" t="0"/>
          <a:stretch/>
        </p:blipFill>
        <p:spPr>
          <a:xfrm>
            <a:off x="2363025" y="1355379"/>
            <a:ext cx="448175" cy="448175"/>
          </a:xfrm>
          <a:prstGeom prst="rect">
            <a:avLst/>
          </a:prstGeom>
          <a:noFill/>
          <a:ln>
            <a:noFill/>
          </a:ln>
        </p:spPr>
      </p:pic>
      <p:pic>
        <p:nvPicPr>
          <p:cNvPr id="84" name="Google Shape;84;p7"/>
          <p:cNvPicPr preferRelativeResize="0"/>
          <p:nvPr/>
        </p:nvPicPr>
        <p:blipFill rotWithShape="1">
          <a:blip r:embed="rId12">
            <a:alphaModFix amt="90000"/>
          </a:blip>
          <a:srcRect b="0" l="0" r="0" t="0"/>
          <a:stretch/>
        </p:blipFill>
        <p:spPr>
          <a:xfrm>
            <a:off x="1575551" y="1393369"/>
            <a:ext cx="448175" cy="448175"/>
          </a:xfrm>
          <a:prstGeom prst="rect">
            <a:avLst/>
          </a:prstGeom>
          <a:noFill/>
          <a:ln>
            <a:noFill/>
          </a:ln>
        </p:spPr>
      </p:pic>
      <p:pic>
        <p:nvPicPr>
          <p:cNvPr id="85" name="Google Shape;85;p7"/>
          <p:cNvPicPr preferRelativeResize="0"/>
          <p:nvPr/>
        </p:nvPicPr>
        <p:blipFill rotWithShape="1">
          <a:blip r:embed="rId12">
            <a:alphaModFix amt="90000"/>
          </a:blip>
          <a:srcRect b="0" l="0" r="0" t="0"/>
          <a:stretch/>
        </p:blipFill>
        <p:spPr>
          <a:xfrm>
            <a:off x="991159" y="1875440"/>
            <a:ext cx="448175" cy="448175"/>
          </a:xfrm>
          <a:prstGeom prst="rect">
            <a:avLst/>
          </a:prstGeom>
          <a:noFill/>
          <a:ln>
            <a:noFill/>
          </a:ln>
        </p:spPr>
      </p:pic>
      <p:pic>
        <p:nvPicPr>
          <p:cNvPr id="86" name="Google Shape;86;p7"/>
          <p:cNvPicPr preferRelativeResize="0"/>
          <p:nvPr/>
        </p:nvPicPr>
        <p:blipFill rotWithShape="1">
          <a:blip r:embed="rId12">
            <a:alphaModFix amt="90000"/>
          </a:blip>
          <a:srcRect b="0" l="0" r="0" t="0"/>
          <a:stretch/>
        </p:blipFill>
        <p:spPr>
          <a:xfrm>
            <a:off x="1251551" y="2604692"/>
            <a:ext cx="448175" cy="448175"/>
          </a:xfrm>
          <a:prstGeom prst="rect">
            <a:avLst/>
          </a:prstGeom>
          <a:noFill/>
          <a:ln>
            <a:noFill/>
          </a:ln>
        </p:spPr>
      </p:pic>
      <p:pic>
        <p:nvPicPr>
          <p:cNvPr id="87" name="Google Shape;87;p7"/>
          <p:cNvPicPr preferRelativeResize="0"/>
          <p:nvPr/>
        </p:nvPicPr>
        <p:blipFill rotWithShape="1">
          <a:blip r:embed="rId13">
            <a:alphaModFix/>
          </a:blip>
          <a:srcRect b="0" l="0" r="0" t="0"/>
          <a:stretch/>
        </p:blipFill>
        <p:spPr>
          <a:xfrm>
            <a:off x="1713450" y="3560329"/>
            <a:ext cx="2283469" cy="2342019"/>
          </a:xfrm>
          <a:prstGeom prst="rect">
            <a:avLst/>
          </a:prstGeom>
          <a:noFill/>
          <a:ln>
            <a:noFill/>
          </a:ln>
        </p:spPr>
      </p:pic>
      <p:pic>
        <p:nvPicPr>
          <p:cNvPr id="88" name="Google Shape;88;p7"/>
          <p:cNvPicPr preferRelativeResize="0"/>
          <p:nvPr/>
        </p:nvPicPr>
        <p:blipFill rotWithShape="1">
          <a:blip r:embed="rId14">
            <a:alphaModFix/>
          </a:blip>
          <a:srcRect b="0" l="0" r="0" t="0"/>
          <a:stretch/>
        </p:blipFill>
        <p:spPr>
          <a:xfrm>
            <a:off x="119479" y="4225330"/>
            <a:ext cx="1127284" cy="1127284"/>
          </a:xfrm>
          <a:prstGeom prst="rect">
            <a:avLst/>
          </a:prstGeom>
          <a:noFill/>
          <a:ln>
            <a:noFill/>
          </a:ln>
        </p:spPr>
      </p:pic>
      <p:pic>
        <p:nvPicPr>
          <p:cNvPr id="89" name="Google Shape;89;p7"/>
          <p:cNvPicPr preferRelativeResize="0"/>
          <p:nvPr/>
        </p:nvPicPr>
        <p:blipFill rotWithShape="1">
          <a:blip r:embed="rId13">
            <a:alphaModFix/>
          </a:blip>
          <a:srcRect b="0" l="0" r="0" t="0"/>
          <a:stretch/>
        </p:blipFill>
        <p:spPr>
          <a:xfrm>
            <a:off x="4100366" y="3560329"/>
            <a:ext cx="2283469" cy="2342019"/>
          </a:xfrm>
          <a:prstGeom prst="rect">
            <a:avLst/>
          </a:prstGeom>
          <a:noFill/>
          <a:ln>
            <a:noFill/>
          </a:ln>
        </p:spPr>
      </p:pic>
      <p:sp>
        <p:nvSpPr>
          <p:cNvPr id="90" name="Google Shape;90;p7"/>
          <p:cNvSpPr txBox="1"/>
          <p:nvPr/>
        </p:nvSpPr>
        <p:spPr>
          <a:xfrm>
            <a:off x="270353" y="4424206"/>
            <a:ext cx="8748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000" u="none" cap="none" strike="noStrike">
                <a:solidFill>
                  <a:srgbClr val="7F7F7F"/>
                </a:solidFill>
                <a:latin typeface="Calibri"/>
                <a:ea typeface="Calibri"/>
                <a:cs typeface="Calibri"/>
                <a:sym typeface="Calibri"/>
              </a:rPr>
              <a:t>IoT</a:t>
            </a:r>
            <a:endParaRPr b="1" i="0" sz="3600" u="none" cap="none" strike="noStrike">
              <a:solidFill>
                <a:srgbClr val="7F7F7F"/>
              </a:solidFill>
              <a:latin typeface="Calibri"/>
              <a:ea typeface="Calibri"/>
              <a:cs typeface="Calibri"/>
              <a:sym typeface="Calibri"/>
            </a:endParaRPr>
          </a:p>
        </p:txBody>
      </p:sp>
      <p:pic>
        <p:nvPicPr>
          <p:cNvPr id="91" name="Google Shape;91;p7"/>
          <p:cNvPicPr preferRelativeResize="0"/>
          <p:nvPr/>
        </p:nvPicPr>
        <p:blipFill rotWithShape="1">
          <a:blip r:embed="rId15">
            <a:alphaModFix/>
          </a:blip>
          <a:srcRect b="0" l="0" r="0" t="0"/>
          <a:stretch/>
        </p:blipFill>
        <p:spPr>
          <a:xfrm>
            <a:off x="6506085" y="3527529"/>
            <a:ext cx="2283469" cy="2342019"/>
          </a:xfrm>
          <a:prstGeom prst="rect">
            <a:avLst/>
          </a:prstGeom>
          <a:noFill/>
          <a:ln>
            <a:noFill/>
          </a:ln>
        </p:spPr>
      </p:pic>
      <p:sp>
        <p:nvSpPr>
          <p:cNvPr id="92" name="Google Shape;92;p7"/>
          <p:cNvSpPr/>
          <p:nvPr/>
        </p:nvSpPr>
        <p:spPr>
          <a:xfrm>
            <a:off x="1240348" y="4468064"/>
            <a:ext cx="317400" cy="526500"/>
          </a:xfrm>
          <a:prstGeom prst="mathEqual">
            <a:avLst>
              <a:gd fmla="val 12666" name="adj1"/>
              <a:gd fmla="val 1176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3" name="Google Shape;93;p7"/>
          <p:cNvPicPr preferRelativeResize="0"/>
          <p:nvPr/>
        </p:nvPicPr>
        <p:blipFill rotWithShape="1">
          <a:blip r:embed="rId16">
            <a:alphaModFix/>
          </a:blip>
          <a:srcRect b="0" l="0" r="81779" t="0"/>
          <a:stretch/>
        </p:blipFill>
        <p:spPr>
          <a:xfrm>
            <a:off x="6506085" y="3527529"/>
            <a:ext cx="416076" cy="2342019"/>
          </a:xfrm>
          <a:prstGeom prst="rect">
            <a:avLst/>
          </a:prstGeom>
          <a:noFill/>
          <a:ln>
            <a:noFill/>
          </a:ln>
        </p:spPr>
      </p:pic>
      <p:pic>
        <p:nvPicPr>
          <p:cNvPr id="94" name="Google Shape;94;p7"/>
          <p:cNvPicPr preferRelativeResize="0"/>
          <p:nvPr/>
        </p:nvPicPr>
        <p:blipFill rotWithShape="1">
          <a:blip r:embed="rId17">
            <a:alphaModFix/>
          </a:blip>
          <a:srcRect b="0" l="16452" r="27027" t="0"/>
          <a:stretch/>
        </p:blipFill>
        <p:spPr>
          <a:xfrm>
            <a:off x="6881813" y="3527529"/>
            <a:ext cx="1290637" cy="2342019"/>
          </a:xfrm>
          <a:prstGeom prst="rect">
            <a:avLst/>
          </a:prstGeom>
          <a:noFill/>
          <a:ln>
            <a:noFill/>
          </a:ln>
        </p:spPr>
      </p:pic>
      <p:sp>
        <p:nvSpPr>
          <p:cNvPr id="95" name="Google Shape;95;p7"/>
          <p:cNvSpPr txBox="1"/>
          <p:nvPr/>
        </p:nvSpPr>
        <p:spPr>
          <a:xfrm>
            <a:off x="6116205" y="5953826"/>
            <a:ext cx="28218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1800" u="none" cap="none" strike="noStrike">
                <a:solidFill>
                  <a:srgbClr val="C00000"/>
                </a:solidFill>
                <a:latin typeface="Calibri"/>
                <a:ea typeface="Calibri"/>
                <a:cs typeface="Calibri"/>
                <a:sym typeface="Calibri"/>
              </a:rPr>
              <a:t>We expect +20% by 2030</a:t>
            </a:r>
            <a:endParaRPr/>
          </a:p>
        </p:txBody>
      </p:sp>
      <p:cxnSp>
        <p:nvCxnSpPr>
          <p:cNvPr id="96" name="Google Shape;96;p7"/>
          <p:cNvCxnSpPr/>
          <p:nvPr/>
        </p:nvCxnSpPr>
        <p:spPr>
          <a:xfrm>
            <a:off x="6936674" y="5884062"/>
            <a:ext cx="1224000" cy="0"/>
          </a:xfrm>
          <a:prstGeom prst="straightConnector1">
            <a:avLst/>
          </a:prstGeom>
          <a:noFill/>
          <a:ln cap="flat" cmpd="sng" w="38100">
            <a:solidFill>
              <a:srgbClr val="C00000"/>
            </a:solidFill>
            <a:prstDash val="solid"/>
            <a:miter lim="800000"/>
            <a:headEnd len="med" w="med" type="stealth"/>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611999" y="0"/>
            <a:ext cx="8319300" cy="56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575757"/>
              </a:buClr>
              <a:buSzPct val="100000"/>
              <a:buFont typeface="Calibri"/>
              <a:buNone/>
            </a:pPr>
            <a:r>
              <a:rPr lang="en-GB"/>
              <a:t>Introduction – </a:t>
            </a:r>
            <a:r>
              <a:rPr lang="en-GB"/>
              <a:t>IoT Benefits</a:t>
            </a:r>
            <a:endParaRPr/>
          </a:p>
        </p:txBody>
      </p:sp>
      <p:grpSp>
        <p:nvGrpSpPr>
          <p:cNvPr id="103" name="Google Shape;103;p8"/>
          <p:cNvGrpSpPr/>
          <p:nvPr/>
        </p:nvGrpSpPr>
        <p:grpSpPr>
          <a:xfrm>
            <a:off x="870697" y="1366492"/>
            <a:ext cx="7432008" cy="1640079"/>
            <a:chOff x="1568320" y="970169"/>
            <a:chExt cx="6155892" cy="1401777"/>
          </a:xfrm>
        </p:grpSpPr>
        <p:grpSp>
          <p:nvGrpSpPr>
            <p:cNvPr id="104" name="Google Shape;104;p8"/>
            <p:cNvGrpSpPr/>
            <p:nvPr/>
          </p:nvGrpSpPr>
          <p:grpSpPr>
            <a:xfrm>
              <a:off x="5070319" y="1775453"/>
              <a:ext cx="2653893" cy="596493"/>
              <a:chOff x="4780370" y="2769664"/>
              <a:chExt cx="2653893" cy="596493"/>
            </a:xfrm>
          </p:grpSpPr>
          <p:sp>
            <p:nvSpPr>
              <p:cNvPr id="105" name="Google Shape;105;p8"/>
              <p:cNvSpPr txBox="1"/>
              <p:nvPr/>
            </p:nvSpPr>
            <p:spPr>
              <a:xfrm>
                <a:off x="5376863" y="2775523"/>
                <a:ext cx="2057400" cy="28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600" u="none" cap="none" strike="noStrike">
                    <a:solidFill>
                      <a:srgbClr val="7F7F7F"/>
                    </a:solidFill>
                    <a:latin typeface="Calibri"/>
                    <a:ea typeface="Calibri"/>
                    <a:cs typeface="Calibri"/>
                    <a:sym typeface="Calibri"/>
                  </a:rPr>
                  <a:t>Resource management</a:t>
                </a:r>
                <a:endParaRPr b="1" sz="1400">
                  <a:solidFill>
                    <a:srgbClr val="7F7F7F"/>
                  </a:solidFill>
                  <a:latin typeface="Calibri"/>
                  <a:ea typeface="Calibri"/>
                  <a:cs typeface="Calibri"/>
                  <a:sym typeface="Calibri"/>
                </a:endParaRPr>
              </a:p>
            </p:txBody>
          </p:sp>
          <p:pic>
            <p:nvPicPr>
              <p:cNvPr id="106" name="Google Shape;106;p8"/>
              <p:cNvPicPr preferRelativeResize="0"/>
              <p:nvPr/>
            </p:nvPicPr>
            <p:blipFill rotWithShape="1">
              <a:blip r:embed="rId3">
                <a:alphaModFix/>
              </a:blip>
              <a:srcRect b="0" l="0" r="0" t="0"/>
              <a:stretch/>
            </p:blipFill>
            <p:spPr>
              <a:xfrm>
                <a:off x="4780370" y="2769664"/>
                <a:ext cx="596493" cy="596493"/>
              </a:xfrm>
              <a:prstGeom prst="rect">
                <a:avLst/>
              </a:prstGeom>
              <a:noFill/>
              <a:ln>
                <a:noFill/>
              </a:ln>
            </p:spPr>
          </p:pic>
        </p:grpSp>
        <p:grpSp>
          <p:nvGrpSpPr>
            <p:cNvPr id="107" name="Google Shape;107;p8"/>
            <p:cNvGrpSpPr/>
            <p:nvPr/>
          </p:nvGrpSpPr>
          <p:grpSpPr>
            <a:xfrm>
              <a:off x="1568320" y="1775453"/>
              <a:ext cx="2194593" cy="596493"/>
              <a:chOff x="5861457" y="3969428"/>
              <a:chExt cx="2194593" cy="596493"/>
            </a:xfrm>
          </p:grpSpPr>
          <p:sp>
            <p:nvSpPr>
              <p:cNvPr id="108" name="Google Shape;108;p8"/>
              <p:cNvSpPr txBox="1"/>
              <p:nvPr/>
            </p:nvSpPr>
            <p:spPr>
              <a:xfrm>
                <a:off x="6457950" y="3975287"/>
                <a:ext cx="1598100" cy="49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7F7F7F"/>
                    </a:solidFill>
                    <a:latin typeface="Calibri"/>
                    <a:ea typeface="Calibri"/>
                    <a:cs typeface="Calibri"/>
                    <a:sym typeface="Calibri"/>
                  </a:rPr>
                  <a:t>More efficient production</a:t>
                </a:r>
                <a:endParaRPr b="1" sz="1400">
                  <a:solidFill>
                    <a:srgbClr val="7F7F7F"/>
                  </a:solidFill>
                  <a:latin typeface="Calibri"/>
                  <a:ea typeface="Calibri"/>
                  <a:cs typeface="Calibri"/>
                  <a:sym typeface="Calibri"/>
                </a:endParaRPr>
              </a:p>
            </p:txBody>
          </p:sp>
          <p:pic>
            <p:nvPicPr>
              <p:cNvPr id="109" name="Google Shape;109;p8"/>
              <p:cNvPicPr preferRelativeResize="0"/>
              <p:nvPr/>
            </p:nvPicPr>
            <p:blipFill rotWithShape="1">
              <a:blip r:embed="rId4">
                <a:alphaModFix/>
              </a:blip>
              <a:srcRect b="0" l="0" r="0" t="0"/>
              <a:stretch/>
            </p:blipFill>
            <p:spPr>
              <a:xfrm>
                <a:off x="5861457" y="3969428"/>
                <a:ext cx="596493" cy="596493"/>
              </a:xfrm>
              <a:prstGeom prst="rect">
                <a:avLst/>
              </a:prstGeom>
              <a:noFill/>
              <a:ln>
                <a:noFill/>
              </a:ln>
            </p:spPr>
          </p:pic>
        </p:grpSp>
        <p:grpSp>
          <p:nvGrpSpPr>
            <p:cNvPr id="110" name="Google Shape;110;p8"/>
            <p:cNvGrpSpPr/>
            <p:nvPr/>
          </p:nvGrpSpPr>
          <p:grpSpPr>
            <a:xfrm>
              <a:off x="5070319" y="970169"/>
              <a:ext cx="2582940" cy="596493"/>
              <a:chOff x="5868245" y="2043261"/>
              <a:chExt cx="2582940" cy="596493"/>
            </a:xfrm>
          </p:grpSpPr>
          <p:sp>
            <p:nvSpPr>
              <p:cNvPr id="111" name="Google Shape;111;p8"/>
              <p:cNvSpPr txBox="1"/>
              <p:nvPr/>
            </p:nvSpPr>
            <p:spPr>
              <a:xfrm>
                <a:off x="6452585" y="2049120"/>
                <a:ext cx="1998600" cy="49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7F7F7F"/>
                    </a:solidFill>
                    <a:latin typeface="Calibri"/>
                    <a:ea typeface="Calibri"/>
                    <a:cs typeface="Calibri"/>
                    <a:sym typeface="Calibri"/>
                  </a:rPr>
                  <a:t>Better understand the world around us</a:t>
                </a:r>
                <a:endParaRPr b="1" sz="1400">
                  <a:solidFill>
                    <a:srgbClr val="7F7F7F"/>
                  </a:solidFill>
                  <a:latin typeface="Calibri"/>
                  <a:ea typeface="Calibri"/>
                  <a:cs typeface="Calibri"/>
                  <a:sym typeface="Calibri"/>
                </a:endParaRPr>
              </a:p>
            </p:txBody>
          </p:sp>
          <p:pic>
            <p:nvPicPr>
              <p:cNvPr id="112" name="Google Shape;112;p8"/>
              <p:cNvPicPr preferRelativeResize="0"/>
              <p:nvPr/>
            </p:nvPicPr>
            <p:blipFill rotWithShape="1">
              <a:blip r:embed="rId5">
                <a:alphaModFix/>
              </a:blip>
              <a:srcRect b="0" l="0" r="0" t="0"/>
              <a:stretch/>
            </p:blipFill>
            <p:spPr>
              <a:xfrm>
                <a:off x="5868245" y="2043261"/>
                <a:ext cx="596493" cy="596493"/>
              </a:xfrm>
              <a:prstGeom prst="rect">
                <a:avLst/>
              </a:prstGeom>
              <a:noFill/>
              <a:ln>
                <a:noFill/>
              </a:ln>
            </p:spPr>
          </p:pic>
        </p:grpSp>
        <p:grpSp>
          <p:nvGrpSpPr>
            <p:cNvPr id="113" name="Google Shape;113;p8"/>
            <p:cNvGrpSpPr/>
            <p:nvPr/>
          </p:nvGrpSpPr>
          <p:grpSpPr>
            <a:xfrm>
              <a:off x="1568320" y="973214"/>
              <a:ext cx="2411371" cy="590403"/>
              <a:chOff x="5968809" y="1092286"/>
              <a:chExt cx="2411371" cy="590403"/>
            </a:xfrm>
          </p:grpSpPr>
          <p:pic>
            <p:nvPicPr>
              <p:cNvPr id="114" name="Google Shape;114;p8"/>
              <p:cNvPicPr preferRelativeResize="0"/>
              <p:nvPr/>
            </p:nvPicPr>
            <p:blipFill rotWithShape="1">
              <a:blip r:embed="rId6">
                <a:alphaModFix/>
              </a:blip>
              <a:srcRect b="0" l="0" r="0" t="0"/>
              <a:stretch/>
            </p:blipFill>
            <p:spPr>
              <a:xfrm>
                <a:off x="5968809" y="1092286"/>
                <a:ext cx="590403" cy="590403"/>
              </a:xfrm>
              <a:prstGeom prst="rect">
                <a:avLst/>
              </a:prstGeom>
              <a:noFill/>
              <a:ln>
                <a:noFill/>
              </a:ln>
            </p:spPr>
          </p:pic>
          <p:sp>
            <p:nvSpPr>
              <p:cNvPr id="115" name="Google Shape;115;p8"/>
              <p:cNvSpPr txBox="1"/>
              <p:nvPr/>
            </p:nvSpPr>
            <p:spPr>
              <a:xfrm>
                <a:off x="6556180" y="1095100"/>
                <a:ext cx="1824000" cy="49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7F7F7F"/>
                    </a:solidFill>
                    <a:latin typeface="Calibri"/>
                    <a:ea typeface="Calibri"/>
                    <a:cs typeface="Calibri"/>
                    <a:sym typeface="Calibri"/>
                  </a:rPr>
                  <a:t>Detect anomalies to prevent risks</a:t>
                </a:r>
                <a:endParaRPr b="1" sz="1400">
                  <a:solidFill>
                    <a:srgbClr val="7F7F7F"/>
                  </a:solidFill>
                  <a:latin typeface="Calibri"/>
                  <a:ea typeface="Calibri"/>
                  <a:cs typeface="Calibri"/>
                  <a:sym typeface="Calibri"/>
                </a:endParaRPr>
              </a:p>
            </p:txBody>
          </p:sp>
        </p:grpSp>
      </p:grpSp>
      <p:sp>
        <p:nvSpPr>
          <p:cNvPr id="116" name="Google Shape;116;p8"/>
          <p:cNvSpPr/>
          <p:nvPr/>
        </p:nvSpPr>
        <p:spPr>
          <a:xfrm>
            <a:off x="841300" y="3622793"/>
            <a:ext cx="7349700" cy="2021100"/>
          </a:xfrm>
          <a:prstGeom prst="rect">
            <a:avLst/>
          </a:prstGeom>
          <a:solidFill>
            <a:srgbClr val="F2F2F2"/>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7" name="Google Shape;117;p8"/>
          <p:cNvPicPr preferRelativeResize="0"/>
          <p:nvPr/>
        </p:nvPicPr>
        <p:blipFill rotWithShape="1">
          <a:blip r:embed="rId7">
            <a:alphaModFix/>
          </a:blip>
          <a:srcRect b="0" l="0" r="0" t="0"/>
          <a:stretch/>
        </p:blipFill>
        <p:spPr>
          <a:xfrm>
            <a:off x="5071089" y="4086674"/>
            <a:ext cx="625709" cy="606341"/>
          </a:xfrm>
          <a:prstGeom prst="rect">
            <a:avLst/>
          </a:prstGeom>
          <a:noFill/>
          <a:ln>
            <a:noFill/>
          </a:ln>
        </p:spPr>
      </p:pic>
      <p:pic>
        <p:nvPicPr>
          <p:cNvPr id="118" name="Google Shape;118;p8"/>
          <p:cNvPicPr preferRelativeResize="0"/>
          <p:nvPr/>
        </p:nvPicPr>
        <p:blipFill rotWithShape="1">
          <a:blip r:embed="rId8">
            <a:alphaModFix/>
          </a:blip>
          <a:srcRect b="0" l="0" r="0" t="0"/>
          <a:stretch/>
        </p:blipFill>
        <p:spPr>
          <a:xfrm rot="-5400000">
            <a:off x="2147992" y="4253081"/>
            <a:ext cx="656018" cy="1442051"/>
          </a:xfrm>
          <a:prstGeom prst="rect">
            <a:avLst/>
          </a:prstGeom>
          <a:noFill/>
          <a:ln>
            <a:noFill/>
          </a:ln>
        </p:spPr>
      </p:pic>
      <p:pic>
        <p:nvPicPr>
          <p:cNvPr id="119" name="Google Shape;119;p8"/>
          <p:cNvPicPr preferRelativeResize="0"/>
          <p:nvPr/>
        </p:nvPicPr>
        <p:blipFill rotWithShape="1">
          <a:blip r:embed="rId8">
            <a:alphaModFix/>
          </a:blip>
          <a:srcRect b="0" l="0" r="0" t="0"/>
          <a:stretch/>
        </p:blipFill>
        <p:spPr>
          <a:xfrm rot="-5400000">
            <a:off x="3472767" y="4253082"/>
            <a:ext cx="656018" cy="1442051"/>
          </a:xfrm>
          <a:prstGeom prst="rect">
            <a:avLst/>
          </a:prstGeom>
          <a:noFill/>
          <a:ln>
            <a:noFill/>
          </a:ln>
        </p:spPr>
      </p:pic>
      <p:pic>
        <p:nvPicPr>
          <p:cNvPr id="120" name="Google Shape;120;p8"/>
          <p:cNvPicPr preferRelativeResize="0"/>
          <p:nvPr/>
        </p:nvPicPr>
        <p:blipFill rotWithShape="1">
          <a:blip r:embed="rId8">
            <a:alphaModFix/>
          </a:blip>
          <a:srcRect b="0" l="0" r="0" t="0"/>
          <a:stretch/>
        </p:blipFill>
        <p:spPr>
          <a:xfrm rot="-5400000">
            <a:off x="4797544" y="4253080"/>
            <a:ext cx="656018" cy="1442051"/>
          </a:xfrm>
          <a:prstGeom prst="rect">
            <a:avLst/>
          </a:prstGeom>
          <a:noFill/>
          <a:ln>
            <a:noFill/>
          </a:ln>
        </p:spPr>
      </p:pic>
      <p:pic>
        <p:nvPicPr>
          <p:cNvPr id="121" name="Google Shape;121;p8"/>
          <p:cNvPicPr preferRelativeResize="0"/>
          <p:nvPr/>
        </p:nvPicPr>
        <p:blipFill rotWithShape="1">
          <a:blip r:embed="rId8">
            <a:alphaModFix/>
          </a:blip>
          <a:srcRect b="0" l="0" r="0" t="0"/>
          <a:stretch/>
        </p:blipFill>
        <p:spPr>
          <a:xfrm rot="-5400000">
            <a:off x="6122319" y="4253078"/>
            <a:ext cx="656018" cy="1442051"/>
          </a:xfrm>
          <a:prstGeom prst="rect">
            <a:avLst/>
          </a:prstGeom>
          <a:noFill/>
          <a:ln>
            <a:noFill/>
          </a:ln>
        </p:spPr>
      </p:pic>
      <p:pic>
        <p:nvPicPr>
          <p:cNvPr id="122" name="Google Shape;122;p8"/>
          <p:cNvPicPr preferRelativeResize="0"/>
          <p:nvPr/>
        </p:nvPicPr>
        <p:blipFill rotWithShape="1">
          <a:blip r:embed="rId7">
            <a:alphaModFix/>
          </a:blip>
          <a:srcRect b="0" l="0" r="0" t="0"/>
          <a:stretch/>
        </p:blipFill>
        <p:spPr>
          <a:xfrm>
            <a:off x="6395864" y="4086674"/>
            <a:ext cx="625709" cy="606341"/>
          </a:xfrm>
          <a:prstGeom prst="rect">
            <a:avLst/>
          </a:prstGeom>
          <a:noFill/>
          <a:ln>
            <a:noFill/>
          </a:ln>
        </p:spPr>
      </p:pic>
      <p:pic>
        <p:nvPicPr>
          <p:cNvPr id="123" name="Google Shape;123;p8"/>
          <p:cNvPicPr preferRelativeResize="0"/>
          <p:nvPr/>
        </p:nvPicPr>
        <p:blipFill rotWithShape="1">
          <a:blip r:embed="rId9">
            <a:alphaModFix/>
          </a:blip>
          <a:srcRect b="0" l="0" r="0" t="0"/>
          <a:stretch/>
        </p:blipFill>
        <p:spPr>
          <a:xfrm>
            <a:off x="2036330" y="3836853"/>
            <a:ext cx="949180" cy="919800"/>
          </a:xfrm>
          <a:prstGeom prst="rect">
            <a:avLst/>
          </a:prstGeom>
          <a:noFill/>
          <a:ln>
            <a:noFill/>
          </a:ln>
        </p:spPr>
      </p:pic>
      <p:pic>
        <p:nvPicPr>
          <p:cNvPr id="124" name="Google Shape;124;p8"/>
          <p:cNvPicPr preferRelativeResize="0"/>
          <p:nvPr/>
        </p:nvPicPr>
        <p:blipFill rotWithShape="1">
          <a:blip r:embed="rId10">
            <a:alphaModFix/>
          </a:blip>
          <a:srcRect b="0" l="0" r="0" t="0"/>
          <a:stretch/>
        </p:blipFill>
        <p:spPr>
          <a:xfrm>
            <a:off x="3450307" y="4284169"/>
            <a:ext cx="505697" cy="490044"/>
          </a:xfrm>
          <a:prstGeom prst="rect">
            <a:avLst/>
          </a:prstGeom>
          <a:noFill/>
          <a:ln>
            <a:noFill/>
          </a:ln>
        </p:spPr>
      </p:pic>
      <p:pic>
        <p:nvPicPr>
          <p:cNvPr id="125" name="Google Shape;125;p8"/>
          <p:cNvPicPr preferRelativeResize="0"/>
          <p:nvPr/>
        </p:nvPicPr>
        <p:blipFill rotWithShape="1">
          <a:blip r:embed="rId11">
            <a:alphaModFix/>
          </a:blip>
          <a:srcRect b="22999" l="0" r="0" t="0"/>
          <a:stretch/>
        </p:blipFill>
        <p:spPr>
          <a:xfrm rot="-5400000">
            <a:off x="7285144" y="4445228"/>
            <a:ext cx="656018" cy="1057753"/>
          </a:xfrm>
          <a:prstGeom prst="rect">
            <a:avLst/>
          </a:prstGeom>
          <a:noFill/>
          <a:ln>
            <a:noFill/>
          </a:ln>
        </p:spPr>
      </p:pic>
      <p:pic>
        <p:nvPicPr>
          <p:cNvPr id="126" name="Google Shape;126;p8"/>
          <p:cNvPicPr preferRelativeResize="0"/>
          <p:nvPr/>
        </p:nvPicPr>
        <p:blipFill rotWithShape="1">
          <a:blip r:embed="rId8">
            <a:alphaModFix/>
          </a:blip>
          <a:srcRect b="0" l="0" r="0" t="31861"/>
          <a:stretch/>
        </p:blipFill>
        <p:spPr>
          <a:xfrm rot="-5400000">
            <a:off x="1032785" y="4482799"/>
            <a:ext cx="656018" cy="982609"/>
          </a:xfrm>
          <a:prstGeom prst="rect">
            <a:avLst/>
          </a:prstGeom>
          <a:noFill/>
          <a:ln>
            <a:noFill/>
          </a:ln>
        </p:spPr>
      </p:pic>
      <p:pic>
        <p:nvPicPr>
          <p:cNvPr id="127" name="Google Shape;127;p8"/>
          <p:cNvPicPr preferRelativeResize="0"/>
          <p:nvPr/>
        </p:nvPicPr>
        <p:blipFill rotWithShape="1">
          <a:blip r:embed="rId12">
            <a:alphaModFix/>
          </a:blip>
          <a:srcRect b="0" l="0" r="0" t="0"/>
          <a:stretch/>
        </p:blipFill>
        <p:spPr>
          <a:xfrm flipH="1" rot="10800000">
            <a:off x="3019476" y="4073956"/>
            <a:ext cx="300535" cy="291232"/>
          </a:xfrm>
          <a:prstGeom prst="rect">
            <a:avLst/>
          </a:prstGeom>
          <a:noFill/>
          <a:ln>
            <a:noFill/>
          </a:ln>
        </p:spPr>
      </p:pic>
      <p:pic>
        <p:nvPicPr>
          <p:cNvPr id="128" name="Google Shape;128;p8"/>
          <p:cNvPicPr preferRelativeResize="0"/>
          <p:nvPr/>
        </p:nvPicPr>
        <p:blipFill rotWithShape="1">
          <a:blip r:embed="rId12">
            <a:alphaModFix/>
          </a:blip>
          <a:srcRect b="0" l="0" r="0" t="0"/>
          <a:stretch/>
        </p:blipFill>
        <p:spPr>
          <a:xfrm flipH="1" rot="10800000">
            <a:off x="4491973" y="4073956"/>
            <a:ext cx="300535" cy="291232"/>
          </a:xfrm>
          <a:prstGeom prst="rect">
            <a:avLst/>
          </a:prstGeom>
          <a:noFill/>
          <a:ln>
            <a:noFill/>
          </a:ln>
        </p:spPr>
      </p:pic>
      <p:pic>
        <p:nvPicPr>
          <p:cNvPr id="129" name="Google Shape;129;p8"/>
          <p:cNvPicPr preferRelativeResize="0"/>
          <p:nvPr/>
        </p:nvPicPr>
        <p:blipFill rotWithShape="1">
          <a:blip r:embed="rId12">
            <a:alphaModFix/>
          </a:blip>
          <a:srcRect b="0" l="0" r="0" t="0"/>
          <a:stretch/>
        </p:blipFill>
        <p:spPr>
          <a:xfrm flipH="1" rot="10800000">
            <a:off x="5964471" y="4072471"/>
            <a:ext cx="300535" cy="291232"/>
          </a:xfrm>
          <a:prstGeom prst="rect">
            <a:avLst/>
          </a:prstGeom>
          <a:noFill/>
          <a:ln>
            <a:noFill/>
          </a:ln>
        </p:spPr>
      </p:pic>
      <p:pic>
        <p:nvPicPr>
          <p:cNvPr id="130" name="Google Shape;130;p8"/>
          <p:cNvPicPr preferRelativeResize="0"/>
          <p:nvPr/>
        </p:nvPicPr>
        <p:blipFill rotWithShape="1">
          <a:blip r:embed="rId13">
            <a:alphaModFix/>
          </a:blip>
          <a:srcRect b="0" l="0" r="0" t="0"/>
          <a:stretch/>
        </p:blipFill>
        <p:spPr>
          <a:xfrm>
            <a:off x="7541064" y="4643038"/>
            <a:ext cx="578659" cy="560748"/>
          </a:xfrm>
          <a:prstGeom prst="rect">
            <a:avLst/>
          </a:prstGeom>
          <a:noFill/>
          <a:ln>
            <a:noFill/>
          </a:ln>
        </p:spPr>
      </p:pic>
      <p:pic>
        <p:nvPicPr>
          <p:cNvPr id="131" name="Google Shape;131;p8"/>
          <p:cNvPicPr preferRelativeResize="0"/>
          <p:nvPr/>
        </p:nvPicPr>
        <p:blipFill rotWithShape="1">
          <a:blip r:embed="rId7">
            <a:alphaModFix/>
          </a:blip>
          <a:srcRect b="0" l="0" r="0" t="0"/>
          <a:stretch/>
        </p:blipFill>
        <p:spPr>
          <a:xfrm>
            <a:off x="6260969" y="4693015"/>
            <a:ext cx="625709" cy="606341"/>
          </a:xfrm>
          <a:prstGeom prst="rect">
            <a:avLst/>
          </a:prstGeom>
          <a:noFill/>
          <a:ln>
            <a:noFill/>
          </a:ln>
        </p:spPr>
      </p:pic>
      <p:pic>
        <p:nvPicPr>
          <p:cNvPr id="132" name="Google Shape;132;p8"/>
          <p:cNvPicPr preferRelativeResize="0"/>
          <p:nvPr/>
        </p:nvPicPr>
        <p:blipFill rotWithShape="1">
          <a:blip r:embed="rId14">
            <a:alphaModFix/>
          </a:blip>
          <a:srcRect b="0" l="0" r="0" t="0"/>
          <a:stretch/>
        </p:blipFill>
        <p:spPr>
          <a:xfrm>
            <a:off x="2997384" y="4831657"/>
            <a:ext cx="465209" cy="450809"/>
          </a:xfrm>
          <a:prstGeom prst="rect">
            <a:avLst/>
          </a:prstGeom>
          <a:noFill/>
          <a:ln>
            <a:noFill/>
          </a:ln>
        </p:spPr>
      </p:pic>
      <p:pic>
        <p:nvPicPr>
          <p:cNvPr id="133" name="Google Shape;133;p8"/>
          <p:cNvPicPr preferRelativeResize="0"/>
          <p:nvPr/>
        </p:nvPicPr>
        <p:blipFill rotWithShape="1">
          <a:blip r:embed="rId14">
            <a:alphaModFix/>
          </a:blip>
          <a:srcRect b="0" l="0" r="0" t="0"/>
          <a:stretch/>
        </p:blipFill>
        <p:spPr>
          <a:xfrm>
            <a:off x="5616521" y="4826331"/>
            <a:ext cx="465209" cy="450809"/>
          </a:xfrm>
          <a:prstGeom prst="rect">
            <a:avLst/>
          </a:prstGeom>
          <a:noFill/>
          <a:ln>
            <a:noFill/>
          </a:ln>
        </p:spPr>
      </p:pic>
      <p:pic>
        <p:nvPicPr>
          <p:cNvPr id="134" name="Google Shape;134;p8"/>
          <p:cNvPicPr preferRelativeResize="0"/>
          <p:nvPr/>
        </p:nvPicPr>
        <p:blipFill rotWithShape="1">
          <a:blip r:embed="rId14">
            <a:alphaModFix/>
          </a:blip>
          <a:srcRect b="0" l="0" r="0" t="0"/>
          <a:stretch/>
        </p:blipFill>
        <p:spPr>
          <a:xfrm>
            <a:off x="4197006" y="4826331"/>
            <a:ext cx="465209" cy="450809"/>
          </a:xfrm>
          <a:prstGeom prst="rect">
            <a:avLst/>
          </a:prstGeom>
          <a:noFill/>
          <a:ln>
            <a:noFill/>
          </a:ln>
        </p:spPr>
      </p:pic>
      <p:sp>
        <p:nvSpPr>
          <p:cNvPr id="135" name="Google Shape;135;p8"/>
          <p:cNvSpPr/>
          <p:nvPr/>
        </p:nvSpPr>
        <p:spPr>
          <a:xfrm>
            <a:off x="3310363" y="4931878"/>
            <a:ext cx="84000" cy="67500"/>
          </a:xfrm>
          <a:prstGeom prst="pie">
            <a:avLst>
              <a:gd fmla="val 0" name="adj1"/>
              <a:gd fmla="val 10799534" name="adj2"/>
            </a:avLst>
          </a:prstGeom>
          <a:solidFill>
            <a:srgbClr val="7F6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8"/>
          <p:cNvSpPr/>
          <p:nvPr/>
        </p:nvSpPr>
        <p:spPr>
          <a:xfrm>
            <a:off x="4509914" y="4927421"/>
            <a:ext cx="84000" cy="67500"/>
          </a:xfrm>
          <a:prstGeom prst="pie">
            <a:avLst>
              <a:gd fmla="val 0" name="adj1"/>
              <a:gd fmla="val 10799534" name="adj2"/>
            </a:avLst>
          </a:prstGeom>
          <a:solidFill>
            <a:srgbClr val="7F6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8"/>
          <p:cNvSpPr/>
          <p:nvPr/>
        </p:nvSpPr>
        <p:spPr>
          <a:xfrm>
            <a:off x="5926904" y="4927188"/>
            <a:ext cx="84000" cy="67500"/>
          </a:xfrm>
          <a:prstGeom prst="pie">
            <a:avLst>
              <a:gd fmla="val 0" name="adj1"/>
              <a:gd fmla="val 10799534" name="adj2"/>
            </a:avLst>
          </a:prstGeom>
          <a:solidFill>
            <a:srgbClr val="7F6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8"/>
          <p:cNvPicPr preferRelativeResize="0"/>
          <p:nvPr/>
        </p:nvPicPr>
        <p:blipFill rotWithShape="1">
          <a:blip r:embed="rId15">
            <a:alphaModFix/>
          </a:blip>
          <a:srcRect b="0" l="0" r="0" t="0"/>
          <a:stretch/>
        </p:blipFill>
        <p:spPr>
          <a:xfrm>
            <a:off x="2202083" y="4551678"/>
            <a:ext cx="700460" cy="678779"/>
          </a:xfrm>
          <a:prstGeom prst="rect">
            <a:avLst/>
          </a:prstGeom>
          <a:noFill/>
          <a:ln>
            <a:noFill/>
          </a:ln>
        </p:spPr>
      </p:pic>
      <p:sp>
        <p:nvSpPr>
          <p:cNvPr id="139" name="Google Shape;139;p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611999" y="0"/>
            <a:ext cx="8319300" cy="56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575757"/>
              </a:buClr>
              <a:buSzPct val="100000"/>
              <a:buFont typeface="Calibri"/>
              <a:buNone/>
            </a:pPr>
            <a:r>
              <a:rPr lang="en-GB"/>
              <a:t>Introduction – N</a:t>
            </a:r>
            <a:r>
              <a:rPr lang="en-GB"/>
              <a:t>on-volatile Memory Technologies</a:t>
            </a:r>
            <a:endParaRPr/>
          </a:p>
        </p:txBody>
      </p:sp>
      <p:sp>
        <p:nvSpPr>
          <p:cNvPr id="146" name="Google Shape;146;p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47" name="Google Shape;147;p9"/>
          <p:cNvSpPr txBox="1"/>
          <p:nvPr/>
        </p:nvSpPr>
        <p:spPr>
          <a:xfrm>
            <a:off x="909458" y="5140549"/>
            <a:ext cx="7215600" cy="811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GB" sz="2400">
                <a:solidFill>
                  <a:schemeClr val="dk1"/>
                </a:solidFill>
                <a:latin typeface="Calibri"/>
                <a:ea typeface="Calibri"/>
                <a:cs typeface="Calibri"/>
                <a:sym typeface="Calibri"/>
              </a:rPr>
              <a:t>What is the relevance of the integration of </a:t>
            </a:r>
            <a:r>
              <a:rPr b="1" lang="en-GB" sz="2400">
                <a:solidFill>
                  <a:schemeClr val="dk1"/>
                </a:solidFill>
                <a:latin typeface="Calibri"/>
                <a:ea typeface="Calibri"/>
                <a:cs typeface="Calibri"/>
                <a:sym typeface="Calibri"/>
              </a:rPr>
              <a:t>emerging non-volatile memories </a:t>
            </a:r>
            <a:r>
              <a:rPr lang="en-GB" sz="2400">
                <a:solidFill>
                  <a:schemeClr val="dk1"/>
                </a:solidFill>
                <a:latin typeface="Calibri"/>
                <a:ea typeface="Calibri"/>
                <a:cs typeface="Calibri"/>
                <a:sym typeface="Calibri"/>
              </a:rPr>
              <a:t>in the </a:t>
            </a:r>
            <a:r>
              <a:rPr b="1" lang="en-GB" sz="2400">
                <a:solidFill>
                  <a:schemeClr val="dk1"/>
                </a:solidFill>
                <a:latin typeface="Calibri"/>
                <a:ea typeface="Calibri"/>
                <a:cs typeface="Calibri"/>
                <a:sym typeface="Calibri"/>
              </a:rPr>
              <a:t>edge computing context</a:t>
            </a:r>
            <a:r>
              <a:rPr lang="en-GB" sz="2400">
                <a:solidFill>
                  <a:schemeClr val="dk1"/>
                </a:solidFill>
                <a:latin typeface="Calibri"/>
                <a:ea typeface="Calibri"/>
                <a:cs typeface="Calibri"/>
                <a:sym typeface="Calibri"/>
              </a:rPr>
              <a:t>?</a:t>
            </a:r>
            <a:endParaRPr/>
          </a:p>
        </p:txBody>
      </p:sp>
      <p:grpSp>
        <p:nvGrpSpPr>
          <p:cNvPr id="148" name="Google Shape;148;p9"/>
          <p:cNvGrpSpPr/>
          <p:nvPr/>
        </p:nvGrpSpPr>
        <p:grpSpPr>
          <a:xfrm>
            <a:off x="1413084" y="1083418"/>
            <a:ext cx="6033441" cy="1535758"/>
            <a:chOff x="1413084" y="2765078"/>
            <a:chExt cx="6033441" cy="1535758"/>
          </a:xfrm>
        </p:grpSpPr>
        <p:grpSp>
          <p:nvGrpSpPr>
            <p:cNvPr id="149" name="Google Shape;149;p9"/>
            <p:cNvGrpSpPr/>
            <p:nvPr/>
          </p:nvGrpSpPr>
          <p:grpSpPr>
            <a:xfrm>
              <a:off x="2389224" y="4073200"/>
              <a:ext cx="4154728" cy="227636"/>
              <a:chOff x="2627784" y="3212976"/>
              <a:chExt cx="5256488" cy="288001"/>
            </a:xfrm>
          </p:grpSpPr>
          <p:grpSp>
            <p:nvGrpSpPr>
              <p:cNvPr id="150" name="Google Shape;150;p9"/>
              <p:cNvGrpSpPr/>
              <p:nvPr/>
            </p:nvGrpSpPr>
            <p:grpSpPr>
              <a:xfrm>
                <a:off x="4535996" y="3212976"/>
                <a:ext cx="1656055" cy="288001"/>
                <a:chOff x="4499992" y="3212976"/>
                <a:chExt cx="1656055" cy="288001"/>
              </a:xfrm>
            </p:grpSpPr>
            <p:sp>
              <p:nvSpPr>
                <p:cNvPr id="151" name="Google Shape;151;p9"/>
                <p:cNvSpPr/>
                <p:nvPr/>
              </p:nvSpPr>
              <p:spPr>
                <a:xfrm>
                  <a:off x="4499992" y="3212976"/>
                  <a:ext cx="432000" cy="288000"/>
                </a:xfrm>
                <a:prstGeom prst="rect">
                  <a:avLst/>
                </a:prstGeom>
                <a:solidFill>
                  <a:srgbClr val="D0CEC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52" name="Google Shape;152;p9"/>
                <p:cNvSpPr/>
                <p:nvPr/>
              </p:nvSpPr>
              <p:spPr>
                <a:xfrm>
                  <a:off x="5004047" y="3212977"/>
                  <a:ext cx="1152000" cy="28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Inactive</a:t>
                  </a:r>
                  <a:endParaRPr sz="1100">
                    <a:solidFill>
                      <a:schemeClr val="dk1"/>
                    </a:solidFill>
                    <a:latin typeface="Calibri"/>
                    <a:ea typeface="Calibri"/>
                    <a:cs typeface="Calibri"/>
                    <a:sym typeface="Calibri"/>
                  </a:endParaRPr>
                </a:p>
              </p:txBody>
            </p:sp>
          </p:grpSp>
          <p:grpSp>
            <p:nvGrpSpPr>
              <p:cNvPr id="153" name="Google Shape;153;p9"/>
              <p:cNvGrpSpPr/>
              <p:nvPr/>
            </p:nvGrpSpPr>
            <p:grpSpPr>
              <a:xfrm>
                <a:off x="6660264" y="3212976"/>
                <a:ext cx="1224008" cy="288000"/>
                <a:chOff x="6660264" y="3212976"/>
                <a:chExt cx="1224008" cy="288000"/>
              </a:xfrm>
            </p:grpSpPr>
            <p:sp>
              <p:nvSpPr>
                <p:cNvPr id="154" name="Google Shape;154;p9"/>
                <p:cNvSpPr/>
                <p:nvPr/>
              </p:nvSpPr>
              <p:spPr>
                <a:xfrm rot="5400000">
                  <a:off x="6660264" y="3212976"/>
                  <a:ext cx="288000" cy="288000"/>
                </a:xfrm>
                <a:prstGeom prst="triangle">
                  <a:avLst>
                    <a:gd fmla="val 50000" name="adj"/>
                  </a:avLst>
                </a:prstGeom>
                <a:solidFill>
                  <a:srgbClr val="FF0000"/>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55" name="Google Shape;155;p9"/>
                <p:cNvSpPr/>
                <p:nvPr/>
              </p:nvSpPr>
              <p:spPr>
                <a:xfrm>
                  <a:off x="7020272" y="3212976"/>
                  <a:ext cx="864000" cy="28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Event</a:t>
                  </a:r>
                  <a:endParaRPr sz="1000">
                    <a:solidFill>
                      <a:schemeClr val="dk1"/>
                    </a:solidFill>
                    <a:latin typeface="Calibri"/>
                    <a:ea typeface="Calibri"/>
                    <a:cs typeface="Calibri"/>
                    <a:sym typeface="Calibri"/>
                  </a:endParaRPr>
                </a:p>
              </p:txBody>
            </p:sp>
          </p:grpSp>
          <p:grpSp>
            <p:nvGrpSpPr>
              <p:cNvPr id="156" name="Google Shape;156;p9"/>
              <p:cNvGrpSpPr/>
              <p:nvPr/>
            </p:nvGrpSpPr>
            <p:grpSpPr>
              <a:xfrm>
                <a:off x="2627784" y="3212976"/>
                <a:ext cx="1440055" cy="288001"/>
                <a:chOff x="2843808" y="3212976"/>
                <a:chExt cx="1440055" cy="288001"/>
              </a:xfrm>
            </p:grpSpPr>
            <p:sp>
              <p:nvSpPr>
                <p:cNvPr id="157" name="Google Shape;157;p9"/>
                <p:cNvSpPr/>
                <p:nvPr/>
              </p:nvSpPr>
              <p:spPr>
                <a:xfrm>
                  <a:off x="2843808" y="3212976"/>
                  <a:ext cx="432000" cy="288000"/>
                </a:xfrm>
                <a:prstGeom prst="rect">
                  <a:avLst/>
                </a:prstGeom>
                <a:solidFill>
                  <a:srgbClr val="548135"/>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58" name="Google Shape;158;p9"/>
                <p:cNvSpPr/>
                <p:nvPr/>
              </p:nvSpPr>
              <p:spPr>
                <a:xfrm>
                  <a:off x="3347863" y="3212977"/>
                  <a:ext cx="936000" cy="28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Active</a:t>
                  </a:r>
                  <a:endParaRPr sz="1000">
                    <a:solidFill>
                      <a:schemeClr val="dk1"/>
                    </a:solidFill>
                    <a:latin typeface="Calibri"/>
                    <a:ea typeface="Calibri"/>
                    <a:cs typeface="Calibri"/>
                    <a:sym typeface="Calibri"/>
                  </a:endParaRPr>
                </a:p>
              </p:txBody>
            </p:sp>
          </p:grpSp>
        </p:grpSp>
        <p:cxnSp>
          <p:nvCxnSpPr>
            <p:cNvPr id="159" name="Google Shape;159;p9"/>
            <p:cNvCxnSpPr/>
            <p:nvPr/>
          </p:nvCxnSpPr>
          <p:spPr>
            <a:xfrm>
              <a:off x="1671734" y="3942143"/>
              <a:ext cx="5691300" cy="0"/>
            </a:xfrm>
            <a:prstGeom prst="straightConnector1">
              <a:avLst/>
            </a:prstGeom>
            <a:noFill/>
            <a:ln cap="flat" cmpd="sng" w="28575">
              <a:solidFill>
                <a:schemeClr val="dk1"/>
              </a:solidFill>
              <a:prstDash val="solid"/>
              <a:miter lim="800000"/>
              <a:headEnd len="sm" w="sm" type="none"/>
              <a:tailEnd len="med" w="med" type="triangle"/>
            </a:ln>
          </p:spPr>
        </p:cxnSp>
        <p:sp>
          <p:nvSpPr>
            <p:cNvPr id="160" name="Google Shape;160;p9"/>
            <p:cNvSpPr/>
            <p:nvPr/>
          </p:nvSpPr>
          <p:spPr>
            <a:xfrm>
              <a:off x="2525502" y="3799848"/>
              <a:ext cx="1422900" cy="142200"/>
            </a:xfrm>
            <a:prstGeom prst="rect">
              <a:avLst/>
            </a:prstGeom>
            <a:solidFill>
              <a:srgbClr val="D0CEC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61" name="Google Shape;161;p9"/>
            <p:cNvSpPr/>
            <p:nvPr/>
          </p:nvSpPr>
          <p:spPr>
            <a:xfrm>
              <a:off x="1785570" y="3799848"/>
              <a:ext cx="341400" cy="142200"/>
            </a:xfrm>
            <a:prstGeom prst="rect">
              <a:avLst/>
            </a:prstGeom>
            <a:solidFill>
              <a:srgbClr val="D0CEC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62" name="Google Shape;162;p9"/>
            <p:cNvSpPr/>
            <p:nvPr/>
          </p:nvSpPr>
          <p:spPr>
            <a:xfrm>
              <a:off x="4233041" y="3799848"/>
              <a:ext cx="284700" cy="142200"/>
            </a:xfrm>
            <a:prstGeom prst="rect">
              <a:avLst/>
            </a:prstGeom>
            <a:solidFill>
              <a:srgbClr val="D0CEC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63" name="Google Shape;163;p9"/>
            <p:cNvSpPr/>
            <p:nvPr/>
          </p:nvSpPr>
          <p:spPr>
            <a:xfrm>
              <a:off x="4688383" y="3799848"/>
              <a:ext cx="683100" cy="142200"/>
            </a:xfrm>
            <a:prstGeom prst="rect">
              <a:avLst/>
            </a:prstGeom>
            <a:solidFill>
              <a:srgbClr val="D0CEC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64" name="Google Shape;164;p9"/>
            <p:cNvSpPr/>
            <p:nvPr/>
          </p:nvSpPr>
          <p:spPr>
            <a:xfrm>
              <a:off x="5712906" y="3799848"/>
              <a:ext cx="796800" cy="142200"/>
            </a:xfrm>
            <a:prstGeom prst="rect">
              <a:avLst/>
            </a:prstGeom>
            <a:solidFill>
              <a:srgbClr val="D0CEC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65" name="Google Shape;165;p9"/>
            <p:cNvSpPr/>
            <p:nvPr/>
          </p:nvSpPr>
          <p:spPr>
            <a:xfrm>
              <a:off x="6623594" y="3799848"/>
              <a:ext cx="569100" cy="142200"/>
            </a:xfrm>
            <a:prstGeom prst="rect">
              <a:avLst/>
            </a:prstGeom>
            <a:solidFill>
              <a:srgbClr val="D0CECE"/>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66" name="Google Shape;166;p9"/>
            <p:cNvSpPr/>
            <p:nvPr/>
          </p:nvSpPr>
          <p:spPr>
            <a:xfrm>
              <a:off x="6623594" y="3942143"/>
              <a:ext cx="739800" cy="341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Time</a:t>
              </a:r>
              <a:endParaRPr sz="1000">
                <a:solidFill>
                  <a:schemeClr val="dk1"/>
                </a:solidFill>
                <a:latin typeface="Calibri"/>
                <a:ea typeface="Calibri"/>
                <a:cs typeface="Calibri"/>
                <a:sym typeface="Calibri"/>
              </a:endParaRPr>
            </a:p>
          </p:txBody>
        </p:sp>
        <p:cxnSp>
          <p:nvCxnSpPr>
            <p:cNvPr id="167" name="Google Shape;167;p9"/>
            <p:cNvCxnSpPr>
              <a:stCxn id="168" idx="1"/>
            </p:cNvCxnSpPr>
            <p:nvPr/>
          </p:nvCxnSpPr>
          <p:spPr>
            <a:xfrm rot="10800000">
              <a:off x="2127077" y="3543704"/>
              <a:ext cx="0" cy="256200"/>
            </a:xfrm>
            <a:prstGeom prst="straightConnector1">
              <a:avLst/>
            </a:prstGeom>
            <a:noFill/>
            <a:ln cap="rnd" cmpd="sng" w="28575">
              <a:solidFill>
                <a:schemeClr val="dk1"/>
              </a:solidFill>
              <a:prstDash val="solid"/>
              <a:miter lim="800000"/>
              <a:headEnd len="sm" w="sm" type="none"/>
              <a:tailEnd len="sm" w="sm" type="none"/>
            </a:ln>
          </p:spPr>
        </p:cxnSp>
        <p:sp>
          <p:nvSpPr>
            <p:cNvPr id="169" name="Google Shape;169;p9"/>
            <p:cNvSpPr/>
            <p:nvPr/>
          </p:nvSpPr>
          <p:spPr>
            <a:xfrm rot="5400000">
              <a:off x="2127138" y="3429882"/>
              <a:ext cx="170700" cy="170700"/>
            </a:xfrm>
            <a:prstGeom prst="triangle">
              <a:avLst>
                <a:gd fmla="val 50000" name="adj"/>
              </a:avLst>
            </a:prstGeom>
            <a:solidFill>
              <a:srgbClr val="FF0000"/>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cxnSp>
          <p:nvCxnSpPr>
            <p:cNvPr id="170" name="Google Shape;170;p9"/>
            <p:cNvCxnSpPr>
              <a:stCxn id="171" idx="1"/>
            </p:cNvCxnSpPr>
            <p:nvPr/>
          </p:nvCxnSpPr>
          <p:spPr>
            <a:xfrm rot="10800000">
              <a:off x="3948450" y="3543704"/>
              <a:ext cx="0" cy="256200"/>
            </a:xfrm>
            <a:prstGeom prst="straightConnector1">
              <a:avLst/>
            </a:prstGeom>
            <a:noFill/>
            <a:ln cap="rnd" cmpd="sng" w="28575">
              <a:solidFill>
                <a:schemeClr val="dk1"/>
              </a:solidFill>
              <a:prstDash val="solid"/>
              <a:miter lim="800000"/>
              <a:headEnd len="sm" w="sm" type="none"/>
              <a:tailEnd len="sm" w="sm" type="none"/>
            </a:ln>
          </p:spPr>
        </p:cxnSp>
        <p:cxnSp>
          <p:nvCxnSpPr>
            <p:cNvPr id="172" name="Google Shape;172;p9"/>
            <p:cNvCxnSpPr>
              <a:stCxn id="173" idx="1"/>
            </p:cNvCxnSpPr>
            <p:nvPr/>
          </p:nvCxnSpPr>
          <p:spPr>
            <a:xfrm rot="10800000">
              <a:off x="4517631" y="3543704"/>
              <a:ext cx="0" cy="256200"/>
            </a:xfrm>
            <a:prstGeom prst="straightConnector1">
              <a:avLst/>
            </a:prstGeom>
            <a:noFill/>
            <a:ln cap="rnd" cmpd="sng" w="28575">
              <a:solidFill>
                <a:schemeClr val="dk1"/>
              </a:solidFill>
              <a:prstDash val="solid"/>
              <a:miter lim="800000"/>
              <a:headEnd len="sm" w="sm" type="none"/>
              <a:tailEnd len="sm" w="sm" type="none"/>
            </a:ln>
          </p:spPr>
        </p:cxnSp>
        <p:cxnSp>
          <p:nvCxnSpPr>
            <p:cNvPr id="174" name="Google Shape;174;p9"/>
            <p:cNvCxnSpPr>
              <a:stCxn id="175" idx="1"/>
            </p:cNvCxnSpPr>
            <p:nvPr/>
          </p:nvCxnSpPr>
          <p:spPr>
            <a:xfrm rot="10800000">
              <a:off x="5371399" y="3543704"/>
              <a:ext cx="0" cy="256200"/>
            </a:xfrm>
            <a:prstGeom prst="straightConnector1">
              <a:avLst/>
            </a:prstGeom>
            <a:noFill/>
            <a:ln cap="rnd" cmpd="sng" w="28575">
              <a:solidFill>
                <a:schemeClr val="dk1"/>
              </a:solidFill>
              <a:prstDash val="solid"/>
              <a:miter lim="800000"/>
              <a:headEnd len="sm" w="sm" type="none"/>
              <a:tailEnd len="sm" w="sm" type="none"/>
            </a:ln>
          </p:spPr>
        </p:cxnSp>
        <p:cxnSp>
          <p:nvCxnSpPr>
            <p:cNvPr id="176" name="Google Shape;176;p9"/>
            <p:cNvCxnSpPr>
              <a:stCxn id="177" idx="1"/>
            </p:cNvCxnSpPr>
            <p:nvPr/>
          </p:nvCxnSpPr>
          <p:spPr>
            <a:xfrm rot="10800000">
              <a:off x="6509758" y="3543704"/>
              <a:ext cx="0" cy="256200"/>
            </a:xfrm>
            <a:prstGeom prst="straightConnector1">
              <a:avLst/>
            </a:prstGeom>
            <a:noFill/>
            <a:ln cap="rnd" cmpd="sng" w="28575">
              <a:solidFill>
                <a:schemeClr val="dk1"/>
              </a:solidFill>
              <a:prstDash val="solid"/>
              <a:miter lim="800000"/>
              <a:headEnd len="sm" w="sm" type="none"/>
              <a:tailEnd len="sm" w="sm" type="none"/>
            </a:ln>
          </p:spPr>
        </p:cxnSp>
        <p:sp>
          <p:nvSpPr>
            <p:cNvPr id="168" name="Google Shape;168;p9"/>
            <p:cNvSpPr/>
            <p:nvPr/>
          </p:nvSpPr>
          <p:spPr>
            <a:xfrm>
              <a:off x="2127077" y="3657554"/>
              <a:ext cx="398400" cy="284700"/>
            </a:xfrm>
            <a:prstGeom prst="rect">
              <a:avLst/>
            </a:prstGeom>
            <a:solidFill>
              <a:srgbClr val="548135"/>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71" name="Google Shape;171;p9"/>
            <p:cNvSpPr/>
            <p:nvPr/>
          </p:nvSpPr>
          <p:spPr>
            <a:xfrm>
              <a:off x="3948450" y="3657554"/>
              <a:ext cx="284700" cy="284700"/>
            </a:xfrm>
            <a:prstGeom prst="rect">
              <a:avLst/>
            </a:prstGeom>
            <a:solidFill>
              <a:srgbClr val="548135"/>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73" name="Google Shape;173;p9"/>
            <p:cNvSpPr/>
            <p:nvPr/>
          </p:nvSpPr>
          <p:spPr>
            <a:xfrm>
              <a:off x="4517631" y="3657554"/>
              <a:ext cx="170700" cy="284700"/>
            </a:xfrm>
            <a:prstGeom prst="rect">
              <a:avLst/>
            </a:prstGeom>
            <a:solidFill>
              <a:srgbClr val="548135"/>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75" name="Google Shape;175;p9"/>
            <p:cNvSpPr/>
            <p:nvPr/>
          </p:nvSpPr>
          <p:spPr>
            <a:xfrm>
              <a:off x="5371399" y="3657554"/>
              <a:ext cx="341400" cy="284700"/>
            </a:xfrm>
            <a:prstGeom prst="rect">
              <a:avLst/>
            </a:prstGeom>
            <a:solidFill>
              <a:srgbClr val="548135"/>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77" name="Google Shape;177;p9"/>
            <p:cNvSpPr/>
            <p:nvPr/>
          </p:nvSpPr>
          <p:spPr>
            <a:xfrm>
              <a:off x="6509758" y="3657554"/>
              <a:ext cx="113700" cy="284700"/>
            </a:xfrm>
            <a:prstGeom prst="rect">
              <a:avLst/>
            </a:prstGeom>
            <a:solidFill>
              <a:srgbClr val="548135"/>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78" name="Google Shape;178;p9"/>
            <p:cNvSpPr/>
            <p:nvPr/>
          </p:nvSpPr>
          <p:spPr>
            <a:xfrm rot="5400000">
              <a:off x="3948512" y="3429882"/>
              <a:ext cx="170700" cy="170700"/>
            </a:xfrm>
            <a:prstGeom prst="triangle">
              <a:avLst>
                <a:gd fmla="val 50000" name="adj"/>
              </a:avLst>
            </a:prstGeom>
            <a:solidFill>
              <a:srgbClr val="FF0000"/>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79" name="Google Shape;179;p9"/>
            <p:cNvSpPr/>
            <p:nvPr/>
          </p:nvSpPr>
          <p:spPr>
            <a:xfrm rot="5400000">
              <a:off x="4517691" y="3429882"/>
              <a:ext cx="170700" cy="170700"/>
            </a:xfrm>
            <a:prstGeom prst="triangle">
              <a:avLst>
                <a:gd fmla="val 50000" name="adj"/>
              </a:avLst>
            </a:prstGeom>
            <a:solidFill>
              <a:srgbClr val="FF0000"/>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80" name="Google Shape;180;p9"/>
            <p:cNvSpPr/>
            <p:nvPr/>
          </p:nvSpPr>
          <p:spPr>
            <a:xfrm rot="5400000">
              <a:off x="5371460" y="3429882"/>
              <a:ext cx="170700" cy="170700"/>
            </a:xfrm>
            <a:prstGeom prst="triangle">
              <a:avLst>
                <a:gd fmla="val 50000" name="adj"/>
              </a:avLst>
            </a:prstGeom>
            <a:solidFill>
              <a:srgbClr val="FF0000"/>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81" name="Google Shape;181;p9"/>
            <p:cNvSpPr/>
            <p:nvPr/>
          </p:nvSpPr>
          <p:spPr>
            <a:xfrm rot="5400000">
              <a:off x="6509818" y="3429882"/>
              <a:ext cx="170700" cy="170700"/>
            </a:xfrm>
            <a:prstGeom prst="triangle">
              <a:avLst>
                <a:gd fmla="val 50000" name="adj"/>
              </a:avLst>
            </a:prstGeom>
            <a:solidFill>
              <a:srgbClr val="FF0000"/>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82" name="Google Shape;182;p9"/>
            <p:cNvSpPr txBox="1"/>
            <p:nvPr/>
          </p:nvSpPr>
          <p:spPr>
            <a:xfrm>
              <a:off x="1755224" y="2765078"/>
              <a:ext cx="56913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000">
                  <a:solidFill>
                    <a:srgbClr val="595959"/>
                  </a:solidFill>
                  <a:latin typeface="Calibri"/>
                  <a:ea typeface="Calibri"/>
                  <a:cs typeface="Calibri"/>
                  <a:sym typeface="Calibri"/>
                </a:rPr>
                <a:t>Normally-off computing paradigm</a:t>
              </a:r>
              <a:endParaRPr b="1" sz="1600">
                <a:solidFill>
                  <a:srgbClr val="595959"/>
                </a:solidFill>
                <a:latin typeface="Calibri"/>
                <a:ea typeface="Calibri"/>
                <a:cs typeface="Calibri"/>
                <a:sym typeface="Calibri"/>
              </a:endParaRPr>
            </a:p>
          </p:txBody>
        </p:sp>
        <p:cxnSp>
          <p:nvCxnSpPr>
            <p:cNvPr id="183" name="Google Shape;183;p9"/>
            <p:cNvCxnSpPr/>
            <p:nvPr/>
          </p:nvCxnSpPr>
          <p:spPr>
            <a:xfrm rot="10800000">
              <a:off x="1785570" y="3226720"/>
              <a:ext cx="0" cy="846600"/>
            </a:xfrm>
            <a:prstGeom prst="straightConnector1">
              <a:avLst/>
            </a:prstGeom>
            <a:noFill/>
            <a:ln cap="flat" cmpd="sng" w="28575">
              <a:solidFill>
                <a:schemeClr val="dk1"/>
              </a:solidFill>
              <a:prstDash val="solid"/>
              <a:miter lim="800000"/>
              <a:headEnd len="sm" w="sm" type="none"/>
              <a:tailEnd len="med" w="med" type="triangle"/>
            </a:ln>
          </p:spPr>
        </p:cxnSp>
        <p:sp>
          <p:nvSpPr>
            <p:cNvPr id="184" name="Google Shape;184;p9"/>
            <p:cNvSpPr/>
            <p:nvPr/>
          </p:nvSpPr>
          <p:spPr>
            <a:xfrm rot="-5400000">
              <a:off x="1213884" y="3401543"/>
              <a:ext cx="739800" cy="341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Power</a:t>
              </a:r>
              <a:endParaRPr sz="1000">
                <a:solidFill>
                  <a:schemeClr val="dk1"/>
                </a:solidFill>
                <a:latin typeface="Calibri"/>
                <a:ea typeface="Calibri"/>
                <a:cs typeface="Calibri"/>
                <a:sym typeface="Calibri"/>
              </a:endParaRPr>
            </a:p>
          </p:txBody>
        </p:sp>
      </p:grpSp>
      <p:grpSp>
        <p:nvGrpSpPr>
          <p:cNvPr id="185" name="Google Shape;185;p9"/>
          <p:cNvGrpSpPr/>
          <p:nvPr/>
        </p:nvGrpSpPr>
        <p:grpSpPr>
          <a:xfrm>
            <a:off x="1953436" y="1613058"/>
            <a:ext cx="4946650" cy="489600"/>
            <a:chOff x="1953436" y="3294718"/>
            <a:chExt cx="4946650" cy="489600"/>
          </a:xfrm>
        </p:grpSpPr>
        <p:cxnSp>
          <p:nvCxnSpPr>
            <p:cNvPr id="186" name="Google Shape;186;p9"/>
            <p:cNvCxnSpPr/>
            <p:nvPr/>
          </p:nvCxnSpPr>
          <p:spPr>
            <a:xfrm>
              <a:off x="1953436" y="3294718"/>
              <a:ext cx="0" cy="489600"/>
            </a:xfrm>
            <a:prstGeom prst="straightConnector1">
              <a:avLst/>
            </a:prstGeom>
            <a:noFill/>
            <a:ln cap="rnd" cmpd="sng" w="38100">
              <a:solidFill>
                <a:srgbClr val="002060"/>
              </a:solidFill>
              <a:prstDash val="solid"/>
              <a:round/>
              <a:headEnd len="sm" w="sm" type="none"/>
              <a:tailEnd len="med" w="med" type="stealth"/>
            </a:ln>
          </p:spPr>
        </p:cxnSp>
        <p:cxnSp>
          <p:nvCxnSpPr>
            <p:cNvPr id="187" name="Google Shape;187;p9"/>
            <p:cNvCxnSpPr/>
            <p:nvPr/>
          </p:nvCxnSpPr>
          <p:spPr>
            <a:xfrm>
              <a:off x="3236136" y="3294718"/>
              <a:ext cx="0" cy="489600"/>
            </a:xfrm>
            <a:prstGeom prst="straightConnector1">
              <a:avLst/>
            </a:prstGeom>
            <a:noFill/>
            <a:ln cap="rnd" cmpd="sng" w="38100">
              <a:solidFill>
                <a:srgbClr val="002060"/>
              </a:solidFill>
              <a:prstDash val="solid"/>
              <a:round/>
              <a:headEnd len="sm" w="sm" type="none"/>
              <a:tailEnd len="med" w="med" type="stealth"/>
            </a:ln>
          </p:spPr>
        </p:cxnSp>
        <p:cxnSp>
          <p:nvCxnSpPr>
            <p:cNvPr id="188" name="Google Shape;188;p9"/>
            <p:cNvCxnSpPr/>
            <p:nvPr/>
          </p:nvCxnSpPr>
          <p:spPr>
            <a:xfrm>
              <a:off x="4366436" y="3294718"/>
              <a:ext cx="0" cy="489600"/>
            </a:xfrm>
            <a:prstGeom prst="straightConnector1">
              <a:avLst/>
            </a:prstGeom>
            <a:noFill/>
            <a:ln cap="rnd" cmpd="sng" w="38100">
              <a:solidFill>
                <a:srgbClr val="002060"/>
              </a:solidFill>
              <a:prstDash val="solid"/>
              <a:round/>
              <a:headEnd len="sm" w="sm" type="none"/>
              <a:tailEnd len="med" w="med" type="stealth"/>
            </a:ln>
          </p:spPr>
        </p:cxnSp>
        <p:cxnSp>
          <p:nvCxnSpPr>
            <p:cNvPr id="189" name="Google Shape;189;p9"/>
            <p:cNvCxnSpPr/>
            <p:nvPr/>
          </p:nvCxnSpPr>
          <p:spPr>
            <a:xfrm>
              <a:off x="4998739" y="3294718"/>
              <a:ext cx="0" cy="489600"/>
            </a:xfrm>
            <a:prstGeom prst="straightConnector1">
              <a:avLst/>
            </a:prstGeom>
            <a:noFill/>
            <a:ln cap="rnd" cmpd="sng" w="38100">
              <a:solidFill>
                <a:srgbClr val="002060"/>
              </a:solidFill>
              <a:prstDash val="solid"/>
              <a:round/>
              <a:headEnd len="sm" w="sm" type="none"/>
              <a:tailEnd len="med" w="med" type="stealth"/>
            </a:ln>
          </p:spPr>
        </p:cxnSp>
        <p:cxnSp>
          <p:nvCxnSpPr>
            <p:cNvPr id="190" name="Google Shape;190;p9"/>
            <p:cNvCxnSpPr/>
            <p:nvPr/>
          </p:nvCxnSpPr>
          <p:spPr>
            <a:xfrm>
              <a:off x="6125386" y="3294718"/>
              <a:ext cx="0" cy="489600"/>
            </a:xfrm>
            <a:prstGeom prst="straightConnector1">
              <a:avLst/>
            </a:prstGeom>
            <a:noFill/>
            <a:ln cap="rnd" cmpd="sng" w="38100">
              <a:solidFill>
                <a:srgbClr val="002060"/>
              </a:solidFill>
              <a:prstDash val="solid"/>
              <a:round/>
              <a:headEnd len="sm" w="sm" type="none"/>
              <a:tailEnd len="med" w="med" type="stealth"/>
            </a:ln>
          </p:spPr>
        </p:cxnSp>
        <p:cxnSp>
          <p:nvCxnSpPr>
            <p:cNvPr id="191" name="Google Shape;191;p9"/>
            <p:cNvCxnSpPr/>
            <p:nvPr/>
          </p:nvCxnSpPr>
          <p:spPr>
            <a:xfrm>
              <a:off x="6900086" y="3294718"/>
              <a:ext cx="0" cy="489600"/>
            </a:xfrm>
            <a:prstGeom prst="straightConnector1">
              <a:avLst/>
            </a:prstGeom>
            <a:noFill/>
            <a:ln cap="rnd" cmpd="sng" w="38100">
              <a:solidFill>
                <a:srgbClr val="002060"/>
              </a:solidFill>
              <a:prstDash val="solid"/>
              <a:round/>
              <a:headEnd len="sm" w="sm" type="none"/>
              <a:tailEnd len="med" w="med" type="stealth"/>
            </a:ln>
          </p:spPr>
        </p:cxnSp>
      </p:grpSp>
      <p:grpSp>
        <p:nvGrpSpPr>
          <p:cNvPr id="192" name="Google Shape;192;p9"/>
          <p:cNvGrpSpPr/>
          <p:nvPr/>
        </p:nvGrpSpPr>
        <p:grpSpPr>
          <a:xfrm>
            <a:off x="714790" y="3184955"/>
            <a:ext cx="2088000" cy="1337988"/>
            <a:chOff x="1025579" y="2451254"/>
            <a:chExt cx="2088000" cy="1337988"/>
          </a:xfrm>
        </p:grpSpPr>
        <p:sp>
          <p:nvSpPr>
            <p:cNvPr id="193" name="Google Shape;193;p9"/>
            <p:cNvSpPr txBox="1"/>
            <p:nvPr/>
          </p:nvSpPr>
          <p:spPr>
            <a:xfrm>
              <a:off x="1025579" y="3389042"/>
              <a:ext cx="20880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000">
                  <a:solidFill>
                    <a:srgbClr val="595959"/>
                  </a:solidFill>
                  <a:latin typeface="Calibri"/>
                  <a:ea typeface="Calibri"/>
                  <a:cs typeface="Calibri"/>
                  <a:sym typeface="Calibri"/>
                </a:rPr>
                <a:t>Sensor nodes</a:t>
              </a:r>
              <a:endParaRPr b="1" sz="1600">
                <a:solidFill>
                  <a:srgbClr val="595959"/>
                </a:solidFill>
                <a:latin typeface="Calibri"/>
                <a:ea typeface="Calibri"/>
                <a:cs typeface="Calibri"/>
                <a:sym typeface="Calibri"/>
              </a:endParaRPr>
            </a:p>
          </p:txBody>
        </p:sp>
        <p:grpSp>
          <p:nvGrpSpPr>
            <p:cNvPr id="194" name="Google Shape;194;p9"/>
            <p:cNvGrpSpPr/>
            <p:nvPr/>
          </p:nvGrpSpPr>
          <p:grpSpPr>
            <a:xfrm>
              <a:off x="1680505" y="2451254"/>
              <a:ext cx="862624" cy="865967"/>
              <a:chOff x="1476000" y="2509368"/>
              <a:chExt cx="1434838" cy="1440398"/>
            </a:xfrm>
          </p:grpSpPr>
          <p:sp>
            <p:nvSpPr>
              <p:cNvPr id="195" name="Google Shape;195;p9"/>
              <p:cNvSpPr/>
              <p:nvPr/>
            </p:nvSpPr>
            <p:spPr>
              <a:xfrm>
                <a:off x="1548000" y="2941766"/>
                <a:ext cx="936000" cy="936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S</a:t>
                </a:r>
                <a:endParaRPr sz="1800">
                  <a:solidFill>
                    <a:schemeClr val="lt1"/>
                  </a:solidFill>
                  <a:latin typeface="Calibri"/>
                  <a:ea typeface="Calibri"/>
                  <a:cs typeface="Calibri"/>
                  <a:sym typeface="Calibri"/>
                </a:endParaRPr>
              </a:p>
            </p:txBody>
          </p:sp>
          <p:sp>
            <p:nvSpPr>
              <p:cNvPr id="196" name="Google Shape;196;p9"/>
              <p:cNvSpPr/>
              <p:nvPr/>
            </p:nvSpPr>
            <p:spPr>
              <a:xfrm>
                <a:off x="1620000" y="286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9"/>
              <p:cNvSpPr/>
              <p:nvPr/>
            </p:nvSpPr>
            <p:spPr>
              <a:xfrm>
                <a:off x="1764000" y="286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9"/>
              <p:cNvSpPr/>
              <p:nvPr/>
            </p:nvSpPr>
            <p:spPr>
              <a:xfrm>
                <a:off x="1908000" y="286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9"/>
              <p:cNvSpPr/>
              <p:nvPr/>
            </p:nvSpPr>
            <p:spPr>
              <a:xfrm>
                <a:off x="2052000" y="286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9"/>
              <p:cNvSpPr/>
              <p:nvPr/>
            </p:nvSpPr>
            <p:spPr>
              <a:xfrm>
                <a:off x="2196000" y="286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9"/>
              <p:cNvSpPr/>
              <p:nvPr/>
            </p:nvSpPr>
            <p:spPr>
              <a:xfrm>
                <a:off x="2340000" y="286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9"/>
              <p:cNvSpPr/>
              <p:nvPr/>
            </p:nvSpPr>
            <p:spPr>
              <a:xfrm>
                <a:off x="1476000" y="3013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9"/>
              <p:cNvSpPr/>
              <p:nvPr/>
            </p:nvSpPr>
            <p:spPr>
              <a:xfrm>
                <a:off x="1476000" y="315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9"/>
              <p:cNvSpPr/>
              <p:nvPr/>
            </p:nvSpPr>
            <p:spPr>
              <a:xfrm>
                <a:off x="1476000" y="3301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9"/>
              <p:cNvSpPr/>
              <p:nvPr/>
            </p:nvSpPr>
            <p:spPr>
              <a:xfrm>
                <a:off x="1476000" y="3445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9"/>
              <p:cNvSpPr/>
              <p:nvPr/>
            </p:nvSpPr>
            <p:spPr>
              <a:xfrm>
                <a:off x="1476000" y="358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9"/>
              <p:cNvSpPr/>
              <p:nvPr/>
            </p:nvSpPr>
            <p:spPr>
              <a:xfrm>
                <a:off x="1476000" y="3733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9"/>
              <p:cNvSpPr/>
              <p:nvPr/>
            </p:nvSpPr>
            <p:spPr>
              <a:xfrm>
                <a:off x="1620000" y="387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9"/>
              <p:cNvSpPr/>
              <p:nvPr/>
            </p:nvSpPr>
            <p:spPr>
              <a:xfrm>
                <a:off x="1764000" y="387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9"/>
              <p:cNvSpPr/>
              <p:nvPr/>
            </p:nvSpPr>
            <p:spPr>
              <a:xfrm>
                <a:off x="1908000" y="387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9"/>
              <p:cNvSpPr/>
              <p:nvPr/>
            </p:nvSpPr>
            <p:spPr>
              <a:xfrm>
                <a:off x="2052000" y="387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9"/>
              <p:cNvSpPr/>
              <p:nvPr/>
            </p:nvSpPr>
            <p:spPr>
              <a:xfrm>
                <a:off x="2196000" y="387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9"/>
              <p:cNvSpPr/>
              <p:nvPr/>
            </p:nvSpPr>
            <p:spPr>
              <a:xfrm>
                <a:off x="2340000" y="387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9"/>
              <p:cNvSpPr/>
              <p:nvPr/>
            </p:nvSpPr>
            <p:spPr>
              <a:xfrm>
                <a:off x="2484000" y="3013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9"/>
              <p:cNvSpPr/>
              <p:nvPr/>
            </p:nvSpPr>
            <p:spPr>
              <a:xfrm>
                <a:off x="2484000" y="3157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9"/>
              <p:cNvSpPr/>
              <p:nvPr/>
            </p:nvSpPr>
            <p:spPr>
              <a:xfrm>
                <a:off x="2484000" y="3301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9"/>
              <p:cNvSpPr/>
              <p:nvPr/>
            </p:nvSpPr>
            <p:spPr>
              <a:xfrm>
                <a:off x="2484000" y="3445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9"/>
              <p:cNvSpPr/>
              <p:nvPr/>
            </p:nvSpPr>
            <p:spPr>
              <a:xfrm>
                <a:off x="2484000" y="3589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9"/>
              <p:cNvSpPr/>
              <p:nvPr/>
            </p:nvSpPr>
            <p:spPr>
              <a:xfrm>
                <a:off x="2484000" y="3733766"/>
                <a:ext cx="72000" cy="72000"/>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9"/>
              <p:cNvSpPr/>
              <p:nvPr/>
            </p:nvSpPr>
            <p:spPr>
              <a:xfrm rot="3041022">
                <a:off x="2282075" y="2776254"/>
                <a:ext cx="359848" cy="359848"/>
              </a:xfrm>
              <a:prstGeom prst="blockArc">
                <a:avLst>
                  <a:gd fmla="val 13290881" name="adj1"/>
                  <a:gd fmla="val 18488864" name="adj2"/>
                  <a:gd fmla="val 13838" name="adj3"/>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9"/>
              <p:cNvSpPr/>
              <p:nvPr/>
            </p:nvSpPr>
            <p:spPr>
              <a:xfrm rot="3040396">
                <a:off x="2158710" y="2654571"/>
                <a:ext cx="648056" cy="575993"/>
              </a:xfrm>
              <a:prstGeom prst="blockArc">
                <a:avLst>
                  <a:gd fmla="val 12997151" name="adj1"/>
                  <a:gd fmla="val 18762055" name="adj2"/>
                  <a:gd fmla="val 11513" name="adj3"/>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22" name="Google Shape;222;p9"/>
          <p:cNvGrpSpPr/>
          <p:nvPr/>
        </p:nvGrpSpPr>
        <p:grpSpPr>
          <a:xfrm>
            <a:off x="2631502" y="3189492"/>
            <a:ext cx="5527041" cy="1343100"/>
            <a:chOff x="3133152" y="945534"/>
            <a:chExt cx="5527041" cy="1343100"/>
          </a:xfrm>
        </p:grpSpPr>
        <p:grpSp>
          <p:nvGrpSpPr>
            <p:cNvPr id="223" name="Google Shape;223;p9"/>
            <p:cNvGrpSpPr/>
            <p:nvPr/>
          </p:nvGrpSpPr>
          <p:grpSpPr>
            <a:xfrm>
              <a:off x="4179693" y="945534"/>
              <a:ext cx="4480500" cy="1343100"/>
              <a:chOff x="2779085" y="3105096"/>
              <a:chExt cx="4480500" cy="1343100"/>
            </a:xfrm>
          </p:grpSpPr>
          <p:sp>
            <p:nvSpPr>
              <p:cNvPr id="224" name="Google Shape;224;p9"/>
              <p:cNvSpPr/>
              <p:nvPr/>
            </p:nvSpPr>
            <p:spPr>
              <a:xfrm>
                <a:off x="2779085" y="3105096"/>
                <a:ext cx="4480500" cy="1343100"/>
              </a:xfrm>
              <a:prstGeom prst="rect">
                <a:avLst/>
              </a:prstGeom>
              <a:solidFill>
                <a:srgbClr val="BBD6EE"/>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alibri"/>
                    <a:ea typeface="Calibri"/>
                    <a:cs typeface="Calibri"/>
                    <a:sym typeface="Calibri"/>
                  </a:rPr>
                  <a:t>Emerging non volatile memory technologies</a:t>
                </a:r>
                <a:endParaRPr/>
              </a:p>
            </p:txBody>
          </p:sp>
          <p:grpSp>
            <p:nvGrpSpPr>
              <p:cNvPr id="225" name="Google Shape;225;p9"/>
              <p:cNvGrpSpPr/>
              <p:nvPr/>
            </p:nvGrpSpPr>
            <p:grpSpPr>
              <a:xfrm>
                <a:off x="4574876" y="3411280"/>
                <a:ext cx="847800" cy="853153"/>
                <a:chOff x="567138" y="1626791"/>
                <a:chExt cx="847800" cy="853153"/>
              </a:xfrm>
            </p:grpSpPr>
            <p:grpSp>
              <p:nvGrpSpPr>
                <p:cNvPr id="226" name="Google Shape;226;p9"/>
                <p:cNvGrpSpPr/>
                <p:nvPr/>
              </p:nvGrpSpPr>
              <p:grpSpPr>
                <a:xfrm>
                  <a:off x="797497" y="1987176"/>
                  <a:ext cx="386748" cy="492768"/>
                  <a:chOff x="3850422" y="3519373"/>
                  <a:chExt cx="540000" cy="720000"/>
                </a:xfrm>
              </p:grpSpPr>
              <p:sp>
                <p:nvSpPr>
                  <p:cNvPr id="227" name="Google Shape;227;p9"/>
                  <p:cNvSpPr/>
                  <p:nvPr/>
                </p:nvSpPr>
                <p:spPr>
                  <a:xfrm>
                    <a:off x="4120422" y="4149373"/>
                    <a:ext cx="9525" cy="90000"/>
                  </a:xfrm>
                  <a:custGeom>
                    <a:rect b="b" l="l" r="r" t="t"/>
                    <a:pathLst>
                      <a:path extrusionOk="0" h="90000" w="9525">
                        <a:moveTo>
                          <a:pt x="-445" y="232"/>
                        </a:moveTo>
                        <a:lnTo>
                          <a:pt x="-445" y="90232"/>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28" name="Google Shape;228;p9"/>
                  <p:cNvGrpSpPr/>
                  <p:nvPr/>
                </p:nvGrpSpPr>
                <p:grpSpPr>
                  <a:xfrm>
                    <a:off x="3850422" y="3564337"/>
                    <a:ext cx="540000" cy="629981"/>
                    <a:chOff x="3850422" y="3564337"/>
                    <a:chExt cx="540000" cy="629981"/>
                  </a:xfrm>
                </p:grpSpPr>
                <p:sp>
                  <p:nvSpPr>
                    <p:cNvPr id="229" name="Google Shape;229;p9"/>
                    <p:cNvSpPr/>
                    <p:nvPr/>
                  </p:nvSpPr>
                  <p:spPr>
                    <a:xfrm>
                      <a:off x="3869466" y="3583381"/>
                      <a:ext cx="501912" cy="111023"/>
                    </a:xfrm>
                    <a:custGeom>
                      <a:rect b="b" l="l" r="r" t="t"/>
                      <a:pathLst>
                        <a:path extrusionOk="0" h="111023" w="501912">
                          <a:moveTo>
                            <a:pt x="251256" y="-407"/>
                          </a:moveTo>
                          <a:cubicBezTo>
                            <a:pt x="324409" y="-407"/>
                            <a:pt x="390648" y="7945"/>
                            <a:pt x="437088" y="20761"/>
                          </a:cubicBezTo>
                          <a:cubicBezTo>
                            <a:pt x="460345" y="27169"/>
                            <a:pt x="478633" y="34872"/>
                            <a:pt x="489612" y="42073"/>
                          </a:cubicBezTo>
                          <a:cubicBezTo>
                            <a:pt x="500628" y="49273"/>
                            <a:pt x="502213" y="54169"/>
                            <a:pt x="502213" y="55142"/>
                          </a:cubicBezTo>
                          <a:cubicBezTo>
                            <a:pt x="502213" y="56113"/>
                            <a:pt x="500628" y="61044"/>
                            <a:pt x="489612" y="68244"/>
                          </a:cubicBezTo>
                          <a:cubicBezTo>
                            <a:pt x="478633" y="75410"/>
                            <a:pt x="460345" y="83041"/>
                            <a:pt x="437088" y="89448"/>
                          </a:cubicBezTo>
                          <a:cubicBezTo>
                            <a:pt x="390648" y="102302"/>
                            <a:pt x="324409" y="110617"/>
                            <a:pt x="251256" y="110617"/>
                          </a:cubicBezTo>
                          <a:cubicBezTo>
                            <a:pt x="178140" y="110617"/>
                            <a:pt x="111900" y="102302"/>
                            <a:pt x="65424" y="89448"/>
                          </a:cubicBezTo>
                          <a:cubicBezTo>
                            <a:pt x="42204" y="83041"/>
                            <a:pt x="23916" y="75410"/>
                            <a:pt x="12900" y="68244"/>
                          </a:cubicBezTo>
                          <a:cubicBezTo>
                            <a:pt x="1884" y="61044"/>
                            <a:pt x="300" y="56113"/>
                            <a:pt x="300" y="55142"/>
                          </a:cubicBezTo>
                          <a:cubicBezTo>
                            <a:pt x="300" y="54169"/>
                            <a:pt x="1884" y="49273"/>
                            <a:pt x="12900" y="42073"/>
                          </a:cubicBezTo>
                          <a:cubicBezTo>
                            <a:pt x="23916" y="34872"/>
                            <a:pt x="42204" y="27169"/>
                            <a:pt x="65424" y="20761"/>
                          </a:cubicBezTo>
                          <a:cubicBezTo>
                            <a:pt x="111900" y="7945"/>
                            <a:pt x="178140" y="-407"/>
                            <a:pt x="251256" y="-407"/>
                          </a:cubicBezTo>
                          <a:close/>
                        </a:path>
                      </a:pathLst>
                    </a:custGeom>
                    <a:solidFill>
                      <a:srgbClr val="62C2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9"/>
                    <p:cNvSpPr/>
                    <p:nvPr/>
                  </p:nvSpPr>
                  <p:spPr>
                    <a:xfrm>
                      <a:off x="3850422" y="3564337"/>
                      <a:ext cx="540000" cy="629981"/>
                    </a:xfrm>
                    <a:custGeom>
                      <a:rect b="b" l="l" r="r" t="t"/>
                      <a:pathLst>
                        <a:path extrusionOk="0" h="629981" w="540000">
                          <a:moveTo>
                            <a:pt x="540300" y="261042"/>
                          </a:moveTo>
                          <a:cubicBezTo>
                            <a:pt x="540300" y="287684"/>
                            <a:pt x="488821" y="312307"/>
                            <a:pt x="405300" y="325627"/>
                          </a:cubicBezTo>
                          <a:cubicBezTo>
                            <a:pt x="321744" y="338947"/>
                            <a:pt x="218821" y="338947"/>
                            <a:pt x="135300" y="325627"/>
                          </a:cubicBezTo>
                          <a:cubicBezTo>
                            <a:pt x="51744" y="312307"/>
                            <a:pt x="300" y="287684"/>
                            <a:pt x="300" y="261042"/>
                          </a:cubicBezTo>
                          <a:moveTo>
                            <a:pt x="540300" y="359036"/>
                          </a:moveTo>
                          <a:cubicBezTo>
                            <a:pt x="540300" y="385676"/>
                            <a:pt x="488857" y="410301"/>
                            <a:pt x="405300" y="423620"/>
                          </a:cubicBezTo>
                          <a:cubicBezTo>
                            <a:pt x="321781" y="436940"/>
                            <a:pt x="218857" y="436940"/>
                            <a:pt x="135300" y="423620"/>
                          </a:cubicBezTo>
                          <a:cubicBezTo>
                            <a:pt x="51780" y="410301"/>
                            <a:pt x="300" y="385676"/>
                            <a:pt x="300" y="359036"/>
                          </a:cubicBezTo>
                          <a:moveTo>
                            <a:pt x="540300" y="74167"/>
                          </a:moveTo>
                          <a:lnTo>
                            <a:pt x="540300" y="555057"/>
                          </a:lnTo>
                          <a:cubicBezTo>
                            <a:pt x="540300" y="581696"/>
                            <a:pt x="488821" y="606284"/>
                            <a:pt x="405300" y="619603"/>
                          </a:cubicBezTo>
                          <a:cubicBezTo>
                            <a:pt x="321744" y="632923"/>
                            <a:pt x="218821" y="632923"/>
                            <a:pt x="135300" y="619603"/>
                          </a:cubicBezTo>
                          <a:cubicBezTo>
                            <a:pt x="51744" y="606284"/>
                            <a:pt x="300" y="581696"/>
                            <a:pt x="300" y="555057"/>
                          </a:cubicBezTo>
                          <a:lnTo>
                            <a:pt x="300" y="74167"/>
                          </a:lnTo>
                          <a:moveTo>
                            <a:pt x="540300" y="74167"/>
                          </a:moveTo>
                          <a:cubicBezTo>
                            <a:pt x="540300" y="115350"/>
                            <a:pt x="419413" y="148760"/>
                            <a:pt x="270300" y="148760"/>
                          </a:cubicBezTo>
                          <a:cubicBezTo>
                            <a:pt x="121188" y="148760"/>
                            <a:pt x="300" y="115350"/>
                            <a:pt x="300" y="74167"/>
                          </a:cubicBezTo>
                          <a:cubicBezTo>
                            <a:pt x="300" y="32984"/>
                            <a:pt x="121188" y="-388"/>
                            <a:pt x="270300" y="-388"/>
                          </a:cubicBezTo>
                          <a:cubicBezTo>
                            <a:pt x="419413" y="-388"/>
                            <a:pt x="540300" y="32984"/>
                            <a:pt x="540300" y="74167"/>
                          </a:cubicBezTo>
                          <a:close/>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9"/>
                    <p:cNvSpPr/>
                    <p:nvPr/>
                  </p:nvSpPr>
                  <p:spPr>
                    <a:xfrm>
                      <a:off x="3869466" y="3687241"/>
                      <a:ext cx="501912" cy="194004"/>
                    </a:xfrm>
                    <a:custGeom>
                      <a:rect b="b" l="l" r="r" t="t"/>
                      <a:pathLst>
                        <a:path extrusionOk="0" h="194004" w="501912">
                          <a:moveTo>
                            <a:pt x="300" y="-396"/>
                          </a:moveTo>
                          <a:cubicBezTo>
                            <a:pt x="15636" y="8389"/>
                            <a:pt x="32988" y="16235"/>
                            <a:pt x="55308" y="22392"/>
                          </a:cubicBezTo>
                          <a:cubicBezTo>
                            <a:pt x="106572" y="36540"/>
                            <a:pt x="175296" y="44892"/>
                            <a:pt x="251256" y="44892"/>
                          </a:cubicBezTo>
                          <a:cubicBezTo>
                            <a:pt x="327252" y="44892"/>
                            <a:pt x="395976" y="36540"/>
                            <a:pt x="447204" y="22392"/>
                          </a:cubicBezTo>
                          <a:cubicBezTo>
                            <a:pt x="469524" y="16235"/>
                            <a:pt x="486912" y="8389"/>
                            <a:pt x="502213" y="-396"/>
                          </a:cubicBezTo>
                          <a:lnTo>
                            <a:pt x="502213" y="136799"/>
                          </a:lnTo>
                          <a:lnTo>
                            <a:pt x="502213" y="138131"/>
                          </a:lnTo>
                          <a:cubicBezTo>
                            <a:pt x="502213" y="138636"/>
                            <a:pt x="502213" y="140328"/>
                            <a:pt x="498252" y="144253"/>
                          </a:cubicBezTo>
                          <a:cubicBezTo>
                            <a:pt x="494436" y="148139"/>
                            <a:pt x="487200" y="153288"/>
                            <a:pt x="476904" y="158221"/>
                          </a:cubicBezTo>
                          <a:cubicBezTo>
                            <a:pt x="456240" y="168119"/>
                            <a:pt x="423805" y="177407"/>
                            <a:pt x="383232" y="183889"/>
                          </a:cubicBezTo>
                          <a:cubicBezTo>
                            <a:pt x="302088" y="196848"/>
                            <a:pt x="200424" y="196848"/>
                            <a:pt x="119280" y="183889"/>
                          </a:cubicBezTo>
                          <a:cubicBezTo>
                            <a:pt x="78708" y="177407"/>
                            <a:pt x="46272" y="168119"/>
                            <a:pt x="25644" y="158221"/>
                          </a:cubicBezTo>
                          <a:cubicBezTo>
                            <a:pt x="15312" y="153288"/>
                            <a:pt x="8076" y="148139"/>
                            <a:pt x="4260" y="144253"/>
                          </a:cubicBezTo>
                          <a:cubicBezTo>
                            <a:pt x="408" y="140328"/>
                            <a:pt x="300" y="138636"/>
                            <a:pt x="300" y="138131"/>
                          </a:cubicBezTo>
                          <a:close/>
                        </a:path>
                      </a:pathLst>
                    </a:custGeom>
                    <a:solidFill>
                      <a:srgbClr val="62C2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9"/>
                    <p:cNvSpPr/>
                    <p:nvPr/>
                  </p:nvSpPr>
                  <p:spPr>
                    <a:xfrm>
                      <a:off x="3869466" y="3874262"/>
                      <a:ext cx="501912" cy="104984"/>
                    </a:xfrm>
                    <a:custGeom>
                      <a:rect b="b" l="l" r="r" t="t"/>
                      <a:pathLst>
                        <a:path extrusionOk="0" h="104984" w="501912">
                          <a:moveTo>
                            <a:pt x="300" y="-385"/>
                          </a:moveTo>
                          <a:cubicBezTo>
                            <a:pt x="3540" y="1450"/>
                            <a:pt x="5664" y="3898"/>
                            <a:pt x="9228" y="5590"/>
                          </a:cubicBezTo>
                          <a:cubicBezTo>
                            <a:pt x="35220" y="18011"/>
                            <a:pt x="70284" y="27659"/>
                            <a:pt x="113232" y="34499"/>
                          </a:cubicBezTo>
                          <a:cubicBezTo>
                            <a:pt x="199164" y="48214"/>
                            <a:pt x="303348" y="48214"/>
                            <a:pt x="389280" y="34499"/>
                          </a:cubicBezTo>
                          <a:cubicBezTo>
                            <a:pt x="432264" y="27659"/>
                            <a:pt x="467292" y="18011"/>
                            <a:pt x="493284" y="5590"/>
                          </a:cubicBezTo>
                          <a:cubicBezTo>
                            <a:pt x="496885" y="3898"/>
                            <a:pt x="498973" y="1450"/>
                            <a:pt x="502213" y="-385"/>
                          </a:cubicBezTo>
                          <a:lnTo>
                            <a:pt x="502213" y="49115"/>
                          </a:lnTo>
                          <a:cubicBezTo>
                            <a:pt x="502213" y="49654"/>
                            <a:pt x="502213" y="51348"/>
                            <a:pt x="498324" y="55235"/>
                          </a:cubicBezTo>
                          <a:cubicBezTo>
                            <a:pt x="494508" y="59159"/>
                            <a:pt x="487200" y="64307"/>
                            <a:pt x="476904" y="69238"/>
                          </a:cubicBezTo>
                          <a:cubicBezTo>
                            <a:pt x="456240" y="79104"/>
                            <a:pt x="423877" y="88427"/>
                            <a:pt x="383305" y="94906"/>
                          </a:cubicBezTo>
                          <a:cubicBezTo>
                            <a:pt x="302160" y="107831"/>
                            <a:pt x="200424" y="107831"/>
                            <a:pt x="119280" y="94906"/>
                          </a:cubicBezTo>
                          <a:cubicBezTo>
                            <a:pt x="78708" y="88427"/>
                            <a:pt x="46344" y="79104"/>
                            <a:pt x="25680" y="69238"/>
                          </a:cubicBezTo>
                          <a:cubicBezTo>
                            <a:pt x="15384" y="64307"/>
                            <a:pt x="8076" y="59159"/>
                            <a:pt x="4260" y="55235"/>
                          </a:cubicBezTo>
                          <a:cubicBezTo>
                            <a:pt x="408" y="51348"/>
                            <a:pt x="300" y="49654"/>
                            <a:pt x="300" y="49115"/>
                          </a:cubicBezTo>
                          <a:close/>
                        </a:path>
                      </a:pathLst>
                    </a:cu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9"/>
                    <p:cNvSpPr/>
                    <p:nvPr/>
                  </p:nvSpPr>
                  <p:spPr>
                    <a:xfrm>
                      <a:off x="3869466" y="3972288"/>
                      <a:ext cx="501912" cy="202933"/>
                    </a:xfrm>
                    <a:custGeom>
                      <a:rect b="b" l="l" r="r" t="t"/>
                      <a:pathLst>
                        <a:path extrusionOk="0" h="202933" w="501912">
                          <a:moveTo>
                            <a:pt x="300" y="-373"/>
                          </a:moveTo>
                          <a:cubicBezTo>
                            <a:pt x="3540" y="1463"/>
                            <a:pt x="5664" y="3876"/>
                            <a:pt x="9228" y="5603"/>
                          </a:cubicBezTo>
                          <a:cubicBezTo>
                            <a:pt x="35220" y="18024"/>
                            <a:pt x="70320" y="27635"/>
                            <a:pt x="113304" y="34510"/>
                          </a:cubicBezTo>
                          <a:cubicBezTo>
                            <a:pt x="199236" y="48191"/>
                            <a:pt x="303348" y="48191"/>
                            <a:pt x="389280" y="34510"/>
                          </a:cubicBezTo>
                          <a:cubicBezTo>
                            <a:pt x="432264" y="27635"/>
                            <a:pt x="467364" y="18024"/>
                            <a:pt x="493356" y="5603"/>
                          </a:cubicBezTo>
                          <a:cubicBezTo>
                            <a:pt x="496920" y="3911"/>
                            <a:pt x="498973" y="1463"/>
                            <a:pt x="502213" y="-373"/>
                          </a:cubicBezTo>
                          <a:lnTo>
                            <a:pt x="502213" y="147083"/>
                          </a:lnTo>
                          <a:cubicBezTo>
                            <a:pt x="502213" y="147588"/>
                            <a:pt x="502213" y="149351"/>
                            <a:pt x="498252" y="153275"/>
                          </a:cubicBezTo>
                          <a:cubicBezTo>
                            <a:pt x="494436" y="157164"/>
                            <a:pt x="487200" y="162240"/>
                            <a:pt x="476904" y="167170"/>
                          </a:cubicBezTo>
                          <a:cubicBezTo>
                            <a:pt x="456240" y="177071"/>
                            <a:pt x="423805" y="186396"/>
                            <a:pt x="383232" y="192839"/>
                          </a:cubicBezTo>
                          <a:cubicBezTo>
                            <a:pt x="302088" y="205801"/>
                            <a:pt x="200424" y="205801"/>
                            <a:pt x="119280" y="192839"/>
                          </a:cubicBezTo>
                          <a:cubicBezTo>
                            <a:pt x="78708" y="186396"/>
                            <a:pt x="46272" y="177071"/>
                            <a:pt x="25644" y="167170"/>
                          </a:cubicBezTo>
                          <a:cubicBezTo>
                            <a:pt x="15312" y="162240"/>
                            <a:pt x="8076" y="157164"/>
                            <a:pt x="4260" y="153275"/>
                          </a:cubicBezTo>
                          <a:cubicBezTo>
                            <a:pt x="408" y="149351"/>
                            <a:pt x="300" y="147588"/>
                            <a:pt x="300" y="147083"/>
                          </a:cubicBezTo>
                          <a:close/>
                        </a:path>
                      </a:pathLst>
                    </a:custGeom>
                    <a:solidFill>
                      <a:srgbClr val="0060F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4" name="Google Shape;234;p9"/>
                  <p:cNvSpPr/>
                  <p:nvPr/>
                </p:nvSpPr>
                <p:spPr>
                  <a:xfrm>
                    <a:off x="4120422" y="3519373"/>
                    <a:ext cx="9525" cy="100889"/>
                  </a:xfrm>
                  <a:custGeom>
                    <a:rect b="b" l="l" r="r" t="t"/>
                    <a:pathLst>
                      <a:path extrusionOk="0" h="100889" w="9525">
                        <a:moveTo>
                          <a:pt x="-445" y="183"/>
                        </a:moveTo>
                        <a:lnTo>
                          <a:pt x="-445" y="101073"/>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5" name="Google Shape;235;p9"/>
                <p:cNvSpPr txBox="1"/>
                <p:nvPr/>
              </p:nvSpPr>
              <p:spPr>
                <a:xfrm>
                  <a:off x="567138" y="1626791"/>
                  <a:ext cx="84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MRAM</a:t>
                  </a:r>
                  <a:endParaRPr sz="1800">
                    <a:solidFill>
                      <a:schemeClr val="dk1"/>
                    </a:solidFill>
                    <a:latin typeface="Calibri"/>
                    <a:ea typeface="Calibri"/>
                    <a:cs typeface="Calibri"/>
                    <a:sym typeface="Calibri"/>
                  </a:endParaRPr>
                </a:p>
              </p:txBody>
            </p:sp>
          </p:grpSp>
          <p:grpSp>
            <p:nvGrpSpPr>
              <p:cNvPr id="236" name="Google Shape;236;p9"/>
              <p:cNvGrpSpPr/>
              <p:nvPr/>
            </p:nvGrpSpPr>
            <p:grpSpPr>
              <a:xfrm>
                <a:off x="3478619" y="3411280"/>
                <a:ext cx="1044600" cy="853131"/>
                <a:chOff x="-527459" y="1614203"/>
                <a:chExt cx="1044600" cy="853131"/>
              </a:xfrm>
            </p:grpSpPr>
            <p:grpSp>
              <p:nvGrpSpPr>
                <p:cNvPr id="237" name="Google Shape;237;p9"/>
                <p:cNvGrpSpPr/>
                <p:nvPr/>
              </p:nvGrpSpPr>
              <p:grpSpPr>
                <a:xfrm>
                  <a:off x="-263156" y="1974565"/>
                  <a:ext cx="515664" cy="492769"/>
                  <a:chOff x="4660422" y="2619372"/>
                  <a:chExt cx="720000" cy="720001"/>
                </a:xfrm>
              </p:grpSpPr>
              <p:sp>
                <p:nvSpPr>
                  <p:cNvPr id="238" name="Google Shape;238;p9"/>
                  <p:cNvSpPr/>
                  <p:nvPr/>
                </p:nvSpPr>
                <p:spPr>
                  <a:xfrm>
                    <a:off x="5020423" y="2619372"/>
                    <a:ext cx="9525" cy="180000"/>
                  </a:xfrm>
                  <a:custGeom>
                    <a:rect b="b" l="l" r="r" t="t"/>
                    <a:pathLst>
                      <a:path extrusionOk="0" h="180000" w="9525">
                        <a:moveTo>
                          <a:pt x="-376" y="117"/>
                        </a:moveTo>
                        <a:lnTo>
                          <a:pt x="-376" y="180117"/>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9"/>
                  <p:cNvSpPr/>
                  <p:nvPr/>
                </p:nvSpPr>
                <p:spPr>
                  <a:xfrm>
                    <a:off x="4660422" y="2799372"/>
                    <a:ext cx="720000" cy="360000"/>
                  </a:xfrm>
                  <a:custGeom>
                    <a:rect b="b" l="l" r="r" t="t"/>
                    <a:pathLst>
                      <a:path extrusionOk="0" h="360000" w="720000">
                        <a:moveTo>
                          <a:pt x="-376" y="138"/>
                        </a:moveTo>
                        <a:lnTo>
                          <a:pt x="719625" y="138"/>
                        </a:lnTo>
                        <a:lnTo>
                          <a:pt x="719625" y="360138"/>
                        </a:lnTo>
                        <a:lnTo>
                          <a:pt x="-376" y="360138"/>
                        </a:lnTo>
                        <a:close/>
                      </a:path>
                    </a:pathLst>
                  </a:custGeom>
                  <a:solidFill>
                    <a:srgbClr val="62C221"/>
                  </a:solid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9"/>
                  <p:cNvSpPr/>
                  <p:nvPr/>
                </p:nvSpPr>
                <p:spPr>
                  <a:xfrm>
                    <a:off x="5020423" y="3159373"/>
                    <a:ext cx="9525" cy="180000"/>
                  </a:xfrm>
                  <a:custGeom>
                    <a:rect b="b" l="l" r="r" t="t"/>
                    <a:pathLst>
                      <a:path extrusionOk="0" h="180000" w="9525">
                        <a:moveTo>
                          <a:pt x="-376" y="159"/>
                        </a:moveTo>
                        <a:lnTo>
                          <a:pt x="-376" y="180159"/>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9"/>
                  <p:cNvSpPr/>
                  <p:nvPr/>
                </p:nvSpPr>
                <p:spPr>
                  <a:xfrm>
                    <a:off x="5020423" y="2817372"/>
                    <a:ext cx="9525" cy="324000"/>
                  </a:xfrm>
                  <a:custGeom>
                    <a:rect b="b" l="l" r="r" t="t"/>
                    <a:pathLst>
                      <a:path extrusionOk="0" h="324000" w="9525">
                        <a:moveTo>
                          <a:pt x="-376" y="138"/>
                        </a:moveTo>
                        <a:lnTo>
                          <a:pt x="-376" y="324138"/>
                        </a:lnTo>
                      </a:path>
                    </a:pathLst>
                  </a:custGeom>
                  <a:noFill/>
                  <a:ln cap="flat" cmpd="sng" w="38100">
                    <a:solidFill>
                      <a:srgbClr val="FF0000"/>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2" name="Google Shape;242;p9"/>
                <p:cNvSpPr txBox="1"/>
                <p:nvPr/>
              </p:nvSpPr>
              <p:spPr>
                <a:xfrm>
                  <a:off x="-527459" y="1614203"/>
                  <a:ext cx="104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RRAM</a:t>
                  </a:r>
                  <a:endParaRPr sz="1800">
                    <a:solidFill>
                      <a:schemeClr val="dk1"/>
                    </a:solidFill>
                    <a:latin typeface="Calibri"/>
                    <a:ea typeface="Calibri"/>
                    <a:cs typeface="Calibri"/>
                    <a:sym typeface="Calibri"/>
                  </a:endParaRPr>
                </a:p>
              </p:txBody>
            </p:sp>
          </p:grpSp>
          <p:grpSp>
            <p:nvGrpSpPr>
              <p:cNvPr id="243" name="Google Shape;243;p9"/>
              <p:cNvGrpSpPr/>
              <p:nvPr/>
            </p:nvGrpSpPr>
            <p:grpSpPr>
              <a:xfrm>
                <a:off x="5474281" y="3411280"/>
                <a:ext cx="1044600" cy="853153"/>
                <a:chOff x="1516586" y="1626791"/>
                <a:chExt cx="1044600" cy="853153"/>
              </a:xfrm>
            </p:grpSpPr>
            <p:grpSp>
              <p:nvGrpSpPr>
                <p:cNvPr id="244" name="Google Shape;244;p9"/>
                <p:cNvGrpSpPr/>
                <p:nvPr/>
              </p:nvGrpSpPr>
              <p:grpSpPr>
                <a:xfrm>
                  <a:off x="1780889" y="1987176"/>
                  <a:ext cx="515664" cy="492768"/>
                  <a:chOff x="4660422" y="3519373"/>
                  <a:chExt cx="720000" cy="720000"/>
                </a:xfrm>
              </p:grpSpPr>
              <p:sp>
                <p:nvSpPr>
                  <p:cNvPr id="245" name="Google Shape;245;p9"/>
                  <p:cNvSpPr/>
                  <p:nvPr/>
                </p:nvSpPr>
                <p:spPr>
                  <a:xfrm>
                    <a:off x="4660422" y="3789373"/>
                    <a:ext cx="720000" cy="9525"/>
                  </a:xfrm>
                  <a:custGeom>
                    <a:rect b="b" l="l" r="r" t="t"/>
                    <a:pathLst>
                      <a:path extrusionOk="0" h="9525" w="720000">
                        <a:moveTo>
                          <a:pt x="-376" y="200"/>
                        </a:moveTo>
                        <a:lnTo>
                          <a:pt x="719625" y="200"/>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9"/>
                  <p:cNvSpPr/>
                  <p:nvPr/>
                </p:nvSpPr>
                <p:spPr>
                  <a:xfrm>
                    <a:off x="4660422" y="3969373"/>
                    <a:ext cx="720000" cy="9525"/>
                  </a:xfrm>
                  <a:custGeom>
                    <a:rect b="b" l="l" r="r" t="t"/>
                    <a:pathLst>
                      <a:path extrusionOk="0" h="9525" w="720000">
                        <a:moveTo>
                          <a:pt x="-376" y="214"/>
                        </a:moveTo>
                        <a:lnTo>
                          <a:pt x="719625" y="214"/>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9"/>
                  <p:cNvSpPr/>
                  <p:nvPr/>
                </p:nvSpPr>
                <p:spPr>
                  <a:xfrm>
                    <a:off x="4660422" y="3699373"/>
                    <a:ext cx="720000" cy="360000"/>
                  </a:xfrm>
                  <a:custGeom>
                    <a:rect b="b" l="l" r="r" t="t"/>
                    <a:pathLst>
                      <a:path extrusionOk="0" h="360000" w="720000">
                        <a:moveTo>
                          <a:pt x="719625" y="207"/>
                        </a:moveTo>
                        <a:lnTo>
                          <a:pt x="539624" y="207"/>
                        </a:lnTo>
                        <a:lnTo>
                          <a:pt x="179624" y="360208"/>
                        </a:lnTo>
                        <a:lnTo>
                          <a:pt x="-376" y="360208"/>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9"/>
                  <p:cNvSpPr/>
                  <p:nvPr/>
                </p:nvSpPr>
                <p:spPr>
                  <a:xfrm>
                    <a:off x="5020423" y="3519373"/>
                    <a:ext cx="9525" cy="270000"/>
                  </a:xfrm>
                  <a:custGeom>
                    <a:rect b="b" l="l" r="r" t="t"/>
                    <a:pathLst>
                      <a:path extrusionOk="0" h="270000" w="9525">
                        <a:moveTo>
                          <a:pt x="-376" y="190"/>
                        </a:moveTo>
                        <a:lnTo>
                          <a:pt x="-376" y="270190"/>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9"/>
                  <p:cNvSpPr/>
                  <p:nvPr/>
                </p:nvSpPr>
                <p:spPr>
                  <a:xfrm>
                    <a:off x="5020423" y="3969373"/>
                    <a:ext cx="9525" cy="270000"/>
                  </a:xfrm>
                  <a:custGeom>
                    <a:rect b="b" l="l" r="r" t="t"/>
                    <a:pathLst>
                      <a:path extrusionOk="0" h="270000" w="9525">
                        <a:moveTo>
                          <a:pt x="-376" y="225"/>
                        </a:moveTo>
                        <a:lnTo>
                          <a:pt x="-376" y="270225"/>
                        </a:lnTo>
                      </a:path>
                    </a:pathLst>
                  </a:custGeom>
                  <a:noFill/>
                  <a:ln cap="rnd"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0" name="Google Shape;250;p9"/>
                <p:cNvSpPr txBox="1"/>
                <p:nvPr/>
              </p:nvSpPr>
              <p:spPr>
                <a:xfrm>
                  <a:off x="1516586" y="1626791"/>
                  <a:ext cx="104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FRAM</a:t>
                  </a:r>
                  <a:endParaRPr sz="1800">
                    <a:solidFill>
                      <a:schemeClr val="dk1"/>
                    </a:solidFill>
                    <a:latin typeface="Calibri"/>
                    <a:ea typeface="Calibri"/>
                    <a:cs typeface="Calibri"/>
                    <a:sym typeface="Calibri"/>
                  </a:endParaRPr>
                </a:p>
              </p:txBody>
            </p:sp>
          </p:grpSp>
        </p:grpSp>
        <p:sp>
          <p:nvSpPr>
            <p:cNvPr id="251" name="Google Shape;251;p9"/>
            <p:cNvSpPr/>
            <p:nvPr/>
          </p:nvSpPr>
          <p:spPr>
            <a:xfrm flipH="1">
              <a:off x="3133152" y="1393164"/>
              <a:ext cx="640800" cy="396600"/>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
          <p:cNvSpPr txBox="1"/>
          <p:nvPr>
            <p:ph type="title"/>
          </p:nvPr>
        </p:nvSpPr>
        <p:spPr>
          <a:xfrm>
            <a:off x="611999" y="0"/>
            <a:ext cx="8319300" cy="560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Current Literature – Overview</a:t>
            </a:r>
            <a:endParaRPr/>
          </a:p>
        </p:txBody>
      </p:sp>
      <p:sp>
        <p:nvSpPr>
          <p:cNvPr id="258" name="Google Shape;258;p10"/>
          <p:cNvSpPr txBox="1"/>
          <p:nvPr>
            <p:ph idx="1" type="body"/>
          </p:nvPr>
        </p:nvSpPr>
        <p:spPr>
          <a:xfrm>
            <a:off x="212725" y="774700"/>
            <a:ext cx="8718600" cy="5402400"/>
          </a:xfrm>
          <a:prstGeom prst="rect">
            <a:avLst/>
          </a:prstGeom>
        </p:spPr>
        <p:txBody>
          <a:bodyPr anchorCtr="0" anchor="t" bIns="45700" lIns="91425" spcFirstLastPara="1" rIns="91425" wrap="square" tIns="45700">
            <a:normAutofit/>
          </a:bodyPr>
          <a:lstStyle/>
          <a:p>
            <a:pPr indent="-349250" lvl="0" marL="457200" rtl="0" algn="l">
              <a:lnSpc>
                <a:spcPct val="115000"/>
              </a:lnSpc>
              <a:spcBef>
                <a:spcPts val="1400"/>
              </a:spcBef>
              <a:spcAft>
                <a:spcPts val="0"/>
              </a:spcAft>
              <a:buSzPts val="1900"/>
              <a:buFont typeface="Calibri"/>
              <a:buAutoNum type="arabicPeriod"/>
            </a:pPr>
            <a:r>
              <a:rPr b="1" lang="en-GB" sz="1900"/>
              <a:t>Non</a:t>
            </a:r>
            <a:r>
              <a:rPr b="1" lang="en-GB" sz="1900"/>
              <a:t>-</a:t>
            </a:r>
            <a:r>
              <a:rPr b="1" lang="en-GB" sz="1900"/>
              <a:t>Volatile Logic (NVL) and System on Chip (SoC) Integration</a:t>
            </a:r>
            <a:endParaRPr b="1" sz="1900"/>
          </a:p>
          <a:p>
            <a:pPr indent="0" lvl="0" marL="457200" rtl="0" algn="just">
              <a:lnSpc>
                <a:spcPct val="115000"/>
              </a:lnSpc>
              <a:spcBef>
                <a:spcPts val="1400"/>
              </a:spcBef>
              <a:spcAft>
                <a:spcPts val="0"/>
              </a:spcAft>
              <a:buNone/>
            </a:pPr>
            <a:r>
              <a:rPr lang="en-GB" sz="1400"/>
              <a:t>S. Khanna, S. C. Bartling, M. Clinton, S. Summerfelt, J. A. Rodriguez and H. P. McAdams, </a:t>
            </a:r>
            <a:r>
              <a:rPr b="1" lang="en-GB" sz="1400" u="sng"/>
              <a:t>"An FRAM-Based Nonvolatile Logic MCU SoC Exhibiting 100% Digital State Retention at VDD= 0 V Achieving Zero Leakage With &lt; 400-ns Wakeup Time for ULP Applications,"</a:t>
            </a:r>
            <a:r>
              <a:rPr lang="en-GB" sz="1400"/>
              <a:t> in IEEE Journal of Solid-State Circuits, vol. 49, no. 1, pp. 95-106, Jan. 2014, doi: 10.1109/JSSC.2013.2284367</a:t>
            </a:r>
            <a:endParaRPr sz="1400"/>
          </a:p>
          <a:p>
            <a:pPr indent="0" lvl="0" marL="457200" rtl="0" algn="just">
              <a:lnSpc>
                <a:spcPct val="115000"/>
              </a:lnSpc>
              <a:spcBef>
                <a:spcPts val="1400"/>
              </a:spcBef>
              <a:spcAft>
                <a:spcPts val="0"/>
              </a:spcAft>
              <a:buNone/>
            </a:pPr>
            <a:r>
              <a:t/>
            </a:r>
            <a:endParaRPr sz="1400"/>
          </a:p>
          <a:p>
            <a:pPr indent="-342900" lvl="0" marL="457200" rtl="0" algn="l">
              <a:lnSpc>
                <a:spcPct val="115000"/>
              </a:lnSpc>
              <a:spcBef>
                <a:spcPts val="1400"/>
              </a:spcBef>
              <a:spcAft>
                <a:spcPts val="0"/>
              </a:spcAft>
              <a:buSzPts val="1800"/>
              <a:buFont typeface="Calibri"/>
              <a:buAutoNum type="arabicPeriod"/>
            </a:pPr>
            <a:r>
              <a:rPr b="1" lang="en-GB" sz="1800"/>
              <a:t>Spin-Orbit Torque Magnetic Random-Access Memory (SOT-MRAM)</a:t>
            </a:r>
            <a:endParaRPr b="1" sz="1800"/>
          </a:p>
          <a:p>
            <a:pPr indent="0" lvl="0" marL="457200" rtl="0" algn="just">
              <a:lnSpc>
                <a:spcPct val="115000"/>
              </a:lnSpc>
              <a:spcBef>
                <a:spcPts val="1400"/>
              </a:spcBef>
              <a:spcAft>
                <a:spcPts val="0"/>
              </a:spcAft>
              <a:buNone/>
            </a:pPr>
            <a:r>
              <a:rPr lang="en-GB" sz="1400"/>
              <a:t>G. Prenat et al., </a:t>
            </a:r>
            <a:r>
              <a:rPr b="1" lang="en-GB" sz="1400" u="sng"/>
              <a:t>"Ultra-Fast and High-Reliability SOT-MRAM: From Cache Replacement to Normally-Off Computing,"</a:t>
            </a:r>
            <a:r>
              <a:rPr lang="en-GB" sz="1400"/>
              <a:t> in IEEE Transactions on Multi-Scale Computing Systems, vol. 2, no. 1, pp. 49-60, 1 Jan.-March 2016, doi: 10.1109/TMSCS.2015.2509963</a:t>
            </a:r>
            <a:endParaRPr sz="1400"/>
          </a:p>
          <a:p>
            <a:pPr indent="0" lvl="0" marL="457200" rtl="0" algn="just">
              <a:lnSpc>
                <a:spcPct val="115000"/>
              </a:lnSpc>
              <a:spcBef>
                <a:spcPts val="1400"/>
              </a:spcBef>
              <a:spcAft>
                <a:spcPts val="0"/>
              </a:spcAft>
              <a:buNone/>
            </a:pPr>
            <a:r>
              <a:t/>
            </a:r>
            <a:endParaRPr sz="1400"/>
          </a:p>
          <a:p>
            <a:pPr indent="-342900" lvl="0" marL="457200" rtl="0" algn="l">
              <a:lnSpc>
                <a:spcPct val="115000"/>
              </a:lnSpc>
              <a:spcBef>
                <a:spcPts val="1400"/>
              </a:spcBef>
              <a:spcAft>
                <a:spcPts val="0"/>
              </a:spcAft>
              <a:buSzPts val="1800"/>
              <a:buFont typeface="Calibri"/>
              <a:buAutoNum type="arabicPeriod"/>
            </a:pPr>
            <a:r>
              <a:rPr b="1" lang="en-GB" sz="1800"/>
              <a:t>Ferroelectric Random-Access Memory (FeRAM) for Energy-Harvesting Applications</a:t>
            </a:r>
            <a:endParaRPr b="1" sz="1800"/>
          </a:p>
          <a:p>
            <a:pPr indent="0" lvl="0" marL="457200" rtl="0" algn="just">
              <a:lnSpc>
                <a:spcPct val="115000"/>
              </a:lnSpc>
              <a:spcBef>
                <a:spcPts val="1400"/>
              </a:spcBef>
              <a:spcAft>
                <a:spcPts val="400"/>
              </a:spcAft>
              <a:buNone/>
            </a:pPr>
            <a:r>
              <a:rPr lang="en-GB" sz="1400"/>
              <a:t>M. Qazi, A. Amerasekera and A. P. Chandrakasan, </a:t>
            </a:r>
            <a:r>
              <a:rPr b="1" lang="en-GB" sz="1400" u="sng"/>
              <a:t>"A 3.4pJ FeRAM-enabled D flip-flop in 0.13µm CMOS for nonvolatile processing in digital systems,"</a:t>
            </a:r>
            <a:r>
              <a:rPr lang="en-GB" sz="1400"/>
              <a:t> 2013 IEEE International Solid-State Circuits Conference Digest of Technical Papers, San Francisco, CA, USA, 2013, pp. 192-193, doi: 10.1109/ISSCC.2013.6487695</a:t>
            </a:r>
            <a:endParaRPr sz="1400"/>
          </a:p>
        </p:txBody>
      </p:sp>
      <p:sp>
        <p:nvSpPr>
          <p:cNvPr id="259" name="Google Shape;259;p1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1"/>
          <p:cNvSpPr txBox="1"/>
          <p:nvPr>
            <p:ph type="title"/>
          </p:nvPr>
        </p:nvSpPr>
        <p:spPr>
          <a:xfrm>
            <a:off x="611999" y="0"/>
            <a:ext cx="8319300" cy="560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Current Literature – Research Gaps</a:t>
            </a:r>
            <a:endParaRPr/>
          </a:p>
        </p:txBody>
      </p:sp>
      <p:sp>
        <p:nvSpPr>
          <p:cNvPr id="266" name="Google Shape;266;p11"/>
          <p:cNvSpPr txBox="1"/>
          <p:nvPr>
            <p:ph idx="1" type="body"/>
          </p:nvPr>
        </p:nvSpPr>
        <p:spPr>
          <a:xfrm>
            <a:off x="212725" y="774700"/>
            <a:ext cx="8718600" cy="5402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900"/>
          </a:p>
          <a:p>
            <a:pPr indent="-349250" lvl="0" marL="457200" rtl="0" algn="l">
              <a:spcBef>
                <a:spcPts val="1000"/>
              </a:spcBef>
              <a:spcAft>
                <a:spcPts val="0"/>
              </a:spcAft>
              <a:buSzPts val="1900"/>
              <a:buAutoNum type="arabicPeriod"/>
            </a:pPr>
            <a:r>
              <a:rPr b="1" lang="en-GB" sz="1900"/>
              <a:t>Exploration Combining NVL and NVM</a:t>
            </a:r>
            <a:endParaRPr b="1" sz="1900"/>
          </a:p>
          <a:p>
            <a:pPr indent="0" lvl="0" marL="457200" rtl="0" algn="l">
              <a:spcBef>
                <a:spcPts val="1000"/>
              </a:spcBef>
              <a:spcAft>
                <a:spcPts val="0"/>
              </a:spcAft>
              <a:buNone/>
            </a:pPr>
            <a:r>
              <a:rPr lang="en-GB" sz="1900"/>
              <a:t>Limited research on the synergistic integration of Non-Volatile Logic (NVL) and Non-Volatile Memories (NVM) in MCUs.</a:t>
            </a:r>
            <a:endParaRPr sz="1900"/>
          </a:p>
          <a:p>
            <a:pPr indent="0" lvl="0" marL="457200" rtl="0" algn="l">
              <a:spcBef>
                <a:spcPts val="1000"/>
              </a:spcBef>
              <a:spcAft>
                <a:spcPts val="0"/>
              </a:spcAft>
              <a:buNone/>
            </a:pPr>
            <a:r>
              <a:t/>
            </a:r>
            <a:endParaRPr sz="1900"/>
          </a:p>
          <a:p>
            <a:pPr indent="-349250" lvl="0" marL="457200" rtl="0" algn="l">
              <a:spcBef>
                <a:spcPts val="1000"/>
              </a:spcBef>
              <a:spcAft>
                <a:spcPts val="0"/>
              </a:spcAft>
              <a:buSzPts val="1900"/>
              <a:buAutoNum type="arabicPeriod"/>
            </a:pPr>
            <a:r>
              <a:rPr b="1" lang="en-GB" sz="1900"/>
              <a:t>Lack of a Tailored Low-Power Architecture</a:t>
            </a:r>
            <a:endParaRPr b="1" sz="1900"/>
          </a:p>
          <a:p>
            <a:pPr indent="0" lvl="0" marL="457200" rtl="0" algn="l">
              <a:spcBef>
                <a:spcPts val="1000"/>
              </a:spcBef>
              <a:spcAft>
                <a:spcPts val="0"/>
              </a:spcAft>
              <a:buNone/>
            </a:pPr>
            <a:r>
              <a:rPr lang="en-GB" sz="1900"/>
              <a:t>Absence of a reference low-power architecture specifically designed for intermittent computing.</a:t>
            </a:r>
            <a:endParaRPr sz="1900"/>
          </a:p>
          <a:p>
            <a:pPr indent="0" lvl="0" marL="457200" rtl="0" algn="l">
              <a:spcBef>
                <a:spcPts val="1000"/>
              </a:spcBef>
              <a:spcAft>
                <a:spcPts val="0"/>
              </a:spcAft>
              <a:buNone/>
            </a:pPr>
            <a:r>
              <a:t/>
            </a:r>
            <a:endParaRPr sz="1900"/>
          </a:p>
          <a:p>
            <a:pPr indent="-349250" lvl="0" marL="457200" rtl="0" algn="l">
              <a:spcBef>
                <a:spcPts val="1000"/>
              </a:spcBef>
              <a:spcAft>
                <a:spcPts val="0"/>
              </a:spcAft>
              <a:buSzPts val="1900"/>
              <a:buAutoNum type="arabicPeriod"/>
            </a:pPr>
            <a:r>
              <a:rPr b="1" lang="en-GB" sz="1900"/>
              <a:t>Intermittent Computing Benchmarking</a:t>
            </a:r>
            <a:endParaRPr b="1" sz="1900"/>
          </a:p>
          <a:p>
            <a:pPr indent="0" lvl="0" marL="457200" rtl="0" algn="l">
              <a:spcBef>
                <a:spcPts val="1000"/>
              </a:spcBef>
              <a:spcAft>
                <a:spcPts val="0"/>
              </a:spcAft>
              <a:buNone/>
            </a:pPr>
            <a:r>
              <a:rPr lang="en-GB" sz="1900"/>
              <a:t>Scarcity of benchmarking studies using real-world applications for intermittent computing.</a:t>
            </a:r>
            <a:endParaRPr sz="1900"/>
          </a:p>
        </p:txBody>
      </p:sp>
      <p:sp>
        <p:nvSpPr>
          <p:cNvPr id="267" name="Google Shape;267;p11"/>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ph type="title"/>
          </p:nvPr>
        </p:nvSpPr>
        <p:spPr>
          <a:xfrm>
            <a:off x="611999" y="0"/>
            <a:ext cx="8319300" cy="560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Conclusion – Scientific Question</a:t>
            </a:r>
            <a:endParaRPr/>
          </a:p>
        </p:txBody>
      </p:sp>
      <p:sp>
        <p:nvSpPr>
          <p:cNvPr id="274" name="Google Shape;274;p12"/>
          <p:cNvSpPr txBox="1"/>
          <p:nvPr>
            <p:ph idx="1" type="body"/>
          </p:nvPr>
        </p:nvSpPr>
        <p:spPr>
          <a:xfrm>
            <a:off x="212725" y="774700"/>
            <a:ext cx="8718600" cy="5402400"/>
          </a:xfrm>
          <a:prstGeom prst="rect">
            <a:avLst/>
          </a:prstGeom>
        </p:spPr>
        <p:txBody>
          <a:bodyPr anchorCtr="0" anchor="ctr" bIns="45700" lIns="91425" spcFirstLastPara="1" rIns="91425" wrap="square" tIns="45700">
            <a:normAutofit/>
          </a:bodyPr>
          <a:lstStyle/>
          <a:p>
            <a:pPr indent="0" lvl="0" marL="0" rtl="0" algn="just">
              <a:spcBef>
                <a:spcPts val="1000"/>
              </a:spcBef>
              <a:spcAft>
                <a:spcPts val="0"/>
              </a:spcAft>
              <a:buNone/>
            </a:pPr>
            <a:r>
              <a:rPr lang="en-GB"/>
              <a:t>How can </a:t>
            </a:r>
            <a:r>
              <a:rPr b="1" lang="en-GB"/>
              <a:t>MRAM </a:t>
            </a:r>
            <a:r>
              <a:rPr lang="en-GB"/>
              <a:t>technologies be </a:t>
            </a:r>
            <a:r>
              <a:rPr b="1" lang="en-GB"/>
              <a:t>efficiently integrated</a:t>
            </a:r>
            <a:r>
              <a:rPr lang="en-GB"/>
              <a:t> and managed in MCUs for </a:t>
            </a:r>
            <a:r>
              <a:rPr b="1" lang="en-GB"/>
              <a:t>intermittent computing applications</a:t>
            </a:r>
            <a:r>
              <a:rPr lang="en-GB"/>
              <a:t>, considering the specific demands of machine learning workloads and the </a:t>
            </a:r>
            <a:r>
              <a:rPr b="1" lang="en-GB"/>
              <a:t>event-based</a:t>
            </a:r>
            <a:r>
              <a:rPr lang="en-GB"/>
              <a:t> nature of applications?</a:t>
            </a:r>
            <a:endParaRPr/>
          </a:p>
        </p:txBody>
      </p:sp>
      <p:sp>
        <p:nvSpPr>
          <p:cNvPr id="275" name="Google Shape;275;p12"/>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type="title"/>
          </p:nvPr>
        </p:nvSpPr>
        <p:spPr>
          <a:xfrm>
            <a:off x="611999" y="0"/>
            <a:ext cx="8319300" cy="560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Conclusion</a:t>
            </a:r>
            <a:endParaRPr/>
          </a:p>
        </p:txBody>
      </p:sp>
      <p:sp>
        <p:nvSpPr>
          <p:cNvPr id="282" name="Google Shape;282;p13"/>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283" name="Google Shape;283;p13"/>
          <p:cNvPicPr preferRelativeResize="0"/>
          <p:nvPr/>
        </p:nvPicPr>
        <p:blipFill>
          <a:blip r:embed="rId3">
            <a:alphaModFix/>
          </a:blip>
          <a:stretch>
            <a:fillRect/>
          </a:stretch>
        </p:blipFill>
        <p:spPr>
          <a:xfrm>
            <a:off x="1397425" y="1367150"/>
            <a:ext cx="6349141" cy="54908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