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72" r:id="rId3"/>
    <p:sldId id="279" r:id="rId4"/>
    <p:sldId id="278" r:id="rId5"/>
    <p:sldId id="273" r:id="rId6"/>
    <p:sldId id="274" r:id="rId7"/>
    <p:sldId id="275" r:id="rId8"/>
    <p:sldId id="276" r:id="rId9"/>
    <p:sldId id="277" r:id="rId10"/>
    <p:sldId id="281" r:id="rId11"/>
    <p:sldId id="282" r:id="rId12"/>
    <p:sldId id="283" r:id="rId13"/>
    <p:sldId id="284" r:id="rId14"/>
    <p:sldId id="285" r:id="rId15"/>
    <p:sldId id="286" r:id="rId16"/>
    <p:sldId id="262" r:id="rId17"/>
    <p:sldId id="263" r:id="rId18"/>
    <p:sldId id="264" r:id="rId19"/>
    <p:sldId id="265" r:id="rId20"/>
    <p:sldId id="266" r:id="rId21"/>
    <p:sldId id="271" r:id="rId22"/>
    <p:sldId id="267" r:id="rId23"/>
    <p:sldId id="270" r:id="rId24"/>
    <p:sldId id="287" r:id="rId25"/>
    <p:sldId id="288" r:id="rId26"/>
    <p:sldId id="289" r:id="rId27"/>
    <p:sldId id="290" r:id="rId28"/>
    <p:sldId id="291" r:id="rId29"/>
    <p:sldId id="292" r:id="rId30"/>
    <p:sldId id="280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4" autoAdjust="0"/>
  </p:normalViewPr>
  <p:slideViewPr>
    <p:cSldViewPr>
      <p:cViewPr varScale="1">
        <p:scale>
          <a:sx n="93" d="100"/>
          <a:sy n="93" d="100"/>
        </p:scale>
        <p:origin x="-14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1B53-19E0-44F2-8497-5CA28A6639B2}" type="datetimeFigureOut">
              <a:rPr kumimoji="1" lang="ja-JP" altLang="en-US" smtClean="0"/>
              <a:t>11. 10. 18.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2F8BF-0086-47C0-AC11-A0F485BC50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4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Abstract/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/ Aspectual Centralization/ Distributed/ Open source/ Neutral eco </a:t>
            </a:r>
            <a:r>
              <a:rPr lang="en-US" baseline="0" smtClean="0"/>
              <a:t>system platform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F8BF-0086-47C0-AC11-A0F485BC503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8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650" y="4724400"/>
            <a:ext cx="8388350" cy="2133600"/>
          </a:xfrm>
          <a:prstGeom prst="rect">
            <a:avLst/>
          </a:prstGeom>
          <a:solidFill>
            <a:srgbClr val="6DB33F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724400"/>
          </a:xfrm>
          <a:prstGeom prst="rect">
            <a:avLst/>
          </a:prstGeom>
          <a:solidFill>
            <a:srgbClr val="00447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9" name="Picture 4" descr="main_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6111875"/>
            <a:ext cx="20891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w_solution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7650" y="57007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w_ion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25" y="5722938"/>
            <a:ext cx="8969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650" y="4724400"/>
            <a:ext cx="8388350" cy="2133600"/>
          </a:xfrm>
          <a:prstGeom prst="rect">
            <a:avLst/>
          </a:prstGeom>
          <a:solidFill>
            <a:srgbClr val="6DB33F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9144000" cy="4724400"/>
          </a:xfrm>
          <a:prstGeom prst="rect">
            <a:avLst/>
          </a:prstGeom>
          <a:solidFill>
            <a:srgbClr val="00447C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9" name="Picture 4" descr="main_te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6111875"/>
            <a:ext cx="20891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w_solutions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7650" y="57007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w_ion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25" y="5722938"/>
            <a:ext cx="8969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0" y="6506647"/>
            <a:ext cx="9144000" cy="369332"/>
          </a:xfrm>
          <a:prstGeom prst="rect">
            <a:avLst/>
          </a:prstGeom>
          <a:solidFill>
            <a:srgbClr val="0067B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Meiryo" pitchFamily="34" charset="-128"/>
              <a:ea typeface="Daum_Regular" pitchFamily="2" charset="-127"/>
            </a:endParaRPr>
          </a:p>
        </p:txBody>
      </p:sp>
      <p:pic>
        <p:nvPicPr>
          <p:cNvPr id="13" name="Picture 23" descr="w_ion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02638" y="6592888"/>
            <a:ext cx="684212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6543675"/>
            <a:ext cx="647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defRPr/>
            </a:pPr>
            <a:fld id="{25E0E011-7753-4BD5-B6D9-319F18A50333}" type="slidenum">
              <a:rPr kumimoji="1" lang="ko-KR" altLang="en-US" sz="1400" b="1">
                <a:solidFill>
                  <a:schemeClr val="tx1"/>
                </a:solidFill>
                <a:latin typeface="Meiryo" pitchFamily="34" charset="-128"/>
                <a:ea typeface="Daum_Regular" pitchFamily="2" charset="-127"/>
              </a:rPr>
              <a:pPr>
                <a:lnSpc>
                  <a:spcPct val="100000"/>
                </a:lnSpc>
                <a:defRPr/>
              </a:pPr>
              <a:t>‹#›</a:t>
            </a:fld>
            <a:endParaRPr kumimoji="1" lang="en-US" altLang="ko-KR" sz="1400" b="1">
              <a:solidFill>
                <a:schemeClr val="tx1"/>
              </a:solidFill>
              <a:latin typeface="Meiryo" pitchFamily="34" charset="-128"/>
              <a:ea typeface="Meiryo" pitchFamily="34" charset="-128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0"/>
            <a:ext cx="9144000" cy="1071546"/>
          </a:xfrm>
          <a:prstGeom prst="rect">
            <a:avLst/>
          </a:prstGeom>
          <a:solidFill>
            <a:srgbClr val="0067B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>
              <a:latin typeface="Meiryo" pitchFamily="34" charset="-128"/>
              <a:ea typeface="Daum_Regular" pitchFamily="2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itchFamily="34" charset="-128"/>
                <a:ea typeface="Meiryo" pitchFamily="34" charset="-128"/>
              </a:defRPr>
            </a:lvl1pPr>
          </a:lstStyle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" pitchFamily="34" charset="-128"/>
                <a:ea typeface="Meiryo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pitchFamily="34" charset="-128"/>
                <a:ea typeface="Meiryo" pitchFamily="34" charset="-128"/>
              </a:defRPr>
            </a:lvl1pPr>
          </a:lstStyle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4" descr="main_tex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04025" y="6111875"/>
            <a:ext cx="20891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w_solutions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67650" y="57007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w_ion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4025" y="5722938"/>
            <a:ext cx="8969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kumimoji="1" sz="4400" kern="1200">
          <a:solidFill>
            <a:schemeClr val="bg1"/>
          </a:solidFill>
          <a:latin typeface="Meiryo" pitchFamily="34" charset="-128"/>
          <a:ea typeface="Meiryo" pitchFamily="34" charset="-128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Meiryo" pitchFamily="34" charset="-128"/>
          <a:ea typeface="Meiryo" pitchFamily="34" charset="-128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0" y="6506647"/>
            <a:ext cx="9144000" cy="369332"/>
          </a:xfrm>
          <a:prstGeom prst="rect">
            <a:avLst/>
          </a:prstGeom>
          <a:solidFill>
            <a:srgbClr val="0067B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Daum_Regular" pitchFamily="2" charset="-127"/>
              <a:ea typeface="Daum_Regular" pitchFamily="2" charset="-127"/>
            </a:endParaRPr>
          </a:p>
        </p:txBody>
      </p:sp>
      <p:pic>
        <p:nvPicPr>
          <p:cNvPr id="13" name="Picture 23" descr="w_ion_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02638" y="6592888"/>
            <a:ext cx="684212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6543675"/>
            <a:ext cx="6477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defRPr/>
            </a:pPr>
            <a:fld id="{25E0E011-7753-4BD5-B6D9-319F18A50333}" type="slidenum">
              <a:rPr kumimoji="1" lang="ko-KR" altLang="en-US" sz="1400" b="1">
                <a:solidFill>
                  <a:schemeClr val="tx1"/>
                </a:solidFill>
                <a:latin typeface="Daum_Regular" pitchFamily="2" charset="-127"/>
                <a:ea typeface="Daum_Regular" pitchFamily="2" charset="-127"/>
              </a:rPr>
              <a:pPr>
                <a:lnSpc>
                  <a:spcPct val="100000"/>
                </a:lnSpc>
                <a:defRPr/>
              </a:pPr>
              <a:t>‹#›</a:t>
            </a:fld>
            <a:endParaRPr kumimoji="1" lang="en-US" altLang="ko-KR" sz="1400" b="1">
              <a:solidFill>
                <a:schemeClr val="tx1"/>
              </a:solidFill>
              <a:latin typeface="Daum_Regular" pitchFamily="2" charset="-127"/>
              <a:ea typeface="Daum_Regular" pitchFamily="2" charset="-127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0" y="0"/>
            <a:ext cx="9144000" cy="1071546"/>
          </a:xfrm>
          <a:prstGeom prst="rect">
            <a:avLst/>
          </a:prstGeom>
          <a:solidFill>
            <a:srgbClr val="0067B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>
              <a:latin typeface="Daum_Regular" pitchFamily="2" charset="-127"/>
              <a:ea typeface="Daum_Regular" pitchFamily="2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-714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um_Regular" pitchFamily="2" charset="-127"/>
                <a:ea typeface="Daum_Regular" pitchFamily="2" charset="-127"/>
              </a:defRPr>
            </a:lvl1pPr>
          </a:lstStyle>
          <a:p>
            <a:fld id="{B4A228E3-53D0-4BF5-89D2-C832D7D35879}" type="datetimeFigureOut">
              <a:rPr kumimoji="1" lang="ja-JP" altLang="en-US" smtClean="0"/>
              <a:pPr/>
              <a:t>11. 10. 18.</a:t>
            </a:fld>
            <a:endParaRPr kumimoji="1" lang="ja-JP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um_Regular" pitchFamily="2" charset="-127"/>
                <a:ea typeface="Daum_Regular" pitchFamily="2" charset="-127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um_Regular" pitchFamily="2" charset="-127"/>
                <a:ea typeface="Daum_Regular" pitchFamily="2" charset="-127"/>
              </a:defRPr>
            </a:lvl1pPr>
          </a:lstStyle>
          <a:p>
            <a:fld id="{0990250F-7E50-4C8B-9074-5B557890D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9" name="Picture 4" descr="main_tex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04025" y="6111875"/>
            <a:ext cx="20891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w_solutions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67650" y="5700713"/>
            <a:ext cx="1006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w_ion_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4025" y="5722938"/>
            <a:ext cx="8969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1" hangingPunct="1">
        <a:spcBef>
          <a:spcPct val="0"/>
        </a:spcBef>
        <a:buNone/>
        <a:defRPr kumimoji="1" sz="4400" kern="1200">
          <a:solidFill>
            <a:schemeClr val="bg1"/>
          </a:solidFill>
          <a:latin typeface="Daum_Regular" pitchFamily="2" charset="-127"/>
          <a:ea typeface="Daum_Regular" pitchFamily="2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Daum_Regular" pitchFamily="2" charset="-127"/>
          <a:ea typeface="Daum_Regular" pitchFamily="2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Daum_Regular" pitchFamily="2" charset="-127"/>
          <a:ea typeface="Daum_Regular" pitchFamily="2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Daum_Regular" pitchFamily="2" charset="-127"/>
          <a:ea typeface="Daum_Regular" pitchFamily="2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Daum_Regular" pitchFamily="2" charset="-127"/>
          <a:ea typeface="Daum_Regular" pitchFamily="2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Daum_Regular" pitchFamily="2" charset="-127"/>
          <a:ea typeface="Daum_Regular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ja-JP" sz="5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I-ON Communications</a:t>
            </a:r>
            <a:endParaRPr kumimoji="1" lang="ja-JP" altLang="en-US" sz="2200" i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In Prague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9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/>
                <a:cs typeface="Tahoma"/>
              </a:rPr>
              <a:t>Agenda</a:t>
            </a:r>
            <a:endParaRPr lang="en-US" b="1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Main Features</a:t>
            </a:r>
          </a:p>
          <a:p>
            <a:r>
              <a:rPr lang="en-US" dirty="0" smtClean="0">
                <a:latin typeface="Tahoma"/>
                <a:cs typeface="Tahoma"/>
              </a:rPr>
              <a:t>Architecture</a:t>
            </a:r>
          </a:p>
          <a:p>
            <a:r>
              <a:rPr lang="en-US" dirty="0" smtClean="0">
                <a:latin typeface="Tahoma"/>
                <a:cs typeface="Tahoma"/>
              </a:rPr>
              <a:t>Server configuration</a:t>
            </a:r>
          </a:p>
          <a:p>
            <a:r>
              <a:rPr lang="en-US" dirty="0" smtClean="0">
                <a:latin typeface="Tahoma"/>
                <a:cs typeface="Tahoma"/>
              </a:rPr>
              <a:t>Demo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470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/>
                <a:cs typeface="Tahoma"/>
              </a:rPr>
              <a:t>Main Features</a:t>
            </a:r>
            <a:endParaRPr lang="en-US" b="1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ahoma"/>
                <a:cs typeface="Tahoma"/>
              </a:rPr>
              <a:t>Standard Content Repository Functions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Java Content Repository 1.0 and 2.0</a:t>
            </a:r>
          </a:p>
          <a:p>
            <a:r>
              <a:rPr lang="en-US" dirty="0" smtClean="0">
                <a:latin typeface="Tahoma"/>
                <a:cs typeface="Tahoma"/>
              </a:rPr>
              <a:t>Accessibility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Restful API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WebDAV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FTP</a:t>
            </a:r>
          </a:p>
          <a:p>
            <a:r>
              <a:rPr lang="en-US" dirty="0" smtClean="0">
                <a:latin typeface="Tahoma"/>
                <a:cs typeface="Tahoma"/>
              </a:rPr>
              <a:t>Scalability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Repository Clustering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Distributed Data Store</a:t>
            </a:r>
          </a:p>
          <a:p>
            <a:r>
              <a:rPr lang="en-US" dirty="0" smtClean="0">
                <a:latin typeface="Tahoma"/>
                <a:cs typeface="Tahoma"/>
              </a:rPr>
              <a:t>Authentication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LDAP</a:t>
            </a:r>
          </a:p>
          <a:p>
            <a:pPr lvl="1"/>
            <a:r>
              <a:rPr lang="en-US" dirty="0" err="1" smtClean="0">
                <a:latin typeface="Tahoma"/>
                <a:cs typeface="Tahoma"/>
              </a:rPr>
              <a:t>Oauth</a:t>
            </a:r>
            <a:endParaRPr lang="en-US" dirty="0" smtClean="0">
              <a:latin typeface="Tahoma"/>
              <a:cs typeface="Tahoma"/>
            </a:endParaRPr>
          </a:p>
          <a:p>
            <a:r>
              <a:rPr lang="en-US" dirty="0" smtClean="0">
                <a:latin typeface="Tahoma"/>
                <a:cs typeface="Tahoma"/>
              </a:rPr>
              <a:t>Data Indexing on </a:t>
            </a:r>
            <a:r>
              <a:rPr lang="en-US" dirty="0" err="1" smtClean="0">
                <a:latin typeface="Tahoma"/>
                <a:cs typeface="Tahoma"/>
              </a:rPr>
              <a:t>Lucene</a:t>
            </a:r>
            <a:endParaRPr lang="en-US" dirty="0" smtClean="0">
              <a:latin typeface="Tahoma"/>
              <a:cs typeface="Tahoma"/>
            </a:endParaRPr>
          </a:p>
          <a:p>
            <a:r>
              <a:rPr lang="en-US" dirty="0" smtClean="0">
                <a:latin typeface="Tahoma"/>
                <a:cs typeface="Tahoma"/>
              </a:rPr>
              <a:t>File Conversion over 400 kinds</a:t>
            </a:r>
          </a:p>
          <a:p>
            <a:r>
              <a:rPr lang="en-US" dirty="0" smtClean="0">
                <a:latin typeface="Tahoma"/>
                <a:cs typeface="Tahoma"/>
              </a:rPr>
              <a:t>Unstructured data scheme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No need to define data structure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Just throw your data to repository and retrieve your data</a:t>
            </a:r>
          </a:p>
          <a:p>
            <a:pPr lvl="1"/>
            <a:endParaRPr lang="en-US" dirty="0" smtClean="0">
              <a:latin typeface="Tahoma"/>
              <a:cs typeface="Tahoma"/>
            </a:endParaRPr>
          </a:p>
          <a:p>
            <a:pPr lvl="1"/>
            <a:endParaRPr lang="en-US" dirty="0" smtClean="0">
              <a:latin typeface="Tahoma"/>
              <a:cs typeface="Tahoma"/>
            </a:endParaRPr>
          </a:p>
          <a:p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1425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/>
                <a:cs typeface="Tahoma"/>
              </a:rPr>
              <a:t>Architecture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4" name="그룹 8"/>
          <p:cNvGrpSpPr/>
          <p:nvPr/>
        </p:nvGrpSpPr>
        <p:grpSpPr>
          <a:xfrm>
            <a:off x="107504" y="1196752"/>
            <a:ext cx="8892480" cy="5112568"/>
            <a:chOff x="420688" y="1773411"/>
            <a:chExt cx="9061980" cy="4607917"/>
          </a:xfrm>
        </p:grpSpPr>
        <p:grpSp>
          <p:nvGrpSpPr>
            <p:cNvPr id="5" name="그룹 4"/>
            <p:cNvGrpSpPr/>
            <p:nvPr/>
          </p:nvGrpSpPr>
          <p:grpSpPr>
            <a:xfrm>
              <a:off x="420688" y="5029246"/>
              <a:ext cx="9061980" cy="1352082"/>
              <a:chOff x="420688" y="4894758"/>
              <a:chExt cx="9061980" cy="1558578"/>
            </a:xfrm>
          </p:grpSpPr>
          <p:sp>
            <p:nvSpPr>
              <p:cNvPr id="34" name="직사각형 32"/>
              <p:cNvSpPr/>
              <p:nvPr/>
            </p:nvSpPr>
            <p:spPr>
              <a:xfrm>
                <a:off x="420688" y="4894758"/>
                <a:ext cx="9061980" cy="1558578"/>
              </a:xfrm>
              <a:prstGeom prst="rect">
                <a:avLst/>
              </a:prstGeom>
              <a:solidFill>
                <a:srgbClr val="4F81BD">
                  <a:alpha val="55000"/>
                </a:srgbClr>
              </a:solidFill>
              <a:ln w="12700" cap="flat" cmpd="sng" algn="ctr">
                <a:solidFill>
                  <a:srgbClr val="4572A9"/>
                </a:solidFill>
                <a:prstDash val="solid"/>
              </a:ln>
              <a:effectLst>
                <a:outerShdw blurRad="63500" sx="100500" sy="100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맑은 고딕"/>
                  <a:cs typeface="Tahoma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0688" y="4902694"/>
                <a:ext cx="2278094" cy="3197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산돌고딕B" pitchFamily="18" charset="-127"/>
                    <a:cs typeface="Tahoma"/>
                  </a:rPr>
                  <a:t>Distributed Computing</a:t>
                </a:r>
                <a:endParaRPr lang="ko-KR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/>
                  <a:ea typeface="산돌고딕B" pitchFamily="18" charset="-127"/>
                  <a:cs typeface="Tahoma"/>
                </a:endParaRPr>
              </a:p>
            </p:txBody>
          </p:sp>
          <p:grpSp>
            <p:nvGrpSpPr>
              <p:cNvPr id="36" name="그룹 1"/>
              <p:cNvGrpSpPr/>
              <p:nvPr/>
            </p:nvGrpSpPr>
            <p:grpSpPr>
              <a:xfrm>
                <a:off x="695009" y="5274169"/>
                <a:ext cx="8513338" cy="963142"/>
                <a:chOff x="696331" y="4410074"/>
                <a:chExt cx="8513338" cy="963142"/>
              </a:xfrm>
            </p:grpSpPr>
            <p:sp>
              <p:nvSpPr>
                <p:cNvPr id="37" name="모서리가 둥근 직사각형 34"/>
                <p:cNvSpPr/>
                <p:nvPr/>
              </p:nvSpPr>
              <p:spPr>
                <a:xfrm>
                  <a:off x="696331" y="4410074"/>
                  <a:ext cx="2600485" cy="963142"/>
                </a:xfrm>
                <a:prstGeom prst="roundRect">
                  <a:avLst>
                    <a:gd name="adj" fmla="val 7876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Hadoop</a:t>
                  </a:r>
                  <a:endParaRPr kumimoji="0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kern="0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/>
                      <a:ea typeface="나눔고딕" pitchFamily="50" charset="-127"/>
                      <a:cs typeface="Tahoma"/>
                    </a:rPr>
                    <a:t>(Binary Store)</a:t>
                  </a:r>
                  <a:endPara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  <p:sp>
              <p:nvSpPr>
                <p:cNvPr id="38" name="모서리가 둥근 직사각형 43"/>
                <p:cNvSpPr/>
                <p:nvPr/>
              </p:nvSpPr>
              <p:spPr>
                <a:xfrm>
                  <a:off x="6609184" y="4410074"/>
                  <a:ext cx="2600485" cy="963142"/>
                </a:xfrm>
                <a:prstGeom prst="roundRect">
                  <a:avLst>
                    <a:gd name="adj" fmla="val 7876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Zookeeper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kern="0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/>
                      <a:ea typeface="나눔고딕" pitchFamily="50" charset="-127"/>
                      <a:cs typeface="Tahoma"/>
                    </a:rPr>
                    <a:t>(Distributed Coordinator)</a:t>
                  </a:r>
                  <a:endPara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  <p:sp>
              <p:nvSpPr>
                <p:cNvPr id="39" name="모서리가 둥근 직사각형 44"/>
                <p:cNvSpPr/>
                <p:nvPr/>
              </p:nvSpPr>
              <p:spPr>
                <a:xfrm>
                  <a:off x="3652757" y="4410074"/>
                  <a:ext cx="2600485" cy="963142"/>
                </a:xfrm>
                <a:prstGeom prst="roundRect">
                  <a:avLst>
                    <a:gd name="adj" fmla="val 7876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Hbase</a:t>
                  </a:r>
                  <a:endParaRPr kumimoji="0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kern="0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/>
                      <a:ea typeface="나눔고딕" pitchFamily="50" charset="-127"/>
                      <a:cs typeface="Tahoma"/>
                    </a:rPr>
                    <a:t>(Metadata Store)</a:t>
                  </a:r>
                  <a:endParaRPr kumimoji="0" lang="ko-KR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</p:grpSp>
        </p:grpSp>
        <p:grpSp>
          <p:nvGrpSpPr>
            <p:cNvPr id="6" name="그룹 11"/>
            <p:cNvGrpSpPr/>
            <p:nvPr/>
          </p:nvGrpSpPr>
          <p:grpSpPr>
            <a:xfrm>
              <a:off x="6601355" y="1773411"/>
              <a:ext cx="2881313" cy="1244785"/>
              <a:chOff x="6601355" y="1303502"/>
              <a:chExt cx="2881313" cy="1352113"/>
            </a:xfrm>
          </p:grpSpPr>
          <p:sp>
            <p:nvSpPr>
              <p:cNvPr id="29" name="직사각형 89"/>
              <p:cNvSpPr/>
              <p:nvPr/>
            </p:nvSpPr>
            <p:spPr>
              <a:xfrm>
                <a:off x="6601355" y="1303502"/>
                <a:ext cx="2881313" cy="1352113"/>
              </a:xfrm>
              <a:prstGeom prst="rect">
                <a:avLst/>
              </a:prstGeom>
              <a:solidFill>
                <a:srgbClr val="4F81BD">
                  <a:alpha val="55000"/>
                </a:srgbClr>
              </a:solidFill>
              <a:ln w="12700" cap="flat" cmpd="sng" algn="ctr">
                <a:solidFill>
                  <a:srgbClr val="4572A9"/>
                </a:solidFill>
                <a:prstDash val="solid"/>
              </a:ln>
              <a:effectLst>
                <a:outerShdw blurRad="63500" sx="100500" sy="100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맑은 고딕"/>
                  <a:cs typeface="Tahoma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601355" y="1310980"/>
                <a:ext cx="2789091" cy="4938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  <a:defRPr/>
                </a:pPr>
                <a:r>
                  <a:rPr lang="en-US" altLang="ko-K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산돌고딕B" pitchFamily="18" charset="-127"/>
                    <a:cs typeface="Tahoma"/>
                  </a:rPr>
                  <a:t>Legacy Systems/Application </a:t>
                </a:r>
                <a:br>
                  <a:rPr lang="en-US" altLang="ko-K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산돌고딕B" pitchFamily="18" charset="-127"/>
                    <a:cs typeface="Tahoma"/>
                  </a:rPr>
                </a:br>
                <a:r>
                  <a:rPr lang="en-US" altLang="ko-K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산돌고딕B" pitchFamily="18" charset="-127"/>
                    <a:cs typeface="Tahoma"/>
                  </a:rPr>
                  <a:t>Developers</a:t>
                </a:r>
                <a:endParaRPr lang="ko-KR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/>
                  <a:ea typeface="산돌고딕B" pitchFamily="18" charset="-127"/>
                  <a:cs typeface="Tahoma"/>
                </a:endParaRPr>
              </a:p>
            </p:txBody>
          </p:sp>
          <p:sp>
            <p:nvSpPr>
              <p:cNvPr id="31" name="모서리가 둥근 직사각형 93"/>
              <p:cNvSpPr/>
              <p:nvPr/>
            </p:nvSpPr>
            <p:spPr>
              <a:xfrm>
                <a:off x="6862296" y="1788998"/>
                <a:ext cx="1593695" cy="636162"/>
              </a:xfrm>
              <a:prstGeom prst="roundRect">
                <a:avLst>
                  <a:gd name="adj" fmla="val 10447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/>
                  <a:ea typeface="나눔고딕" pitchFamily="50" charset="-127"/>
                  <a:cs typeface="Tahoma"/>
                </a:endParaRPr>
              </a:p>
            </p:txBody>
          </p:sp>
          <p:sp>
            <p:nvSpPr>
              <p:cNvPr id="32" name="모서리가 둥근 직사각형 94"/>
              <p:cNvSpPr/>
              <p:nvPr/>
            </p:nvSpPr>
            <p:spPr>
              <a:xfrm>
                <a:off x="7238474" y="1816738"/>
                <a:ext cx="1593695" cy="636162"/>
              </a:xfrm>
              <a:prstGeom prst="roundRect">
                <a:avLst>
                  <a:gd name="adj" fmla="val 10447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Apps</a:t>
                </a:r>
              </a:p>
            </p:txBody>
          </p:sp>
          <p:sp>
            <p:nvSpPr>
              <p:cNvPr id="33" name="모서리가 둥근 직사각형 95"/>
              <p:cNvSpPr/>
              <p:nvPr/>
            </p:nvSpPr>
            <p:spPr>
              <a:xfrm>
                <a:off x="7614652" y="1844478"/>
                <a:ext cx="1593695" cy="636162"/>
              </a:xfrm>
              <a:prstGeom prst="roundRect">
                <a:avLst>
                  <a:gd name="adj" fmla="val 10447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Apps</a:t>
                </a:r>
              </a:p>
            </p:txBody>
          </p:sp>
        </p:grpSp>
        <p:grpSp>
          <p:nvGrpSpPr>
            <p:cNvPr id="7" name="그룹 7"/>
            <p:cNvGrpSpPr/>
            <p:nvPr/>
          </p:nvGrpSpPr>
          <p:grpSpPr>
            <a:xfrm>
              <a:off x="420688" y="3123716"/>
              <a:ext cx="9061980" cy="1800007"/>
              <a:chOff x="420688" y="3123716"/>
              <a:chExt cx="9061980" cy="1800007"/>
            </a:xfrm>
          </p:grpSpPr>
          <p:sp>
            <p:nvSpPr>
              <p:cNvPr id="17" name="직사각형 45"/>
              <p:cNvSpPr/>
              <p:nvPr/>
            </p:nvSpPr>
            <p:spPr>
              <a:xfrm>
                <a:off x="420688" y="3123716"/>
                <a:ext cx="9061980" cy="1800007"/>
              </a:xfrm>
              <a:prstGeom prst="rect">
                <a:avLst/>
              </a:prstGeom>
              <a:solidFill>
                <a:srgbClr val="4F81BD">
                  <a:alpha val="55000"/>
                </a:srgbClr>
              </a:solidFill>
              <a:ln w="12700" cap="flat" cmpd="sng" algn="ctr">
                <a:solidFill>
                  <a:srgbClr val="4572A9"/>
                </a:solidFill>
                <a:prstDash val="solid"/>
              </a:ln>
              <a:effectLst>
                <a:outerShdw blurRad="63500" sx="100500" sy="100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맑은 고딕"/>
                  <a:cs typeface="Tahom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0688" y="3130600"/>
                <a:ext cx="2825629" cy="2773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산돌고딕B" pitchFamily="18" charset="-127"/>
                    <a:cs typeface="Tahoma"/>
                  </a:rPr>
                  <a:t>Repository Server Clustering</a:t>
                </a:r>
                <a:endParaRPr lang="ko-KR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/>
                  <a:ea typeface="산돌고딕B" pitchFamily="18" charset="-127"/>
                  <a:cs typeface="Tahoma"/>
                </a:endParaRPr>
              </a:p>
            </p:txBody>
          </p:sp>
          <p:sp>
            <p:nvSpPr>
              <p:cNvPr id="19" name="모서리가 둥근 직사각형 58"/>
              <p:cNvSpPr/>
              <p:nvPr/>
            </p:nvSpPr>
            <p:spPr>
              <a:xfrm>
                <a:off x="695008" y="3458089"/>
                <a:ext cx="6782400" cy="1285200"/>
              </a:xfrm>
              <a:prstGeom prst="roundRect">
                <a:avLst>
                  <a:gd name="adj" fmla="val 5177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0500" sy="100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3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RESTful</a:t>
                </a:r>
                <a:r>
                  <a:rPr kumimoji="0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 Repository Service/Extension Service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3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/>
                  <a:ea typeface="나눔고딕" pitchFamily="50" charset="-127"/>
                  <a:cs typeface="Tahoma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/>
                  <a:ea typeface="나눔고딕" pitchFamily="50" charset="-127"/>
                  <a:cs typeface="Tahoma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3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/>
                  <a:ea typeface="나눔고딕" pitchFamily="50" charset="-127"/>
                  <a:cs typeface="Tahoma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/>
                  <a:ea typeface="나눔고딕" pitchFamily="50" charset="-127"/>
                  <a:cs typeface="Tahoma"/>
                </a:endParaRPr>
              </a:p>
            </p:txBody>
          </p:sp>
          <p:grpSp>
            <p:nvGrpSpPr>
              <p:cNvPr id="20" name="그룹 3"/>
              <p:cNvGrpSpPr/>
              <p:nvPr/>
            </p:nvGrpSpPr>
            <p:grpSpPr>
              <a:xfrm>
                <a:off x="7614652" y="3458090"/>
                <a:ext cx="1593695" cy="1283433"/>
                <a:chOff x="7614652" y="3458090"/>
                <a:chExt cx="1593695" cy="1283433"/>
              </a:xfrm>
            </p:grpSpPr>
            <p:sp>
              <p:nvSpPr>
                <p:cNvPr id="27" name="모서리가 둥근 직사각형 57"/>
                <p:cNvSpPr/>
                <p:nvPr/>
              </p:nvSpPr>
              <p:spPr>
                <a:xfrm>
                  <a:off x="7614652" y="4155858"/>
                  <a:ext cx="1593695" cy="585665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WebDAV/FTP</a:t>
                  </a:r>
                  <a:br>
                    <a:rPr kumimoji="0" lang="en-US" altLang="ko-KR" sz="13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</a:br>
                  <a:r>
                    <a:rPr kumimoji="0" lang="en-US" altLang="ko-KR" sz="13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Server</a:t>
                  </a:r>
                </a:p>
              </p:txBody>
            </p:sp>
            <p:sp>
              <p:nvSpPr>
                <p:cNvPr id="28" name="모서리가 둥근 직사각형 62"/>
                <p:cNvSpPr/>
                <p:nvPr/>
              </p:nvSpPr>
              <p:spPr>
                <a:xfrm>
                  <a:off x="7614652" y="3458090"/>
                  <a:ext cx="1593695" cy="585665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300" b="1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OAuth</a:t>
                  </a:r>
                  <a:endParaRPr kumimoji="0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</p:grpSp>
          <p:grpSp>
            <p:nvGrpSpPr>
              <p:cNvPr id="21" name="그룹 5"/>
              <p:cNvGrpSpPr/>
              <p:nvPr/>
            </p:nvGrpSpPr>
            <p:grpSpPr>
              <a:xfrm>
                <a:off x="851454" y="3949990"/>
                <a:ext cx="6469509" cy="626203"/>
                <a:chOff x="859755" y="4116548"/>
                <a:chExt cx="6469509" cy="464580"/>
              </a:xfrm>
            </p:grpSpPr>
            <p:sp>
              <p:nvSpPr>
                <p:cNvPr id="22" name="모서리가 둥근 직사각형 39"/>
                <p:cNvSpPr/>
                <p:nvPr/>
              </p:nvSpPr>
              <p:spPr>
                <a:xfrm>
                  <a:off x="859755" y="4116548"/>
                  <a:ext cx="1224000" cy="464580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Search</a:t>
                  </a:r>
                  <a:r>
                    <a:rPr kumimoji="0" lang="en-US" altLang="ko-KR" sz="1000" b="1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 Indexer</a:t>
                  </a:r>
                  <a:endPara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  <p:sp>
              <p:nvSpPr>
                <p:cNvPr id="23" name="모서리가 둥근 직사각형 40"/>
                <p:cNvSpPr/>
                <p:nvPr/>
              </p:nvSpPr>
              <p:spPr>
                <a:xfrm>
                  <a:off x="2171132" y="4116548"/>
                  <a:ext cx="1224000" cy="464580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Data Encryption</a:t>
                  </a:r>
                  <a:b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</a:b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Module</a:t>
                  </a:r>
                  <a:endPara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  <p:sp>
              <p:nvSpPr>
                <p:cNvPr id="24" name="모서리가 둥근 직사각형 42"/>
                <p:cNvSpPr/>
                <p:nvPr/>
              </p:nvSpPr>
              <p:spPr>
                <a:xfrm>
                  <a:off x="6105264" y="4116548"/>
                  <a:ext cx="1224000" cy="464580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Business Logic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kern="0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/>
                      <a:ea typeface="나눔고딕" pitchFamily="50" charset="-127"/>
                      <a:cs typeface="Tahoma"/>
                    </a:rPr>
                    <a:t>Integrator</a:t>
                  </a:r>
                  <a:endPara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  <p:sp>
              <p:nvSpPr>
                <p:cNvPr id="25" name="모서리가 둥근 직사각형 47"/>
                <p:cNvSpPr/>
                <p:nvPr/>
              </p:nvSpPr>
              <p:spPr>
                <a:xfrm>
                  <a:off x="4793886" y="4116548"/>
                  <a:ext cx="1224000" cy="464580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Media</a:t>
                  </a:r>
                  <a:r>
                    <a:rPr kumimoji="0" lang="en-US" altLang="ko-KR" sz="1000" b="1" i="0" u="none" strike="noStrike" kern="0" cap="none" spc="0" normalizeH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 Transcoder</a:t>
                  </a:r>
                  <a:endPara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  <p:sp>
              <p:nvSpPr>
                <p:cNvPr id="26" name="모서리가 둥근 직사각형 49"/>
                <p:cNvSpPr/>
                <p:nvPr/>
              </p:nvSpPr>
              <p:spPr>
                <a:xfrm>
                  <a:off x="3482509" y="4116548"/>
                  <a:ext cx="1224000" cy="464580"/>
                </a:xfrm>
                <a:prstGeom prst="roundRect">
                  <a:avLst>
                    <a:gd name="adj" fmla="val 10447"/>
                  </a:avLst>
                </a:prstGeom>
                <a:solidFill>
                  <a:srgbClr val="1F497D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1F497D">
                      <a:lumMod val="20000"/>
                      <a:lumOff val="80000"/>
                    </a:srgbClr>
                  </a:solidFill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0" r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Tahoma"/>
                      <a:ea typeface="나눔고딕" pitchFamily="50" charset="-127"/>
                      <a:cs typeface="Tahoma"/>
                    </a:rPr>
                    <a:t>Document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900" b="1" kern="0" dirty="0" smtClean="0">
                      <a:solidFill>
                        <a:prstClr val="white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/>
                      <a:ea typeface="나눔고딕" pitchFamily="50" charset="-127"/>
                      <a:cs typeface="Tahoma"/>
                    </a:rPr>
                    <a:t>Converter/Extractor</a:t>
                  </a:r>
                  <a:endParaRPr kumimoji="0" lang="ko-KR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endParaRPr>
                </a:p>
              </p:txBody>
            </p:sp>
          </p:grpSp>
        </p:grpSp>
        <p:grpSp>
          <p:nvGrpSpPr>
            <p:cNvPr id="8" name="그룹 6"/>
            <p:cNvGrpSpPr/>
            <p:nvPr/>
          </p:nvGrpSpPr>
          <p:grpSpPr>
            <a:xfrm>
              <a:off x="420688" y="1773411"/>
              <a:ext cx="6044480" cy="1244785"/>
              <a:chOff x="420688" y="1773411"/>
              <a:chExt cx="6044480" cy="1244785"/>
            </a:xfrm>
          </p:grpSpPr>
          <p:sp>
            <p:nvSpPr>
              <p:cNvPr id="9" name="직사각형 66"/>
              <p:cNvSpPr/>
              <p:nvPr/>
            </p:nvSpPr>
            <p:spPr>
              <a:xfrm>
                <a:off x="420688" y="1773411"/>
                <a:ext cx="6044480" cy="1244785"/>
              </a:xfrm>
              <a:prstGeom prst="rect">
                <a:avLst/>
              </a:prstGeom>
              <a:solidFill>
                <a:srgbClr val="4F81BD">
                  <a:alpha val="55000"/>
                </a:srgbClr>
              </a:solidFill>
              <a:ln w="12700" cap="flat" cmpd="sng" algn="ctr">
                <a:solidFill>
                  <a:srgbClr val="4572A9"/>
                </a:solidFill>
                <a:prstDash val="solid"/>
              </a:ln>
              <a:effectLst>
                <a:outerShdw blurRad="63500" sx="100500" sy="1005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/>
                  <a:ea typeface="맑은 고딕"/>
                  <a:cs typeface="Tahoma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0688" y="1780295"/>
                <a:ext cx="1328664" cy="2773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4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산돌고딕B" pitchFamily="18" charset="-127"/>
                    <a:cs typeface="Tahoma"/>
                  </a:rPr>
                  <a:t>Applications</a:t>
                </a:r>
                <a:endParaRPr lang="ko-KR" alt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/>
                  <a:ea typeface="산돌고딕B" pitchFamily="18" charset="-127"/>
                  <a:cs typeface="Tahoma"/>
                </a:endParaRPr>
              </a:p>
            </p:txBody>
          </p:sp>
          <p:sp>
            <p:nvSpPr>
              <p:cNvPr id="11" name="모서리가 둥근 직사각형 68"/>
              <p:cNvSpPr/>
              <p:nvPr/>
            </p:nvSpPr>
            <p:spPr>
              <a:xfrm>
                <a:off x="695010" y="2081180"/>
                <a:ext cx="821486" cy="775930"/>
              </a:xfrm>
              <a:prstGeom prst="roundRect">
                <a:avLst>
                  <a:gd name="adj" fmla="val 7311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Repository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나눔고딕" pitchFamily="50" charset="-127"/>
                    <a:cs typeface="Tahoma"/>
                  </a:rPr>
                  <a:t>Explorer</a:t>
                </a:r>
                <a:endPara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/>
                  <a:ea typeface="나눔고딕" pitchFamily="50" charset="-127"/>
                  <a:cs typeface="Tahoma"/>
                </a:endParaRPr>
              </a:p>
            </p:txBody>
          </p:sp>
          <p:sp>
            <p:nvSpPr>
              <p:cNvPr id="12" name="모서리가 둥근 직사각형 83"/>
              <p:cNvSpPr/>
              <p:nvPr/>
            </p:nvSpPr>
            <p:spPr>
              <a:xfrm>
                <a:off x="5385048" y="2081180"/>
                <a:ext cx="821486" cy="775930"/>
              </a:xfrm>
              <a:prstGeom prst="roundRect">
                <a:avLst>
                  <a:gd name="adj" fmla="val 7311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e-Form&amp;</a:t>
                </a:r>
                <a:b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</a:b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Cataloging</a:t>
                </a:r>
              </a:p>
            </p:txBody>
          </p:sp>
          <p:sp>
            <p:nvSpPr>
              <p:cNvPr id="13" name="모서리가 둥근 직사각형 84"/>
              <p:cNvSpPr/>
              <p:nvPr/>
            </p:nvSpPr>
            <p:spPr>
              <a:xfrm>
                <a:off x="1633018" y="2081180"/>
                <a:ext cx="821486" cy="775930"/>
              </a:xfrm>
              <a:prstGeom prst="roundRect">
                <a:avLst>
                  <a:gd name="adj" fmla="val 7311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Document</a:t>
                </a:r>
                <a:b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</a:b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Management</a:t>
                </a:r>
              </a:p>
            </p:txBody>
          </p:sp>
          <p:sp>
            <p:nvSpPr>
              <p:cNvPr id="14" name="모서리가 둥근 직사각형 85"/>
              <p:cNvSpPr/>
              <p:nvPr/>
            </p:nvSpPr>
            <p:spPr>
              <a:xfrm>
                <a:off x="3509034" y="2081180"/>
                <a:ext cx="821486" cy="775930"/>
              </a:xfrm>
              <a:prstGeom prst="roundRect">
                <a:avLst>
                  <a:gd name="adj" fmla="val 7311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Multimedia</a:t>
                </a:r>
                <a:b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</a:b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Content</a:t>
                </a:r>
                <a:b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</a:b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Management</a:t>
                </a:r>
              </a:p>
            </p:txBody>
          </p:sp>
          <p:sp>
            <p:nvSpPr>
              <p:cNvPr id="15" name="모서리가 둥근 직사각형 86"/>
              <p:cNvSpPr/>
              <p:nvPr/>
            </p:nvSpPr>
            <p:spPr>
              <a:xfrm>
                <a:off x="4447042" y="2081180"/>
                <a:ext cx="821486" cy="775930"/>
              </a:xfrm>
              <a:prstGeom prst="roundRect">
                <a:avLst>
                  <a:gd name="adj" fmla="val 7311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Web Content</a:t>
                </a:r>
                <a:r>
                  <a:rPr kumimoji="0" lang="en-US" altLang="ko-KR" sz="10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/>
                </a:r>
                <a:br>
                  <a:rPr kumimoji="0" lang="en-US" altLang="ko-KR" sz="10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</a:br>
                <a:r>
                  <a:rPr kumimoji="0" lang="en-US" altLang="ko-KR" sz="1000" b="1" kern="0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/>
                    <a:ea typeface="나눔고딕" pitchFamily="50" charset="-127"/>
                    <a:cs typeface="Tahoma"/>
                  </a:rPr>
                  <a:t>Management</a:t>
                </a:r>
                <a:endPara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/>
                  <a:ea typeface="나눔고딕" pitchFamily="50" charset="-127"/>
                  <a:cs typeface="Tahoma"/>
                </a:endParaRPr>
              </a:p>
            </p:txBody>
          </p:sp>
          <p:sp>
            <p:nvSpPr>
              <p:cNvPr id="16" name="모서리가 둥근 직사각형 50"/>
              <p:cNvSpPr/>
              <p:nvPr/>
            </p:nvSpPr>
            <p:spPr>
              <a:xfrm>
                <a:off x="2571026" y="2081180"/>
                <a:ext cx="821486" cy="775930"/>
              </a:xfrm>
              <a:prstGeom prst="roundRect">
                <a:avLst>
                  <a:gd name="adj" fmla="val 7311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12700" cap="flat" cmpd="sng" algn="ctr">
                <a:solidFill>
                  <a:srgbClr val="1F497D">
                    <a:lumMod val="20000"/>
                    <a:lumOff val="80000"/>
                  </a:srgbClr>
                </a:solidFill>
                <a:prstDash val="soli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ahoma"/>
                    <a:ea typeface="나눔고딕" pitchFamily="50" charset="-127"/>
                    <a:cs typeface="Tahoma"/>
                  </a:rPr>
                  <a:t>Workflow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47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/>
                <a:cs typeface="Tahoma"/>
              </a:rPr>
              <a:t>Server configuration</a:t>
            </a:r>
            <a:endParaRPr lang="en-US" b="1" dirty="0">
              <a:latin typeface="Tahoma"/>
              <a:cs typeface="Tahom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35292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9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cs typeface="Tahoma"/>
              </a:rPr>
              <a:t>Demo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ahoma"/>
                <a:cs typeface="Tahoma"/>
              </a:rPr>
              <a:t>Repository Explorer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Node and property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Node type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Query</a:t>
            </a:r>
          </a:p>
          <a:p>
            <a:r>
              <a:rPr lang="en-US" dirty="0" smtClean="0">
                <a:latin typeface="Tahoma"/>
                <a:cs typeface="Tahoma"/>
              </a:rPr>
              <a:t>Rest API Test Environment</a:t>
            </a:r>
          </a:p>
          <a:p>
            <a:r>
              <a:rPr lang="en-US" dirty="0" smtClean="0">
                <a:latin typeface="Tahoma"/>
                <a:cs typeface="Tahoma"/>
              </a:rPr>
              <a:t>EDMS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Action triggering on node</a:t>
            </a:r>
          </a:p>
          <a:p>
            <a:r>
              <a:rPr lang="en-US" dirty="0" smtClean="0">
                <a:latin typeface="Tahoma"/>
                <a:cs typeface="Tahoma"/>
              </a:rPr>
              <a:t>Web-based Workflow</a:t>
            </a:r>
          </a:p>
          <a:p>
            <a:pPr lvl="1"/>
            <a:r>
              <a:rPr lang="en-US" dirty="0" smtClean="0">
                <a:latin typeface="Tahoma"/>
                <a:cs typeface="Tahoma"/>
              </a:rPr>
              <a:t>Process designing</a:t>
            </a:r>
          </a:p>
          <a:p>
            <a:endParaRPr lang="en-US" dirty="0" smtClean="0">
              <a:latin typeface="Tahoma"/>
              <a:cs typeface="Tahoma"/>
            </a:endParaRPr>
          </a:p>
          <a:p>
            <a:pPr lvl="1"/>
            <a:endParaRPr lang="en-US" dirty="0" smtClean="0">
              <a:latin typeface="Tahoma"/>
              <a:cs typeface="Tahoma"/>
            </a:endParaRPr>
          </a:p>
          <a:p>
            <a:pPr lvl="1"/>
            <a:endParaRPr lang="en-US" dirty="0" smtClean="0">
              <a:latin typeface="Tahoma"/>
              <a:cs typeface="Tahoma"/>
            </a:endParaRPr>
          </a:p>
          <a:p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8229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Aradon</a:t>
            </a:r>
            <a:endParaRPr kumimoji="1" lang="ja-JP" alt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Why?</a:t>
            </a:r>
            <a:endParaRPr kumimoji="1" lang="ja-JP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07504" y="1166018"/>
            <a:ext cx="8856984" cy="521531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Google Chrome browser for service client platform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New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device (smart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phone &amp;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pad)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in the improved network infrastructure</a:t>
            </a:r>
          </a:p>
          <a:p>
            <a:r>
              <a:rPr lang="en-US" altLang="ko-K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Supports HTML5</a:t>
            </a:r>
            <a:endParaRPr lang="en-US" altLang="ko-KR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Not a solution but a SaaS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Platform as a Service</a:t>
            </a:r>
          </a:p>
          <a:p>
            <a:pPr lvl="1"/>
            <a:r>
              <a:rPr lang="en-US" altLang="ko-KR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Google App Engine, Amazon, Salesforce.com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Expand </a:t>
            </a:r>
            <a:r>
              <a:rPr lang="en-US" altLang="ko-KR" sz="2400" dirty="0" err="1" smtClean="0">
                <a:latin typeface="Tahoma" pitchFamily="34" charset="0"/>
                <a:cs typeface="Tahoma" pitchFamily="34" charset="0"/>
              </a:rPr>
              <a:t>EaaS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 (Everything as a Service)</a:t>
            </a:r>
          </a:p>
          <a:p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Ecosystem </a:t>
            </a:r>
            <a:r>
              <a:rPr lang="en-US" altLang="ko-KR" sz="2400" dirty="0" smtClean="0">
                <a:latin typeface="Tahoma" pitchFamily="34" charset="0"/>
                <a:cs typeface="Tahoma" pitchFamily="34" charset="0"/>
              </a:rPr>
              <a:t>Service(as Platform)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Quick Overview</a:t>
            </a:r>
            <a:endParaRPr kumimoji="1" lang="ja-JP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58824" y="1196752"/>
            <a:ext cx="8877672" cy="5184576"/>
          </a:xfrm>
        </p:spPr>
        <p:txBody>
          <a:bodyPr>
            <a:noAutofit/>
          </a:bodyPr>
          <a:lstStyle/>
          <a:p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 </a:t>
            </a:r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Productive</a:t>
            </a:r>
          </a:p>
          <a:p>
            <a:pPr lvl="1"/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Cut out the time you spend waiting for your Java application to restart, increase your productivity and complete your projects faster.</a:t>
            </a:r>
          </a:p>
          <a:p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DIP(Dependency Inversion Principle)</a:t>
            </a:r>
            <a:r>
              <a:rPr lang="en-US" altLang="ja-JP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lvl="1"/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Layering</a:t>
            </a:r>
          </a:p>
          <a:p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Distributed Stateless Model</a:t>
            </a:r>
            <a:r>
              <a:rPr lang="en-US" altLang="ja-JP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lvl="1"/>
            <a:r>
              <a:rPr lang="en-US" altLang="ja-JP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Aradon</a:t>
            </a:r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a real "share nothing" system. Ready for REST, it is easily scaled by running multiple instances of the same application on several servers.</a:t>
            </a:r>
          </a:p>
          <a:p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Support Embedding or Standalone Server(Distributed)</a:t>
            </a:r>
            <a:endParaRPr lang="en-US" altLang="ja-JP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Offer 3 Core Services and Management Service </a:t>
            </a:r>
          </a:p>
          <a:p>
            <a:pPr lvl="1"/>
            <a:r>
              <a:rPr lang="en-US" altLang="ja-JP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Monitor, Log, Service Injection etc</a:t>
            </a:r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lvl="1"/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 Repository, Search, </a:t>
            </a:r>
            <a:r>
              <a:rPr lang="en-US" altLang="ja-JP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async</a:t>
            </a:r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Server Push</a:t>
            </a:r>
          </a:p>
          <a:p>
            <a:r>
              <a:rPr lang="en-US" altLang="ja-JP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Support Script Language (groovy, JavaScript, PHP, python, Ruby etc)</a:t>
            </a:r>
            <a:endParaRPr lang="en-US" altLang="ja-JP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Edit your script file, save, refresh your browser and see the results immediately ! No need to compile, deploy or restart the server</a:t>
            </a:r>
          </a:p>
          <a:p>
            <a:pPr lvl="1"/>
            <a:r>
              <a:rPr lang="en-US" altLang="ja-JP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Fix the bug and reload</a:t>
            </a:r>
          </a:p>
        </p:txBody>
      </p:sp>
    </p:spTree>
  </p:cSld>
  <p:clrMapOvr>
    <a:masterClrMapping/>
  </p:clrMapOvr>
  <p:transition xmlns:p14="http://schemas.microsoft.com/office/powerpoint/2010/main">
    <p:cut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kumimoji="1" lang="ja-JP" alt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752384" cy="533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-18256"/>
            <a:ext cx="8928992" cy="1143000"/>
          </a:xfrm>
        </p:spPr>
        <p:txBody>
          <a:bodyPr/>
          <a:lstStyle/>
          <a:p>
            <a:r>
              <a:rPr kumimoji="1" lang="en-US" altLang="ja-JP" dirty="0" smtClean="0">
                <a:latin typeface="Tahoma" pitchFamily="34" charset="0"/>
                <a:cs typeface="Tahoma" pitchFamily="34" charset="0"/>
              </a:rPr>
              <a:t>Before &amp; After</a:t>
            </a:r>
            <a:endParaRPr kumimoji="1" lang="ja-JP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Before</a:t>
            </a:r>
          </a:p>
          <a:p>
            <a:pPr lvl="1"/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Code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[call(JDBC or JDBC Framework)]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</a:t>
            </a:r>
          </a:p>
          <a:p>
            <a:pPr>
              <a:buNone/>
            </a:pPr>
            <a:endParaRPr lang="en-US" altLang="ja-JP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After</a:t>
            </a:r>
          </a:p>
          <a:p>
            <a:pPr lvl="1"/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Load </a:t>
            </a:r>
            <a:r>
              <a:rPr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DBService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on </a:t>
            </a:r>
            <a:r>
              <a:rPr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Aradon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UpdateLet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QueryLet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HandlerLet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etc)</a:t>
            </a:r>
          </a:p>
          <a:p>
            <a:pPr lvl="1"/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Code 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[call REST : Object Serialization]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Aradon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[call(JDBC or JDBC Framework)]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816" y="-1825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Agenda</a:t>
            </a:r>
            <a:endParaRPr kumimoji="1" lang="ja-JP" altLang="en-U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Rectangle 11"/>
          <p:cNvSpPr>
            <a:spLocks noChangeArrowheads="1"/>
          </p:cNvSpPr>
          <p:nvPr/>
        </p:nvSpPr>
        <p:spPr bwMode="auto">
          <a:xfrm>
            <a:off x="423496" y="1340664"/>
            <a:ext cx="8302869" cy="46806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iCS6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Distributed web content management system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Gaia </a:t>
            </a:r>
            <a:r>
              <a:rPr lang="en-US" altLang="ko-KR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I-ON Content Repository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Aradon</a:t>
            </a:r>
            <a:r>
              <a:rPr lang="en-US" altLang="ko-K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Everything-As-A-Service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iCafe</a:t>
            </a:r>
            <a:r>
              <a:rPr lang="en-US" altLang="ko-K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Service Delivery Platform</a:t>
            </a:r>
            <a:endParaRPr lang="en-US" altLang="ko-KR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5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Traditional architecture</a:t>
            </a:r>
            <a:endParaRPr kumimoji="1" lang="ja-JP" altLang="en-US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64242"/>
            <a:ext cx="3672408" cy="521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Architecture – </a:t>
            </a:r>
            <a:r>
              <a:rPr lang="en-US" altLang="ko-KR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Platform in Let</a:t>
            </a:r>
            <a:endParaRPr lang="ja-JP" altLang="en-U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268538" y="1989138"/>
            <a:ext cx="5400675" cy="3455987"/>
            <a:chOff x="1429" y="1434"/>
            <a:chExt cx="2041" cy="907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65" y="1525"/>
              <a:ext cx="1905" cy="816"/>
              <a:chOff x="1565" y="1525"/>
              <a:chExt cx="2767" cy="1678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1565" y="1525"/>
                <a:ext cx="2767" cy="1678"/>
              </a:xfrm>
              <a:prstGeom prst="rect">
                <a:avLst/>
              </a:prstGeom>
              <a:solidFill>
                <a:srgbClr val="EAEAEA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lang="en-US" altLang="ko-KR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1565" y="1525"/>
                <a:ext cx="907" cy="1678"/>
              </a:xfrm>
              <a:prstGeom prst="rect">
                <a:avLst/>
              </a:prstGeom>
              <a:solidFill>
                <a:srgbClr val="BEC2C2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Filters</a:t>
                </a: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2699" y="2750"/>
                <a:ext cx="1315" cy="363"/>
              </a:xfrm>
              <a:prstGeom prst="ellipse">
                <a:avLst/>
              </a:prstGeom>
              <a:solidFill>
                <a:srgbClr val="BEC2C2"/>
              </a:solidFill>
              <a:ln w="285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Context Attributes</a:t>
                </a: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2699" y="2159"/>
                <a:ext cx="1315" cy="319"/>
              </a:xfrm>
              <a:prstGeom prst="rect">
                <a:avLst/>
              </a:prstGeom>
              <a:solidFill>
                <a:srgbClr val="BEC2C2"/>
              </a:solidFill>
              <a:ln w="28575">
                <a:solidFill>
                  <a:srgbClr val="333333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Service</a:t>
                </a:r>
              </a:p>
            </p:txBody>
          </p:sp>
        </p:grp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1429" y="1434"/>
              <a:ext cx="408" cy="97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Let</a:t>
              </a:r>
            </a:p>
          </p:txBody>
        </p:sp>
      </p:grp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1258888" y="3213100"/>
            <a:ext cx="2089150" cy="287338"/>
          </a:xfrm>
          <a:prstGeom prst="rightArrow">
            <a:avLst>
              <a:gd name="adj1" fmla="val 50000"/>
              <a:gd name="adj2" fmla="val 181768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258888" y="2852738"/>
            <a:ext cx="10189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5795963" y="4149725"/>
            <a:ext cx="0" cy="431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724525" y="4221163"/>
            <a:ext cx="44242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1260475" y="4437063"/>
            <a:ext cx="2016125" cy="287337"/>
          </a:xfrm>
          <a:prstGeom prst="leftArrow">
            <a:avLst>
              <a:gd name="adj1" fmla="val 50000"/>
              <a:gd name="adj2" fmla="val 175415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331913" y="4797425"/>
            <a:ext cx="11744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Response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Architecture - </a:t>
            </a:r>
            <a:r>
              <a:rPr lang="ko-KR" altLang="ko-KR" b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Scope</a:t>
            </a:r>
            <a:endParaRPr kumimoji="1" lang="ja-JP" altLang="en-US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132138" y="2492375"/>
            <a:ext cx="4608512" cy="2376488"/>
            <a:chOff x="1973" y="1570"/>
            <a:chExt cx="2903" cy="1497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2154" y="1706"/>
              <a:ext cx="2586" cy="1225"/>
              <a:chOff x="1565" y="1389"/>
              <a:chExt cx="3402" cy="2177"/>
            </a:xfrm>
          </p:grpSpPr>
          <p:grpSp>
            <p:nvGrpSpPr>
              <p:cNvPr id="7" name="Group 44"/>
              <p:cNvGrpSpPr>
                <a:grpSpLocks/>
              </p:cNvGrpSpPr>
              <p:nvPr/>
            </p:nvGrpSpPr>
            <p:grpSpPr bwMode="auto">
              <a:xfrm>
                <a:off x="1565" y="1389"/>
                <a:ext cx="3402" cy="2177"/>
                <a:chOff x="1429" y="1434"/>
                <a:chExt cx="2041" cy="907"/>
              </a:xfrm>
            </p:grpSpPr>
            <p:grpSp>
              <p:nvGrpSpPr>
                <p:cNvPr id="10" name="Group 45"/>
                <p:cNvGrpSpPr>
                  <a:grpSpLocks/>
                </p:cNvGrpSpPr>
                <p:nvPr/>
              </p:nvGrpSpPr>
              <p:grpSpPr bwMode="auto">
                <a:xfrm>
                  <a:off x="1565" y="1525"/>
                  <a:ext cx="1905" cy="816"/>
                  <a:chOff x="1565" y="1525"/>
                  <a:chExt cx="2767" cy="1678"/>
                </a:xfrm>
              </p:grpSpPr>
              <p:sp>
                <p:nvSpPr>
                  <p:cNvPr id="1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1525"/>
                    <a:ext cx="2767" cy="1678"/>
                  </a:xfrm>
                  <a:prstGeom prst="rect">
                    <a:avLst/>
                  </a:prstGeom>
                  <a:solidFill>
                    <a:srgbClr val="EAEAEA"/>
                  </a:solidFill>
                  <a:ln w="28575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 anchor="ctr"/>
                  <a:lstStyle/>
                  <a:p>
                    <a:pPr algn="ctr">
                      <a:defRPr/>
                    </a:pPr>
                    <a:endParaRPr lang="en-US" altLang="ko-KR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endParaRPr>
                  </a:p>
                </p:txBody>
              </p:sp>
              <p:sp>
                <p:nvSpPr>
                  <p:cNvPr id="1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1525"/>
                    <a:ext cx="907" cy="1678"/>
                  </a:xfrm>
                  <a:prstGeom prst="rect">
                    <a:avLst/>
                  </a:prstGeom>
                  <a:solidFill>
                    <a:srgbClr val="BEC2C2"/>
                  </a:solidFill>
                  <a:ln w="28575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Filters</a:t>
                    </a:r>
                  </a:p>
                </p:txBody>
              </p:sp>
              <p:sp>
                <p:nvSpPr>
                  <p:cNvPr id="14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698" y="2749"/>
                    <a:ext cx="1316" cy="364"/>
                  </a:xfrm>
                  <a:prstGeom prst="ellipse">
                    <a:avLst/>
                  </a:prstGeom>
                  <a:solidFill>
                    <a:srgbClr val="BEC2C2"/>
                  </a:solidFill>
                  <a:ln w="28575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92075" tIns="46038" rIns="92075" bIns="46038" anchor="ctr"/>
                  <a:lstStyle/>
                  <a:p>
                    <a:pPr algn="ctr">
                      <a:defRPr/>
                    </a:pPr>
                    <a:r>
                      <a:rPr lang="en-US" altLang="ko-KR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Context Attributes</a:t>
                    </a:r>
                  </a:p>
                </p:txBody>
              </p:sp>
              <p:sp>
                <p:nvSpPr>
                  <p:cNvPr id="1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698" y="2160"/>
                    <a:ext cx="1316" cy="318"/>
                  </a:xfrm>
                  <a:prstGeom prst="rect">
                    <a:avLst/>
                  </a:prstGeom>
                  <a:solidFill>
                    <a:srgbClr val="BEC2C2"/>
                  </a:solidFill>
                  <a:ln w="28575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 anchor="ctr"/>
                  <a:lstStyle/>
                  <a:p>
                    <a:pPr algn="ctr">
                      <a:defRPr/>
                    </a:pPr>
                    <a:r>
                      <a:rPr lang="en-US" altLang="ko-KR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</a:rPr>
                      <a:t>Service</a:t>
                    </a:r>
                  </a:p>
                </p:txBody>
              </p:sp>
            </p:grpSp>
            <p:sp>
              <p:nvSpPr>
                <p:cNvPr id="1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429" y="1434"/>
                  <a:ext cx="408" cy="173"/>
                </a:xfrm>
                <a:prstGeom prst="rect">
                  <a:avLst/>
                </a:prstGeom>
                <a:solidFill>
                  <a:srgbClr val="DDDDDD"/>
                </a:solidFill>
                <a:ln w="28575">
                  <a:solidFill>
                    <a:srgbClr val="333333"/>
                  </a:solidFill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</a:rPr>
                    <a:t>Let</a:t>
                  </a:r>
                </a:p>
              </p:txBody>
            </p:sp>
          </p:grpSp>
          <p:sp>
            <p:nvSpPr>
              <p:cNvPr id="8" name="Line 51"/>
              <p:cNvSpPr>
                <a:spLocks noChangeShapeType="1"/>
              </p:cNvSpPr>
              <p:nvPr/>
            </p:nvSpPr>
            <p:spPr bwMode="auto">
              <a:xfrm>
                <a:off x="3787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333333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endParaRPr lang="ko-KR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 Box 52"/>
              <p:cNvSpPr txBox="1">
                <a:spLocks noChangeArrowheads="1"/>
              </p:cNvSpPr>
              <p:nvPr/>
            </p:nvSpPr>
            <p:spPr bwMode="auto">
              <a:xfrm>
                <a:off x="3742" y="2795"/>
                <a:ext cx="367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altLang="ko-KR" sz="12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Use</a:t>
                </a:r>
              </a:p>
            </p:txBody>
          </p:sp>
        </p:grpSp>
        <p:sp>
          <p:nvSpPr>
            <p:cNvPr id="6" name="Rectangle 54"/>
            <p:cNvSpPr>
              <a:spLocks noChangeArrowheads="1"/>
            </p:cNvSpPr>
            <p:nvPr/>
          </p:nvSpPr>
          <p:spPr bwMode="auto">
            <a:xfrm>
              <a:off x="1973" y="1570"/>
              <a:ext cx="2903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2555875" y="2060575"/>
            <a:ext cx="5329238" cy="36004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1116013" y="1557338"/>
            <a:ext cx="6985000" cy="42481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2484438" y="1762882"/>
            <a:ext cx="134652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Section Let</a:t>
            </a:r>
          </a:p>
        </p:txBody>
      </p: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2987675" y="2204864"/>
            <a:ext cx="103874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Path Let</a:t>
            </a:r>
          </a:p>
        </p:txBody>
      </p:sp>
      <p:sp>
        <p:nvSpPr>
          <p:cNvPr id="20" name="Text Box 60"/>
          <p:cNvSpPr txBox="1">
            <a:spLocks noChangeArrowheads="1"/>
          </p:cNvSpPr>
          <p:nvPr/>
        </p:nvSpPr>
        <p:spPr bwMode="auto">
          <a:xfrm>
            <a:off x="971550" y="1196752"/>
            <a:ext cx="175849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 Let</a:t>
            </a:r>
          </a:p>
        </p:txBody>
      </p:sp>
      <p:sp>
        <p:nvSpPr>
          <p:cNvPr id="21" name="AutoShape 61"/>
          <p:cNvSpPr>
            <a:spLocks noChangeArrowheads="1"/>
          </p:cNvSpPr>
          <p:nvPr/>
        </p:nvSpPr>
        <p:spPr bwMode="auto">
          <a:xfrm>
            <a:off x="755650" y="3213100"/>
            <a:ext cx="3384550" cy="144463"/>
          </a:xfrm>
          <a:prstGeom prst="rightArrow">
            <a:avLst>
              <a:gd name="adj1" fmla="val 50000"/>
              <a:gd name="adj2" fmla="val 585712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1258888" y="2924175"/>
            <a:ext cx="10189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Request</a:t>
            </a:r>
          </a:p>
        </p:txBody>
      </p:sp>
      <p:sp>
        <p:nvSpPr>
          <p:cNvPr id="23" name="AutoShape 63"/>
          <p:cNvSpPr>
            <a:spLocks noChangeArrowheads="1"/>
          </p:cNvSpPr>
          <p:nvPr/>
        </p:nvSpPr>
        <p:spPr bwMode="auto">
          <a:xfrm>
            <a:off x="774700" y="4437063"/>
            <a:ext cx="3267075" cy="144462"/>
          </a:xfrm>
          <a:prstGeom prst="leftArrow">
            <a:avLst>
              <a:gd name="adj1" fmla="val 50000"/>
              <a:gd name="adj2" fmla="val 565387"/>
            </a:avLst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endParaRPr lang="ko-KR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Box 64"/>
          <p:cNvSpPr txBox="1">
            <a:spLocks noChangeArrowheads="1"/>
          </p:cNvSpPr>
          <p:nvPr/>
        </p:nvSpPr>
        <p:spPr bwMode="auto">
          <a:xfrm>
            <a:off x="1187450" y="4581525"/>
            <a:ext cx="11744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Response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iCAFE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History and Key issues </a:t>
            </a:r>
            <a:endParaRPr kumimoji="1" lang="ja-JP" altLang="en-US" sz="3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utoShape 91"/>
          <p:cNvSpPr>
            <a:spLocks noChangeArrowheads="1"/>
          </p:cNvSpPr>
          <p:nvPr/>
        </p:nvSpPr>
        <p:spPr bwMode="auto">
          <a:xfrm rot="5400000">
            <a:off x="295096" y="3313417"/>
            <a:ext cx="2448273" cy="2679441"/>
          </a:xfrm>
          <a:prstGeom prst="roundRect">
            <a:avLst>
              <a:gd name="adj" fmla="val 5199"/>
            </a:avLst>
          </a:prstGeom>
          <a:gradFill rotWithShape="1">
            <a:gsLst>
              <a:gs pos="0">
                <a:srgbClr val="2953B1">
                  <a:alpha val="79999"/>
                </a:srgbClr>
              </a:gs>
              <a:gs pos="100000">
                <a:srgbClr val="FFFFFF">
                  <a:alpha val="57001"/>
                </a:srgbClr>
              </a:gs>
            </a:gsLst>
            <a:lin ang="0" scaled="1"/>
          </a:gradFill>
          <a:ln w="25400" algn="ctr">
            <a:noFill/>
            <a:round/>
            <a:headEnd/>
            <a:tailEnd/>
          </a:ln>
        </p:spPr>
        <p:txBody>
          <a:bodyPr rot="10800000" vert="eaVert" wrap="none" lIns="0" tIns="0" rIns="0" bIns="0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338674" y="3501655"/>
            <a:ext cx="2448272" cy="1832505"/>
          </a:xfrm>
          <a:prstGeom prst="rect">
            <a:avLst/>
          </a:prstGeom>
          <a:noFill/>
          <a:ln w="15875">
            <a:noFill/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Creation &amp; Collection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78734" y="3887129"/>
            <a:ext cx="2390775" cy="1467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User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created </a:t>
            </a:r>
            <a:r>
              <a:rPr kumimoji="0" lang="en-US" altLang="ko-KR" sz="1200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Internal content for constructed and non-constructed content</a:t>
            </a:r>
            <a:endParaRPr kumimoji="0" lang="ko-KR" altLang="en-US" sz="1200" kern="0" dirty="0">
              <a:solidFill>
                <a:srgbClr val="00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External content</a:t>
            </a:r>
            <a:endParaRPr kumimoji="0" lang="en-US" altLang="ko-KR" sz="1200" kern="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Web UI </a:t>
            </a:r>
            <a:r>
              <a:rPr kumimoji="0" lang="en-US" altLang="ko-KR" sz="1200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based content registration</a:t>
            </a: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API for integrated collection</a:t>
            </a:r>
            <a:endParaRPr kumimoji="0" lang="ko-KR" altLang="en-US" sz="1200" kern="0" dirty="0">
              <a:solidFill>
                <a:srgbClr val="000000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AutoShape 91"/>
          <p:cNvSpPr>
            <a:spLocks noChangeArrowheads="1"/>
          </p:cNvSpPr>
          <p:nvPr/>
        </p:nvSpPr>
        <p:spPr bwMode="auto">
          <a:xfrm rot="5400000">
            <a:off x="3166447" y="3178649"/>
            <a:ext cx="2520000" cy="2589213"/>
          </a:xfrm>
          <a:prstGeom prst="roundRect">
            <a:avLst>
              <a:gd name="adj" fmla="val 5199"/>
            </a:avLst>
          </a:prstGeom>
          <a:gradFill rotWithShape="1">
            <a:gsLst>
              <a:gs pos="0">
                <a:srgbClr val="2953B1">
                  <a:alpha val="79999"/>
                </a:srgbClr>
              </a:gs>
              <a:gs pos="100000">
                <a:srgbClr val="FFFFFF">
                  <a:alpha val="57001"/>
                </a:srgbClr>
              </a:gs>
            </a:gsLst>
            <a:lin ang="0" scaled="1"/>
          </a:gradFill>
          <a:ln w="25400" algn="ctr">
            <a:noFill/>
            <a:round/>
            <a:headEnd/>
            <a:tailEnd/>
          </a:ln>
        </p:spPr>
        <p:txBody>
          <a:bodyPr rot="10800000" vert="eaVert" wrap="none" lIns="0" tIns="0" rIns="0" bIns="0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3362823" y="3285910"/>
            <a:ext cx="2127250" cy="1832505"/>
          </a:xfrm>
          <a:prstGeom prst="rect">
            <a:avLst/>
          </a:prstGeom>
          <a:noFill/>
          <a:ln w="15875">
            <a:noFill/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Mgmt &amp; Value Up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3231061" y="3671384"/>
            <a:ext cx="2390775" cy="161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Metadata</a:t>
            </a:r>
            <a:r>
              <a:rPr kumimoji="0" lang="en-US" altLang="ko-KR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set for content</a:t>
            </a: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Object-oriented content structure modeling</a:t>
            </a:r>
            <a:endParaRPr kumimoji="0" lang="ko-KR" altLang="en-US" sz="12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Value up content for profit</a:t>
            </a:r>
            <a:endParaRPr kumimoji="0" lang="en-US" altLang="ko-KR" sz="12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Value up to the master data of company not a just data</a:t>
            </a:r>
            <a:endParaRPr kumimoji="0" lang="ko-KR" altLang="en-US" sz="12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AutoShape 91"/>
          <p:cNvSpPr>
            <a:spLocks noChangeArrowheads="1"/>
          </p:cNvSpPr>
          <p:nvPr/>
        </p:nvSpPr>
        <p:spPr bwMode="auto">
          <a:xfrm rot="5400000">
            <a:off x="6262791" y="2746322"/>
            <a:ext cx="2520000" cy="2589213"/>
          </a:xfrm>
          <a:prstGeom prst="roundRect">
            <a:avLst>
              <a:gd name="adj" fmla="val 5199"/>
            </a:avLst>
          </a:prstGeom>
          <a:gradFill rotWithShape="1">
            <a:gsLst>
              <a:gs pos="0">
                <a:srgbClr val="2953B1">
                  <a:alpha val="79999"/>
                </a:srgbClr>
              </a:gs>
              <a:gs pos="100000">
                <a:srgbClr val="FFFFFF">
                  <a:alpha val="57001"/>
                </a:srgbClr>
              </a:gs>
            </a:gsLst>
            <a:lin ang="0" scaled="1"/>
          </a:gradFill>
          <a:ln w="25400" algn="ctr">
            <a:noFill/>
            <a:round/>
            <a:headEnd/>
            <a:tailEnd/>
          </a:ln>
        </p:spPr>
        <p:txBody>
          <a:bodyPr rot="10800000" vert="eaVert" wrap="none" lIns="0" tIns="0" rIns="0" bIns="0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Rectangle 47"/>
          <p:cNvSpPr>
            <a:spLocks noChangeArrowheads="1"/>
          </p:cNvSpPr>
          <p:nvPr/>
        </p:nvSpPr>
        <p:spPr bwMode="auto">
          <a:xfrm>
            <a:off x="6434698" y="2853583"/>
            <a:ext cx="2127250" cy="1832505"/>
          </a:xfrm>
          <a:prstGeom prst="rect">
            <a:avLst/>
          </a:prstGeom>
          <a:noFill/>
          <a:ln w="15875">
            <a:noFill/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kern="0" dirty="0" smtClean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Delivery</a:t>
            </a:r>
            <a:r>
              <a:rPr kumimoji="0" lang="ko-KR" altLang="en-US" sz="1600" b="1" kern="0" dirty="0" smtClean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kumimoji="0" lang="en-US" altLang="ko-KR" sz="1600" b="1" kern="0" dirty="0" smtClean="0">
                <a:solidFill>
                  <a:srgbClr val="FFFFFF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&amp; Service</a:t>
            </a: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6450026" y="3311400"/>
            <a:ext cx="2390775" cy="145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Content API for external system</a:t>
            </a:r>
            <a:endParaRPr kumimoji="0" lang="ko-KR" altLang="en-US" sz="12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Content based service thru web page generation</a:t>
            </a:r>
            <a:endParaRPr kumimoji="0" lang="ko-KR" altLang="en-US" sz="12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marR="0" lvl="0" indent="-17145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120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N-Screen supports for various devices</a:t>
            </a:r>
            <a:endParaRPr kumimoji="0" lang="ko-KR" altLang="en-US" sz="120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144077" y="1787806"/>
            <a:ext cx="150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2004.11</a:t>
            </a:r>
            <a:br>
              <a:rPr lang="en-US" altLang="ko-KR" sz="1400" dirty="0" smtClean="0"/>
            </a:br>
            <a:r>
              <a:rPr lang="en-US" altLang="ko-KR" sz="1400" dirty="0" smtClean="0"/>
              <a:t>Odin/Thoth</a:t>
            </a:r>
            <a:endParaRPr lang="ko-KR" altLang="en-US" sz="1400" dirty="0"/>
          </a:p>
        </p:txBody>
      </p:sp>
      <p:sp>
        <p:nvSpPr>
          <p:cNvPr id="16" name="TextBox 19"/>
          <p:cNvSpPr txBox="1"/>
          <p:nvPr/>
        </p:nvSpPr>
        <p:spPr>
          <a:xfrm>
            <a:off x="2826835" y="1631816"/>
            <a:ext cx="91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2006.01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iCafe</a:t>
            </a:r>
            <a:r>
              <a:rPr lang="en-US" altLang="ko-KR" sz="1400" dirty="0" smtClean="0"/>
              <a:t> 1.0</a:t>
            </a:r>
            <a:endParaRPr lang="ko-KR" altLang="en-US" sz="1400" dirty="0"/>
          </a:p>
        </p:txBody>
      </p:sp>
      <p:sp>
        <p:nvSpPr>
          <p:cNvPr id="17" name="TextBox 20"/>
          <p:cNvSpPr txBox="1"/>
          <p:nvPr/>
        </p:nvSpPr>
        <p:spPr>
          <a:xfrm>
            <a:off x="6075662" y="2185700"/>
            <a:ext cx="91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2009.05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iCafe</a:t>
            </a:r>
            <a:r>
              <a:rPr lang="en-US" altLang="ko-KR" sz="1400" dirty="0" smtClean="0"/>
              <a:t> 2.0</a:t>
            </a:r>
            <a:endParaRPr lang="ko-KR" altLang="en-US" sz="1400" dirty="0"/>
          </a:p>
        </p:txBody>
      </p:sp>
      <p:sp>
        <p:nvSpPr>
          <p:cNvPr id="18" name="이등변 삼각형 22"/>
          <p:cNvSpPr/>
          <p:nvPr/>
        </p:nvSpPr>
        <p:spPr bwMode="auto">
          <a:xfrm>
            <a:off x="6431423" y="1991864"/>
            <a:ext cx="180024" cy="180024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Arial" charset="0"/>
            </a:endParaRPr>
          </a:p>
        </p:txBody>
      </p:sp>
      <p:sp>
        <p:nvSpPr>
          <p:cNvPr id="19" name="이등변 삼각형 25"/>
          <p:cNvSpPr/>
          <p:nvPr/>
        </p:nvSpPr>
        <p:spPr bwMode="auto">
          <a:xfrm>
            <a:off x="8274050" y="1650866"/>
            <a:ext cx="180024" cy="180024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Arial" charset="0"/>
            </a:endParaRPr>
          </a:p>
        </p:txBody>
      </p:sp>
      <p:sp>
        <p:nvSpPr>
          <p:cNvPr id="20" name="TextBox 26"/>
          <p:cNvSpPr txBox="1"/>
          <p:nvPr/>
        </p:nvSpPr>
        <p:spPr>
          <a:xfrm>
            <a:off x="7724453" y="1892327"/>
            <a:ext cx="1312043" cy="738664"/>
          </a:xfrm>
          <a:prstGeom prst="rect">
            <a:avLst/>
          </a:prstGeom>
          <a:solidFill>
            <a:srgbClr val="FAE8F9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Today</a:t>
            </a:r>
            <a:br>
              <a:rPr lang="en-US" altLang="ko-KR" sz="1400" dirty="0" smtClean="0"/>
            </a:br>
            <a:r>
              <a:rPr lang="en-US" altLang="ko-KR" sz="1400" dirty="0" smtClean="0"/>
              <a:t>Up Versioning</a:t>
            </a:r>
            <a:endParaRPr lang="ko-KR" altLang="en-US" sz="1400" dirty="0"/>
          </a:p>
        </p:txBody>
      </p:sp>
      <p:sp>
        <p:nvSpPr>
          <p:cNvPr id="21" name="자유형 33"/>
          <p:cNvSpPr/>
          <p:nvPr/>
        </p:nvSpPr>
        <p:spPr bwMode="auto">
          <a:xfrm>
            <a:off x="433481" y="1494180"/>
            <a:ext cx="8230146" cy="1080143"/>
          </a:xfrm>
          <a:custGeom>
            <a:avLst/>
            <a:gdLst>
              <a:gd name="connsiteX0" fmla="*/ 0 w 7781925"/>
              <a:gd name="connsiteY0" fmla="*/ 1524000 h 1524000"/>
              <a:gd name="connsiteX1" fmla="*/ 1866900 w 7781925"/>
              <a:gd name="connsiteY1" fmla="*/ 1400175 h 1524000"/>
              <a:gd name="connsiteX2" fmla="*/ 4581525 w 7781925"/>
              <a:gd name="connsiteY2" fmla="*/ 923925 h 1524000"/>
              <a:gd name="connsiteX3" fmla="*/ 7781925 w 7781925"/>
              <a:gd name="connsiteY3" fmla="*/ 0 h 1524000"/>
              <a:gd name="connsiteX4" fmla="*/ 7781925 w 7781925"/>
              <a:gd name="connsiteY4" fmla="*/ 0 h 1524000"/>
              <a:gd name="connsiteX5" fmla="*/ 7781925 w 7781925"/>
              <a:gd name="connsiteY5" fmla="*/ 0 h 1524000"/>
              <a:gd name="connsiteX6" fmla="*/ 7781925 w 7781925"/>
              <a:gd name="connsiteY6" fmla="*/ 0 h 1524000"/>
              <a:gd name="connsiteX7" fmla="*/ 7781925 w 7781925"/>
              <a:gd name="connsiteY7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81925" h="1524000">
                <a:moveTo>
                  <a:pt x="0" y="1524000"/>
                </a:moveTo>
                <a:cubicBezTo>
                  <a:pt x="551656" y="1512094"/>
                  <a:pt x="1103312" y="1500188"/>
                  <a:pt x="1866900" y="1400175"/>
                </a:cubicBezTo>
                <a:cubicBezTo>
                  <a:pt x="2630488" y="1300162"/>
                  <a:pt x="3595688" y="1157287"/>
                  <a:pt x="4581525" y="923925"/>
                </a:cubicBezTo>
                <a:cubicBezTo>
                  <a:pt x="5567362" y="690563"/>
                  <a:pt x="7781925" y="0"/>
                  <a:pt x="7781925" y="0"/>
                </a:cubicBezTo>
                <a:lnTo>
                  <a:pt x="7781925" y="0"/>
                </a:lnTo>
                <a:lnTo>
                  <a:pt x="7781925" y="0"/>
                </a:lnTo>
                <a:lnTo>
                  <a:pt x="7781925" y="0"/>
                </a:lnTo>
                <a:lnTo>
                  <a:pt x="7781925" y="0"/>
                </a:lnTo>
              </a:path>
            </a:pathLst>
          </a:custGeom>
          <a:noFill/>
          <a:ln w="25400" cap="flat" cmpd="sng" algn="ctr">
            <a:solidFill>
              <a:schemeClr val="tx2">
                <a:lumMod val="50000"/>
              </a:schemeClr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Arial" charset="0"/>
            </a:endParaRPr>
          </a:p>
        </p:txBody>
      </p:sp>
      <p:sp>
        <p:nvSpPr>
          <p:cNvPr id="22" name="이등변 삼각형 34"/>
          <p:cNvSpPr/>
          <p:nvPr/>
        </p:nvSpPr>
        <p:spPr bwMode="auto">
          <a:xfrm rot="10800000">
            <a:off x="594456" y="2354183"/>
            <a:ext cx="180024" cy="158087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Arial" charset="0"/>
            </a:endParaRPr>
          </a:p>
        </p:txBody>
      </p:sp>
      <p:sp>
        <p:nvSpPr>
          <p:cNvPr id="23" name="이등변 삼각형 35"/>
          <p:cNvSpPr/>
          <p:nvPr/>
        </p:nvSpPr>
        <p:spPr bwMode="auto">
          <a:xfrm rot="10800000">
            <a:off x="3175712" y="2171888"/>
            <a:ext cx="180024" cy="158087"/>
          </a:xfrm>
          <a:prstGeom prst="triangl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2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Reasons to use </a:t>
            </a:r>
            <a:r>
              <a:rPr kumimoji="1" lang="en-US" altLang="ja-JP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iCAFE</a:t>
            </a:r>
            <a:endParaRPr kumimoji="1" lang="ja-JP" altLang="en-US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그룹 5"/>
          <p:cNvGrpSpPr/>
          <p:nvPr/>
        </p:nvGrpSpPr>
        <p:grpSpPr>
          <a:xfrm>
            <a:off x="395536" y="1345588"/>
            <a:ext cx="8294403" cy="735634"/>
            <a:chOff x="619125" y="1073150"/>
            <a:chExt cx="3154363" cy="32543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75868" y="1544128"/>
            <a:ext cx="72907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Effective content application development framework environments.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그룹 6"/>
          <p:cNvGrpSpPr/>
          <p:nvPr/>
        </p:nvGrpSpPr>
        <p:grpSpPr>
          <a:xfrm>
            <a:off x="395536" y="2400907"/>
            <a:ext cx="8294403" cy="735634"/>
            <a:chOff x="619125" y="1073150"/>
            <a:chExt cx="3154363" cy="325438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109746" y="2639810"/>
            <a:ext cx="6598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Reduce time and operation cost versus 100% SI </a:t>
            </a:r>
            <a:r>
              <a:rPr lang="en-US" altLang="ko-KR" sz="1600" b="1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development.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395536" y="3456226"/>
            <a:ext cx="8294403" cy="735634"/>
            <a:chOff x="619125" y="1073150"/>
            <a:chExt cx="3154363" cy="325438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20321" y="3666510"/>
            <a:ext cx="7031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Embedded custom content application development environments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6" name="그룹 14"/>
          <p:cNvGrpSpPr/>
          <p:nvPr/>
        </p:nvGrpSpPr>
        <p:grpSpPr>
          <a:xfrm>
            <a:off x="395536" y="4511546"/>
            <a:ext cx="8294403" cy="735634"/>
            <a:chOff x="619125" y="1073150"/>
            <a:chExt cx="3154363" cy="325438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11560" y="4710086"/>
            <a:ext cx="7600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Guarantee service level for using framework-based content application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0" name="그룹 18"/>
          <p:cNvGrpSpPr/>
          <p:nvPr/>
        </p:nvGrpSpPr>
        <p:grpSpPr>
          <a:xfrm>
            <a:off x="395536" y="5501678"/>
            <a:ext cx="8294403" cy="735634"/>
            <a:chOff x="619125" y="1073150"/>
            <a:chExt cx="3154363" cy="325438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74835" y="5700218"/>
            <a:ext cx="74975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Seamless upgrade of framework version adding plug-in based function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0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186104" y="353109"/>
            <a:ext cx="8774723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3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 </a:t>
            </a:r>
            <a:r>
              <a:rPr kumimoji="0" lang="en-US" altLang="ko-KR" sz="3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Features</a:t>
            </a:r>
            <a:endParaRPr kumimoji="0" lang="ko-KR" altLang="en-US" sz="3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23496" y="1340664"/>
            <a:ext cx="8302869" cy="46806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l">
              <a:lnSpc>
                <a:spcPct val="200000"/>
              </a:lnSpc>
              <a:buClrTx/>
            </a:pPr>
            <a:r>
              <a:rPr lang="en-US" altLang="ko-KR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Relational Content Modeling</a:t>
            </a:r>
          </a:p>
          <a:p>
            <a:pPr algn="l">
              <a:lnSpc>
                <a:spcPct val="200000"/>
              </a:lnSpc>
              <a:buClrTx/>
              <a:buFontTx/>
              <a:buNone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Object Oriented Content Modeling</a:t>
            </a:r>
          </a:p>
          <a:p>
            <a:pPr algn="l">
              <a:lnSpc>
                <a:spcPct val="200000"/>
              </a:lnSpc>
              <a:buClrTx/>
              <a:buFontTx/>
              <a:buNone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en-US" altLang="ko-KR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MixIn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 Content Modeling</a:t>
            </a:r>
          </a:p>
          <a:p>
            <a:pPr algn="l">
              <a:lnSpc>
                <a:spcPct val="200000"/>
              </a:lnSpc>
              <a:buClrTx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Application Web UI Auto Generating</a:t>
            </a:r>
          </a:p>
          <a:p>
            <a:pPr algn="l">
              <a:lnSpc>
                <a:spcPct val="200000"/>
              </a:lnSpc>
              <a:buClrTx/>
              <a:buFontTx/>
              <a:buNone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Ontology based Contents Relation</a:t>
            </a:r>
          </a:p>
          <a:p>
            <a:pPr algn="l">
              <a:lnSpc>
                <a:spcPct val="200000"/>
              </a:lnSpc>
              <a:buClrTx/>
              <a:buFontTx/>
              <a:buNone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Contents Sync (Multi-Servers)</a:t>
            </a:r>
          </a:p>
          <a:p>
            <a:pPr algn="l">
              <a:lnSpc>
                <a:spcPct val="200000"/>
              </a:lnSpc>
              <a:buClrTx/>
              <a:buFontTx/>
              <a:buNone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Providing Interface APIs</a:t>
            </a:r>
          </a:p>
          <a:p>
            <a:pPr algn="l">
              <a:lnSpc>
                <a:spcPct val="200000"/>
              </a:lnSpc>
              <a:buClrTx/>
              <a:buFontTx/>
              <a:buNone/>
            </a:pP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- Direct Web Page Service</a:t>
            </a:r>
          </a:p>
        </p:txBody>
      </p:sp>
    </p:spTree>
    <p:extLst>
      <p:ext uri="{BB962C8B-B14F-4D97-AF65-F5344CB8AC3E}">
        <p14:creationId xmlns:p14="http://schemas.microsoft.com/office/powerpoint/2010/main" val="403878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186104" y="353112"/>
            <a:ext cx="8774723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Contents Application Architecture</a:t>
            </a:r>
            <a:endParaRPr kumimoji="0" lang="ko-KR" altLang="en-US" sz="3600" dirty="0">
              <a:solidFill>
                <a:schemeClr val="bg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417601" y="3810000"/>
            <a:ext cx="8308799" cy="96917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0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649431" y="4207870"/>
            <a:ext cx="14955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Metadata</a:t>
            </a:r>
            <a:b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Repository Manager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2285345" y="4204443"/>
            <a:ext cx="20854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Files (Documents &amp; Image..)</a:t>
            </a:r>
            <a:b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Repository Manager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17634" y="5049224"/>
            <a:ext cx="3987692" cy="90011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0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705232" y="5370014"/>
            <a:ext cx="14124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Oracle DBMS</a:t>
            </a:r>
            <a:endParaRPr lang="ko-KR" altLang="en-US" sz="14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738708" y="5049224"/>
            <a:ext cx="3987692" cy="900112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0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026306" y="5370014"/>
            <a:ext cx="14124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Storage Area</a:t>
            </a:r>
            <a:endParaRPr lang="ko-KR" altLang="en-US" sz="14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008455" y="4337108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HTTP(REST) APIs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38177" y="4326176"/>
            <a:ext cx="125511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JDBC Interface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417600" y="1200480"/>
            <a:ext cx="8308800" cy="2318532"/>
          </a:xfrm>
          <a:prstGeom prst="roundRect">
            <a:avLst>
              <a:gd name="adj" fmla="val 8844"/>
            </a:avLst>
          </a:prstGeom>
          <a:solidFill>
            <a:srgbClr val="F3F3F3"/>
          </a:solidFill>
          <a:ln w="38100" algn="ctr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0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6233760" y="1747347"/>
            <a:ext cx="141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Customizing Business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727891" y="2765214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Contents manager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83568" y="2946891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Category manager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727891" y="2243269"/>
            <a:ext cx="141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Ontology based Contents Relation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6727891" y="3060107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Contents History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2285101" y="1978176"/>
            <a:ext cx="130742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Authentication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2337637" y="2296137"/>
            <a:ext cx="12023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Authorization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2337637" y="2614098"/>
            <a:ext cx="12023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Access Control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3" name="TextBox 12"/>
          <p:cNvSpPr txBox="1">
            <a:spLocks noChangeArrowheads="1"/>
          </p:cNvSpPr>
          <p:nvPr/>
        </p:nvSpPr>
        <p:spPr bwMode="auto">
          <a:xfrm>
            <a:off x="4261630" y="1898797"/>
            <a:ext cx="1202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HTML Rendering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7357866" y="1747347"/>
            <a:ext cx="1202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Revenue Settlement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5" name="TextBox 12"/>
          <p:cNvSpPr txBox="1">
            <a:spLocks noChangeArrowheads="1"/>
          </p:cNvSpPr>
          <p:nvPr/>
        </p:nvSpPr>
        <p:spPr bwMode="auto">
          <a:xfrm>
            <a:off x="7447329" y="4215375"/>
            <a:ext cx="1063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Customizing Interface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683568" y="2348880"/>
            <a:ext cx="17496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Application</a:t>
            </a:r>
            <a:b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UI Auto Generator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712364" y="1808785"/>
            <a:ext cx="191541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Workflow Manager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4156560" y="2798916"/>
            <a:ext cx="1412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Contents Sync</a:t>
            </a:r>
            <a:b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(Multi Servers)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29" name="TextBox 12"/>
          <p:cNvSpPr txBox="1">
            <a:spLocks noChangeArrowheads="1"/>
          </p:cNvSpPr>
          <p:nvPr/>
        </p:nvSpPr>
        <p:spPr bwMode="auto">
          <a:xfrm>
            <a:off x="4156560" y="2198837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Search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0" name="TextBox 12"/>
          <p:cNvSpPr txBox="1">
            <a:spLocks noChangeArrowheads="1"/>
          </p:cNvSpPr>
          <p:nvPr/>
        </p:nvSpPr>
        <p:spPr bwMode="auto">
          <a:xfrm>
            <a:off x="4156560" y="2498877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Tag Cloud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583776" y="3909569"/>
            <a:ext cx="3848575" cy="786256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Repository Manager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4" name="Rectangle 47"/>
          <p:cNvSpPr>
            <a:spLocks noChangeArrowheads="1"/>
          </p:cNvSpPr>
          <p:nvPr/>
        </p:nvSpPr>
        <p:spPr bwMode="auto">
          <a:xfrm>
            <a:off x="4711649" y="3909569"/>
            <a:ext cx="3848575" cy="786256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</a:t>
            </a: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Manager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712365" y="2106999"/>
            <a:ext cx="141249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Memory Caching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6" name="Rectangle 47"/>
          <p:cNvSpPr>
            <a:spLocks noChangeArrowheads="1"/>
          </p:cNvSpPr>
          <p:nvPr/>
        </p:nvSpPr>
        <p:spPr bwMode="auto">
          <a:xfrm>
            <a:off x="6140814" y="1390515"/>
            <a:ext cx="2502498" cy="199086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Business</a:t>
            </a: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Manager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3907296" y="1390515"/>
            <a:ext cx="1952834" cy="199086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noProof="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Service</a:t>
            </a: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Manager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543772" y="1390515"/>
            <a:ext cx="3092280" cy="1990860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ot"/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0" marR="0" lvl="0" indent="0" defTabSz="9667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kern="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</a:t>
            </a:r>
            <a:r>
              <a:rPr kumimoji="0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Manager</a:t>
            </a:r>
            <a:endParaRPr kumimoji="0" lang="ko-KR" altLang="en-US" sz="13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2337637" y="2910195"/>
            <a:ext cx="12023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US" altLang="ko-K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Scheduling</a:t>
            </a:r>
            <a:endParaRPr lang="ko-KR" altLang="en-US" sz="1200" b="1" dirty="0"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8"/>
          <p:cNvGrpSpPr>
            <a:grpSpLocks/>
          </p:cNvGrpSpPr>
          <p:nvPr/>
        </p:nvGrpSpPr>
        <p:grpSpPr bwMode="auto">
          <a:xfrm>
            <a:off x="715875" y="1125116"/>
            <a:ext cx="7744557" cy="5256212"/>
            <a:chOff x="706461" y="1014399"/>
            <a:chExt cx="8389937" cy="5256212"/>
          </a:xfrm>
        </p:grpSpPr>
        <p:sp>
          <p:nvSpPr>
            <p:cNvPr id="6149" name="AutoShape 4"/>
            <p:cNvSpPr>
              <a:spLocks noChangeArrowheads="1"/>
            </p:cNvSpPr>
            <p:nvPr/>
          </p:nvSpPr>
          <p:spPr bwMode="auto">
            <a:xfrm>
              <a:off x="706461" y="1014399"/>
              <a:ext cx="1439862" cy="900112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  <a:t>Client</a:t>
              </a:r>
            </a:p>
          </p:txBody>
        </p:sp>
        <p:sp>
          <p:nvSpPr>
            <p:cNvPr id="6150" name="AutoShape 5"/>
            <p:cNvSpPr>
              <a:spLocks noChangeArrowheads="1"/>
            </p:cNvSpPr>
            <p:nvPr/>
          </p:nvSpPr>
          <p:spPr bwMode="auto">
            <a:xfrm>
              <a:off x="706461" y="3174986"/>
              <a:ext cx="1439862" cy="90011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  <a:t>Business</a:t>
              </a:r>
              <a:b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  <a:t>Layer</a:t>
              </a:r>
            </a:p>
          </p:txBody>
        </p:sp>
        <p:sp>
          <p:nvSpPr>
            <p:cNvPr id="6151" name="AutoShape 6"/>
            <p:cNvSpPr>
              <a:spLocks noChangeArrowheads="1"/>
            </p:cNvSpPr>
            <p:nvPr/>
          </p:nvSpPr>
          <p:spPr bwMode="auto">
            <a:xfrm>
              <a:off x="706461" y="4290999"/>
              <a:ext cx="1439862" cy="90011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  <a:t>Repository</a:t>
              </a:r>
              <a:b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altLang="ko-KR" sz="1000" b="1">
                  <a:latin typeface="Tahoma" pitchFamily="34" charset="0"/>
                  <a:ea typeface="Tahoma" pitchFamily="34" charset="0"/>
                  <a:cs typeface="Tahoma" pitchFamily="34" charset="0"/>
                </a:rPr>
                <a:t>Layer</a:t>
              </a:r>
            </a:p>
          </p:txBody>
        </p:sp>
        <p:sp>
          <p:nvSpPr>
            <p:cNvPr id="6152" name="AutoShape 7"/>
            <p:cNvSpPr>
              <a:spLocks noChangeArrowheads="1"/>
            </p:cNvSpPr>
            <p:nvPr/>
          </p:nvSpPr>
          <p:spPr bwMode="auto">
            <a:xfrm>
              <a:off x="706461" y="5370499"/>
              <a:ext cx="1439862" cy="900112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0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br>
                <a:rPr lang="en-US" altLang="ko-KR" sz="10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altLang="ko-KR" sz="10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Application</a:t>
              </a:r>
            </a:p>
          </p:txBody>
        </p:sp>
        <p:sp>
          <p:nvSpPr>
            <p:cNvPr id="6153" name="AutoShape 8"/>
            <p:cNvSpPr>
              <a:spLocks noChangeArrowheads="1"/>
            </p:cNvSpPr>
            <p:nvPr/>
          </p:nvSpPr>
          <p:spPr bwMode="auto">
            <a:xfrm>
              <a:off x="706461" y="2093899"/>
              <a:ext cx="1439862" cy="900112"/>
            </a:xfrm>
            <a:prstGeom prst="roundRect">
              <a:avLst>
                <a:gd name="adj" fmla="val 16667"/>
              </a:avLst>
            </a:prstGeom>
            <a:solidFill>
              <a:srgbClr val="D0DD7F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100" b="1">
                  <a:latin typeface="Tahoma" pitchFamily="34" charset="0"/>
                  <a:ea typeface="Tahoma" pitchFamily="34" charset="0"/>
                  <a:cs typeface="Tahoma" pitchFamily="34" charset="0"/>
                </a:rPr>
                <a:t>Presentation</a:t>
              </a:r>
              <a:br>
                <a:rPr lang="en-US" altLang="ko-KR" sz="1100" b="1"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altLang="ko-KR" sz="1100" b="1">
                  <a:latin typeface="Tahoma" pitchFamily="34" charset="0"/>
                  <a:ea typeface="Tahoma" pitchFamily="34" charset="0"/>
                  <a:cs typeface="Tahoma" pitchFamily="34" charset="0"/>
                </a:rPr>
                <a:t>Layer</a:t>
              </a:r>
            </a:p>
          </p:txBody>
        </p:sp>
        <p:sp>
          <p:nvSpPr>
            <p:cNvPr id="6154" name="AutoShape 9"/>
            <p:cNvSpPr>
              <a:spLocks noChangeArrowheads="1"/>
            </p:cNvSpPr>
            <p:nvPr/>
          </p:nvSpPr>
          <p:spPr bwMode="auto">
            <a:xfrm>
              <a:off x="2327298" y="1014399"/>
              <a:ext cx="6769100" cy="900112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ko-KR" sz="1000" b="1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155" name="Rectangle 83"/>
            <p:cNvSpPr>
              <a:spLocks noChangeArrowheads="1"/>
            </p:cNvSpPr>
            <p:nvPr/>
          </p:nvSpPr>
          <p:spPr bwMode="gray">
            <a:xfrm>
              <a:off x="2832123" y="12477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HTML</a:t>
              </a:r>
            </a:p>
          </p:txBody>
        </p:sp>
        <p:sp>
          <p:nvSpPr>
            <p:cNvPr id="6156" name="Rectangle 83"/>
            <p:cNvSpPr>
              <a:spLocks noChangeArrowheads="1"/>
            </p:cNvSpPr>
            <p:nvPr/>
          </p:nvSpPr>
          <p:spPr bwMode="gray">
            <a:xfrm>
              <a:off x="4056086" y="12477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JavaScript</a:t>
              </a:r>
            </a:p>
          </p:txBody>
        </p:sp>
        <p:sp>
          <p:nvSpPr>
            <p:cNvPr id="6157" name="Rectangle 83"/>
            <p:cNvSpPr>
              <a:spLocks noChangeArrowheads="1"/>
            </p:cNvSpPr>
            <p:nvPr/>
          </p:nvSpPr>
          <p:spPr bwMode="gray">
            <a:xfrm>
              <a:off x="5281636" y="12477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Ajax</a:t>
              </a:r>
            </a:p>
          </p:txBody>
        </p:sp>
        <p:sp>
          <p:nvSpPr>
            <p:cNvPr id="6158" name="Rectangle 83"/>
            <p:cNvSpPr>
              <a:spLocks noChangeArrowheads="1"/>
            </p:cNvSpPr>
            <p:nvPr/>
          </p:nvSpPr>
          <p:spPr bwMode="gray">
            <a:xfrm>
              <a:off x="6540523" y="12477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Client Cache</a:t>
              </a:r>
            </a:p>
          </p:txBody>
        </p:sp>
        <p:sp>
          <p:nvSpPr>
            <p:cNvPr id="6159" name="Rectangle 83"/>
            <p:cNvSpPr>
              <a:spLocks noChangeArrowheads="1"/>
            </p:cNvSpPr>
            <p:nvPr/>
          </p:nvSpPr>
          <p:spPr bwMode="gray">
            <a:xfrm>
              <a:off x="7800998" y="12477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XML</a:t>
              </a:r>
            </a:p>
          </p:txBody>
        </p:sp>
        <p:sp>
          <p:nvSpPr>
            <p:cNvPr id="6160" name="AutoShape 15"/>
            <p:cNvSpPr>
              <a:spLocks noChangeArrowheads="1"/>
            </p:cNvSpPr>
            <p:nvPr/>
          </p:nvSpPr>
          <p:spPr bwMode="auto">
            <a:xfrm>
              <a:off x="2327298" y="2093899"/>
              <a:ext cx="6769100" cy="900112"/>
            </a:xfrm>
            <a:prstGeom prst="roundRect">
              <a:avLst>
                <a:gd name="adj" fmla="val 16667"/>
              </a:avLst>
            </a:prstGeom>
            <a:solidFill>
              <a:srgbClr val="D0DD7F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ko-KR" sz="1000" b="1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161" name="AutoShape 16"/>
            <p:cNvSpPr>
              <a:spLocks noChangeArrowheads="1"/>
            </p:cNvSpPr>
            <p:nvPr/>
          </p:nvSpPr>
          <p:spPr bwMode="auto">
            <a:xfrm>
              <a:off x="2327298" y="3174986"/>
              <a:ext cx="6769100" cy="90011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ko-KR" sz="1000" b="1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162" name="AutoShape 17"/>
            <p:cNvSpPr>
              <a:spLocks noChangeArrowheads="1"/>
            </p:cNvSpPr>
            <p:nvPr/>
          </p:nvSpPr>
          <p:spPr bwMode="auto">
            <a:xfrm>
              <a:off x="2327298" y="4290999"/>
              <a:ext cx="6769100" cy="90011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ko-KR" sz="1000" b="1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163" name="AutoShape 18"/>
            <p:cNvSpPr>
              <a:spLocks noChangeArrowheads="1"/>
            </p:cNvSpPr>
            <p:nvPr/>
          </p:nvSpPr>
          <p:spPr bwMode="auto">
            <a:xfrm>
              <a:off x="2316186" y="5370499"/>
              <a:ext cx="6769100" cy="900112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38100" algn="ctr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ko-KR" sz="1000" b="1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164" name="Rectangle 83"/>
            <p:cNvSpPr>
              <a:spLocks noChangeArrowheads="1"/>
            </p:cNvSpPr>
            <p:nvPr/>
          </p:nvSpPr>
          <p:spPr bwMode="gray">
            <a:xfrm>
              <a:off x="2665436" y="5605449"/>
              <a:ext cx="1800225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DBMS</a:t>
              </a:r>
              <a:b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(Oracle 10g)</a:t>
              </a:r>
            </a:p>
          </p:txBody>
        </p:sp>
        <p:sp>
          <p:nvSpPr>
            <p:cNvPr id="6165" name="Rectangle 83"/>
            <p:cNvSpPr>
              <a:spLocks noChangeArrowheads="1"/>
            </p:cNvSpPr>
            <p:nvPr/>
          </p:nvSpPr>
          <p:spPr bwMode="gray">
            <a:xfrm>
              <a:off x="4806973" y="5605449"/>
              <a:ext cx="1800225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WAS</a:t>
              </a:r>
              <a:b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(Tomcat 6.x)</a:t>
              </a:r>
            </a:p>
          </p:txBody>
        </p:sp>
        <p:sp>
          <p:nvSpPr>
            <p:cNvPr id="6166" name="Rectangle 83"/>
            <p:cNvSpPr>
              <a:spLocks noChangeArrowheads="1"/>
            </p:cNvSpPr>
            <p:nvPr/>
          </p:nvSpPr>
          <p:spPr bwMode="gray">
            <a:xfrm>
              <a:off x="6950098" y="5605449"/>
              <a:ext cx="1800225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OS</a:t>
              </a:r>
              <a:b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(Linux or Unix)</a:t>
              </a:r>
            </a:p>
          </p:txBody>
        </p:sp>
        <p:sp>
          <p:nvSpPr>
            <p:cNvPr id="6167" name="Rectangle 83"/>
            <p:cNvSpPr>
              <a:spLocks noChangeArrowheads="1"/>
            </p:cNvSpPr>
            <p:nvPr/>
          </p:nvSpPr>
          <p:spPr bwMode="gray">
            <a:xfrm>
              <a:off x="2808311" y="23272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Layout</a:t>
              </a:r>
            </a:p>
          </p:txBody>
        </p:sp>
        <p:sp>
          <p:nvSpPr>
            <p:cNvPr id="6168" name="Rectangle 83"/>
            <p:cNvSpPr>
              <a:spLocks noChangeArrowheads="1"/>
            </p:cNvSpPr>
            <p:nvPr/>
          </p:nvSpPr>
          <p:spPr bwMode="gray">
            <a:xfrm>
              <a:off x="4052911" y="23272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Page</a:t>
              </a:r>
            </a:p>
          </p:txBody>
        </p:sp>
        <p:sp>
          <p:nvSpPr>
            <p:cNvPr id="6169" name="Rectangle 83"/>
            <p:cNvSpPr>
              <a:spLocks noChangeArrowheads="1"/>
            </p:cNvSpPr>
            <p:nvPr/>
          </p:nvSpPr>
          <p:spPr bwMode="gray">
            <a:xfrm>
              <a:off x="5299098" y="23272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Group</a:t>
              </a:r>
            </a:p>
          </p:txBody>
        </p:sp>
        <p:sp>
          <p:nvSpPr>
            <p:cNvPr id="6170" name="Rectangle 83"/>
            <p:cNvSpPr>
              <a:spLocks noChangeArrowheads="1"/>
            </p:cNvSpPr>
            <p:nvPr/>
          </p:nvSpPr>
          <p:spPr bwMode="gray">
            <a:xfrm>
              <a:off x="6543698" y="23272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Form</a:t>
              </a:r>
            </a:p>
          </p:txBody>
        </p:sp>
        <p:sp>
          <p:nvSpPr>
            <p:cNvPr id="6171" name="Rectangle 83"/>
            <p:cNvSpPr>
              <a:spLocks noChangeArrowheads="1"/>
            </p:cNvSpPr>
            <p:nvPr/>
          </p:nvSpPr>
          <p:spPr bwMode="gray">
            <a:xfrm>
              <a:off x="7789886" y="2327261"/>
              <a:ext cx="863600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Link</a:t>
              </a:r>
            </a:p>
          </p:txBody>
        </p:sp>
        <p:sp>
          <p:nvSpPr>
            <p:cNvPr id="6172" name="Rectangle 83"/>
            <p:cNvSpPr>
              <a:spLocks noChangeArrowheads="1"/>
            </p:cNvSpPr>
            <p:nvPr/>
          </p:nvSpPr>
          <p:spPr bwMode="gray">
            <a:xfrm>
              <a:off x="2506686" y="3282936"/>
              <a:ext cx="1582737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Relation Service</a:t>
              </a:r>
            </a:p>
          </p:txBody>
        </p:sp>
        <p:sp>
          <p:nvSpPr>
            <p:cNvPr id="6173" name="Rectangle 83"/>
            <p:cNvSpPr>
              <a:spLocks noChangeArrowheads="1"/>
            </p:cNvSpPr>
            <p:nvPr/>
          </p:nvSpPr>
          <p:spPr bwMode="gray">
            <a:xfrm>
              <a:off x="4125936" y="3282936"/>
              <a:ext cx="1582737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Reference Service</a:t>
              </a:r>
            </a:p>
          </p:txBody>
        </p:sp>
        <p:sp>
          <p:nvSpPr>
            <p:cNvPr id="6174" name="Rectangle 83"/>
            <p:cNvSpPr>
              <a:spLocks noChangeArrowheads="1"/>
            </p:cNvSpPr>
            <p:nvPr/>
          </p:nvSpPr>
          <p:spPr bwMode="gray">
            <a:xfrm>
              <a:off x="5746773" y="3282936"/>
              <a:ext cx="1582738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Authority Service</a:t>
              </a:r>
            </a:p>
          </p:txBody>
        </p:sp>
        <p:sp>
          <p:nvSpPr>
            <p:cNvPr id="6175" name="Rectangle 83"/>
            <p:cNvSpPr>
              <a:spLocks noChangeArrowheads="1"/>
            </p:cNvSpPr>
            <p:nvPr/>
          </p:nvSpPr>
          <p:spPr bwMode="gray">
            <a:xfrm>
              <a:off x="7367611" y="3282936"/>
              <a:ext cx="1584325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Authentication Service</a:t>
              </a:r>
            </a:p>
          </p:txBody>
        </p:sp>
        <p:sp>
          <p:nvSpPr>
            <p:cNvPr id="6176" name="Rectangle 83"/>
            <p:cNvSpPr>
              <a:spLocks noChangeArrowheads="1"/>
            </p:cNvSpPr>
            <p:nvPr/>
          </p:nvSpPr>
          <p:spPr bwMode="gray">
            <a:xfrm>
              <a:off x="2506686" y="3678224"/>
              <a:ext cx="1582737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Filter Service</a:t>
              </a:r>
            </a:p>
          </p:txBody>
        </p:sp>
        <p:sp>
          <p:nvSpPr>
            <p:cNvPr id="6177" name="Rectangle 83"/>
            <p:cNvSpPr>
              <a:spLocks noChangeArrowheads="1"/>
            </p:cNvSpPr>
            <p:nvPr/>
          </p:nvSpPr>
          <p:spPr bwMode="gray">
            <a:xfrm>
              <a:off x="4125936" y="3678224"/>
              <a:ext cx="1582737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Render Service</a:t>
              </a:r>
            </a:p>
          </p:txBody>
        </p:sp>
        <p:sp>
          <p:nvSpPr>
            <p:cNvPr id="6178" name="Rectangle 83"/>
            <p:cNvSpPr>
              <a:spLocks noChangeArrowheads="1"/>
            </p:cNvSpPr>
            <p:nvPr/>
          </p:nvSpPr>
          <p:spPr bwMode="gray">
            <a:xfrm>
              <a:off x="5746773" y="3678224"/>
              <a:ext cx="1582738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History Service</a:t>
              </a:r>
            </a:p>
          </p:txBody>
        </p:sp>
        <p:sp>
          <p:nvSpPr>
            <p:cNvPr id="6179" name="Rectangle 83"/>
            <p:cNvSpPr>
              <a:spLocks noChangeArrowheads="1"/>
            </p:cNvSpPr>
            <p:nvPr/>
          </p:nvSpPr>
          <p:spPr bwMode="gray">
            <a:xfrm>
              <a:off x="7367611" y="3678224"/>
              <a:ext cx="1584325" cy="32385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Resource Service</a:t>
              </a:r>
            </a:p>
          </p:txBody>
        </p:sp>
        <p:sp>
          <p:nvSpPr>
            <p:cNvPr id="6180" name="Rectangle 83"/>
            <p:cNvSpPr>
              <a:spLocks noChangeArrowheads="1"/>
            </p:cNvSpPr>
            <p:nvPr/>
          </p:nvSpPr>
          <p:spPr bwMode="gray">
            <a:xfrm>
              <a:off x="2400323" y="4524361"/>
              <a:ext cx="1042988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Mixin Type</a:t>
              </a:r>
            </a:p>
          </p:txBody>
        </p:sp>
        <p:sp>
          <p:nvSpPr>
            <p:cNvPr id="6181" name="Rectangle 83"/>
            <p:cNvSpPr>
              <a:spLocks noChangeArrowheads="1"/>
            </p:cNvSpPr>
            <p:nvPr/>
          </p:nvSpPr>
          <p:spPr bwMode="gray">
            <a:xfrm>
              <a:off x="3508398" y="4524361"/>
              <a:ext cx="1042988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Node Type</a:t>
              </a:r>
            </a:p>
          </p:txBody>
        </p:sp>
        <p:sp>
          <p:nvSpPr>
            <p:cNvPr id="6182" name="Rectangle 83"/>
            <p:cNvSpPr>
              <a:spLocks noChangeArrowheads="1"/>
            </p:cNvSpPr>
            <p:nvPr/>
          </p:nvSpPr>
          <p:spPr bwMode="gray">
            <a:xfrm>
              <a:off x="4618061" y="4524361"/>
              <a:ext cx="1042987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Property Type</a:t>
              </a:r>
            </a:p>
          </p:txBody>
        </p:sp>
        <p:sp>
          <p:nvSpPr>
            <p:cNvPr id="6183" name="Rectangle 83"/>
            <p:cNvSpPr>
              <a:spLocks noChangeArrowheads="1"/>
            </p:cNvSpPr>
            <p:nvPr/>
          </p:nvSpPr>
          <p:spPr bwMode="gray">
            <a:xfrm>
              <a:off x="5726136" y="4524361"/>
              <a:ext cx="1042987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Value Type</a:t>
              </a:r>
            </a:p>
          </p:txBody>
        </p:sp>
        <p:sp>
          <p:nvSpPr>
            <p:cNvPr id="6184" name="Rectangle 83"/>
            <p:cNvSpPr>
              <a:spLocks noChangeArrowheads="1"/>
            </p:cNvSpPr>
            <p:nvPr/>
          </p:nvSpPr>
          <p:spPr bwMode="gray">
            <a:xfrm>
              <a:off x="6835798" y="4524361"/>
              <a:ext cx="1042988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Cache</a:t>
              </a:r>
              <a:b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</a:br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Manager</a:t>
              </a:r>
            </a:p>
          </p:txBody>
        </p:sp>
        <p:sp>
          <p:nvSpPr>
            <p:cNvPr id="6185" name="Rectangle 83"/>
            <p:cNvSpPr>
              <a:spLocks noChangeArrowheads="1"/>
            </p:cNvSpPr>
            <p:nvPr/>
          </p:nvSpPr>
          <p:spPr bwMode="gray">
            <a:xfrm>
              <a:off x="7945461" y="4524361"/>
              <a:ext cx="1042987" cy="43180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eaLnBrk="0" latinLnBrk="0" hangingPunct="0"/>
              <a:r>
                <a:rPr kumimoji="0" lang="en-US" altLang="ko-KR" sz="1100" b="1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CRUD</a:t>
              </a:r>
            </a:p>
          </p:txBody>
        </p:sp>
      </p:grpSp>
      <p:sp>
        <p:nvSpPr>
          <p:cNvPr id="6147" name="Text Box 30"/>
          <p:cNvSpPr txBox="1">
            <a:spLocks noChangeArrowheads="1"/>
          </p:cNvSpPr>
          <p:nvPr/>
        </p:nvSpPr>
        <p:spPr bwMode="auto">
          <a:xfrm>
            <a:off x="186104" y="353111"/>
            <a:ext cx="8774723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3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iCafe2.0 Framework Architecture</a:t>
            </a:r>
            <a:endParaRPr kumimoji="0" lang="ko-KR" altLang="en-US" sz="3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8" name="Rectangle 32"/>
          <p:cNvSpPr>
            <a:spLocks noChangeArrowheads="1"/>
          </p:cNvSpPr>
          <p:nvPr/>
        </p:nvSpPr>
        <p:spPr bwMode="auto">
          <a:xfrm>
            <a:off x="6566390" y="85725"/>
            <a:ext cx="23695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ko-KR" altLang="en-US" sz="900" b="1">
                <a:solidFill>
                  <a:srgbClr val="0000FF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이노베이션 사업본부</a:t>
            </a:r>
            <a:endParaRPr lang="en-US" altLang="ko-KR" sz="900" b="1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8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  <a:endParaRPr kumimoji="1" lang="ja-JP" altLang="en-US" sz="2200" i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6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iCS6</a:t>
            </a:r>
            <a:r>
              <a:rPr lang="en-US" altLang="ja-JP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altLang="ja-JP" sz="3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altLang="ja-JP" sz="22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ja-JP" sz="22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-ON </a:t>
            </a:r>
            <a:r>
              <a:rPr lang="en-US" altLang="ja-JP" sz="22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Content Server 6</a:t>
            </a:r>
            <a:endParaRPr kumimoji="1" lang="ja-JP" altLang="en-US" sz="2200" i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1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816" y="-1825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Map</a:t>
            </a:r>
            <a:endParaRPr kumimoji="1" lang="ja-JP" altLang="en-US" sz="3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195" y="3453879"/>
            <a:ext cx="9204325" cy="30995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ko-KR" altLang="en-US" sz="1400"/>
          </a:p>
        </p:txBody>
      </p: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195832" y="1453041"/>
            <a:ext cx="3095625" cy="525464"/>
            <a:chOff x="295" y="1022"/>
            <a:chExt cx="1950" cy="331"/>
          </a:xfrm>
        </p:grpSpPr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319" y="1063"/>
              <a:ext cx="104" cy="275"/>
              <a:chOff x="3336" y="1864"/>
              <a:chExt cx="104" cy="275"/>
            </a:xfrm>
          </p:grpSpPr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3336" y="1864"/>
                <a:ext cx="104" cy="275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45" name="AutoShape 39"/>
              <p:cNvSpPr>
                <a:spLocks noChangeArrowheads="1"/>
              </p:cNvSpPr>
              <p:nvPr/>
            </p:nvSpPr>
            <p:spPr bwMode="auto">
              <a:xfrm>
                <a:off x="3360" y="1975"/>
                <a:ext cx="56" cy="52"/>
              </a:xfrm>
              <a:prstGeom prst="rightArrow">
                <a:avLst>
                  <a:gd name="adj1" fmla="val 45454"/>
                  <a:gd name="adj2" fmla="val 52625"/>
                </a:avLst>
              </a:prstGeom>
              <a:solidFill>
                <a:srgbClr val="B2B2B2"/>
              </a:solidFill>
              <a:ln w="9525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</p:grp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295" y="1022"/>
              <a:ext cx="1950" cy="331"/>
              <a:chOff x="295" y="1022"/>
              <a:chExt cx="1950" cy="331"/>
            </a:xfrm>
          </p:grpSpPr>
          <p:sp>
            <p:nvSpPr>
              <p:cNvPr id="29" name="AutoShape 41"/>
              <p:cNvSpPr>
                <a:spLocks noChangeArrowheads="1"/>
              </p:cNvSpPr>
              <p:nvPr/>
            </p:nvSpPr>
            <p:spPr bwMode="auto">
              <a:xfrm>
                <a:off x="295" y="1063"/>
                <a:ext cx="1814" cy="27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ko-KR" altLang="en-US" sz="1400"/>
              </a:p>
            </p:txBody>
          </p:sp>
          <p:grpSp>
            <p:nvGrpSpPr>
              <p:cNvPr id="30" name="Group 42"/>
              <p:cNvGrpSpPr>
                <a:grpSpLocks/>
              </p:cNvGrpSpPr>
              <p:nvPr/>
            </p:nvGrpSpPr>
            <p:grpSpPr bwMode="auto">
              <a:xfrm>
                <a:off x="1966" y="1022"/>
                <a:ext cx="279" cy="331"/>
                <a:chOff x="1041" y="1084"/>
                <a:chExt cx="274" cy="324"/>
              </a:xfrm>
            </p:grpSpPr>
            <p:sp>
              <p:nvSpPr>
                <p:cNvPr id="31" name="Rectangle 43"/>
                <p:cNvSpPr>
                  <a:spLocks noChangeArrowheads="1"/>
                </p:cNvSpPr>
                <p:nvPr/>
              </p:nvSpPr>
              <p:spPr bwMode="auto">
                <a:xfrm>
                  <a:off x="1111" y="1168"/>
                  <a:ext cx="136" cy="191"/>
                </a:xfrm>
                <a:prstGeom prst="rect">
                  <a:avLst/>
                </a:prstGeom>
                <a:solidFill>
                  <a:schemeClr val="bg1"/>
                </a:solidFill>
                <a:ln w="317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2" name="Rectangle 44"/>
                <p:cNvSpPr>
                  <a:spLocks noChangeArrowheads="1"/>
                </p:cNvSpPr>
                <p:nvPr/>
              </p:nvSpPr>
              <p:spPr bwMode="auto">
                <a:xfrm>
                  <a:off x="1110" y="1116"/>
                  <a:ext cx="34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3" name="Rectangle 45"/>
                <p:cNvSpPr>
                  <a:spLocks noChangeArrowheads="1"/>
                </p:cNvSpPr>
                <p:nvPr/>
              </p:nvSpPr>
              <p:spPr bwMode="auto">
                <a:xfrm>
                  <a:off x="1075" y="1116"/>
                  <a:ext cx="35" cy="191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4" name="Rectangle 46"/>
                <p:cNvSpPr>
                  <a:spLocks noChangeArrowheads="1"/>
                </p:cNvSpPr>
                <p:nvPr/>
              </p:nvSpPr>
              <p:spPr bwMode="auto">
                <a:xfrm>
                  <a:off x="1041" y="1150"/>
                  <a:ext cx="34" cy="191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5" name="Rectangle 47"/>
                <p:cNvSpPr>
                  <a:spLocks noChangeArrowheads="1"/>
                </p:cNvSpPr>
                <p:nvPr/>
              </p:nvSpPr>
              <p:spPr bwMode="auto">
                <a:xfrm>
                  <a:off x="1075" y="1185"/>
                  <a:ext cx="35" cy="191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110" y="1185"/>
                  <a:ext cx="34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7" name="Rectangle 49"/>
                <p:cNvSpPr>
                  <a:spLocks noChangeArrowheads="1"/>
                </p:cNvSpPr>
                <p:nvPr/>
              </p:nvSpPr>
              <p:spPr bwMode="auto">
                <a:xfrm>
                  <a:off x="1144" y="1150"/>
                  <a:ext cx="34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178" y="1116"/>
                  <a:ext cx="34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39" name="Rectangle 51"/>
                <p:cNvSpPr>
                  <a:spLocks noChangeArrowheads="1"/>
                </p:cNvSpPr>
                <p:nvPr/>
              </p:nvSpPr>
              <p:spPr bwMode="auto">
                <a:xfrm>
                  <a:off x="1212" y="1084"/>
                  <a:ext cx="35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40" name="Rectangle 52"/>
                <p:cNvSpPr>
                  <a:spLocks noChangeArrowheads="1"/>
                </p:cNvSpPr>
                <p:nvPr/>
              </p:nvSpPr>
              <p:spPr bwMode="auto">
                <a:xfrm>
                  <a:off x="1247" y="1115"/>
                  <a:ext cx="34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41" name="Rectangle 53"/>
                <p:cNvSpPr>
                  <a:spLocks noChangeArrowheads="1"/>
                </p:cNvSpPr>
                <p:nvPr/>
              </p:nvSpPr>
              <p:spPr bwMode="auto">
                <a:xfrm>
                  <a:off x="1212" y="1149"/>
                  <a:ext cx="35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42" name="Rectangle 54"/>
                <p:cNvSpPr>
                  <a:spLocks noChangeArrowheads="1"/>
                </p:cNvSpPr>
                <p:nvPr/>
              </p:nvSpPr>
              <p:spPr bwMode="auto">
                <a:xfrm>
                  <a:off x="1281" y="1149"/>
                  <a:ext cx="34" cy="191"/>
                </a:xfrm>
                <a:prstGeom prst="rect">
                  <a:avLst/>
                </a:prstGeom>
                <a:solidFill>
                  <a:srgbClr val="DDDDDD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1110" y="1217"/>
                  <a:ext cx="34" cy="191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ko-KR" altLang="en-US" sz="1400"/>
                </a:p>
              </p:txBody>
            </p:sp>
          </p:grpSp>
        </p:grpSp>
        <p:sp>
          <p:nvSpPr>
            <p:cNvPr id="28" name="Rectangle 56"/>
            <p:cNvSpPr>
              <a:spLocks noChangeArrowheads="1"/>
            </p:cNvSpPr>
            <p:nvPr/>
          </p:nvSpPr>
          <p:spPr bwMode="auto">
            <a:xfrm>
              <a:off x="477" y="1156"/>
              <a:ext cx="1239" cy="97"/>
            </a:xfrm>
            <a:prstGeom prst="rect">
              <a:avLst/>
            </a:prstGeom>
            <a:noFill/>
            <a:ln w="44450" algn="ctr">
              <a:noFill/>
              <a:prstDash val="sysDot"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marL="457200" indent="-457200" algn="l"/>
              <a:r>
                <a:rPr kumimoji="0" lang="en-US" altLang="ko-KR" sz="1000" b="0">
                  <a:latin typeface="HY헤드라인M" pitchFamily="18" charset="-127"/>
                  <a:ea typeface="HY헤드라인M" pitchFamily="18" charset="-127"/>
                </a:rPr>
                <a:t>I-ON Content Server Concept Map</a:t>
              </a:r>
            </a:p>
          </p:txBody>
        </p:sp>
      </p:grpSp>
      <p:grpSp>
        <p:nvGrpSpPr>
          <p:cNvPr id="46" name="Group 116"/>
          <p:cNvGrpSpPr>
            <a:grpSpLocks/>
          </p:cNvGrpSpPr>
          <p:nvPr/>
        </p:nvGrpSpPr>
        <p:grpSpPr bwMode="auto">
          <a:xfrm>
            <a:off x="192657" y="1946747"/>
            <a:ext cx="8893175" cy="3667125"/>
            <a:chOff x="361" y="1342"/>
            <a:chExt cx="5504" cy="2310"/>
          </a:xfrm>
        </p:grpSpPr>
        <p:grpSp>
          <p:nvGrpSpPr>
            <p:cNvPr id="47" name="Group 117"/>
            <p:cNvGrpSpPr>
              <a:grpSpLocks/>
            </p:cNvGrpSpPr>
            <p:nvPr/>
          </p:nvGrpSpPr>
          <p:grpSpPr bwMode="auto">
            <a:xfrm>
              <a:off x="361" y="1342"/>
              <a:ext cx="5503" cy="140"/>
              <a:chOff x="359" y="1162"/>
              <a:chExt cx="5503" cy="140"/>
            </a:xfrm>
          </p:grpSpPr>
          <p:sp>
            <p:nvSpPr>
              <p:cNvPr id="100" name="AutoShape 118"/>
              <p:cNvSpPr>
                <a:spLocks noChangeArrowheads="1"/>
              </p:cNvSpPr>
              <p:nvPr/>
            </p:nvSpPr>
            <p:spPr bwMode="auto">
              <a:xfrm>
                <a:off x="359" y="1162"/>
                <a:ext cx="1088" cy="140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ko-KR" sz="1000" i="1">
                    <a:solidFill>
                      <a:srgbClr val="000000"/>
                    </a:solidFill>
                  </a:rPr>
                  <a:t>Acquisition</a:t>
                </a:r>
              </a:p>
            </p:txBody>
          </p:sp>
          <p:sp>
            <p:nvSpPr>
              <p:cNvPr id="101" name="AutoShape 119"/>
              <p:cNvSpPr>
                <a:spLocks noChangeArrowheads="1"/>
              </p:cNvSpPr>
              <p:nvPr/>
            </p:nvSpPr>
            <p:spPr bwMode="auto">
              <a:xfrm>
                <a:off x="1462" y="1162"/>
                <a:ext cx="1088" cy="140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ko-KR" sz="1000" i="1">
                    <a:solidFill>
                      <a:srgbClr val="000000"/>
                    </a:solidFill>
                  </a:rPr>
                  <a:t>Management</a:t>
                </a:r>
              </a:p>
            </p:txBody>
          </p:sp>
          <p:sp>
            <p:nvSpPr>
              <p:cNvPr id="102" name="AutoShape 120"/>
              <p:cNvSpPr>
                <a:spLocks noChangeArrowheads="1"/>
              </p:cNvSpPr>
              <p:nvPr/>
            </p:nvSpPr>
            <p:spPr bwMode="auto">
              <a:xfrm>
                <a:off x="2566" y="1162"/>
                <a:ext cx="1088" cy="140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ko-KR" sz="1000" i="1">
                    <a:solidFill>
                      <a:srgbClr val="000000"/>
                    </a:solidFill>
                  </a:rPr>
                  <a:t>Categorization</a:t>
                </a:r>
              </a:p>
            </p:txBody>
          </p:sp>
          <p:sp>
            <p:nvSpPr>
              <p:cNvPr id="103" name="AutoShape 121"/>
              <p:cNvSpPr>
                <a:spLocks noChangeArrowheads="1"/>
              </p:cNvSpPr>
              <p:nvPr/>
            </p:nvSpPr>
            <p:spPr bwMode="auto">
              <a:xfrm>
                <a:off x="3670" y="1162"/>
                <a:ext cx="1088" cy="140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ko-KR" sz="1000" i="1">
                    <a:solidFill>
                      <a:srgbClr val="000000"/>
                    </a:solidFill>
                  </a:rPr>
                  <a:t>Composition</a:t>
                </a:r>
              </a:p>
            </p:txBody>
          </p:sp>
          <p:sp>
            <p:nvSpPr>
              <p:cNvPr id="104" name="AutoShape 122"/>
              <p:cNvSpPr>
                <a:spLocks noChangeArrowheads="1"/>
              </p:cNvSpPr>
              <p:nvPr/>
            </p:nvSpPr>
            <p:spPr bwMode="auto">
              <a:xfrm>
                <a:off x="4774" y="1162"/>
                <a:ext cx="1088" cy="140"/>
              </a:xfrm>
              <a:prstGeom prst="roundRect">
                <a:avLst>
                  <a:gd name="adj" fmla="val 16667"/>
                </a:avLst>
              </a:pr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ko-KR" sz="1000" i="1">
                    <a:solidFill>
                      <a:srgbClr val="000000"/>
                    </a:solidFill>
                  </a:rPr>
                  <a:t>Delivery</a:t>
                </a:r>
              </a:p>
            </p:txBody>
          </p:sp>
        </p:grpSp>
        <p:sp>
          <p:nvSpPr>
            <p:cNvPr id="48" name="Text Box 123"/>
            <p:cNvSpPr txBox="1">
              <a:spLocks noChangeArrowheads="1"/>
            </p:cNvSpPr>
            <p:nvPr/>
          </p:nvSpPr>
          <p:spPr bwMode="auto">
            <a:xfrm>
              <a:off x="406" y="1530"/>
              <a:ext cx="90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90000" bIns="0">
              <a:spAutoFit/>
            </a:bodyPr>
            <a:lstStyle/>
            <a:p>
              <a:pPr algn="r"/>
              <a:r>
                <a:rPr lang="en-US" altLang="ko-KR" sz="1400" i="1">
                  <a:solidFill>
                    <a:srgbClr val="000000"/>
                  </a:solidFill>
                </a:rPr>
                <a:t>Authoring Tool</a:t>
              </a:r>
            </a:p>
          </p:txBody>
        </p:sp>
        <p:sp>
          <p:nvSpPr>
            <p:cNvPr id="49" name="Text Box 124"/>
            <p:cNvSpPr txBox="1">
              <a:spLocks noChangeArrowheads="1"/>
            </p:cNvSpPr>
            <p:nvPr/>
          </p:nvSpPr>
          <p:spPr bwMode="auto">
            <a:xfrm>
              <a:off x="406" y="1943"/>
              <a:ext cx="90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90000" bIns="0">
              <a:spAutoFit/>
            </a:bodyPr>
            <a:lstStyle/>
            <a:p>
              <a:pPr algn="r"/>
              <a:r>
                <a:rPr lang="en-US" altLang="ko-KR" sz="1400" i="1">
                  <a:solidFill>
                    <a:srgbClr val="000000"/>
                  </a:solidFill>
                </a:rPr>
                <a:t>Word Processor</a:t>
              </a:r>
            </a:p>
          </p:txBody>
        </p:sp>
        <p:sp>
          <p:nvSpPr>
            <p:cNvPr id="50" name="Text Box 125"/>
            <p:cNvSpPr txBox="1">
              <a:spLocks noChangeArrowheads="1"/>
            </p:cNvSpPr>
            <p:nvPr/>
          </p:nvSpPr>
          <p:spPr bwMode="auto">
            <a:xfrm>
              <a:off x="406" y="2357"/>
              <a:ext cx="90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90000" bIns="0">
              <a:spAutoFit/>
            </a:bodyPr>
            <a:lstStyle/>
            <a:p>
              <a:pPr algn="r"/>
              <a:r>
                <a:rPr lang="en-US" altLang="ko-KR" sz="1400" i="1">
                  <a:solidFill>
                    <a:srgbClr val="000000"/>
                  </a:solidFill>
                </a:rPr>
                <a:t>Embedded Editor</a:t>
              </a:r>
            </a:p>
          </p:txBody>
        </p:sp>
        <p:sp>
          <p:nvSpPr>
            <p:cNvPr id="51" name="Text Box 126"/>
            <p:cNvSpPr txBox="1">
              <a:spLocks noChangeArrowheads="1"/>
            </p:cNvSpPr>
            <p:nvPr/>
          </p:nvSpPr>
          <p:spPr bwMode="auto">
            <a:xfrm>
              <a:off x="406" y="2771"/>
              <a:ext cx="90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90000" bIns="0">
              <a:spAutoFit/>
            </a:bodyPr>
            <a:lstStyle/>
            <a:p>
              <a:pPr algn="r"/>
              <a:r>
                <a:rPr lang="en-US" altLang="ko-KR" sz="1400" i="1">
                  <a:solidFill>
                    <a:srgbClr val="000000"/>
                  </a:solidFill>
                </a:rPr>
                <a:t>Thin Client</a:t>
              </a:r>
            </a:p>
          </p:txBody>
        </p:sp>
        <p:sp>
          <p:nvSpPr>
            <p:cNvPr id="52" name="Oval 127"/>
            <p:cNvSpPr>
              <a:spLocks noChangeArrowheads="1"/>
            </p:cNvSpPr>
            <p:nvPr/>
          </p:nvSpPr>
          <p:spPr bwMode="auto">
            <a:xfrm>
              <a:off x="1535" y="1893"/>
              <a:ext cx="944" cy="71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400" i="1" u="sng">
                  <a:solidFill>
                    <a:srgbClr val="3D5C9C"/>
                  </a:solidFill>
                </a:rPr>
                <a:t>Content Management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400" b="0" i="1">
                  <a:solidFill>
                    <a:srgbClr val="000000"/>
                  </a:solidFill>
                </a:rPr>
                <a:t>Editing, Revision</a:t>
              </a:r>
              <a:br>
                <a:rPr lang="en-US" altLang="ko-KR" sz="1400" b="0" i="1">
                  <a:solidFill>
                    <a:srgbClr val="000000"/>
                  </a:solidFill>
                </a:rPr>
              </a:br>
              <a:r>
                <a:rPr lang="en-US" altLang="ko-KR" sz="1400" b="0" i="1">
                  <a:solidFill>
                    <a:srgbClr val="000000"/>
                  </a:solidFill>
                </a:rPr>
                <a:t>Tracking, Workflow,</a:t>
              </a:r>
              <a:br>
                <a:rPr lang="en-US" altLang="ko-KR" sz="1400" b="0" i="1">
                  <a:solidFill>
                    <a:srgbClr val="000000"/>
                  </a:solidFill>
                </a:rPr>
              </a:br>
              <a:r>
                <a:rPr lang="en-US" altLang="ko-KR" sz="1400" b="0" i="1">
                  <a:solidFill>
                    <a:srgbClr val="000000"/>
                  </a:solidFill>
                </a:rPr>
                <a:t>Versioning</a:t>
              </a:r>
            </a:p>
          </p:txBody>
        </p:sp>
        <p:sp>
          <p:nvSpPr>
            <p:cNvPr id="53" name="AutoShape 128"/>
            <p:cNvSpPr>
              <a:spLocks noChangeArrowheads="1"/>
            </p:cNvSpPr>
            <p:nvPr/>
          </p:nvSpPr>
          <p:spPr bwMode="auto">
            <a:xfrm>
              <a:off x="1601" y="2044"/>
              <a:ext cx="46" cy="4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4" name="AutoShape 129"/>
            <p:cNvSpPr>
              <a:spLocks noChangeArrowheads="1"/>
            </p:cNvSpPr>
            <p:nvPr/>
          </p:nvSpPr>
          <p:spPr bwMode="auto">
            <a:xfrm>
              <a:off x="1541" y="2166"/>
              <a:ext cx="45" cy="4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5" name="AutoShape 130"/>
            <p:cNvSpPr>
              <a:spLocks noChangeArrowheads="1"/>
            </p:cNvSpPr>
            <p:nvPr/>
          </p:nvSpPr>
          <p:spPr bwMode="auto">
            <a:xfrm>
              <a:off x="1541" y="2288"/>
              <a:ext cx="45" cy="4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56" name="AutoShape 131"/>
            <p:cNvSpPr>
              <a:spLocks noChangeArrowheads="1"/>
            </p:cNvSpPr>
            <p:nvPr/>
          </p:nvSpPr>
          <p:spPr bwMode="auto">
            <a:xfrm>
              <a:off x="1601" y="2410"/>
              <a:ext cx="46" cy="4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/>
            </a:p>
          </p:txBody>
        </p:sp>
        <p:cxnSp>
          <p:nvCxnSpPr>
            <p:cNvPr id="57" name="AutoShape 132"/>
            <p:cNvCxnSpPr>
              <a:cxnSpLocks noChangeShapeType="1"/>
              <a:stCxn id="48" idx="3"/>
              <a:endCxn id="53" idx="1"/>
            </p:cNvCxnSpPr>
            <p:nvPr/>
          </p:nvCxnSpPr>
          <p:spPr bwMode="auto">
            <a:xfrm>
              <a:off x="1313" y="1598"/>
              <a:ext cx="288" cy="469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58" name="AutoShape 133"/>
            <p:cNvCxnSpPr>
              <a:cxnSpLocks noChangeShapeType="1"/>
              <a:stCxn id="49" idx="3"/>
              <a:endCxn id="54" idx="1"/>
            </p:cNvCxnSpPr>
            <p:nvPr/>
          </p:nvCxnSpPr>
          <p:spPr bwMode="auto">
            <a:xfrm>
              <a:off x="1313" y="2011"/>
              <a:ext cx="228" cy="177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59" name="AutoShape 134"/>
            <p:cNvCxnSpPr>
              <a:cxnSpLocks noChangeShapeType="1"/>
              <a:stCxn id="50" idx="3"/>
              <a:endCxn id="55" idx="1"/>
            </p:cNvCxnSpPr>
            <p:nvPr/>
          </p:nvCxnSpPr>
          <p:spPr bwMode="auto">
            <a:xfrm flipV="1">
              <a:off x="1313" y="2311"/>
              <a:ext cx="228" cy="115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60" name="AutoShape 135"/>
            <p:cNvCxnSpPr>
              <a:cxnSpLocks noChangeShapeType="1"/>
              <a:stCxn id="51" idx="3"/>
              <a:endCxn id="56" idx="1"/>
            </p:cNvCxnSpPr>
            <p:nvPr/>
          </p:nvCxnSpPr>
          <p:spPr bwMode="auto">
            <a:xfrm flipV="1">
              <a:off x="1313" y="2433"/>
              <a:ext cx="288" cy="407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61" name="AutoShape 136"/>
            <p:cNvSpPr>
              <a:spLocks noChangeArrowheads="1"/>
            </p:cNvSpPr>
            <p:nvPr/>
          </p:nvSpPr>
          <p:spPr bwMode="auto">
            <a:xfrm>
              <a:off x="2670" y="1571"/>
              <a:ext cx="884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400" b="0" i="1">
                  <a:solidFill>
                    <a:srgbClr val="000000"/>
                  </a:solidFill>
                </a:rPr>
                <a:t>Taxonomy</a:t>
              </a:r>
            </a:p>
          </p:txBody>
        </p:sp>
        <p:sp>
          <p:nvSpPr>
            <p:cNvPr id="62" name="AutoShape 137"/>
            <p:cNvSpPr>
              <a:spLocks noChangeArrowheads="1"/>
            </p:cNvSpPr>
            <p:nvPr/>
          </p:nvSpPr>
          <p:spPr bwMode="auto">
            <a:xfrm>
              <a:off x="2670" y="2597"/>
              <a:ext cx="884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400" b="0" i="1">
                  <a:solidFill>
                    <a:srgbClr val="000000"/>
                  </a:solidFill>
                </a:rPr>
                <a:t>Search</a:t>
              </a:r>
            </a:p>
          </p:txBody>
        </p:sp>
        <p:sp>
          <p:nvSpPr>
            <p:cNvPr id="63" name="AutoShape 138"/>
            <p:cNvSpPr>
              <a:spLocks noChangeArrowheads="1"/>
            </p:cNvSpPr>
            <p:nvPr/>
          </p:nvSpPr>
          <p:spPr bwMode="auto">
            <a:xfrm>
              <a:off x="2410" y="2117"/>
              <a:ext cx="46" cy="4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/>
            </a:p>
          </p:txBody>
        </p:sp>
        <p:sp>
          <p:nvSpPr>
            <p:cNvPr id="64" name="AutoShape 139"/>
            <p:cNvSpPr>
              <a:spLocks noChangeArrowheads="1"/>
            </p:cNvSpPr>
            <p:nvPr/>
          </p:nvSpPr>
          <p:spPr bwMode="auto">
            <a:xfrm>
              <a:off x="2410" y="2336"/>
              <a:ext cx="46" cy="4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400"/>
            </a:p>
          </p:txBody>
        </p:sp>
        <p:cxnSp>
          <p:nvCxnSpPr>
            <p:cNvPr id="65" name="AutoShape 140"/>
            <p:cNvCxnSpPr>
              <a:cxnSpLocks noChangeShapeType="1"/>
              <a:stCxn id="63" idx="3"/>
              <a:endCxn id="61" idx="1"/>
            </p:cNvCxnSpPr>
            <p:nvPr/>
          </p:nvCxnSpPr>
          <p:spPr bwMode="auto">
            <a:xfrm flipV="1">
              <a:off x="2456" y="1735"/>
              <a:ext cx="214" cy="405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66" name="AutoShape 141"/>
            <p:cNvCxnSpPr>
              <a:cxnSpLocks noChangeShapeType="1"/>
              <a:stCxn id="64" idx="3"/>
              <a:endCxn id="62" idx="1"/>
            </p:cNvCxnSpPr>
            <p:nvPr/>
          </p:nvCxnSpPr>
          <p:spPr bwMode="auto">
            <a:xfrm>
              <a:off x="2456" y="2359"/>
              <a:ext cx="214" cy="402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67" name="AutoShape 142"/>
            <p:cNvSpPr>
              <a:spLocks noChangeArrowheads="1"/>
            </p:cNvSpPr>
            <p:nvPr/>
          </p:nvSpPr>
          <p:spPr bwMode="auto">
            <a:xfrm>
              <a:off x="3852" y="2085"/>
              <a:ext cx="728" cy="328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ko-KR" sz="1400" b="0" i="1">
                  <a:solidFill>
                    <a:srgbClr val="000000"/>
                  </a:solidFill>
                </a:rPr>
                <a:t>Creating The User</a:t>
              </a:r>
              <a:br>
                <a:rPr lang="en-US" altLang="ko-KR" sz="1400" b="0" i="1">
                  <a:solidFill>
                    <a:srgbClr val="000000"/>
                  </a:solidFill>
                </a:rPr>
              </a:br>
              <a:r>
                <a:rPr lang="en-US" altLang="ko-KR" sz="1400" b="0" i="1">
                  <a:solidFill>
                    <a:srgbClr val="000000"/>
                  </a:solidFill>
                </a:rPr>
                <a:t>Experience</a:t>
              </a:r>
            </a:p>
          </p:txBody>
        </p:sp>
        <p:cxnSp>
          <p:nvCxnSpPr>
            <p:cNvPr id="68" name="AutoShape 143"/>
            <p:cNvCxnSpPr>
              <a:cxnSpLocks noChangeShapeType="1"/>
              <a:stCxn id="52" idx="6"/>
              <a:endCxn id="67" idx="1"/>
            </p:cNvCxnSpPr>
            <p:nvPr/>
          </p:nvCxnSpPr>
          <p:spPr bwMode="auto">
            <a:xfrm>
              <a:off x="2479" y="2249"/>
              <a:ext cx="1373" cy="0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grpSp>
          <p:nvGrpSpPr>
            <p:cNvPr id="69" name="Group 144"/>
            <p:cNvGrpSpPr>
              <a:grpSpLocks/>
            </p:cNvGrpSpPr>
            <p:nvPr/>
          </p:nvGrpSpPr>
          <p:grpSpPr bwMode="auto">
            <a:xfrm>
              <a:off x="4867" y="1530"/>
              <a:ext cx="997" cy="198"/>
              <a:chOff x="4859" y="1389"/>
              <a:chExt cx="997" cy="198"/>
            </a:xfrm>
          </p:grpSpPr>
          <p:sp>
            <p:nvSpPr>
              <p:cNvPr id="98" name="Text Box 145"/>
              <p:cNvSpPr txBox="1">
                <a:spLocks noChangeArrowheads="1"/>
              </p:cNvSpPr>
              <p:nvPr/>
            </p:nvSpPr>
            <p:spPr bwMode="auto">
              <a:xfrm>
                <a:off x="4859" y="1389"/>
                <a:ext cx="90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>
                <a:spAutoFit/>
              </a:bodyPr>
              <a:lstStyle/>
              <a:p>
                <a:pPr algn="l"/>
                <a:r>
                  <a:rPr lang="en-US" altLang="ko-KR" sz="1400" i="1">
                    <a:solidFill>
                      <a:srgbClr val="000000"/>
                    </a:solidFill>
                  </a:rPr>
                  <a:t>Web</a:t>
                </a:r>
              </a:p>
            </p:txBody>
          </p:sp>
          <p:sp>
            <p:nvSpPr>
              <p:cNvPr id="99" name="Text Box 146"/>
              <p:cNvSpPr txBox="1">
                <a:spLocks noChangeArrowheads="1"/>
              </p:cNvSpPr>
              <p:nvPr/>
            </p:nvSpPr>
            <p:spPr bwMode="auto">
              <a:xfrm>
                <a:off x="4859" y="1491"/>
                <a:ext cx="99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/>
              <a:lstStyle/>
              <a:p>
                <a:pPr algn="l"/>
                <a:r>
                  <a:rPr lang="en-US" altLang="ko-KR" sz="1400" b="0" i="1">
                    <a:solidFill>
                      <a:srgbClr val="333399"/>
                    </a:solidFill>
                  </a:rPr>
                  <a:t>Internet, Intranet, Extranet</a:t>
                </a:r>
              </a:p>
            </p:txBody>
          </p:sp>
        </p:grpSp>
        <p:grpSp>
          <p:nvGrpSpPr>
            <p:cNvPr id="70" name="Group 147"/>
            <p:cNvGrpSpPr>
              <a:grpSpLocks/>
            </p:cNvGrpSpPr>
            <p:nvPr/>
          </p:nvGrpSpPr>
          <p:grpSpPr bwMode="auto">
            <a:xfrm>
              <a:off x="4867" y="1943"/>
              <a:ext cx="997" cy="198"/>
              <a:chOff x="4859" y="1729"/>
              <a:chExt cx="997" cy="198"/>
            </a:xfrm>
          </p:grpSpPr>
          <p:sp>
            <p:nvSpPr>
              <p:cNvPr id="96" name="Text Box 148"/>
              <p:cNvSpPr txBox="1">
                <a:spLocks noChangeArrowheads="1"/>
              </p:cNvSpPr>
              <p:nvPr/>
            </p:nvSpPr>
            <p:spPr bwMode="auto">
              <a:xfrm>
                <a:off x="4859" y="1729"/>
                <a:ext cx="90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>
                <a:spAutoFit/>
              </a:bodyPr>
              <a:lstStyle/>
              <a:p>
                <a:pPr algn="l"/>
                <a:r>
                  <a:rPr lang="en-US" altLang="ko-KR" sz="1400" i="1">
                    <a:solidFill>
                      <a:srgbClr val="000000"/>
                    </a:solidFill>
                  </a:rPr>
                  <a:t>Medias</a:t>
                </a:r>
              </a:p>
            </p:txBody>
          </p:sp>
          <p:sp>
            <p:nvSpPr>
              <p:cNvPr id="97" name="Text Box 149"/>
              <p:cNvSpPr txBox="1">
                <a:spLocks noChangeArrowheads="1"/>
              </p:cNvSpPr>
              <p:nvPr/>
            </p:nvSpPr>
            <p:spPr bwMode="auto">
              <a:xfrm>
                <a:off x="4859" y="1831"/>
                <a:ext cx="99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/>
              <a:lstStyle/>
              <a:p>
                <a:pPr algn="l"/>
                <a:r>
                  <a:rPr lang="en-US" altLang="ko-KR" sz="1400" b="0" i="1">
                    <a:solidFill>
                      <a:srgbClr val="333399"/>
                    </a:solidFill>
                  </a:rPr>
                  <a:t>WWW, SMS, WAP, PDA</a:t>
                </a:r>
              </a:p>
            </p:txBody>
          </p:sp>
        </p:grpSp>
        <p:grpSp>
          <p:nvGrpSpPr>
            <p:cNvPr id="71" name="Group 150"/>
            <p:cNvGrpSpPr>
              <a:grpSpLocks/>
            </p:cNvGrpSpPr>
            <p:nvPr/>
          </p:nvGrpSpPr>
          <p:grpSpPr bwMode="auto">
            <a:xfrm>
              <a:off x="4867" y="2357"/>
              <a:ext cx="997" cy="198"/>
              <a:chOff x="4859" y="2409"/>
              <a:chExt cx="997" cy="198"/>
            </a:xfrm>
          </p:grpSpPr>
          <p:sp>
            <p:nvSpPr>
              <p:cNvPr id="94" name="Text Box 151"/>
              <p:cNvSpPr txBox="1">
                <a:spLocks noChangeArrowheads="1"/>
              </p:cNvSpPr>
              <p:nvPr/>
            </p:nvSpPr>
            <p:spPr bwMode="auto">
              <a:xfrm>
                <a:off x="4859" y="2409"/>
                <a:ext cx="90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>
                <a:spAutoFit/>
              </a:bodyPr>
              <a:lstStyle/>
              <a:p>
                <a:pPr algn="l"/>
                <a:r>
                  <a:rPr lang="en-US" altLang="ko-KR" sz="1400" i="1">
                    <a:solidFill>
                      <a:srgbClr val="000000"/>
                    </a:solidFill>
                  </a:rPr>
                  <a:t>Print</a:t>
                </a:r>
              </a:p>
            </p:txBody>
          </p:sp>
          <p:sp>
            <p:nvSpPr>
              <p:cNvPr id="95" name="Text Box 152"/>
              <p:cNvSpPr txBox="1">
                <a:spLocks noChangeArrowheads="1"/>
              </p:cNvSpPr>
              <p:nvPr/>
            </p:nvSpPr>
            <p:spPr bwMode="auto">
              <a:xfrm>
                <a:off x="4859" y="2511"/>
                <a:ext cx="99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/>
              <a:lstStyle/>
              <a:p>
                <a:pPr algn="l"/>
                <a:r>
                  <a:rPr lang="en-US" altLang="ko-KR" sz="1400" b="0" i="1">
                    <a:solidFill>
                      <a:srgbClr val="333399"/>
                    </a:solidFill>
                  </a:rPr>
                  <a:t> PDF, Word, Excel</a:t>
                </a:r>
              </a:p>
            </p:txBody>
          </p:sp>
        </p:grpSp>
        <p:grpSp>
          <p:nvGrpSpPr>
            <p:cNvPr id="72" name="Group 153"/>
            <p:cNvGrpSpPr>
              <a:grpSpLocks/>
            </p:cNvGrpSpPr>
            <p:nvPr/>
          </p:nvGrpSpPr>
          <p:grpSpPr bwMode="auto">
            <a:xfrm>
              <a:off x="4867" y="2771"/>
              <a:ext cx="997" cy="198"/>
              <a:chOff x="4859" y="2750"/>
              <a:chExt cx="997" cy="198"/>
            </a:xfrm>
          </p:grpSpPr>
          <p:sp>
            <p:nvSpPr>
              <p:cNvPr id="92" name="Text Box 154"/>
              <p:cNvSpPr txBox="1">
                <a:spLocks noChangeArrowheads="1"/>
              </p:cNvSpPr>
              <p:nvPr/>
            </p:nvSpPr>
            <p:spPr bwMode="auto">
              <a:xfrm>
                <a:off x="4859" y="2750"/>
                <a:ext cx="90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>
                <a:spAutoFit/>
              </a:bodyPr>
              <a:lstStyle/>
              <a:p>
                <a:pPr algn="l"/>
                <a:r>
                  <a:rPr lang="en-US" altLang="ko-KR" sz="1400" i="1">
                    <a:solidFill>
                      <a:srgbClr val="000000"/>
                    </a:solidFill>
                  </a:rPr>
                  <a:t>E-Mail</a:t>
                </a:r>
              </a:p>
            </p:txBody>
          </p:sp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4859" y="2852"/>
                <a:ext cx="997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90000" bIns="0"/>
              <a:lstStyle/>
              <a:p>
                <a:pPr algn="l"/>
                <a:r>
                  <a:rPr lang="en-US" altLang="ko-KR" sz="1400" b="0" i="1">
                    <a:solidFill>
                      <a:srgbClr val="333399"/>
                    </a:solidFill>
                  </a:rPr>
                  <a:t>Alerts, Newsletter</a:t>
                </a:r>
              </a:p>
            </p:txBody>
          </p:sp>
        </p:grpSp>
        <p:cxnSp>
          <p:nvCxnSpPr>
            <p:cNvPr id="73" name="AutoShape 156"/>
            <p:cNvCxnSpPr>
              <a:cxnSpLocks noChangeShapeType="1"/>
              <a:stCxn id="67" idx="3"/>
              <a:endCxn id="98" idx="1"/>
            </p:cNvCxnSpPr>
            <p:nvPr/>
          </p:nvCxnSpPr>
          <p:spPr bwMode="auto">
            <a:xfrm flipV="1">
              <a:off x="4580" y="1598"/>
              <a:ext cx="287" cy="651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74" name="AutoShape 157"/>
            <p:cNvCxnSpPr>
              <a:cxnSpLocks noChangeShapeType="1"/>
              <a:stCxn id="67" idx="3"/>
              <a:endCxn id="96" idx="1"/>
            </p:cNvCxnSpPr>
            <p:nvPr/>
          </p:nvCxnSpPr>
          <p:spPr bwMode="auto">
            <a:xfrm flipV="1">
              <a:off x="4580" y="2011"/>
              <a:ext cx="287" cy="238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75" name="AutoShape 158"/>
            <p:cNvCxnSpPr>
              <a:cxnSpLocks noChangeShapeType="1"/>
              <a:stCxn id="67" idx="3"/>
              <a:endCxn id="94" idx="1"/>
            </p:cNvCxnSpPr>
            <p:nvPr/>
          </p:nvCxnSpPr>
          <p:spPr bwMode="auto">
            <a:xfrm>
              <a:off x="4580" y="2249"/>
              <a:ext cx="287" cy="176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76" name="AutoShape 159"/>
            <p:cNvCxnSpPr>
              <a:cxnSpLocks noChangeShapeType="1"/>
              <a:stCxn id="67" idx="3"/>
              <a:endCxn id="92" idx="1"/>
            </p:cNvCxnSpPr>
            <p:nvPr/>
          </p:nvCxnSpPr>
          <p:spPr bwMode="auto">
            <a:xfrm>
              <a:off x="4580" y="2249"/>
              <a:ext cx="287" cy="590"/>
            </a:xfrm>
            <a:prstGeom prst="straightConnector1">
              <a:avLst/>
            </a:prstGeom>
            <a:noFill/>
            <a:ln w="9525">
              <a:solidFill>
                <a:srgbClr val="5F5F5F"/>
              </a:solidFill>
              <a:prstDash val="dash"/>
              <a:round/>
              <a:headEnd/>
              <a:tailEnd type="triangle" w="med" len="med"/>
            </a:ln>
          </p:spPr>
        </p:cxnSp>
        <p:grpSp>
          <p:nvGrpSpPr>
            <p:cNvPr id="77" name="Group 160"/>
            <p:cNvGrpSpPr>
              <a:grpSpLocks/>
            </p:cNvGrpSpPr>
            <p:nvPr/>
          </p:nvGrpSpPr>
          <p:grpSpPr bwMode="auto">
            <a:xfrm>
              <a:off x="364" y="3114"/>
              <a:ext cx="2662" cy="271"/>
              <a:chOff x="367" y="3029"/>
              <a:chExt cx="2662" cy="271"/>
            </a:xfrm>
          </p:grpSpPr>
          <p:sp>
            <p:nvSpPr>
              <p:cNvPr id="90" name="AutoShape 161"/>
              <p:cNvSpPr>
                <a:spLocks noChangeArrowheads="1"/>
              </p:cNvSpPr>
              <p:nvPr/>
            </p:nvSpPr>
            <p:spPr bwMode="auto">
              <a:xfrm>
                <a:off x="372" y="3107"/>
                <a:ext cx="2657" cy="189"/>
              </a:xfrm>
              <a:prstGeom prst="roundRect">
                <a:avLst>
                  <a:gd name="adj" fmla="val 32468"/>
                </a:avLst>
              </a:prstGeom>
              <a:solidFill>
                <a:srgbClr val="E9ECF3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l" eaLnBrk="0" latinLnBrk="0" hangingPunct="0">
                  <a:spcBef>
                    <a:spcPct val="0"/>
                  </a:spcBef>
                </a:pPr>
                <a:r>
                  <a:rPr kumimoji="0" lang="en-US" altLang="ko-KR" sz="1050" i="1">
                    <a:solidFill>
                      <a:srgbClr val="3D5C9C"/>
                    </a:solidFill>
                    <a:ea typeface="HY헤드라인M" pitchFamily="18" charset="-127"/>
                  </a:rPr>
                  <a:t>      Unified Repository</a:t>
                </a:r>
              </a:p>
            </p:txBody>
          </p:sp>
          <p:sp>
            <p:nvSpPr>
              <p:cNvPr id="91" name="Rectangle 162"/>
              <p:cNvSpPr>
                <a:spLocks noChangeArrowheads="1"/>
              </p:cNvSpPr>
              <p:nvPr/>
            </p:nvSpPr>
            <p:spPr bwMode="auto">
              <a:xfrm>
                <a:off x="367" y="3029"/>
                <a:ext cx="170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prstShdw prst="shdw17" dist="17961" dir="13500000">
                  <a:srgbClr val="630014"/>
                </a:prst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>
                    <a:solidFill>
                      <a:srgbClr val="3D5C9C"/>
                    </a:solidFill>
                    <a:latin typeface="HY헤드라인M" pitchFamily="18" charset="-127"/>
                    <a:ea typeface="HY헤드라인M" pitchFamily="18" charset="-127"/>
                    <a:sym typeface="Wingdings 2" pitchFamily="18" charset="2"/>
                  </a:rPr>
                  <a:t></a:t>
                </a:r>
              </a:p>
            </p:txBody>
          </p:sp>
        </p:grpSp>
        <p:grpSp>
          <p:nvGrpSpPr>
            <p:cNvPr id="78" name="Group 163"/>
            <p:cNvGrpSpPr>
              <a:grpSpLocks/>
            </p:cNvGrpSpPr>
            <p:nvPr/>
          </p:nvGrpSpPr>
          <p:grpSpPr bwMode="auto">
            <a:xfrm>
              <a:off x="364" y="3381"/>
              <a:ext cx="2662" cy="271"/>
              <a:chOff x="367" y="3302"/>
              <a:chExt cx="2662" cy="271"/>
            </a:xfrm>
          </p:grpSpPr>
          <p:sp>
            <p:nvSpPr>
              <p:cNvPr id="88" name="AutoShape 164"/>
              <p:cNvSpPr>
                <a:spLocks noChangeArrowheads="1"/>
              </p:cNvSpPr>
              <p:nvPr/>
            </p:nvSpPr>
            <p:spPr bwMode="auto">
              <a:xfrm>
                <a:off x="372" y="3380"/>
                <a:ext cx="2657" cy="189"/>
              </a:xfrm>
              <a:prstGeom prst="roundRect">
                <a:avLst>
                  <a:gd name="adj" fmla="val 32468"/>
                </a:avLst>
              </a:prstGeom>
              <a:solidFill>
                <a:srgbClr val="E9ECF3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l" eaLnBrk="0" latinLnBrk="0" hangingPunct="0">
                  <a:spcBef>
                    <a:spcPct val="0"/>
                  </a:spcBef>
                </a:pPr>
                <a:r>
                  <a:rPr kumimoji="0" lang="en-US" altLang="ko-KR" sz="1050" i="1">
                    <a:solidFill>
                      <a:srgbClr val="3D5C9C"/>
                    </a:solidFill>
                    <a:ea typeface="HY헤드라인M" pitchFamily="18" charset="-127"/>
                  </a:rPr>
                  <a:t>      Content Management System</a:t>
                </a:r>
              </a:p>
            </p:txBody>
          </p:sp>
          <p:sp>
            <p:nvSpPr>
              <p:cNvPr id="89" name="Rectangle 165"/>
              <p:cNvSpPr>
                <a:spLocks noChangeArrowheads="1"/>
              </p:cNvSpPr>
              <p:nvPr/>
            </p:nvSpPr>
            <p:spPr bwMode="auto">
              <a:xfrm>
                <a:off x="367" y="3302"/>
                <a:ext cx="170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prstShdw prst="shdw17" dist="17961" dir="13500000">
                  <a:srgbClr val="630014"/>
                </a:prst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>
                    <a:solidFill>
                      <a:srgbClr val="3D5C9C"/>
                    </a:solidFill>
                    <a:latin typeface="HY헤드라인M" pitchFamily="18" charset="-127"/>
                    <a:ea typeface="HY헤드라인M" pitchFamily="18" charset="-127"/>
                    <a:sym typeface="Wingdings 2" pitchFamily="18" charset="2"/>
                  </a:rPr>
                  <a:t></a:t>
                </a:r>
              </a:p>
            </p:txBody>
          </p:sp>
        </p:grpSp>
        <p:grpSp>
          <p:nvGrpSpPr>
            <p:cNvPr id="79" name="Group 166"/>
            <p:cNvGrpSpPr>
              <a:grpSpLocks/>
            </p:cNvGrpSpPr>
            <p:nvPr/>
          </p:nvGrpSpPr>
          <p:grpSpPr bwMode="auto">
            <a:xfrm>
              <a:off x="3203" y="3114"/>
              <a:ext cx="2662" cy="271"/>
              <a:chOff x="367" y="3029"/>
              <a:chExt cx="2662" cy="271"/>
            </a:xfrm>
          </p:grpSpPr>
          <p:sp>
            <p:nvSpPr>
              <p:cNvPr id="86" name="AutoShape 167"/>
              <p:cNvSpPr>
                <a:spLocks noChangeArrowheads="1"/>
              </p:cNvSpPr>
              <p:nvPr/>
            </p:nvSpPr>
            <p:spPr bwMode="auto">
              <a:xfrm>
                <a:off x="372" y="3107"/>
                <a:ext cx="2657" cy="189"/>
              </a:xfrm>
              <a:prstGeom prst="roundRect">
                <a:avLst>
                  <a:gd name="adj" fmla="val 32468"/>
                </a:avLst>
              </a:prstGeom>
              <a:solidFill>
                <a:srgbClr val="E9ECF3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l" eaLnBrk="0" latinLnBrk="0" hangingPunct="0">
                  <a:spcBef>
                    <a:spcPct val="0"/>
                  </a:spcBef>
                </a:pPr>
                <a:r>
                  <a:rPr kumimoji="0" lang="en-US" altLang="ko-KR" sz="1050" i="1">
                    <a:solidFill>
                      <a:srgbClr val="3D5C9C"/>
                    </a:solidFill>
                    <a:ea typeface="HY헤드라인M" pitchFamily="18" charset="-127"/>
                  </a:rPr>
                  <a:t>      Multi-Format Rendering Engine</a:t>
                </a:r>
              </a:p>
            </p:txBody>
          </p:sp>
          <p:sp>
            <p:nvSpPr>
              <p:cNvPr id="87" name="Rectangle 168"/>
              <p:cNvSpPr>
                <a:spLocks noChangeArrowheads="1"/>
              </p:cNvSpPr>
              <p:nvPr/>
            </p:nvSpPr>
            <p:spPr bwMode="auto">
              <a:xfrm>
                <a:off x="367" y="3029"/>
                <a:ext cx="170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prstShdw prst="shdw17" dist="17961" dir="13500000">
                  <a:srgbClr val="630014"/>
                </a:prst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>
                    <a:solidFill>
                      <a:srgbClr val="3D5C9C"/>
                    </a:solidFill>
                    <a:latin typeface="HY헤드라인M" pitchFamily="18" charset="-127"/>
                    <a:ea typeface="HY헤드라인M" pitchFamily="18" charset="-127"/>
                    <a:sym typeface="Wingdings 2" pitchFamily="18" charset="2"/>
                  </a:rPr>
                  <a:t></a:t>
                </a:r>
              </a:p>
            </p:txBody>
          </p:sp>
        </p:grpSp>
        <p:grpSp>
          <p:nvGrpSpPr>
            <p:cNvPr id="80" name="Group 169"/>
            <p:cNvGrpSpPr>
              <a:grpSpLocks/>
            </p:cNvGrpSpPr>
            <p:nvPr/>
          </p:nvGrpSpPr>
          <p:grpSpPr bwMode="auto">
            <a:xfrm>
              <a:off x="3203" y="3381"/>
              <a:ext cx="2662" cy="271"/>
              <a:chOff x="367" y="3302"/>
              <a:chExt cx="2662" cy="271"/>
            </a:xfrm>
          </p:grpSpPr>
          <p:sp>
            <p:nvSpPr>
              <p:cNvPr id="84" name="AutoShape 170"/>
              <p:cNvSpPr>
                <a:spLocks noChangeArrowheads="1"/>
              </p:cNvSpPr>
              <p:nvPr/>
            </p:nvSpPr>
            <p:spPr bwMode="auto">
              <a:xfrm>
                <a:off x="372" y="3380"/>
                <a:ext cx="2657" cy="189"/>
              </a:xfrm>
              <a:prstGeom prst="roundRect">
                <a:avLst>
                  <a:gd name="adj" fmla="val 32468"/>
                </a:avLst>
              </a:prstGeom>
              <a:solidFill>
                <a:srgbClr val="E9ECF3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l" eaLnBrk="0" latinLnBrk="0" hangingPunct="0">
                  <a:spcBef>
                    <a:spcPct val="0"/>
                  </a:spcBef>
                </a:pPr>
                <a:r>
                  <a:rPr kumimoji="0" lang="en-US" altLang="ko-KR" sz="1050" i="1">
                    <a:solidFill>
                      <a:srgbClr val="3D5C9C"/>
                    </a:solidFill>
                    <a:ea typeface="HY헤드라인M" pitchFamily="18" charset="-127"/>
                  </a:rPr>
                  <a:t>      On-Line Based Workflow System</a:t>
                </a:r>
              </a:p>
            </p:txBody>
          </p:sp>
          <p:sp>
            <p:nvSpPr>
              <p:cNvPr id="85" name="Rectangle 171"/>
              <p:cNvSpPr>
                <a:spLocks noChangeArrowheads="1"/>
              </p:cNvSpPr>
              <p:nvPr/>
            </p:nvSpPr>
            <p:spPr bwMode="auto">
              <a:xfrm>
                <a:off x="367" y="3302"/>
                <a:ext cx="170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prstShdw prst="shdw17" dist="17961" dir="13500000">
                  <a:srgbClr val="630014"/>
                </a:prst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eaLnBrk="0" latinLnBrk="0" hangingPunct="0">
                  <a:spcBef>
                    <a:spcPct val="0"/>
                  </a:spcBef>
                </a:pPr>
                <a:r>
                  <a:rPr kumimoji="0" lang="en-US" altLang="ko-KR" sz="2800">
                    <a:solidFill>
                      <a:srgbClr val="3D5C9C"/>
                    </a:solidFill>
                    <a:latin typeface="HY헤드라인M" pitchFamily="18" charset="-127"/>
                    <a:ea typeface="HY헤드라인M" pitchFamily="18" charset="-127"/>
                    <a:sym typeface="Wingdings 2" pitchFamily="18" charset="2"/>
                  </a:rPr>
                  <a:t></a:t>
                </a:r>
              </a:p>
            </p:txBody>
          </p:sp>
        </p:grpSp>
        <p:grpSp>
          <p:nvGrpSpPr>
            <p:cNvPr id="81" name="Group 172"/>
            <p:cNvGrpSpPr>
              <a:grpSpLocks/>
            </p:cNvGrpSpPr>
            <p:nvPr/>
          </p:nvGrpSpPr>
          <p:grpSpPr bwMode="auto">
            <a:xfrm>
              <a:off x="362" y="2995"/>
              <a:ext cx="5502" cy="138"/>
              <a:chOff x="362" y="2995"/>
              <a:chExt cx="5502" cy="138"/>
            </a:xfrm>
          </p:grpSpPr>
          <p:sp>
            <p:nvSpPr>
              <p:cNvPr id="82" name="AutoShape 173"/>
              <p:cNvSpPr>
                <a:spLocks noChangeArrowheads="1"/>
              </p:cNvSpPr>
              <p:nvPr/>
            </p:nvSpPr>
            <p:spPr bwMode="auto">
              <a:xfrm>
                <a:off x="362" y="2995"/>
                <a:ext cx="5502" cy="138"/>
              </a:xfrm>
              <a:prstGeom prst="rightArrow">
                <a:avLst>
                  <a:gd name="adj1" fmla="val 43806"/>
                  <a:gd name="adj2" fmla="val 84354"/>
                </a:avLst>
              </a:prstGeom>
              <a:gradFill rotWithShape="1">
                <a:gsLst>
                  <a:gs pos="0">
                    <a:srgbClr val="FF0000">
                      <a:alpha val="50000"/>
                    </a:srgbClr>
                  </a:gs>
                  <a:gs pos="50000">
                    <a:srgbClr val="FFFFFF"/>
                  </a:gs>
                  <a:gs pos="100000">
                    <a:srgbClr val="FF0000">
                      <a:alpha val="5000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400"/>
              </a:p>
            </p:txBody>
          </p:sp>
          <p:sp>
            <p:nvSpPr>
              <p:cNvPr id="83" name="Text Box 174"/>
              <p:cNvSpPr txBox="1">
                <a:spLocks noChangeArrowheads="1"/>
              </p:cNvSpPr>
              <p:nvPr/>
            </p:nvSpPr>
            <p:spPr bwMode="auto">
              <a:xfrm>
                <a:off x="878" y="3007"/>
                <a:ext cx="44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000" b="0" dirty="0" smtClean="0">
                    <a:solidFill>
                      <a:srgbClr val="333399"/>
                    </a:solidFill>
                    <a:latin typeface="HY헤드라인M" pitchFamily="18" charset="-127"/>
                    <a:ea typeface="HY헤드라인M" pitchFamily="18" charset="-127"/>
                  </a:rPr>
                  <a:t>A single online platform that consolidates the overall content management from creation to publication</a:t>
                </a:r>
                <a:endParaRPr lang="en-US" altLang="ko-KR" sz="1000" b="0" dirty="0">
                  <a:solidFill>
                    <a:srgbClr val="333399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07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96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ja-JP" sz="3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altLang="ja-JP" sz="3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easons for iCS6</a:t>
            </a:r>
            <a:endParaRPr kumimoji="1" lang="ja-JP" altLang="en-US" sz="360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그룹 5"/>
          <p:cNvGrpSpPr/>
          <p:nvPr/>
        </p:nvGrpSpPr>
        <p:grpSpPr>
          <a:xfrm>
            <a:off x="395536" y="1345588"/>
            <a:ext cx="8294403" cy="735634"/>
            <a:chOff x="619125" y="1073150"/>
            <a:chExt cx="3154363" cy="32543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9011" y="1578278"/>
            <a:ext cx="8123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Accelerated Time-to-Market of Website and Efficient Use of Human Resource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그룹 6"/>
          <p:cNvGrpSpPr/>
          <p:nvPr/>
        </p:nvGrpSpPr>
        <p:grpSpPr>
          <a:xfrm>
            <a:off x="395536" y="2400907"/>
            <a:ext cx="8294403" cy="735634"/>
            <a:chOff x="619125" y="1073150"/>
            <a:chExt cx="3154363" cy="325438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11560" y="2586390"/>
            <a:ext cx="46106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Management of Variations in Content/ Site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그룹 10"/>
          <p:cNvGrpSpPr/>
          <p:nvPr/>
        </p:nvGrpSpPr>
        <p:grpSpPr>
          <a:xfrm>
            <a:off x="395536" y="3456226"/>
            <a:ext cx="8294403" cy="735634"/>
            <a:chOff x="619125" y="1073150"/>
            <a:chExt cx="3154363" cy="325438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11560" y="3666510"/>
            <a:ext cx="65932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Development of Systematic and Efficient Management System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6" name="그룹 14"/>
          <p:cNvGrpSpPr/>
          <p:nvPr/>
        </p:nvGrpSpPr>
        <p:grpSpPr>
          <a:xfrm>
            <a:off x="395536" y="4511546"/>
            <a:ext cx="8294403" cy="735634"/>
            <a:chOff x="619125" y="1073150"/>
            <a:chExt cx="3154363" cy="325438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12865" y="4710086"/>
            <a:ext cx="7703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Development of the Base for Continuous Reuse of Accumulated Content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0" name="그룹 18"/>
          <p:cNvGrpSpPr/>
          <p:nvPr/>
        </p:nvGrpSpPr>
        <p:grpSpPr>
          <a:xfrm>
            <a:off x="395536" y="5501678"/>
            <a:ext cx="8294403" cy="735634"/>
            <a:chOff x="619125" y="1073150"/>
            <a:chExt cx="3154363" cy="325438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619125" y="1073150"/>
              <a:ext cx="3154363" cy="325438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rgbClr val="7BA7D3"/>
                </a:gs>
                <a:gs pos="100000">
                  <a:srgbClr val="7BA7D3">
                    <a:gamma/>
                    <a:tint val="30196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488CCA"/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22280" y="1086755"/>
              <a:ext cx="2947461" cy="148675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Tahoma" pitchFamily="34" charset="0"/>
                <a:ea typeface="Arial Unicode MS" pitchFamily="50" charset="-127"/>
                <a:cs typeface="Tahoma" pitchFamily="34" charset="0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11560" y="5700218"/>
            <a:ext cx="6614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ko-K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Improved Service Reliability and Enhanced Service Experience</a:t>
            </a:r>
            <a:endParaRPr lang="en-US" altLang="ko-KR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1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35496" y="262389"/>
            <a:ext cx="8774723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36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 </a:t>
            </a:r>
            <a:r>
              <a:rPr kumimoji="0" lang="en-US" altLang="ko-KR" sz="3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Features</a:t>
            </a:r>
            <a:endParaRPr kumimoji="0" lang="ko-KR" altLang="en-US" sz="3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29571" y="1196752"/>
            <a:ext cx="8302869" cy="51125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Complete separation of Content/design/programming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Once content, use in various locations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Convenient User Interface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Collaboration According to Approval rule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Provide built-in visual HTML editor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Cross-link Analysis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PURE HTML Publishing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Deploy-only module for Strengthen Content Transfer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Service Supported</a:t>
            </a:r>
          </a:p>
          <a:p>
            <a:pPr marL="285750" indent="-285750" algn="l">
              <a:lnSpc>
                <a:spcPct val="200000"/>
              </a:lnSpc>
              <a:buClrTx/>
              <a:buFontTx/>
              <a:buChar char="-"/>
            </a:pPr>
            <a:endParaRPr lang="en-US" altLang="ko-KR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107504" y="262389"/>
            <a:ext cx="8774723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Distributed Architecture</a:t>
            </a:r>
            <a:endParaRPr kumimoji="0" lang="ko-KR" altLang="en-US" sz="3600" dirty="0">
              <a:solidFill>
                <a:schemeClr val="bg1"/>
              </a:solidFill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5" name="직사각형 297999"/>
          <p:cNvSpPr/>
          <p:nvPr/>
        </p:nvSpPr>
        <p:spPr bwMode="auto">
          <a:xfrm>
            <a:off x="404743" y="1340768"/>
            <a:ext cx="6831732" cy="497926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72"/>
          <p:cNvSpPr/>
          <p:nvPr/>
        </p:nvSpPr>
        <p:spPr bwMode="auto">
          <a:xfrm>
            <a:off x="5791740" y="1916832"/>
            <a:ext cx="508452" cy="504056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rgbClr val="FF9933"/>
            </a:solidFill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1"/>
          <p:cNvSpPr/>
          <p:nvPr/>
        </p:nvSpPr>
        <p:spPr bwMode="auto">
          <a:xfrm>
            <a:off x="5805343" y="5517232"/>
            <a:ext cx="305776" cy="347442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rgbClr val="FF9933"/>
            </a:solidFill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49"/>
          <p:cNvSpPr/>
          <p:nvPr/>
        </p:nvSpPr>
        <p:spPr bwMode="auto">
          <a:xfrm>
            <a:off x="3096197" y="1497253"/>
            <a:ext cx="2656245" cy="1567033"/>
          </a:xfrm>
          <a:prstGeom prst="roundRect">
            <a:avLst>
              <a:gd name="adj" fmla="val 3022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45"/>
          <p:cNvSpPr/>
          <p:nvPr/>
        </p:nvSpPr>
        <p:spPr bwMode="auto">
          <a:xfrm>
            <a:off x="6553635" y="2745553"/>
            <a:ext cx="2288851" cy="246661"/>
          </a:xfrm>
          <a:prstGeom prst="roundRect">
            <a:avLst>
              <a:gd name="adj" fmla="val 4439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44"/>
          <p:cNvSpPr/>
          <p:nvPr/>
        </p:nvSpPr>
        <p:spPr bwMode="auto">
          <a:xfrm>
            <a:off x="6495556" y="2703824"/>
            <a:ext cx="2288851" cy="246661"/>
          </a:xfrm>
          <a:prstGeom prst="roundRect">
            <a:avLst>
              <a:gd name="adj" fmla="val 4439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모서리가 둥근 직사각형 41"/>
          <p:cNvSpPr/>
          <p:nvPr/>
        </p:nvSpPr>
        <p:spPr bwMode="auto">
          <a:xfrm>
            <a:off x="6438143" y="2656643"/>
            <a:ext cx="2288851" cy="246661"/>
          </a:xfrm>
          <a:prstGeom prst="roundRect">
            <a:avLst>
              <a:gd name="adj" fmla="val 4439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21"/>
          <p:cNvSpPr/>
          <p:nvPr/>
        </p:nvSpPr>
        <p:spPr bwMode="auto">
          <a:xfrm>
            <a:off x="802583" y="1486904"/>
            <a:ext cx="2001648" cy="2812475"/>
          </a:xfrm>
          <a:prstGeom prst="roundRect">
            <a:avLst>
              <a:gd name="adj" fmla="val 3022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모서리가 둥근 직사각형 30"/>
          <p:cNvSpPr/>
          <p:nvPr/>
        </p:nvSpPr>
        <p:spPr bwMode="auto">
          <a:xfrm>
            <a:off x="3199855" y="1840178"/>
            <a:ext cx="2432928" cy="532848"/>
          </a:xfrm>
          <a:prstGeom prst="roundRect">
            <a:avLst>
              <a:gd name="adj" fmla="val 4439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26"/>
          <p:cNvSpPr/>
          <p:nvPr/>
        </p:nvSpPr>
        <p:spPr bwMode="auto">
          <a:xfrm>
            <a:off x="3078567" y="4315394"/>
            <a:ext cx="2670394" cy="1231749"/>
          </a:xfrm>
          <a:prstGeom prst="roundRect">
            <a:avLst>
              <a:gd name="adj" fmla="val 4439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원통 27"/>
          <p:cNvSpPr/>
          <p:nvPr/>
        </p:nvSpPr>
        <p:spPr bwMode="auto">
          <a:xfrm>
            <a:off x="3185413" y="4725144"/>
            <a:ext cx="2443117" cy="707185"/>
          </a:xfrm>
          <a:prstGeom prst="can">
            <a:avLst>
              <a:gd name="adj" fmla="val 23273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Database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(Oracle)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32"/>
          <p:cNvSpPr>
            <a:spLocks/>
          </p:cNvSpPr>
          <p:nvPr/>
        </p:nvSpPr>
        <p:spPr bwMode="auto">
          <a:xfrm>
            <a:off x="933737" y="1909481"/>
            <a:ext cx="1659988" cy="1501516"/>
          </a:xfrm>
          <a:prstGeom prst="roundRect">
            <a:avLst>
              <a:gd name="adj" fmla="val 4439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ICS Web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Admin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35"/>
          <p:cNvSpPr>
            <a:spLocks/>
          </p:cNvSpPr>
          <p:nvPr/>
        </p:nvSpPr>
        <p:spPr bwMode="auto">
          <a:xfrm>
            <a:off x="3310537" y="1913633"/>
            <a:ext cx="1009051" cy="377656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Searcher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모서리가 둥근 직사각형 36"/>
          <p:cNvSpPr>
            <a:spLocks/>
          </p:cNvSpPr>
          <p:nvPr/>
        </p:nvSpPr>
        <p:spPr bwMode="auto">
          <a:xfrm>
            <a:off x="4227018" y="1913633"/>
            <a:ext cx="1009051" cy="377656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Indexer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39"/>
          <p:cNvSpPr/>
          <p:nvPr/>
        </p:nvSpPr>
        <p:spPr bwMode="auto">
          <a:xfrm>
            <a:off x="6520471" y="1977063"/>
            <a:ext cx="1149966" cy="774166"/>
          </a:xfrm>
          <a:prstGeom prst="roundRect">
            <a:avLst>
              <a:gd name="adj" fmla="val 4439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40"/>
          <p:cNvSpPr>
            <a:spLocks/>
          </p:cNvSpPr>
          <p:nvPr/>
        </p:nvSpPr>
        <p:spPr bwMode="auto">
          <a:xfrm>
            <a:off x="6612071" y="2037803"/>
            <a:ext cx="896770" cy="636558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Deploy  Client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20"/>
          <p:cNvSpPr txBox="1">
            <a:spLocks noChangeArrowheads="1"/>
          </p:cNvSpPr>
          <p:nvPr/>
        </p:nvSpPr>
        <p:spPr bwMode="gray">
          <a:xfrm>
            <a:off x="818464" y="1497252"/>
            <a:ext cx="118320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ICS6 Server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gray">
          <a:xfrm>
            <a:off x="6454632" y="1553815"/>
            <a:ext cx="12345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Web Server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 Box 20"/>
          <p:cNvSpPr txBox="1">
            <a:spLocks noChangeArrowheads="1"/>
          </p:cNvSpPr>
          <p:nvPr/>
        </p:nvSpPr>
        <p:spPr bwMode="gray">
          <a:xfrm>
            <a:off x="3078567" y="4428452"/>
            <a:ext cx="10371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Server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원통 70"/>
          <p:cNvSpPr/>
          <p:nvPr/>
        </p:nvSpPr>
        <p:spPr bwMode="auto">
          <a:xfrm>
            <a:off x="6530833" y="2970420"/>
            <a:ext cx="2068203" cy="1031605"/>
          </a:xfrm>
          <a:prstGeom prst="can">
            <a:avLst>
              <a:gd name="adj" fmla="val 29291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File System</a:t>
            </a:r>
            <a:b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[ HTML, JS ]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직선 화살표 연결선 71"/>
          <p:cNvCxnSpPr/>
          <p:nvPr/>
        </p:nvCxnSpPr>
        <p:spPr bwMode="auto">
          <a:xfrm>
            <a:off x="6898817" y="3161899"/>
            <a:ext cx="0" cy="527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6" name="원통 47"/>
          <p:cNvSpPr/>
          <p:nvPr/>
        </p:nvSpPr>
        <p:spPr bwMode="auto">
          <a:xfrm>
            <a:off x="933738" y="3468381"/>
            <a:ext cx="1659988" cy="374609"/>
          </a:xfrm>
          <a:prstGeom prst="can">
            <a:avLst>
              <a:gd name="adj" fmla="val 29291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Virtual File System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 Box 20"/>
          <p:cNvSpPr txBox="1">
            <a:spLocks noChangeArrowheads="1"/>
          </p:cNvSpPr>
          <p:nvPr/>
        </p:nvSpPr>
        <p:spPr bwMode="gray">
          <a:xfrm>
            <a:off x="3148369" y="1561131"/>
            <a:ext cx="11247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icssearcher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원통 51"/>
          <p:cNvSpPr/>
          <p:nvPr/>
        </p:nvSpPr>
        <p:spPr bwMode="auto">
          <a:xfrm>
            <a:off x="3212820" y="2437819"/>
            <a:ext cx="2416829" cy="374609"/>
          </a:xfrm>
          <a:prstGeom prst="can">
            <a:avLst>
              <a:gd name="adj" fmla="val 29291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Index File System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52"/>
          <p:cNvSpPr/>
          <p:nvPr/>
        </p:nvSpPr>
        <p:spPr bwMode="auto">
          <a:xfrm>
            <a:off x="793628" y="4309415"/>
            <a:ext cx="1662249" cy="1238312"/>
          </a:xfrm>
          <a:prstGeom prst="roundRect">
            <a:avLst>
              <a:gd name="adj" fmla="val 3022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 Box 20"/>
          <p:cNvSpPr txBox="1">
            <a:spLocks noChangeArrowheads="1"/>
          </p:cNvSpPr>
          <p:nvPr/>
        </p:nvSpPr>
        <p:spPr bwMode="gray">
          <a:xfrm>
            <a:off x="912899" y="4293096"/>
            <a:ext cx="6347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thoth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37"/>
          <p:cNvSpPr/>
          <p:nvPr/>
        </p:nvSpPr>
        <p:spPr bwMode="auto">
          <a:xfrm>
            <a:off x="948477" y="4685220"/>
            <a:ext cx="1251704" cy="632844"/>
          </a:xfrm>
          <a:prstGeom prst="roundRect">
            <a:avLst>
              <a:gd name="adj" fmla="val 4439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모서리가 둥근 직사각형 38"/>
          <p:cNvSpPr>
            <a:spLocks/>
          </p:cNvSpPr>
          <p:nvPr/>
        </p:nvSpPr>
        <p:spPr bwMode="auto">
          <a:xfrm>
            <a:off x="1030583" y="4785652"/>
            <a:ext cx="1020878" cy="443573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Content Hub</a:t>
            </a:r>
          </a:p>
        </p:txBody>
      </p:sp>
      <p:sp>
        <p:nvSpPr>
          <p:cNvPr id="113" name="모서리가 둥근 직사각형 55"/>
          <p:cNvSpPr/>
          <p:nvPr/>
        </p:nvSpPr>
        <p:spPr bwMode="auto">
          <a:xfrm>
            <a:off x="3089962" y="3153137"/>
            <a:ext cx="2656245" cy="1057221"/>
          </a:xfrm>
          <a:prstGeom prst="roundRect">
            <a:avLst>
              <a:gd name="adj" fmla="val 3022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56"/>
          <p:cNvSpPr/>
          <p:nvPr/>
        </p:nvSpPr>
        <p:spPr bwMode="auto">
          <a:xfrm>
            <a:off x="3193620" y="3496062"/>
            <a:ext cx="2432928" cy="532848"/>
          </a:xfrm>
          <a:prstGeom prst="roundRect">
            <a:avLst>
              <a:gd name="adj" fmla="val 4439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57"/>
          <p:cNvSpPr>
            <a:spLocks/>
          </p:cNvSpPr>
          <p:nvPr/>
        </p:nvSpPr>
        <p:spPr bwMode="auto">
          <a:xfrm>
            <a:off x="3304302" y="3569517"/>
            <a:ext cx="1009051" cy="377656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Publisher</a:t>
            </a:r>
          </a:p>
        </p:txBody>
      </p:sp>
      <p:sp>
        <p:nvSpPr>
          <p:cNvPr id="116" name="모서리가 둥근 직사각형 59"/>
          <p:cNvSpPr>
            <a:spLocks/>
          </p:cNvSpPr>
          <p:nvPr/>
        </p:nvSpPr>
        <p:spPr bwMode="auto">
          <a:xfrm>
            <a:off x="4220783" y="3569517"/>
            <a:ext cx="1009051" cy="377656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Deploy Engine</a:t>
            </a:r>
          </a:p>
        </p:txBody>
      </p:sp>
      <p:sp>
        <p:nvSpPr>
          <p:cNvPr id="117" name="Text Box 20"/>
          <p:cNvSpPr txBox="1">
            <a:spLocks noChangeArrowheads="1"/>
          </p:cNvSpPr>
          <p:nvPr/>
        </p:nvSpPr>
        <p:spPr bwMode="gray">
          <a:xfrm>
            <a:off x="3142133" y="3217015"/>
            <a:ext cx="9400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publisher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모서리가 둥근 직사각형 61"/>
          <p:cNvSpPr/>
          <p:nvPr/>
        </p:nvSpPr>
        <p:spPr bwMode="auto">
          <a:xfrm>
            <a:off x="6438143" y="4566952"/>
            <a:ext cx="1662249" cy="1238312"/>
          </a:xfrm>
          <a:prstGeom prst="roundRect">
            <a:avLst>
              <a:gd name="adj" fmla="val 3022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 Box 20"/>
          <p:cNvSpPr txBox="1">
            <a:spLocks noChangeArrowheads="1"/>
          </p:cNvSpPr>
          <p:nvPr/>
        </p:nvSpPr>
        <p:spPr bwMode="gray">
          <a:xfrm>
            <a:off x="6438143" y="4630829"/>
            <a:ext cx="88148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dynamic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63"/>
          <p:cNvSpPr/>
          <p:nvPr/>
        </p:nvSpPr>
        <p:spPr bwMode="auto">
          <a:xfrm>
            <a:off x="6592992" y="4942757"/>
            <a:ext cx="1251704" cy="632844"/>
          </a:xfrm>
          <a:prstGeom prst="roundRect">
            <a:avLst>
              <a:gd name="adj" fmla="val 4439"/>
            </a:avLst>
          </a:prstGeom>
          <a:solidFill>
            <a:schemeClr val="accent1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64"/>
          <p:cNvSpPr>
            <a:spLocks/>
          </p:cNvSpPr>
          <p:nvPr/>
        </p:nvSpPr>
        <p:spPr bwMode="auto">
          <a:xfrm>
            <a:off x="6675098" y="5043189"/>
            <a:ext cx="1020878" cy="443573"/>
          </a:xfrm>
          <a:prstGeom prst="roundRect">
            <a:avLst>
              <a:gd name="adj" fmla="val 4439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Dynamic</a:t>
            </a:r>
          </a:p>
        </p:txBody>
      </p:sp>
      <p:cxnSp>
        <p:nvCxnSpPr>
          <p:cNvPr id="122" name="직선 화살표 연결선 66"/>
          <p:cNvCxnSpPr/>
          <p:nvPr/>
        </p:nvCxnSpPr>
        <p:spPr bwMode="auto">
          <a:xfrm>
            <a:off x="7112683" y="4927599"/>
            <a:ext cx="1246" cy="10158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9933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꺾인 연결선 12"/>
          <p:cNvCxnSpPr>
            <a:stCxn id="93" idx="3"/>
            <a:endCxn id="95" idx="4"/>
          </p:cNvCxnSpPr>
          <p:nvPr/>
        </p:nvCxnSpPr>
        <p:spPr bwMode="auto">
          <a:xfrm flipH="1">
            <a:off x="5628530" y="2106602"/>
            <a:ext cx="4253" cy="2972135"/>
          </a:xfrm>
          <a:prstGeom prst="bentConnector3">
            <a:avLst>
              <a:gd name="adj1" fmla="val -5375029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꺾인 연결선 67"/>
          <p:cNvCxnSpPr>
            <a:endCxn id="95" idx="1"/>
          </p:cNvCxnSpPr>
          <p:nvPr/>
        </p:nvCxnSpPr>
        <p:spPr bwMode="auto">
          <a:xfrm rot="16200000" flipH="1">
            <a:off x="3921671" y="4239842"/>
            <a:ext cx="736981" cy="23362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꺾인 연결선 75"/>
          <p:cNvCxnSpPr>
            <a:stCxn id="120" idx="1"/>
            <a:endCxn id="94" idx="2"/>
          </p:cNvCxnSpPr>
          <p:nvPr/>
        </p:nvCxnSpPr>
        <p:spPr bwMode="auto">
          <a:xfrm rot="10800000" flipV="1">
            <a:off x="4413764" y="5259179"/>
            <a:ext cx="2179228" cy="287964"/>
          </a:xfrm>
          <a:prstGeom prst="bentConnector4">
            <a:avLst>
              <a:gd name="adj1" fmla="val 19365"/>
              <a:gd name="adj2" fmla="val 189267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6" name="꺾인 연결선 80"/>
          <p:cNvCxnSpPr>
            <a:stCxn id="96" idx="3"/>
            <a:endCxn id="95" idx="2"/>
          </p:cNvCxnSpPr>
          <p:nvPr/>
        </p:nvCxnSpPr>
        <p:spPr bwMode="auto">
          <a:xfrm>
            <a:off x="2593725" y="2660239"/>
            <a:ext cx="591688" cy="241849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7" name="꺾인 연결선 87"/>
          <p:cNvCxnSpPr>
            <a:stCxn id="111" idx="3"/>
            <a:endCxn id="95" idx="2"/>
          </p:cNvCxnSpPr>
          <p:nvPr/>
        </p:nvCxnSpPr>
        <p:spPr bwMode="auto">
          <a:xfrm>
            <a:off x="2200181" y="5001642"/>
            <a:ext cx="985232" cy="7709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꺾인 연결선 92"/>
          <p:cNvCxnSpPr>
            <a:stCxn id="96" idx="0"/>
            <a:endCxn id="88" idx="1"/>
          </p:cNvCxnSpPr>
          <p:nvPr/>
        </p:nvCxnSpPr>
        <p:spPr bwMode="auto">
          <a:xfrm rot="16200000" flipH="1">
            <a:off x="2244319" y="1428892"/>
            <a:ext cx="371289" cy="1332466"/>
          </a:xfrm>
          <a:prstGeom prst="bentConnector4">
            <a:avLst>
              <a:gd name="adj1" fmla="val -61569"/>
              <a:gd name="adj2" fmla="val 81145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꺾인 연결선 98"/>
          <p:cNvCxnSpPr/>
          <p:nvPr/>
        </p:nvCxnSpPr>
        <p:spPr bwMode="auto">
          <a:xfrm rot="16200000" flipH="1">
            <a:off x="465301" y="3922467"/>
            <a:ext cx="2310905" cy="216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꺾인 연결선 102"/>
          <p:cNvCxnSpPr/>
          <p:nvPr/>
        </p:nvCxnSpPr>
        <p:spPr bwMode="auto">
          <a:xfrm>
            <a:off x="2288130" y="2636912"/>
            <a:ext cx="4948166" cy="2766475"/>
          </a:xfrm>
          <a:prstGeom prst="bentConnector4">
            <a:avLst>
              <a:gd name="adj1" fmla="val 43676"/>
              <a:gd name="adj2" fmla="val 108263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1" name="꺾인 연결선 109"/>
          <p:cNvCxnSpPr/>
          <p:nvPr/>
        </p:nvCxnSpPr>
        <p:spPr bwMode="auto">
          <a:xfrm rot="16200000" flipH="1">
            <a:off x="2215107" y="3196539"/>
            <a:ext cx="1257097" cy="11459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꺾인 연결선 124"/>
          <p:cNvCxnSpPr>
            <a:stCxn id="99" idx="1"/>
            <a:endCxn id="114" idx="3"/>
          </p:cNvCxnSpPr>
          <p:nvPr/>
        </p:nvCxnSpPr>
        <p:spPr bwMode="auto">
          <a:xfrm rot="10800000" flipV="1">
            <a:off x="5626549" y="2364146"/>
            <a:ext cx="893923" cy="13983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34925" cap="flat" cmpd="sng" algn="ctr">
            <a:solidFill>
              <a:srgbClr val="0070C0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Text Box 20"/>
          <p:cNvSpPr txBox="1">
            <a:spLocks noChangeArrowheads="1"/>
          </p:cNvSpPr>
          <p:nvPr/>
        </p:nvSpPr>
        <p:spPr bwMode="gray">
          <a:xfrm>
            <a:off x="107503" y="3609019"/>
            <a:ext cx="4999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Rest</a:t>
            </a:r>
            <a:endParaRPr lang="en-US" altLang="ko-KR" sz="9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 Box 20"/>
          <p:cNvSpPr txBox="1">
            <a:spLocks noChangeArrowheads="1"/>
          </p:cNvSpPr>
          <p:nvPr/>
        </p:nvSpPr>
        <p:spPr bwMode="gray">
          <a:xfrm>
            <a:off x="2256213" y="1476120"/>
            <a:ext cx="4999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Rest</a:t>
            </a:r>
            <a:endParaRPr lang="en-US" altLang="ko-KR" sz="9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 Box 20"/>
          <p:cNvSpPr txBox="1">
            <a:spLocks noChangeArrowheads="1"/>
          </p:cNvSpPr>
          <p:nvPr/>
        </p:nvSpPr>
        <p:spPr bwMode="gray">
          <a:xfrm>
            <a:off x="2463483" y="2286396"/>
            <a:ext cx="4999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Rest</a:t>
            </a:r>
            <a:endParaRPr lang="en-US" altLang="ko-KR" sz="9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Text Box 20"/>
          <p:cNvSpPr txBox="1">
            <a:spLocks noChangeArrowheads="1"/>
          </p:cNvSpPr>
          <p:nvPr/>
        </p:nvSpPr>
        <p:spPr bwMode="gray">
          <a:xfrm>
            <a:off x="2574154" y="5519361"/>
            <a:ext cx="49997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Rest</a:t>
            </a:r>
            <a:endParaRPr lang="en-US" altLang="ko-KR" sz="900" b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 Box 20"/>
          <p:cNvSpPr txBox="1">
            <a:spLocks noChangeArrowheads="1"/>
          </p:cNvSpPr>
          <p:nvPr/>
        </p:nvSpPr>
        <p:spPr bwMode="gray">
          <a:xfrm>
            <a:off x="5796136" y="1982306"/>
            <a:ext cx="63749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TCP/IP</a:t>
            </a:r>
          </a:p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socket</a:t>
            </a:r>
            <a:endParaRPr lang="en-US" altLang="ko-KR" sz="900" b="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Text Box 20"/>
          <p:cNvSpPr txBox="1">
            <a:spLocks noChangeArrowheads="1"/>
          </p:cNvSpPr>
          <p:nvPr/>
        </p:nvSpPr>
        <p:spPr bwMode="gray">
          <a:xfrm>
            <a:off x="2143734" y="4653136"/>
            <a:ext cx="484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200" b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endParaRPr lang="en-US" altLang="ko-KR" sz="1200" b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 Box 20"/>
          <p:cNvSpPr txBox="1">
            <a:spLocks noChangeArrowheads="1"/>
          </p:cNvSpPr>
          <p:nvPr/>
        </p:nvSpPr>
        <p:spPr bwMode="gray">
          <a:xfrm>
            <a:off x="4149159" y="5437614"/>
            <a:ext cx="4840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endParaRPr lang="en-US" altLang="ko-KR" sz="900" b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 Box 20"/>
          <p:cNvSpPr txBox="1">
            <a:spLocks noChangeArrowheads="1"/>
          </p:cNvSpPr>
          <p:nvPr/>
        </p:nvSpPr>
        <p:spPr bwMode="gray">
          <a:xfrm>
            <a:off x="5229787" y="4781316"/>
            <a:ext cx="4840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endParaRPr lang="en-US" altLang="ko-KR" sz="900" b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gray">
          <a:xfrm>
            <a:off x="4107429" y="4124597"/>
            <a:ext cx="4840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endParaRPr lang="en-US" altLang="ko-KR" sz="900" b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 Box 20"/>
          <p:cNvSpPr txBox="1">
            <a:spLocks noChangeArrowheads="1"/>
          </p:cNvSpPr>
          <p:nvPr/>
        </p:nvSpPr>
        <p:spPr bwMode="gray">
          <a:xfrm>
            <a:off x="2665566" y="4077071"/>
            <a:ext cx="4840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jdbc</a:t>
            </a:r>
            <a:endParaRPr lang="en-US" altLang="ko-KR" sz="900" b="0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Text Box 20"/>
          <p:cNvSpPr txBox="1">
            <a:spLocks noChangeArrowheads="1"/>
          </p:cNvSpPr>
          <p:nvPr/>
        </p:nvSpPr>
        <p:spPr bwMode="gray">
          <a:xfrm>
            <a:off x="7114299" y="4233541"/>
            <a:ext cx="6273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ajax, js</a:t>
            </a:r>
            <a:endParaRPr lang="en-US" altLang="ko-KR" sz="900" b="0" dirty="0">
              <a:solidFill>
                <a:srgbClr val="FFC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Text Box 20"/>
          <p:cNvSpPr txBox="1">
            <a:spLocks noChangeArrowheads="1"/>
          </p:cNvSpPr>
          <p:nvPr/>
        </p:nvSpPr>
        <p:spPr bwMode="gray">
          <a:xfrm>
            <a:off x="6882638" y="2708919"/>
            <a:ext cx="61143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900" b="0" dirty="0" smtClean="0">
                <a:solidFill>
                  <a:srgbClr val="92D050"/>
                </a:solidFill>
                <a:latin typeface="맑은 고딕" pitchFamily="50" charset="-127"/>
                <a:ea typeface="맑은 고딕" pitchFamily="50" charset="-127"/>
              </a:rPr>
              <a:t>File i/o</a:t>
            </a:r>
            <a:endParaRPr lang="en-US" altLang="ko-KR" sz="900" b="0" dirty="0">
              <a:solidFill>
                <a:srgbClr val="92D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8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0"/>
          <p:cNvSpPr txBox="1">
            <a:spLocks noChangeArrowheads="1"/>
          </p:cNvSpPr>
          <p:nvPr/>
        </p:nvSpPr>
        <p:spPr bwMode="auto">
          <a:xfrm>
            <a:off x="35496" y="262389"/>
            <a:ext cx="8774723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36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Structure of iCS6</a:t>
            </a:r>
            <a:endParaRPr kumimoji="0" lang="ko-KR" altLang="en-US" sz="36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8" name="Rectangle 32"/>
          <p:cNvSpPr>
            <a:spLocks noChangeArrowheads="1"/>
          </p:cNvSpPr>
          <p:nvPr/>
        </p:nvSpPr>
        <p:spPr bwMode="auto">
          <a:xfrm>
            <a:off x="6566390" y="85725"/>
            <a:ext cx="236952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ko-KR" altLang="en-US" sz="900" b="1">
                <a:solidFill>
                  <a:srgbClr val="0000FF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이노베이션 사업본부</a:t>
            </a:r>
            <a:endParaRPr lang="en-US" altLang="ko-KR" sz="900" b="1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AutoShape 100"/>
          <p:cNvSpPr>
            <a:spLocks noChangeArrowheads="1"/>
          </p:cNvSpPr>
          <p:nvPr/>
        </p:nvSpPr>
        <p:spPr bwMode="auto">
          <a:xfrm>
            <a:off x="247774" y="5100091"/>
            <a:ext cx="2052637" cy="115888"/>
          </a:xfrm>
          <a:prstGeom prst="parallelogram">
            <a:avLst>
              <a:gd name="adj" fmla="val 208120"/>
            </a:avLst>
          </a:prstGeom>
          <a:solidFill>
            <a:srgbClr val="B9CAE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78DD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1000">
              <a:ea typeface="굴림" pitchFamily="50" charset="-127"/>
            </a:endParaRPr>
          </a:p>
        </p:txBody>
      </p:sp>
      <p:sp>
        <p:nvSpPr>
          <p:cNvPr id="45" name="Freeform 101"/>
          <p:cNvSpPr>
            <a:spLocks/>
          </p:cNvSpPr>
          <p:nvPr/>
        </p:nvSpPr>
        <p:spPr bwMode="auto">
          <a:xfrm>
            <a:off x="1568574" y="4852441"/>
            <a:ext cx="1362075" cy="373063"/>
          </a:xfrm>
          <a:custGeom>
            <a:avLst/>
            <a:gdLst>
              <a:gd name="T0" fmla="*/ 0 w 545"/>
              <a:gd name="T1" fmla="*/ 232 h 414"/>
              <a:gd name="T2" fmla="*/ 283 w 545"/>
              <a:gd name="T3" fmla="*/ 232 h 414"/>
              <a:gd name="T4" fmla="*/ 650 w 545"/>
              <a:gd name="T5" fmla="*/ 38 h 414"/>
              <a:gd name="T6" fmla="*/ 858 w 545"/>
              <a:gd name="T7" fmla="*/ 0 h 414"/>
              <a:gd name="T8" fmla="*/ 342 w 545"/>
              <a:gd name="T9" fmla="*/ 232 h 414"/>
              <a:gd name="T10" fmla="*/ 239 w 545"/>
              <a:gd name="T11" fmla="*/ 235 h 4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5"/>
              <a:gd name="T19" fmla="*/ 0 h 414"/>
              <a:gd name="T20" fmla="*/ 545 w 545"/>
              <a:gd name="T21" fmla="*/ 414 h 4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5" h="414">
                <a:moveTo>
                  <a:pt x="0" y="409"/>
                </a:moveTo>
                <a:lnTo>
                  <a:pt x="180" y="409"/>
                </a:lnTo>
                <a:lnTo>
                  <a:pt x="413" y="67"/>
                </a:lnTo>
                <a:lnTo>
                  <a:pt x="545" y="0"/>
                </a:lnTo>
                <a:lnTo>
                  <a:pt x="217" y="408"/>
                </a:lnTo>
                <a:lnTo>
                  <a:pt x="152" y="414"/>
                </a:lnTo>
              </a:path>
            </a:pathLst>
          </a:custGeom>
          <a:solidFill>
            <a:srgbClr val="7D9ED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46" name="AutoShape 102"/>
          <p:cNvSpPr>
            <a:spLocks noChangeArrowheads="1"/>
          </p:cNvSpPr>
          <p:nvPr/>
        </p:nvSpPr>
        <p:spPr bwMode="auto">
          <a:xfrm>
            <a:off x="2584574" y="4806404"/>
            <a:ext cx="2047875" cy="115888"/>
          </a:xfrm>
          <a:prstGeom prst="parallelogram">
            <a:avLst>
              <a:gd name="adj" fmla="val 207637"/>
            </a:avLst>
          </a:prstGeom>
          <a:solidFill>
            <a:srgbClr val="B9CAE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78DD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1000">
              <a:ea typeface="굴림" pitchFamily="50" charset="-127"/>
            </a:endParaRPr>
          </a:p>
        </p:txBody>
      </p:sp>
      <p:sp>
        <p:nvSpPr>
          <p:cNvPr id="47" name="Freeform 103"/>
          <p:cNvSpPr>
            <a:spLocks/>
          </p:cNvSpPr>
          <p:nvPr/>
        </p:nvSpPr>
        <p:spPr bwMode="auto">
          <a:xfrm>
            <a:off x="3913312" y="4561929"/>
            <a:ext cx="1363662" cy="373063"/>
          </a:xfrm>
          <a:custGeom>
            <a:avLst/>
            <a:gdLst>
              <a:gd name="T0" fmla="*/ 0 w 545"/>
              <a:gd name="T1" fmla="*/ 232 h 414"/>
              <a:gd name="T2" fmla="*/ 284 w 545"/>
              <a:gd name="T3" fmla="*/ 232 h 414"/>
              <a:gd name="T4" fmla="*/ 651 w 545"/>
              <a:gd name="T5" fmla="*/ 38 h 414"/>
              <a:gd name="T6" fmla="*/ 859 w 545"/>
              <a:gd name="T7" fmla="*/ 0 h 414"/>
              <a:gd name="T8" fmla="*/ 342 w 545"/>
              <a:gd name="T9" fmla="*/ 232 h 414"/>
              <a:gd name="T10" fmla="*/ 240 w 545"/>
              <a:gd name="T11" fmla="*/ 235 h 4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5"/>
              <a:gd name="T19" fmla="*/ 0 h 414"/>
              <a:gd name="T20" fmla="*/ 545 w 545"/>
              <a:gd name="T21" fmla="*/ 414 h 4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5" h="414">
                <a:moveTo>
                  <a:pt x="0" y="409"/>
                </a:moveTo>
                <a:lnTo>
                  <a:pt x="180" y="409"/>
                </a:lnTo>
                <a:lnTo>
                  <a:pt x="413" y="67"/>
                </a:lnTo>
                <a:lnTo>
                  <a:pt x="545" y="0"/>
                </a:lnTo>
                <a:lnTo>
                  <a:pt x="217" y="408"/>
                </a:lnTo>
                <a:lnTo>
                  <a:pt x="152" y="414"/>
                </a:lnTo>
              </a:path>
            </a:pathLst>
          </a:custGeom>
          <a:solidFill>
            <a:srgbClr val="7D9ED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48" name="AutoShape 104"/>
          <p:cNvSpPr>
            <a:spLocks noChangeArrowheads="1"/>
          </p:cNvSpPr>
          <p:nvPr/>
        </p:nvSpPr>
        <p:spPr bwMode="auto">
          <a:xfrm>
            <a:off x="4930899" y="4511129"/>
            <a:ext cx="2052637" cy="115888"/>
          </a:xfrm>
          <a:prstGeom prst="parallelogram">
            <a:avLst>
              <a:gd name="adj" fmla="val 208120"/>
            </a:avLst>
          </a:prstGeom>
          <a:solidFill>
            <a:srgbClr val="B9CAE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78DD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1000">
              <a:ea typeface="굴림" pitchFamily="50" charset="-127"/>
            </a:endParaRPr>
          </a:p>
        </p:txBody>
      </p:sp>
      <p:sp>
        <p:nvSpPr>
          <p:cNvPr id="49" name="Freeform 105"/>
          <p:cNvSpPr>
            <a:spLocks/>
          </p:cNvSpPr>
          <p:nvPr/>
        </p:nvSpPr>
        <p:spPr bwMode="auto">
          <a:xfrm>
            <a:off x="6253287" y="4263479"/>
            <a:ext cx="1360487" cy="373063"/>
          </a:xfrm>
          <a:custGeom>
            <a:avLst/>
            <a:gdLst>
              <a:gd name="T0" fmla="*/ 0 w 545"/>
              <a:gd name="T1" fmla="*/ 232 h 414"/>
              <a:gd name="T2" fmla="*/ 283 w 545"/>
              <a:gd name="T3" fmla="*/ 232 h 414"/>
              <a:gd name="T4" fmla="*/ 649 w 545"/>
              <a:gd name="T5" fmla="*/ 38 h 414"/>
              <a:gd name="T6" fmla="*/ 857 w 545"/>
              <a:gd name="T7" fmla="*/ 0 h 414"/>
              <a:gd name="T8" fmla="*/ 341 w 545"/>
              <a:gd name="T9" fmla="*/ 232 h 414"/>
              <a:gd name="T10" fmla="*/ 239 w 545"/>
              <a:gd name="T11" fmla="*/ 235 h 4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5"/>
              <a:gd name="T19" fmla="*/ 0 h 414"/>
              <a:gd name="T20" fmla="*/ 545 w 545"/>
              <a:gd name="T21" fmla="*/ 414 h 4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5" h="414">
                <a:moveTo>
                  <a:pt x="0" y="409"/>
                </a:moveTo>
                <a:lnTo>
                  <a:pt x="180" y="409"/>
                </a:lnTo>
                <a:lnTo>
                  <a:pt x="413" y="67"/>
                </a:lnTo>
                <a:lnTo>
                  <a:pt x="545" y="0"/>
                </a:lnTo>
                <a:lnTo>
                  <a:pt x="217" y="408"/>
                </a:lnTo>
                <a:lnTo>
                  <a:pt x="152" y="414"/>
                </a:lnTo>
              </a:path>
            </a:pathLst>
          </a:custGeom>
          <a:solidFill>
            <a:srgbClr val="7D9ED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000"/>
          </a:p>
        </p:txBody>
      </p:sp>
      <p:sp>
        <p:nvSpPr>
          <p:cNvPr id="50" name="AutoShape 106"/>
          <p:cNvSpPr>
            <a:spLocks noChangeArrowheads="1"/>
          </p:cNvSpPr>
          <p:nvPr/>
        </p:nvSpPr>
        <p:spPr bwMode="auto">
          <a:xfrm>
            <a:off x="7267699" y="4217441"/>
            <a:ext cx="2047875" cy="115888"/>
          </a:xfrm>
          <a:prstGeom prst="parallelogram">
            <a:avLst>
              <a:gd name="adj" fmla="val 207637"/>
            </a:avLst>
          </a:prstGeom>
          <a:solidFill>
            <a:srgbClr val="B9CAE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78DD9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sz="1000">
              <a:ea typeface="굴림" pitchFamily="50" charset="-127"/>
            </a:endParaRPr>
          </a:p>
        </p:txBody>
      </p:sp>
      <p:grpSp>
        <p:nvGrpSpPr>
          <p:cNvPr id="51" name="Group 151"/>
          <p:cNvGrpSpPr>
            <a:grpSpLocks/>
          </p:cNvGrpSpPr>
          <p:nvPr/>
        </p:nvGrpSpPr>
        <p:grpSpPr bwMode="auto">
          <a:xfrm>
            <a:off x="611312" y="3930104"/>
            <a:ext cx="1323975" cy="1241425"/>
            <a:chOff x="508" y="2902"/>
            <a:chExt cx="834" cy="782"/>
          </a:xfrm>
        </p:grpSpPr>
        <p:graphicFrame>
          <p:nvGraphicFramePr>
            <p:cNvPr id="85" name="Object 107"/>
            <p:cNvGraphicFramePr>
              <a:graphicFrameLocks noChangeAspect="1"/>
            </p:cNvGraphicFramePr>
            <p:nvPr/>
          </p:nvGraphicFramePr>
          <p:xfrm>
            <a:off x="622" y="3136"/>
            <a:ext cx="60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Image" r:id="rId3" imgW="1207201" imgH="1207201" progId="">
                    <p:embed/>
                  </p:oleObj>
                </mc:Choice>
                <mc:Fallback>
                  <p:oleObj name="Image" r:id="rId3" imgW="1207201" imgH="12072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3136"/>
                          <a:ext cx="60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Freeform 108"/>
            <p:cNvSpPr>
              <a:spLocks/>
            </p:cNvSpPr>
            <p:nvPr/>
          </p:nvSpPr>
          <p:spPr bwMode="auto">
            <a:xfrm flipH="1">
              <a:off x="508" y="2902"/>
              <a:ext cx="834" cy="349"/>
            </a:xfrm>
            <a:custGeom>
              <a:avLst/>
              <a:gdLst>
                <a:gd name="T0" fmla="*/ 0 w 770"/>
                <a:gd name="T1" fmla="*/ 0 h 349"/>
                <a:gd name="T2" fmla="*/ 834 w 770"/>
                <a:gd name="T3" fmla="*/ 0 h 349"/>
                <a:gd name="T4" fmla="*/ 587 w 770"/>
                <a:gd name="T5" fmla="*/ 349 h 349"/>
                <a:gd name="T6" fmla="*/ 0 60000 65536"/>
                <a:gd name="T7" fmla="*/ 0 60000 65536"/>
                <a:gd name="T8" fmla="*/ 0 60000 65536"/>
                <a:gd name="T9" fmla="*/ 0 w 770"/>
                <a:gd name="T10" fmla="*/ 0 h 349"/>
                <a:gd name="T11" fmla="*/ 770 w 770"/>
                <a:gd name="T12" fmla="*/ 349 h 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349">
                  <a:moveTo>
                    <a:pt x="0" y="0"/>
                  </a:moveTo>
                  <a:lnTo>
                    <a:pt x="770" y="0"/>
                  </a:lnTo>
                  <a:lnTo>
                    <a:pt x="542" y="349"/>
                  </a:lnTo>
                </a:path>
              </a:pathLst>
            </a:custGeom>
            <a:noFill/>
            <a:ln w="12700">
              <a:solidFill>
                <a:srgbClr val="C0C0C0"/>
              </a:solidFill>
              <a:round/>
              <a:headEnd type="oval" w="sm" len="sm"/>
              <a:tailEnd type="oval" w="sm" len="sm"/>
            </a:ln>
          </p:spPr>
          <p:txBody>
            <a:bodyPr lIns="50531" tIns="33689" rIns="50531" bIns="33689" anchor="ctr"/>
            <a:lstStyle/>
            <a:p>
              <a:endParaRPr lang="ko-KR" altLang="en-US" sz="1000"/>
            </a:p>
          </p:txBody>
        </p:sp>
      </p:grpSp>
      <p:sp>
        <p:nvSpPr>
          <p:cNvPr id="52" name="Text Box 131"/>
          <p:cNvSpPr txBox="1">
            <a:spLocks noChangeArrowheads="1"/>
          </p:cNvSpPr>
          <p:nvPr/>
        </p:nvSpPr>
        <p:spPr bwMode="auto">
          <a:xfrm>
            <a:off x="233487" y="5271541"/>
            <a:ext cx="24050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0">
                <a:latin typeface="HY헤드라인M" pitchFamily="18" charset="-127"/>
                <a:ea typeface="HY헤드라인M" pitchFamily="18" charset="-127"/>
              </a:rPr>
              <a:t>Content Generate/Update/Eliminate</a:t>
            </a:r>
            <a:endParaRPr lang="ko-KR" altLang="en-US" sz="1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3" name="Text Box 132"/>
          <p:cNvSpPr txBox="1">
            <a:spLocks noChangeArrowheads="1"/>
          </p:cNvSpPr>
          <p:nvPr/>
        </p:nvSpPr>
        <p:spPr bwMode="auto">
          <a:xfrm>
            <a:off x="2709987" y="4984204"/>
            <a:ext cx="17954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0">
                <a:latin typeface="HY헤드라인M" pitchFamily="18" charset="-127"/>
                <a:ea typeface="HY헤드라인M" pitchFamily="18" charset="-127"/>
              </a:rPr>
              <a:t>Content Archive</a:t>
            </a:r>
            <a:endParaRPr lang="ko-KR" altLang="en-US" sz="1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4" name="Text Box 133"/>
          <p:cNvSpPr txBox="1">
            <a:spLocks noChangeArrowheads="1"/>
          </p:cNvSpPr>
          <p:nvPr/>
        </p:nvSpPr>
        <p:spPr bwMode="auto">
          <a:xfrm>
            <a:off x="5021387" y="4695279"/>
            <a:ext cx="1871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0">
                <a:latin typeface="HY헤드라인M" pitchFamily="18" charset="-127"/>
                <a:ea typeface="HY헤드라인M" pitchFamily="18" charset="-127"/>
              </a:rPr>
              <a:t>Content Structure and Management</a:t>
            </a:r>
            <a:endParaRPr lang="ko-KR" altLang="en-US" sz="1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Text Box 134"/>
          <p:cNvSpPr txBox="1">
            <a:spLocks noChangeArrowheads="1"/>
          </p:cNvSpPr>
          <p:nvPr/>
        </p:nvSpPr>
        <p:spPr bwMode="auto">
          <a:xfrm>
            <a:off x="7356599" y="4379366"/>
            <a:ext cx="18700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 b="0">
                <a:latin typeface="HY헤드라인M" pitchFamily="18" charset="-127"/>
                <a:ea typeface="HY헤드라인M" pitchFamily="18" charset="-127"/>
              </a:rPr>
              <a:t>Site Publishing</a:t>
            </a:r>
            <a:endParaRPr lang="ko-KR" altLang="en-US" sz="1000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1" name="Rectangle 137"/>
          <p:cNvSpPr>
            <a:spLocks noChangeArrowheads="1"/>
          </p:cNvSpPr>
          <p:nvPr/>
        </p:nvSpPr>
        <p:spPr bwMode="auto">
          <a:xfrm>
            <a:off x="5142037" y="2641054"/>
            <a:ext cx="1662211" cy="787946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miter lim="800000"/>
            <a:headEnd/>
            <a:tailEnd/>
          </a:ln>
        </p:spPr>
        <p:txBody>
          <a:bodyPr wrap="square" lIns="85963" tIns="42981" rIns="85963" bIns="42981" anchor="ctr">
            <a:spAutoFit/>
          </a:bodyPr>
          <a:lstStyle/>
          <a:p>
            <a:endParaRPr lang="ko-KR" altLang="en-US" sz="1000"/>
          </a:p>
        </p:txBody>
      </p:sp>
      <p:sp>
        <p:nvSpPr>
          <p:cNvPr id="82" name="Text Box 138"/>
          <p:cNvSpPr txBox="1">
            <a:spLocks noChangeArrowheads="1"/>
          </p:cNvSpPr>
          <p:nvPr/>
        </p:nvSpPr>
        <p:spPr bwMode="auto">
          <a:xfrm>
            <a:off x="5189662" y="2564904"/>
            <a:ext cx="1535112" cy="800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 algn="l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ko-KR" sz="1000" b="0" i="1" dirty="0"/>
              <a:t>Versioning</a:t>
            </a:r>
          </a:p>
          <a:p>
            <a:pPr marL="85725" indent="-85725" algn="l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ko-KR" sz="1000" b="0" i="1" dirty="0"/>
              <a:t>History</a:t>
            </a:r>
          </a:p>
          <a:p>
            <a:pPr marL="85725" indent="-85725" algn="l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ko-KR" sz="1000" b="0" i="1" dirty="0"/>
              <a:t>Workflow Design</a:t>
            </a:r>
          </a:p>
          <a:p>
            <a:pPr marL="85725" indent="-85725" algn="l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ko-KR" sz="1000" b="0" i="1" dirty="0"/>
              <a:t>Site Map </a:t>
            </a:r>
            <a:r>
              <a:rPr lang="en-US" altLang="ko-KR" sz="1000" b="0" i="1" dirty="0" err="1"/>
              <a:t>Generatoin</a:t>
            </a:r>
            <a:endParaRPr lang="en-US" altLang="ko-KR" sz="1000" b="0" i="1" dirty="0"/>
          </a:p>
        </p:txBody>
      </p:sp>
      <p:sp>
        <p:nvSpPr>
          <p:cNvPr id="83" name="Rectangle 139"/>
          <p:cNvSpPr>
            <a:spLocks noChangeArrowheads="1"/>
          </p:cNvSpPr>
          <p:nvPr/>
        </p:nvSpPr>
        <p:spPr bwMode="auto">
          <a:xfrm>
            <a:off x="5142036" y="2090190"/>
            <a:ext cx="1662211" cy="474713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C0C0C0"/>
            </a:solidFill>
            <a:miter lim="800000"/>
            <a:headEnd/>
            <a:tailEnd/>
          </a:ln>
        </p:spPr>
        <p:txBody>
          <a:bodyPr wrap="square" lIns="85963" tIns="42981" rIns="85963" bIns="42981" anchor="ctr">
            <a:spAutoFit/>
          </a:bodyPr>
          <a:lstStyle/>
          <a:p>
            <a:endParaRPr lang="ko-KR" altLang="en-US" sz="1000"/>
          </a:p>
        </p:txBody>
      </p:sp>
      <p:sp>
        <p:nvSpPr>
          <p:cNvPr id="84" name="Text Box 140"/>
          <p:cNvSpPr txBox="1">
            <a:spLocks noChangeArrowheads="1"/>
          </p:cNvSpPr>
          <p:nvPr/>
        </p:nvSpPr>
        <p:spPr bwMode="auto">
          <a:xfrm>
            <a:off x="5311899" y="2048916"/>
            <a:ext cx="1233487" cy="3079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Content Management</a:t>
            </a:r>
          </a:p>
          <a:p>
            <a:pPr>
              <a:spcBef>
                <a:spcPct val="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Layer</a:t>
            </a:r>
          </a:p>
        </p:txBody>
      </p:sp>
      <p:grpSp>
        <p:nvGrpSpPr>
          <p:cNvPr id="57" name="Group 143"/>
          <p:cNvGrpSpPr>
            <a:grpSpLocks/>
          </p:cNvGrpSpPr>
          <p:nvPr/>
        </p:nvGrpSpPr>
        <p:grpSpPr bwMode="auto">
          <a:xfrm>
            <a:off x="2771897" y="2348954"/>
            <a:ext cx="1728786" cy="863602"/>
            <a:chOff x="3242" y="118"/>
            <a:chExt cx="1089" cy="544"/>
          </a:xfrm>
        </p:grpSpPr>
        <p:sp>
          <p:nvSpPr>
            <p:cNvPr id="77" name="Rectangle 144"/>
            <p:cNvSpPr>
              <a:spLocks noChangeArrowheads="1"/>
            </p:cNvSpPr>
            <p:nvPr/>
          </p:nvSpPr>
          <p:spPr bwMode="auto">
            <a:xfrm>
              <a:off x="3242" y="345"/>
              <a:ext cx="1041" cy="29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square" lIns="85963" tIns="42981" rIns="85963" bIns="42981" anchor="ctr">
              <a:spAutoFit/>
            </a:bodyPr>
            <a:lstStyle/>
            <a:p>
              <a:endParaRPr lang="ko-KR" altLang="en-US" sz="1000"/>
            </a:p>
          </p:txBody>
        </p:sp>
        <p:sp>
          <p:nvSpPr>
            <p:cNvPr id="78" name="Text Box 145"/>
            <p:cNvSpPr txBox="1">
              <a:spLocks noChangeArrowheads="1"/>
            </p:cNvSpPr>
            <p:nvPr/>
          </p:nvSpPr>
          <p:spPr bwMode="auto">
            <a:xfrm>
              <a:off x="3242" y="380"/>
              <a:ext cx="967" cy="28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5725" indent="-85725" algn="l"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ko-KR" sz="1000" b="0" i="1" dirty="0"/>
                <a:t>RDBMS, File System</a:t>
              </a:r>
            </a:p>
            <a:p>
              <a:pPr marL="85725" indent="-85725" algn="l"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ko-KR" sz="1000" b="0" i="1" dirty="0"/>
                <a:t>XML</a:t>
              </a:r>
            </a:p>
          </p:txBody>
        </p:sp>
        <p:sp>
          <p:nvSpPr>
            <p:cNvPr id="79" name="Rectangle 146"/>
            <p:cNvSpPr>
              <a:spLocks noChangeArrowheads="1"/>
            </p:cNvSpPr>
            <p:nvPr/>
          </p:nvSpPr>
          <p:spPr bwMode="auto">
            <a:xfrm>
              <a:off x="3242" y="118"/>
              <a:ext cx="1027" cy="152"/>
            </a:xfrm>
            <a:prstGeom prst="rect">
              <a:avLst/>
            </a:prstGeom>
            <a:solidFill>
              <a:schemeClr val="bg2"/>
            </a:solidFill>
            <a:ln w="190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85963" tIns="42981" rIns="85963" bIns="42981" anchor="ctr">
              <a:spAutoFit/>
            </a:bodyPr>
            <a:lstStyle/>
            <a:p>
              <a:endParaRPr lang="ko-KR" altLang="en-US" sz="1000"/>
            </a:p>
          </p:txBody>
        </p:sp>
        <p:sp>
          <p:nvSpPr>
            <p:cNvPr id="80" name="Text Box 147"/>
            <p:cNvSpPr txBox="1">
              <a:spLocks noChangeArrowheads="1"/>
            </p:cNvSpPr>
            <p:nvPr/>
          </p:nvSpPr>
          <p:spPr bwMode="auto">
            <a:xfrm>
              <a:off x="3290" y="138"/>
              <a:ext cx="1041" cy="11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200" dirty="0" smtClean="0">
                  <a:solidFill>
                    <a:srgbClr val="000000"/>
                  </a:solidFill>
                </a:rPr>
                <a:t>Repository Layer</a:t>
              </a:r>
              <a:endParaRPr lang="en-US" altLang="ko-KR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 152"/>
          <p:cNvGrpSpPr>
            <a:grpSpLocks/>
          </p:cNvGrpSpPr>
          <p:nvPr/>
        </p:nvGrpSpPr>
        <p:grpSpPr bwMode="auto">
          <a:xfrm>
            <a:off x="2946524" y="3634829"/>
            <a:ext cx="1323975" cy="1241425"/>
            <a:chOff x="508" y="2902"/>
            <a:chExt cx="834" cy="782"/>
          </a:xfrm>
        </p:grpSpPr>
        <p:graphicFrame>
          <p:nvGraphicFramePr>
            <p:cNvPr id="75" name="Object 153"/>
            <p:cNvGraphicFramePr>
              <a:graphicFrameLocks noChangeAspect="1"/>
            </p:cNvGraphicFramePr>
            <p:nvPr/>
          </p:nvGraphicFramePr>
          <p:xfrm>
            <a:off x="622" y="3136"/>
            <a:ext cx="60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Image" r:id="rId5" imgW="1207201" imgH="1207201" progId="">
                    <p:embed/>
                  </p:oleObj>
                </mc:Choice>
                <mc:Fallback>
                  <p:oleObj name="Image" r:id="rId5" imgW="1207201" imgH="12072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3136"/>
                          <a:ext cx="60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Freeform 154"/>
            <p:cNvSpPr>
              <a:spLocks/>
            </p:cNvSpPr>
            <p:nvPr/>
          </p:nvSpPr>
          <p:spPr bwMode="auto">
            <a:xfrm flipH="1">
              <a:off x="508" y="2902"/>
              <a:ext cx="834" cy="349"/>
            </a:xfrm>
            <a:custGeom>
              <a:avLst/>
              <a:gdLst>
                <a:gd name="T0" fmla="*/ 0 w 770"/>
                <a:gd name="T1" fmla="*/ 0 h 349"/>
                <a:gd name="T2" fmla="*/ 834 w 770"/>
                <a:gd name="T3" fmla="*/ 0 h 349"/>
                <a:gd name="T4" fmla="*/ 587 w 770"/>
                <a:gd name="T5" fmla="*/ 349 h 349"/>
                <a:gd name="T6" fmla="*/ 0 60000 65536"/>
                <a:gd name="T7" fmla="*/ 0 60000 65536"/>
                <a:gd name="T8" fmla="*/ 0 60000 65536"/>
                <a:gd name="T9" fmla="*/ 0 w 770"/>
                <a:gd name="T10" fmla="*/ 0 h 349"/>
                <a:gd name="T11" fmla="*/ 770 w 770"/>
                <a:gd name="T12" fmla="*/ 349 h 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349">
                  <a:moveTo>
                    <a:pt x="0" y="0"/>
                  </a:moveTo>
                  <a:lnTo>
                    <a:pt x="770" y="0"/>
                  </a:lnTo>
                  <a:lnTo>
                    <a:pt x="542" y="349"/>
                  </a:lnTo>
                </a:path>
              </a:pathLst>
            </a:custGeom>
            <a:noFill/>
            <a:ln w="12700">
              <a:solidFill>
                <a:srgbClr val="C0C0C0"/>
              </a:solidFill>
              <a:round/>
              <a:headEnd type="oval" w="sm" len="sm"/>
              <a:tailEnd type="oval" w="sm" len="sm"/>
            </a:ln>
          </p:spPr>
          <p:txBody>
            <a:bodyPr lIns="50531" tIns="33689" rIns="50531" bIns="33689" anchor="ctr"/>
            <a:lstStyle/>
            <a:p>
              <a:endParaRPr lang="ko-KR" altLang="en-US" sz="1000"/>
            </a:p>
          </p:txBody>
        </p:sp>
      </p:grpSp>
      <p:grpSp>
        <p:nvGrpSpPr>
          <p:cNvPr id="59" name="Group 155"/>
          <p:cNvGrpSpPr>
            <a:grpSpLocks/>
          </p:cNvGrpSpPr>
          <p:nvPr/>
        </p:nvGrpSpPr>
        <p:grpSpPr bwMode="auto">
          <a:xfrm>
            <a:off x="5296024" y="3337966"/>
            <a:ext cx="1323975" cy="1241425"/>
            <a:chOff x="508" y="2902"/>
            <a:chExt cx="834" cy="782"/>
          </a:xfrm>
        </p:grpSpPr>
        <p:graphicFrame>
          <p:nvGraphicFramePr>
            <p:cNvPr id="73" name="Object 156"/>
            <p:cNvGraphicFramePr>
              <a:graphicFrameLocks noChangeAspect="1"/>
            </p:cNvGraphicFramePr>
            <p:nvPr/>
          </p:nvGraphicFramePr>
          <p:xfrm>
            <a:off x="622" y="3136"/>
            <a:ext cx="60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Image" r:id="rId6" imgW="1207201" imgH="1207201" progId="">
                    <p:embed/>
                  </p:oleObj>
                </mc:Choice>
                <mc:Fallback>
                  <p:oleObj name="Image" r:id="rId6" imgW="1207201" imgH="12072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3136"/>
                          <a:ext cx="60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Freeform 157"/>
            <p:cNvSpPr>
              <a:spLocks/>
            </p:cNvSpPr>
            <p:nvPr/>
          </p:nvSpPr>
          <p:spPr bwMode="auto">
            <a:xfrm flipH="1">
              <a:off x="508" y="2902"/>
              <a:ext cx="834" cy="349"/>
            </a:xfrm>
            <a:custGeom>
              <a:avLst/>
              <a:gdLst>
                <a:gd name="T0" fmla="*/ 0 w 770"/>
                <a:gd name="T1" fmla="*/ 0 h 349"/>
                <a:gd name="T2" fmla="*/ 834 w 770"/>
                <a:gd name="T3" fmla="*/ 0 h 349"/>
                <a:gd name="T4" fmla="*/ 587 w 770"/>
                <a:gd name="T5" fmla="*/ 349 h 349"/>
                <a:gd name="T6" fmla="*/ 0 60000 65536"/>
                <a:gd name="T7" fmla="*/ 0 60000 65536"/>
                <a:gd name="T8" fmla="*/ 0 60000 65536"/>
                <a:gd name="T9" fmla="*/ 0 w 770"/>
                <a:gd name="T10" fmla="*/ 0 h 349"/>
                <a:gd name="T11" fmla="*/ 770 w 770"/>
                <a:gd name="T12" fmla="*/ 349 h 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349">
                  <a:moveTo>
                    <a:pt x="0" y="0"/>
                  </a:moveTo>
                  <a:lnTo>
                    <a:pt x="770" y="0"/>
                  </a:lnTo>
                  <a:lnTo>
                    <a:pt x="542" y="349"/>
                  </a:lnTo>
                </a:path>
              </a:pathLst>
            </a:custGeom>
            <a:noFill/>
            <a:ln w="12700">
              <a:solidFill>
                <a:srgbClr val="C0C0C0"/>
              </a:solidFill>
              <a:round/>
              <a:headEnd type="oval" w="sm" len="sm"/>
              <a:tailEnd type="oval" w="sm" len="sm"/>
            </a:ln>
          </p:spPr>
          <p:txBody>
            <a:bodyPr lIns="50531" tIns="33689" rIns="50531" bIns="33689" anchor="ctr"/>
            <a:lstStyle/>
            <a:p>
              <a:endParaRPr lang="ko-KR" altLang="en-US" sz="1000"/>
            </a:p>
          </p:txBody>
        </p:sp>
      </p:grpSp>
      <p:grpSp>
        <p:nvGrpSpPr>
          <p:cNvPr id="60" name="Group 158"/>
          <p:cNvGrpSpPr>
            <a:grpSpLocks/>
          </p:cNvGrpSpPr>
          <p:nvPr/>
        </p:nvGrpSpPr>
        <p:grpSpPr bwMode="auto">
          <a:xfrm>
            <a:off x="7629649" y="3049041"/>
            <a:ext cx="1323975" cy="1241425"/>
            <a:chOff x="508" y="2902"/>
            <a:chExt cx="834" cy="782"/>
          </a:xfrm>
        </p:grpSpPr>
        <p:graphicFrame>
          <p:nvGraphicFramePr>
            <p:cNvPr id="71" name="Object 159"/>
            <p:cNvGraphicFramePr>
              <a:graphicFrameLocks noChangeAspect="1"/>
            </p:cNvGraphicFramePr>
            <p:nvPr/>
          </p:nvGraphicFramePr>
          <p:xfrm>
            <a:off x="622" y="3136"/>
            <a:ext cx="60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Image" r:id="rId7" imgW="1207201" imgH="1207201" progId="">
                    <p:embed/>
                  </p:oleObj>
                </mc:Choice>
                <mc:Fallback>
                  <p:oleObj name="Image" r:id="rId7" imgW="1207201" imgH="12072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3136"/>
                          <a:ext cx="60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Freeform 160"/>
            <p:cNvSpPr>
              <a:spLocks/>
            </p:cNvSpPr>
            <p:nvPr/>
          </p:nvSpPr>
          <p:spPr bwMode="auto">
            <a:xfrm flipH="1">
              <a:off x="508" y="2902"/>
              <a:ext cx="834" cy="349"/>
            </a:xfrm>
            <a:custGeom>
              <a:avLst/>
              <a:gdLst>
                <a:gd name="T0" fmla="*/ 0 w 770"/>
                <a:gd name="T1" fmla="*/ 0 h 349"/>
                <a:gd name="T2" fmla="*/ 834 w 770"/>
                <a:gd name="T3" fmla="*/ 0 h 349"/>
                <a:gd name="T4" fmla="*/ 587 w 770"/>
                <a:gd name="T5" fmla="*/ 349 h 349"/>
                <a:gd name="T6" fmla="*/ 0 60000 65536"/>
                <a:gd name="T7" fmla="*/ 0 60000 65536"/>
                <a:gd name="T8" fmla="*/ 0 60000 65536"/>
                <a:gd name="T9" fmla="*/ 0 w 770"/>
                <a:gd name="T10" fmla="*/ 0 h 349"/>
                <a:gd name="T11" fmla="*/ 770 w 770"/>
                <a:gd name="T12" fmla="*/ 349 h 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0" h="349">
                  <a:moveTo>
                    <a:pt x="0" y="0"/>
                  </a:moveTo>
                  <a:lnTo>
                    <a:pt x="770" y="0"/>
                  </a:lnTo>
                  <a:lnTo>
                    <a:pt x="542" y="349"/>
                  </a:lnTo>
                </a:path>
              </a:pathLst>
            </a:custGeom>
            <a:noFill/>
            <a:ln w="12700">
              <a:solidFill>
                <a:srgbClr val="C0C0C0"/>
              </a:solidFill>
              <a:round/>
              <a:headEnd type="oval" w="sm" len="sm"/>
              <a:tailEnd type="oval" w="sm" len="sm"/>
            </a:ln>
          </p:spPr>
          <p:txBody>
            <a:bodyPr lIns="50531" tIns="33689" rIns="50531" bIns="33689" anchor="ctr"/>
            <a:lstStyle/>
            <a:p>
              <a:endParaRPr lang="ko-KR" altLang="en-US" sz="1000"/>
            </a:p>
          </p:txBody>
        </p:sp>
      </p:grpSp>
      <p:grpSp>
        <p:nvGrpSpPr>
          <p:cNvPr id="61" name="Group 162"/>
          <p:cNvGrpSpPr>
            <a:grpSpLocks/>
          </p:cNvGrpSpPr>
          <p:nvPr/>
        </p:nvGrpSpPr>
        <p:grpSpPr bwMode="auto">
          <a:xfrm>
            <a:off x="458912" y="2636291"/>
            <a:ext cx="1592262" cy="1211263"/>
            <a:chOff x="3256" y="114"/>
            <a:chExt cx="1003" cy="763"/>
          </a:xfrm>
        </p:grpSpPr>
        <p:sp>
          <p:nvSpPr>
            <p:cNvPr id="67" name="Rectangle 163"/>
            <p:cNvSpPr>
              <a:spLocks noChangeArrowheads="1"/>
            </p:cNvSpPr>
            <p:nvPr/>
          </p:nvSpPr>
          <p:spPr bwMode="auto">
            <a:xfrm>
              <a:off x="3256" y="341"/>
              <a:ext cx="1003" cy="49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square" lIns="85963" tIns="42981" rIns="85963" bIns="42981" anchor="ctr">
              <a:spAutoFit/>
            </a:bodyPr>
            <a:lstStyle/>
            <a:p>
              <a:endParaRPr lang="ko-KR" altLang="en-US" sz="1000"/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3286" y="350"/>
              <a:ext cx="967" cy="52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85725" indent="-85725" algn="l"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ko-KR" sz="1100" b="0" i="1" dirty="0"/>
                <a:t>Agent</a:t>
              </a:r>
            </a:p>
            <a:p>
              <a:pPr marL="85725" indent="-85725" algn="l"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ko-KR" sz="1100" b="0" i="1" dirty="0"/>
                <a:t>DB2DB</a:t>
              </a:r>
            </a:p>
            <a:p>
              <a:pPr marL="85725" indent="-85725" algn="l">
                <a:spcBef>
                  <a:spcPct val="0"/>
                </a:spcBef>
                <a:spcAft>
                  <a:spcPct val="20000"/>
                </a:spcAft>
                <a:buFontTx/>
                <a:buChar char="•"/>
              </a:pPr>
              <a:r>
                <a:rPr lang="en-US" altLang="ko-KR" sz="1100" b="0" i="1" dirty="0"/>
                <a:t>Input By Contents</a:t>
              </a:r>
              <a:br>
                <a:rPr lang="en-US" altLang="ko-KR" sz="1100" b="0" i="1" dirty="0"/>
              </a:br>
              <a:r>
                <a:rPr lang="en-US" altLang="ko-KR" sz="1100" b="0" i="1" dirty="0"/>
                <a:t>Creator</a:t>
              </a:r>
            </a:p>
          </p:txBody>
        </p:sp>
        <p:sp>
          <p:nvSpPr>
            <p:cNvPr id="69" name="Rectangle 165"/>
            <p:cNvSpPr>
              <a:spLocks noChangeArrowheads="1"/>
            </p:cNvSpPr>
            <p:nvPr/>
          </p:nvSpPr>
          <p:spPr bwMode="auto">
            <a:xfrm>
              <a:off x="3256" y="114"/>
              <a:ext cx="1003" cy="182"/>
            </a:xfrm>
            <a:prstGeom prst="rect">
              <a:avLst/>
            </a:prstGeom>
            <a:solidFill>
              <a:schemeClr val="bg2"/>
            </a:solidFill>
            <a:ln w="190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square" lIns="85963" tIns="42981" rIns="85963" bIns="42981" anchor="ctr">
              <a:spAutoFit/>
            </a:bodyPr>
            <a:lstStyle/>
            <a:p>
              <a:endParaRPr lang="ko-KR" altLang="en-US" sz="1000"/>
            </a:p>
          </p:txBody>
        </p:sp>
        <p:sp>
          <p:nvSpPr>
            <p:cNvPr id="70" name="Text Box 166"/>
            <p:cNvSpPr txBox="1">
              <a:spLocks noChangeArrowheads="1"/>
            </p:cNvSpPr>
            <p:nvPr/>
          </p:nvSpPr>
          <p:spPr bwMode="auto">
            <a:xfrm>
              <a:off x="3307" y="160"/>
              <a:ext cx="952" cy="116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1200" dirty="0"/>
                <a:t>Content </a:t>
              </a:r>
              <a:r>
                <a:rPr lang="en-US" altLang="ko-KR" sz="1200" dirty="0" smtClean="0"/>
                <a:t>Input Layer</a:t>
              </a:r>
              <a:endParaRPr lang="en-US" altLang="ko-KR" sz="1200" dirty="0"/>
            </a:p>
          </p:txBody>
        </p:sp>
      </p:grpSp>
      <p:sp>
        <p:nvSpPr>
          <p:cNvPr id="63" name="Rectangle 168"/>
          <p:cNvSpPr>
            <a:spLocks noChangeArrowheads="1"/>
          </p:cNvSpPr>
          <p:nvPr/>
        </p:nvSpPr>
        <p:spPr bwMode="auto">
          <a:xfrm>
            <a:off x="7452320" y="2132856"/>
            <a:ext cx="1691680" cy="93610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0C0C0"/>
            </a:solidFill>
            <a:miter lim="800000"/>
            <a:headEnd/>
            <a:tailEnd/>
          </a:ln>
        </p:spPr>
        <p:txBody>
          <a:bodyPr wrap="square" lIns="85963" tIns="42981" rIns="85963" bIns="42981" anchor="ctr">
            <a:spAutoFit/>
          </a:bodyPr>
          <a:lstStyle/>
          <a:p>
            <a:endParaRPr lang="ko-KR" altLang="en-US" sz="1000"/>
          </a:p>
        </p:txBody>
      </p:sp>
      <p:sp>
        <p:nvSpPr>
          <p:cNvPr id="64" name="Text Box 169"/>
          <p:cNvSpPr txBox="1">
            <a:spLocks noChangeArrowheads="1"/>
          </p:cNvSpPr>
          <p:nvPr/>
        </p:nvSpPr>
        <p:spPr bwMode="auto">
          <a:xfrm>
            <a:off x="7452320" y="2128291"/>
            <a:ext cx="1535112" cy="7381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 algn="l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ko-KR" sz="1000" b="0" i="1" dirty="0"/>
              <a:t>HTML/XML/VXML/</a:t>
            </a:r>
            <a:br>
              <a:rPr lang="en-US" altLang="ko-KR" sz="1000" b="0" i="1" dirty="0"/>
            </a:br>
            <a:r>
              <a:rPr lang="en-US" altLang="ko-KR" sz="1000" b="0" i="1" dirty="0"/>
              <a:t>WAP/</a:t>
            </a:r>
            <a:r>
              <a:rPr lang="en-US" altLang="ko-KR" sz="1000" b="0" i="1" dirty="0" err="1"/>
              <a:t>i</a:t>
            </a:r>
            <a:r>
              <a:rPr lang="en-US" altLang="ko-KR" sz="1000" b="0" i="1" dirty="0"/>
              <a:t>-Mode</a:t>
            </a:r>
          </a:p>
          <a:p>
            <a:pPr marL="85725" indent="-85725" algn="l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ko-KR" sz="1000" b="0" i="1" dirty="0"/>
              <a:t>On-Line Service</a:t>
            </a:r>
            <a:br>
              <a:rPr lang="en-US" altLang="ko-KR" sz="1000" b="0" i="1" dirty="0"/>
            </a:br>
            <a:r>
              <a:rPr lang="en-US" altLang="ko-KR" sz="1000" b="0" i="1" dirty="0"/>
              <a:t>Building</a:t>
            </a:r>
          </a:p>
        </p:txBody>
      </p:sp>
      <p:sp>
        <p:nvSpPr>
          <p:cNvPr id="65" name="Rectangle 170"/>
          <p:cNvSpPr>
            <a:spLocks noChangeArrowheads="1"/>
          </p:cNvSpPr>
          <p:nvPr/>
        </p:nvSpPr>
        <p:spPr bwMode="auto">
          <a:xfrm>
            <a:off x="7475662" y="1794916"/>
            <a:ext cx="1630362" cy="241300"/>
          </a:xfrm>
          <a:prstGeom prst="rect">
            <a:avLst/>
          </a:prstGeom>
          <a:solidFill>
            <a:schemeClr val="bg2"/>
          </a:solidFill>
          <a:ln w="19050" algn="ctr">
            <a:solidFill>
              <a:srgbClr val="C0C0C0"/>
            </a:solidFill>
            <a:miter lim="800000"/>
            <a:headEnd/>
            <a:tailEnd/>
          </a:ln>
        </p:spPr>
        <p:txBody>
          <a:bodyPr lIns="85963" tIns="42981" rIns="85963" bIns="42981" anchor="ctr">
            <a:spAutoFit/>
          </a:bodyPr>
          <a:lstStyle/>
          <a:p>
            <a:endParaRPr lang="ko-KR" altLang="en-US" sz="1000"/>
          </a:p>
        </p:txBody>
      </p:sp>
      <p:sp>
        <p:nvSpPr>
          <p:cNvPr id="66" name="Text Box 171"/>
          <p:cNvSpPr txBox="1">
            <a:spLocks noChangeArrowheads="1"/>
          </p:cNvSpPr>
          <p:nvPr/>
        </p:nvSpPr>
        <p:spPr bwMode="auto">
          <a:xfrm>
            <a:off x="7910637" y="1753641"/>
            <a:ext cx="720725" cy="3079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Presentation</a:t>
            </a:r>
          </a:p>
          <a:p>
            <a:pPr>
              <a:spcBef>
                <a:spcPct val="0"/>
              </a:spcBef>
            </a:pPr>
            <a:r>
              <a:rPr lang="en-US" altLang="ko-KR" sz="1000" dirty="0">
                <a:solidFill>
                  <a:srgbClr val="000000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85128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Tahoma"/>
                <a:cs typeface="Tahoma"/>
              </a:rPr>
              <a:t>Gaia</a:t>
            </a:r>
            <a:br>
              <a:rPr lang="en-US" altLang="ja-JP" b="1" dirty="0" smtClean="0">
                <a:latin typeface="Tahoma"/>
                <a:cs typeface="Tahoma"/>
              </a:rPr>
            </a:br>
            <a:r>
              <a:rPr lang="en-US" altLang="ja-JP" b="1" dirty="0" smtClean="0">
                <a:latin typeface="Tahoma"/>
                <a:cs typeface="Tahoma"/>
              </a:rPr>
              <a:t>I-ON Content Repository</a:t>
            </a:r>
            <a:endParaRPr kumimoji="1" lang="ja-JP" altLang="en-US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3162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09_상반기_학습조_Q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2009_상반기_학습조_Q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959</Words>
  <Application>Microsoft Macintosh PowerPoint</Application>
  <PresentationFormat>On-screen Show (4:3)</PresentationFormat>
  <Paragraphs>339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2009_상반기_학습조_QM</vt:lpstr>
      <vt:lpstr>1_2009_상반기_학습조_QM</vt:lpstr>
      <vt:lpstr>Image</vt:lpstr>
      <vt:lpstr>I-ON Communications</vt:lpstr>
      <vt:lpstr>Agenda</vt:lpstr>
      <vt:lpstr>iCS6 I-ON Content Server 6</vt:lpstr>
      <vt:lpstr>Concept Map</vt:lpstr>
      <vt:lpstr>Reasons for iCS6</vt:lpstr>
      <vt:lpstr>PowerPoint Presentation</vt:lpstr>
      <vt:lpstr>PowerPoint Presentation</vt:lpstr>
      <vt:lpstr>PowerPoint Presentation</vt:lpstr>
      <vt:lpstr>Gaia I-ON Content Repository</vt:lpstr>
      <vt:lpstr>Agenda</vt:lpstr>
      <vt:lpstr>Main Features</vt:lpstr>
      <vt:lpstr>Architecture</vt:lpstr>
      <vt:lpstr>Server configuration</vt:lpstr>
      <vt:lpstr>Demo</vt:lpstr>
      <vt:lpstr>Aradon</vt:lpstr>
      <vt:lpstr>Why?</vt:lpstr>
      <vt:lpstr>Quick Overview</vt:lpstr>
      <vt:lpstr>Example</vt:lpstr>
      <vt:lpstr>Before &amp; After</vt:lpstr>
      <vt:lpstr>Traditional architecture</vt:lpstr>
      <vt:lpstr>Architecture – Platform in Let</vt:lpstr>
      <vt:lpstr>Architecture -  Scope</vt:lpstr>
      <vt:lpstr>iCAFE</vt:lpstr>
      <vt:lpstr>History and Key issues </vt:lpstr>
      <vt:lpstr>Reasons to use iCAFE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iihi</dc:creator>
  <cp:lastModifiedBy>Sam Choi</cp:lastModifiedBy>
  <cp:revision>48</cp:revision>
  <dcterms:created xsi:type="dcterms:W3CDTF">2011-10-18T01:54:49Z</dcterms:created>
  <dcterms:modified xsi:type="dcterms:W3CDTF">2011-10-18T10:52:19Z</dcterms:modified>
</cp:coreProperties>
</file>