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39438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60" r:id="rId6"/>
    <p:sldId id="261" r:id="rId7"/>
    <p:sldId id="262" r:id="rId8"/>
    <p:sldId id="263" r:id="rId9"/>
    <p:sldId id="272" r:id="rId10"/>
    <p:sldId id="271" r:id="rId11"/>
    <p:sldId id="259" r:id="rId12"/>
    <p:sldId id="268" r:id="rId13"/>
    <p:sldId id="267" r:id="rId14"/>
    <p:sldId id="264" r:id="rId15"/>
    <p:sldId id="265" r:id="rId16"/>
    <p:sldId id="269" r:id="rId17"/>
    <p:sldId id="266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59207" autoAdjust="0"/>
  </p:normalViewPr>
  <p:slideViewPr>
    <p:cSldViewPr>
      <p:cViewPr varScale="1">
        <p:scale>
          <a:sx n="65" d="100"/>
          <a:sy n="65" d="100"/>
        </p:scale>
        <p:origin x="-30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B04F-6020-472E-AB43-305D79CB7EAD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34007-5E5A-4FA4-A3A2-C1002DC4ED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위의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굳이 말하지 않아도 최근 소프트업계의 화두는 단연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Cloud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앞으로는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MS,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아마존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Sun, IBM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몇가지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Cloud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 업체가 모든 소프트웨어를 서비스 할 것이라는 약간 섣부른 기대마저 나오고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Saas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21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세기로 넘어가는 시점부터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몇년간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크게 이슈화 되었지만 실제로는 아시다시피 찻잔 속의 태풍에 그쳤습니다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인프라가 충분히 성숙하지 못했기 때문입니다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그러나 이제 상황이 변했습니다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 시장의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Fact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예전과 비교해서 훨씬 더 명백하고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Cloud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지향하고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정말 세상에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개의 컴퓨터만이 남을지는 모르겠지만 소프트웨어가 이제는 서비스 형태로 구현되어야 한다는 사실은 점차 일반화 되어 가고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34007-5E5A-4FA4-A3A2-C1002DC4ED75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일반적으로 문제에 합당한 최고 고차원 언어를 사용하면 생산성과 품질이 높아집니다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고차원이란 명품 등의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높다라는 의미가 아니라 추상성이 높은 언어를 고차원 혹은 고급언어라고 부릅니다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전통적으로 어셈블러는 거의 기계어와 동일하므로 추상성이 낮기 때문에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저차원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언어라 부르고 기계어를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1GL,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어셈블리어를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2GL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부릅니다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많이 알려진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PL/1, C, Java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등은 고급언어 혹은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3GL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언어라 불리며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4GL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좀더 자연어에 가까우면서도 데이터베이스 접근을 위한 언어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PL/SQL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같은 언어를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4GL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이라고 표현합니다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4GL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언어의 프로그램 문장은 다음과 같은 형태를 가집니다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 ALL EMPLOYEES WHERE "SALARY" TOTAL MORE THAN \5,000,000 </a:t>
            </a:r>
            <a:b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5GL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세대 언어는 시각적인 그래픽 인터페이스를 통해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통상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3GL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4GL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언어 컴파일러로 컴파일 할 수 있는 원시코드를 만들어 줍니다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5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세대 언어는 아직 없지만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세대 프로그래밍 도구로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#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시리즈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볼랜드나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IBM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등의 회사가 자바 같은 언어를 쓴 응용프로그램을 개발하기 위한 도구를 만들었습니다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4GL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5GL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문제를 풀지 못했다면 기존의 훌륭한 전통적 프로그래밍 언어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(C, Java,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코볼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선택해야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시도가 실패한다면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기계어나 어셈블리 수준으로 내려가야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사실 최근에는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4GL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5GL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언어를 많이 사용하지 않습니다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 언어에서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저차원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언어로 내려가는 이유는 무엇일까요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기능이 첫째 이유입니다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흔히 고차원 언어는 특정 문제 영역에만 초점을 맞추므로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잠정적으로 새로운 문제에는 유용성이 떨어질 가능성이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효율성이 그 다음 이유입니다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일반적으로 언어 수준이 높아질수록 컴퓨터 자원 효율은 떨어지며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최악의 경우에는 감내하기 어려운 상태에 이르기도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제안된 해결책은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이식성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안정성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인간 공학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테스트 편의성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이해 용이성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수정 용이성 등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반드시 품질 속성으로 평가되어야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품질 낮은 해결책으로 낭비하는 시간 비용이 값싼 프로그래밍 해결책으로 절약하는 비용을 넘어서선 안됩니다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그럼 반대로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저차원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언어에서 고차원 언어로 올라가는 이유는 무엇일까요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 언어가 제공하는 장점은 많습니다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생산성이 높아진다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가끔 놀랄 만큼 높아지기도 한다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 언어는 오류가 발생할 기회를 제거하므로 전반적인 구현 수준을 높인다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어셈블러 프로그래머는 하드웨어 레지스터를 조작해야 하므로 레지스터 할당 오류를 저지를 위험이 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 언어 프로그래머는 레지스터 오류를 저지를 가능성이 없다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 언어에서는 레지스터를 참조하지도 못하고 참조할 필요도 없기 때문이다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 해법은 코드 행수가 적다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따라서 오류가 발생할 기회도 더 적다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 언어로는 구조적 코드를 작성하기 쉽다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흥미롭게도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최고 고차원 해법은 코드가 구조적일 필요도 없다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 언어로 작성한 코드는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이식성이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더 놓다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 언어로 작성한 코드는 유지 보수성이 더 높다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고차원 언어로 작성한 코드는 테스트가 더 용이하다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결론적으로 언어차원이 높아질수록 대다수 품질 속성이 좋아진다는 뜻 입이다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앞서 언급했지만 효율성은 이와 반대입니다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 일반적으로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저차원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언어가 가지는 장점은 고차원 언어가 가지는 단점이 되고 그 역도 마찬가지입니다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극히 효율적인 해법이 필요한 문제라면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품질과 효율성 사이에 적절한 타협점을 찾을 때까지 언어수준을 낮추어야 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생산성과 품질은 좀처럼 함께 가지 못하지만 고차원 언어를 사용한다면 두 토끼를 모두 잡을 가능성이 커집니다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ICS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사용되었던 액션스크립트는 고차원 언어입니다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ICS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사용하면 생산성이 높아진다는 얘기는 결국 좀더 추상성이 높은 언어를 사용하면 생산성이 높아진다는 말과 같은 말입니다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이전의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ICafe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Thoth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스크립트도 마찬가지죠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결국 본질을 들여다보면 고차원 언어를 사용하는 장점을 활용하겠다는 얘기입니다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그러나 고차원 언어를 새로 정의하는 것이 만병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통치약이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되지는 못합니다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첫째로 고차원 언어 자체가 가지는 오류나 코드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구조등에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문제가 있다면 오히려 생산성이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저하될수도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두번째로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새로운 고차원 언어를 배워야 하는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Learning Curve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시간입니다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어쨌거나 이와 같은 관점에서 보면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ARadon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사실 거의 최고 수준의 고차원 레벨의 언어를 사용합니다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게다가 그 언어는 자체적으로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정한게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아니라 이미 정해져 있고 대부분의 사용자는 그 언어에 이미 익숙합니다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언어의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메소드는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PUT, GET, POST, DELETE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이게 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그리고 대부분의 사용자가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GET,POST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브라우저를 통해 매번 사용하고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ARadon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특정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URI(Address Key)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PUT, GET, POST, DELETE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메소드로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호출함으로써 기능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서비스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사용하겠다는 뜻입니다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ARadon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고차원 언어가 가지는 저효율성의 문제를 분산이라는 다른 방식으로 해결합니다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ARadon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사용할 때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PUT, GET, POST, DELETE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메소드와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URI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전부라면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URI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매핑된 서비스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혹은 기능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상세 구현에 대해 호출자에게 알려줄 사항이 거의 없기 때문에 분산으로 구현이 되어 </a:t>
            </a:r>
            <a:r>
              <a:rPr lang="ko-KR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저효율성의</a:t>
            </a:r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문제를 상쇄시킬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34007-5E5A-4FA4-A3A2-C1002DC4ED7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시기 적절한 애플리케이션 개발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(Timely Application Development)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소프트웨어 품질 향상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(Software Quality Improvement)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상호 운용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(Interoperability)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짧은 학습기간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(Shorter Learning Curve)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등의 상대적인 장점을 가질 수 있습니다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ko-KR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34007-5E5A-4FA4-A3A2-C1002DC4ED7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74112D4-A591-4B51-A4E4-8A0B81E1BFA2}" type="datetimeFigureOut">
              <a:rPr lang="ko-KR" altLang="en-US" smtClean="0"/>
              <a:pPr/>
              <a:t>2010-12-17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CD9C3CB-2B83-4930-8352-D3371D4449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ARadon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3568" y="4365104"/>
            <a:ext cx="7772400" cy="590223"/>
          </a:xfrm>
        </p:spPr>
        <p:txBody>
          <a:bodyPr/>
          <a:lstStyle/>
          <a:p>
            <a:r>
              <a:rPr lang="en-US" altLang="ko-KR" dirty="0" smtClean="0"/>
              <a:t>bleujin@i-on.net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</a:t>
            </a:r>
            <a:r>
              <a:rPr lang="ko-KR" altLang="en-US" dirty="0" smtClean="0"/>
              <a:t>이 아니라 </a:t>
            </a:r>
            <a:r>
              <a:rPr lang="en-US" altLang="ko-KR" dirty="0" smtClean="0"/>
              <a:t>Why ?</a:t>
            </a:r>
          </a:p>
          <a:p>
            <a:pP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추상적인 언어</a:t>
            </a:r>
            <a:r>
              <a:rPr lang="en-US" altLang="ko-KR" sz="2000" dirty="0" smtClean="0"/>
              <a:t>(Service)</a:t>
            </a:r>
            <a:r>
              <a:rPr lang="ko-KR" altLang="en-US" sz="2000" dirty="0" smtClean="0"/>
              <a:t>의 사용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- </a:t>
            </a:r>
            <a:r>
              <a:rPr lang="ko-KR" altLang="en-US" sz="2000" dirty="0" smtClean="0"/>
              <a:t>분산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- Service Client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Service Server</a:t>
            </a:r>
            <a:r>
              <a:rPr lang="ko-KR" altLang="en-US" sz="2000" dirty="0" smtClean="0"/>
              <a:t>의 구분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- Map Reduce Service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/>
              <a:t>    - Product, Language, Device </a:t>
            </a:r>
            <a:r>
              <a:rPr lang="en-US" altLang="ko-KR" sz="2000" dirty="0" err="1" smtClean="0"/>
              <a:t>Independant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?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07504" y="1556792"/>
            <a:ext cx="1666528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ko-KR" altLang="en-US" sz="1900" dirty="0" smtClean="0"/>
          </a:p>
          <a:p>
            <a:r>
              <a:rPr lang="ko-KR" altLang="en-US" sz="1200" dirty="0" err="1" smtClean="0"/>
              <a:t>웹서비스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Framework</a:t>
            </a:r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Library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DRY Metaphor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 rot="5400000">
            <a:off x="-972616" y="3717032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99592" y="5733256"/>
            <a:ext cx="6840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4008" y="6093296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-&gt; </a:t>
            </a:r>
            <a:r>
              <a:rPr lang="ko-KR" altLang="en-US" sz="1200" dirty="0" smtClean="0"/>
              <a:t>고차원 언어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5805264"/>
            <a:ext cx="756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기계어              어셈블러          </a:t>
            </a:r>
            <a:r>
              <a:rPr lang="en-US" altLang="ko-KR" sz="1200" dirty="0" smtClean="0"/>
              <a:t>PL/1,C,Java             PL/SQL            C#(</a:t>
            </a:r>
            <a:r>
              <a:rPr lang="ko-KR" altLang="en-US" sz="1200" dirty="0" smtClean="0"/>
              <a:t>도구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23528" y="2204864"/>
            <a:ext cx="360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규모의 관점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평행 사변형 29"/>
          <p:cNvSpPr/>
          <p:nvPr/>
        </p:nvSpPr>
        <p:spPr>
          <a:xfrm rot="478656">
            <a:off x="1112744" y="943856"/>
            <a:ext cx="11151577" cy="3849264"/>
          </a:xfrm>
          <a:prstGeom prst="parallelogram">
            <a:avLst>
              <a:gd name="adj" fmla="val 131158"/>
            </a:avLst>
          </a:prstGeom>
          <a:solidFill>
            <a:schemeClr val="tx2">
              <a:lumMod val="40000"/>
              <a:lumOff val="60000"/>
              <a:alpha val="31000"/>
            </a:schemeClr>
          </a:solidFill>
          <a:ln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DRY Service Metaphor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58052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기계어</a:t>
            </a:r>
            <a:endParaRPr lang="ko-KR" altLang="en-US" sz="1200" dirty="0"/>
          </a:p>
        </p:txBody>
      </p:sp>
      <p:cxnSp>
        <p:nvCxnSpPr>
          <p:cNvPr id="13" name="직선 연결선 12"/>
          <p:cNvCxnSpPr/>
          <p:nvPr/>
        </p:nvCxnSpPr>
        <p:spPr>
          <a:xfrm flipV="1">
            <a:off x="899592" y="2420888"/>
            <a:ext cx="5328592" cy="331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rot="5400000" flipH="1" flipV="1">
            <a:off x="-1296652" y="3465004"/>
            <a:ext cx="4464496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933100" y="5733256"/>
            <a:ext cx="6768752" cy="1124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39752" y="602128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어셈블러</a:t>
            </a:r>
            <a:endParaRPr lang="ko-KR" altLang="en-US" sz="12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928467" y="4005064"/>
            <a:ext cx="6984776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928467" y="1115119"/>
            <a:ext cx="4968552" cy="2880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3888" y="6237312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C,Java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716016" y="6453336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ActionS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868144" y="658100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HTTP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971600" y="322400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Single Service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2123728" y="2636912"/>
            <a:ext cx="13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Adapter Service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203848" y="191683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Eco Service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259632" y="4880193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Library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03848" y="357301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tx2">
                    <a:lumMod val="75000"/>
                  </a:schemeClr>
                </a:solidFill>
              </a:rPr>
              <a:t>Framework</a:t>
            </a:r>
            <a:endParaRPr lang="ko-KR" altLang="en-US" sz="1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4008" y="2564904"/>
            <a:ext cx="106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 Service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평행 사변형 35"/>
          <p:cNvSpPr/>
          <p:nvPr/>
        </p:nvSpPr>
        <p:spPr>
          <a:xfrm rot="458320">
            <a:off x="4080587" y="3345972"/>
            <a:ext cx="1366788" cy="281468"/>
          </a:xfrm>
          <a:prstGeom prst="parallelogram">
            <a:avLst>
              <a:gd name="adj" fmla="val 145498"/>
            </a:avLst>
          </a:prstGeom>
          <a:solidFill>
            <a:schemeClr val="tx1">
              <a:lumMod val="65000"/>
              <a:lumOff val="35000"/>
              <a:alpha val="35000"/>
            </a:schemeClr>
          </a:solidFill>
          <a:effectLst>
            <a:outerShdw blurRad="736600" dist="1409700" dir="804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APP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평행 사변형 36"/>
          <p:cNvSpPr/>
          <p:nvPr/>
        </p:nvSpPr>
        <p:spPr>
          <a:xfrm rot="458320">
            <a:off x="5809229" y="3195206"/>
            <a:ext cx="1265219" cy="281468"/>
          </a:xfrm>
          <a:prstGeom prst="parallelogram">
            <a:avLst>
              <a:gd name="adj" fmla="val 145498"/>
            </a:avLst>
          </a:prstGeom>
          <a:solidFill>
            <a:schemeClr val="tx1">
              <a:lumMod val="65000"/>
              <a:lumOff val="35000"/>
              <a:alpha val="35000"/>
            </a:schemeClr>
          </a:solidFill>
          <a:effectLst>
            <a:outerShdw blurRad="736600" dist="1409700" dir="804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ICS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평행 사변형 37"/>
          <p:cNvSpPr/>
          <p:nvPr/>
        </p:nvSpPr>
        <p:spPr>
          <a:xfrm rot="458320">
            <a:off x="7577656" y="2848667"/>
            <a:ext cx="1265219" cy="281468"/>
          </a:xfrm>
          <a:prstGeom prst="parallelogram">
            <a:avLst>
              <a:gd name="adj" fmla="val 145498"/>
            </a:avLst>
          </a:prstGeom>
          <a:solidFill>
            <a:schemeClr val="tx1">
              <a:lumMod val="65000"/>
              <a:lumOff val="35000"/>
              <a:alpha val="35000"/>
            </a:schemeClr>
          </a:solidFill>
          <a:effectLst>
            <a:outerShdw blurRad="736600" dist="1409700" dir="804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평행 사변형 38"/>
          <p:cNvSpPr/>
          <p:nvPr/>
        </p:nvSpPr>
        <p:spPr>
          <a:xfrm rot="458320">
            <a:off x="5233075" y="3052561"/>
            <a:ext cx="1285846" cy="281468"/>
          </a:xfrm>
          <a:prstGeom prst="parallelogram">
            <a:avLst>
              <a:gd name="adj" fmla="val 145498"/>
            </a:avLst>
          </a:prstGeom>
          <a:solidFill>
            <a:schemeClr val="tx1">
              <a:lumMod val="65000"/>
              <a:lumOff val="35000"/>
              <a:alpha val="35000"/>
            </a:schemeClr>
          </a:solidFill>
          <a:effectLst>
            <a:outerShdw blurRad="736600" dist="1409700" dir="8040000" algn="ctr" rotWithShape="0">
              <a:srgbClr val="000000">
                <a:alpha val="8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Icafe</a:t>
            </a:r>
            <a:r>
              <a:rPr lang="en-US" altLang="ko-KR" dirty="0" smtClean="0"/>
              <a:t>, 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ko-KR" altLang="en-US" sz="1900" dirty="0" smtClean="0"/>
          </a:p>
          <a:p>
            <a:r>
              <a:rPr lang="en-US" altLang="ko-KR" sz="1900" dirty="0" smtClean="0"/>
              <a:t>1 </a:t>
            </a:r>
            <a:r>
              <a:rPr lang="ko-KR" altLang="en-US" sz="1900" dirty="0" smtClean="0"/>
              <a:t>현재 </a:t>
            </a:r>
            <a:r>
              <a:rPr lang="ko-KR" altLang="en-US" sz="1900" dirty="0" err="1" smtClean="0"/>
              <a:t>디렉토리에</a:t>
            </a:r>
            <a:r>
              <a:rPr lang="ko-KR" altLang="en-US" sz="1900" dirty="0" smtClean="0"/>
              <a:t> 다운로드 받은 </a:t>
            </a:r>
            <a:r>
              <a:rPr lang="en-US" altLang="ko-KR" sz="1900" dirty="0" smtClean="0"/>
              <a:t>aradon_fat.zip</a:t>
            </a:r>
            <a:r>
              <a:rPr lang="ko-KR" altLang="en-US" sz="1900" dirty="0" smtClean="0"/>
              <a:t>의 압축을 푼다</a:t>
            </a:r>
            <a:r>
              <a:rPr lang="en-US" altLang="ko-KR" sz="1900" dirty="0" smtClean="0"/>
              <a:t>.(./</a:t>
            </a:r>
            <a:r>
              <a:rPr lang="en-US" altLang="ko-KR" sz="1900" dirty="0" err="1" smtClean="0"/>
              <a:t>aradon_fat</a:t>
            </a:r>
            <a:r>
              <a:rPr lang="en-US" altLang="ko-KR" sz="1900" dirty="0" smtClean="0"/>
              <a:t>) </a:t>
            </a:r>
            <a:r>
              <a:rPr lang="en-US" altLang="ko-KR" sz="1000" dirty="0" smtClean="0"/>
              <a:t>http://61.250.201.157/simple/aradon_fat.zip</a:t>
            </a:r>
            <a:r>
              <a:rPr lang="en-US" altLang="ko-KR" sz="1900" dirty="0" smtClean="0"/>
              <a:t/>
            </a:r>
            <a:br>
              <a:rPr lang="en-US" altLang="ko-KR" sz="1900" dirty="0" smtClean="0"/>
            </a:br>
            <a:endParaRPr lang="en-US" altLang="ko-KR" sz="1900" dirty="0" smtClean="0"/>
          </a:p>
          <a:p>
            <a:r>
              <a:rPr lang="en-US" altLang="ko-KR" sz="1900" dirty="0" smtClean="0"/>
              <a:t>2 ./</a:t>
            </a:r>
            <a:r>
              <a:rPr lang="en-US" altLang="ko-KR" sz="1900" dirty="0" err="1" smtClean="0"/>
              <a:t>aradon_fat</a:t>
            </a:r>
            <a:r>
              <a:rPr lang="en-US" altLang="ko-KR" sz="1900" dirty="0" smtClean="0"/>
              <a:t> </a:t>
            </a:r>
            <a:r>
              <a:rPr lang="ko-KR" altLang="en-US" sz="1900" dirty="0" err="1" smtClean="0"/>
              <a:t>디렉토리로</a:t>
            </a:r>
            <a:r>
              <a:rPr lang="ko-KR" altLang="en-US" sz="1900" dirty="0" smtClean="0"/>
              <a:t> 이동하여 </a:t>
            </a:r>
            <a:r>
              <a:rPr lang="en-US" altLang="ko-KR" sz="1900" dirty="0" smtClean="0"/>
              <a:t>samplesite.zip</a:t>
            </a:r>
            <a:r>
              <a:rPr lang="ko-KR" altLang="en-US" sz="1900" dirty="0" smtClean="0"/>
              <a:t>를 </a:t>
            </a:r>
            <a:r>
              <a:rPr lang="ko-KR" altLang="en-US" sz="1900" dirty="0" err="1" smtClean="0"/>
              <a:t>현재디렉토리에</a:t>
            </a:r>
            <a:r>
              <a:rPr lang="ko-KR" altLang="en-US" sz="1900" dirty="0" smtClean="0"/>
              <a:t> 압축을 푼다</a:t>
            </a:r>
            <a:r>
              <a:rPr lang="en-US" altLang="ko-KR" sz="1900" dirty="0" smtClean="0"/>
              <a:t>.(./</a:t>
            </a:r>
            <a:r>
              <a:rPr lang="en-US" altLang="ko-KR" sz="1900" dirty="0" err="1" smtClean="0"/>
              <a:t>aradon_fat</a:t>
            </a:r>
            <a:r>
              <a:rPr lang="en-US" altLang="ko-KR" sz="1900" dirty="0" smtClean="0"/>
              <a:t>/</a:t>
            </a:r>
            <a:r>
              <a:rPr lang="en-US" altLang="ko-KR" sz="1900" u="sng" dirty="0" err="1" smtClean="0"/>
              <a:t>samplesite</a:t>
            </a:r>
            <a:r>
              <a:rPr lang="en-US" altLang="ko-KR" sz="1900" u="sng" dirty="0" smtClean="0"/>
              <a:t> </a:t>
            </a:r>
            <a:br>
              <a:rPr lang="en-US" altLang="ko-KR" sz="1900" u="sng" dirty="0" smtClean="0"/>
            </a:br>
            <a:endParaRPr lang="en-US" altLang="ko-KR" sz="1900" u="sng" dirty="0" smtClean="0"/>
          </a:p>
          <a:p>
            <a:r>
              <a:rPr lang="en-US" altLang="ko-KR" sz="1900" dirty="0" smtClean="0"/>
              <a:t>3 ./</a:t>
            </a:r>
            <a:r>
              <a:rPr lang="en-US" altLang="ko-KR" sz="1900" dirty="0" err="1" smtClean="0"/>
              <a:t>aradon_fat</a:t>
            </a:r>
            <a:r>
              <a:rPr lang="en-US" altLang="ko-KR" sz="1900" dirty="0" smtClean="0"/>
              <a:t> </a:t>
            </a:r>
            <a:r>
              <a:rPr lang="ko-KR" altLang="en-US" sz="1900" dirty="0" err="1" smtClean="0"/>
              <a:t>디렉토리의</a:t>
            </a:r>
            <a:r>
              <a:rPr lang="ko-KR" altLang="en-US" sz="1900" dirty="0" smtClean="0"/>
              <a:t> </a:t>
            </a:r>
            <a:r>
              <a:rPr lang="en-US" altLang="ko-KR" sz="1900" dirty="0" smtClean="0"/>
              <a:t>start.bat</a:t>
            </a:r>
            <a:r>
              <a:rPr lang="ko-KR" altLang="en-US" sz="1900" dirty="0" smtClean="0"/>
              <a:t>을 실행시킨다</a:t>
            </a:r>
            <a:r>
              <a:rPr lang="en-US" altLang="ko-KR" sz="1900" dirty="0" smtClean="0"/>
              <a:t>. (</a:t>
            </a:r>
            <a:r>
              <a:rPr lang="ko-KR" altLang="en-US" sz="1900" dirty="0" smtClean="0"/>
              <a:t>기본으로 </a:t>
            </a:r>
            <a:r>
              <a:rPr lang="en-US" altLang="ko-KR" sz="1900" dirty="0" smtClean="0"/>
              <a:t>9002</a:t>
            </a:r>
            <a:r>
              <a:rPr lang="ko-KR" altLang="en-US" sz="1900" dirty="0" smtClean="0"/>
              <a:t>번 포트와 </a:t>
            </a:r>
            <a:r>
              <a:rPr lang="en-US" altLang="ko-KR" sz="1900" dirty="0" smtClean="0"/>
              <a:t>27017, 28017 </a:t>
            </a:r>
            <a:r>
              <a:rPr lang="ko-KR" altLang="en-US" sz="1900" dirty="0" smtClean="0"/>
              <a:t>포트를 사용한다</a:t>
            </a:r>
            <a:r>
              <a:rPr lang="en-US" altLang="ko-KR" sz="1900" dirty="0" smtClean="0"/>
              <a:t>. )</a:t>
            </a:r>
            <a:br>
              <a:rPr lang="en-US" altLang="ko-KR" sz="1900" dirty="0" smtClean="0"/>
            </a:br>
            <a:endParaRPr lang="en-US" altLang="ko-KR" sz="1900" dirty="0" smtClean="0"/>
          </a:p>
          <a:p>
            <a:r>
              <a:rPr lang="en-US" altLang="ko-KR" sz="1900" dirty="0" smtClean="0"/>
              <a:t>4 ./</a:t>
            </a:r>
            <a:r>
              <a:rPr lang="en-US" altLang="ko-KR" sz="1900" dirty="0" err="1" smtClean="0"/>
              <a:t>aradon_fat</a:t>
            </a:r>
            <a:r>
              <a:rPr lang="en-US" altLang="ko-KR" sz="1900" dirty="0" smtClean="0"/>
              <a:t>/</a:t>
            </a:r>
            <a:r>
              <a:rPr lang="en-US" altLang="ko-KR" sz="1900" u="sng" dirty="0" err="1" smtClean="0"/>
              <a:t>samplesite</a:t>
            </a:r>
            <a:r>
              <a:rPr lang="en-US" altLang="ko-KR" sz="1900" u="sng" dirty="0" smtClean="0"/>
              <a:t>/ </a:t>
            </a:r>
            <a:r>
              <a:rPr lang="ko-KR" altLang="en-US" sz="1900" u="sng" dirty="0" err="1" smtClean="0"/>
              <a:t>디렉토리의</a:t>
            </a:r>
            <a:r>
              <a:rPr lang="ko-KR" altLang="en-US" sz="1900" u="sng" dirty="0" smtClean="0"/>
              <a:t> </a:t>
            </a:r>
            <a:r>
              <a:rPr lang="en-US" altLang="ko-KR" sz="1900" u="sng" dirty="0" smtClean="0"/>
              <a:t>start.bat</a:t>
            </a:r>
            <a:r>
              <a:rPr lang="ko-KR" altLang="en-US" sz="1900" u="sng" dirty="0" smtClean="0"/>
              <a:t>을 실행시킨다</a:t>
            </a:r>
            <a:r>
              <a:rPr lang="en-US" altLang="ko-KR" sz="1900" u="sng" dirty="0" smtClean="0"/>
              <a:t>. (</a:t>
            </a:r>
            <a:r>
              <a:rPr lang="ko-KR" altLang="en-US" sz="1900" u="sng" dirty="0" smtClean="0"/>
              <a:t>기본으로 </a:t>
            </a:r>
            <a:r>
              <a:rPr lang="en-US" altLang="ko-KR" sz="1900" u="sng" dirty="0" smtClean="0"/>
              <a:t>8095</a:t>
            </a:r>
            <a:r>
              <a:rPr lang="ko-KR" altLang="en-US" sz="1900" u="sng" dirty="0" smtClean="0"/>
              <a:t>번 포트를 사용한다</a:t>
            </a:r>
            <a:r>
              <a:rPr lang="en-US" altLang="ko-KR" sz="1900" u="sng" dirty="0" smtClean="0"/>
              <a:t>.)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ko-KR" altLang="en-US" sz="1900" dirty="0" smtClean="0"/>
          </a:p>
          <a:p>
            <a:r>
              <a:rPr lang="en-US" altLang="ko-KR" sz="2000" dirty="0" smtClean="0"/>
              <a:t>http://localhost:8095/simple/aradon/board/board.htm </a:t>
            </a:r>
            <a:r>
              <a:rPr lang="ko-KR" altLang="en-US" sz="2000" dirty="0" smtClean="0"/>
              <a:t>으로 접속하여 </a:t>
            </a:r>
          </a:p>
          <a:p>
            <a:endParaRPr lang="ko-KR" altLang="en-US" sz="2000" dirty="0" smtClean="0"/>
          </a:p>
          <a:p>
            <a:r>
              <a:rPr lang="en-US" altLang="ko-KR" sz="2000" dirty="0" smtClean="0"/>
              <a:t>List - Add Article : </a:t>
            </a:r>
            <a:r>
              <a:rPr lang="ko-KR" altLang="en-US" sz="2000" dirty="0" smtClean="0"/>
              <a:t>글 등록 </a:t>
            </a:r>
            <a:r>
              <a:rPr lang="en-US" altLang="ko-KR" sz="2000" dirty="0" smtClean="0"/>
              <a:t>:</a:t>
            </a:r>
          </a:p>
          <a:p>
            <a:r>
              <a:rPr lang="en-US" altLang="ko-KR" sz="2000" dirty="0" smtClean="0"/>
              <a:t>View - </a:t>
            </a:r>
            <a:r>
              <a:rPr lang="en-US" altLang="ko-KR" sz="2000" u="sng" dirty="0" smtClean="0"/>
              <a:t>Pre List : </a:t>
            </a:r>
            <a:r>
              <a:rPr lang="ko-KR" altLang="en-US" sz="2000" u="sng" dirty="0" smtClean="0"/>
              <a:t>이전 페이지로</a:t>
            </a:r>
            <a:r>
              <a:rPr lang="en-US" altLang="ko-KR" sz="2000" u="sng" dirty="0" smtClean="0"/>
              <a:t>, Edit </a:t>
            </a:r>
            <a:r>
              <a:rPr lang="en-US" altLang="ko-KR" sz="2000" u="sng" dirty="0" err="1" smtClean="0"/>
              <a:t>ARticle</a:t>
            </a:r>
            <a:r>
              <a:rPr lang="en-US" altLang="ko-KR" sz="2000" u="sng" dirty="0" smtClean="0"/>
              <a:t> : </a:t>
            </a:r>
            <a:r>
              <a:rPr lang="ko-KR" altLang="en-US" sz="2000" u="sng" dirty="0" smtClean="0"/>
              <a:t>글 수정</a:t>
            </a:r>
            <a:r>
              <a:rPr lang="en-US" altLang="ko-KR" sz="2000" u="sng" dirty="0" smtClean="0"/>
              <a:t>, Delete : </a:t>
            </a:r>
            <a:r>
              <a:rPr lang="ko-KR" altLang="en-US" sz="2000" u="sng" dirty="0" smtClean="0"/>
              <a:t>글 삭제</a:t>
            </a:r>
          </a:p>
          <a:p>
            <a:r>
              <a:rPr lang="en-US" altLang="ko-KR" sz="2000" dirty="0" smtClean="0"/>
              <a:t>Edit - Apply Modify : </a:t>
            </a:r>
            <a:r>
              <a:rPr lang="ko-KR" altLang="en-US" sz="2000" dirty="0" err="1" smtClean="0"/>
              <a:t>글수정</a:t>
            </a:r>
            <a:r>
              <a:rPr lang="en-US" altLang="ko-KR" sz="2000" dirty="0" smtClean="0"/>
              <a:t>, Cancel : </a:t>
            </a:r>
            <a:r>
              <a:rPr lang="ko-KR" altLang="en-US" sz="2000" dirty="0" smtClean="0"/>
              <a:t>글 목록으로</a:t>
            </a:r>
            <a:r>
              <a:rPr lang="en-US" altLang="ko-KR" sz="2000" dirty="0" smtClean="0"/>
              <a:t>, Delete : </a:t>
            </a:r>
            <a:r>
              <a:rPr lang="ko-KR" altLang="en-US" sz="2000" dirty="0" smtClean="0"/>
              <a:t>글 삭제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1</a:t>
            </a:r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ko-KR" altLang="en-US" sz="1900" dirty="0" smtClean="0"/>
          </a:p>
          <a:p>
            <a:r>
              <a:rPr lang="en-US" altLang="ko-KR" sz="1800" dirty="0" smtClean="0"/>
              <a:t>(HTML5 </a:t>
            </a:r>
            <a:r>
              <a:rPr lang="ko-KR" altLang="en-US" sz="1800" dirty="0" smtClean="0"/>
              <a:t>일부 기능을 사용했기 때문에 </a:t>
            </a:r>
            <a:r>
              <a:rPr lang="ko-KR" altLang="en-US" sz="1800" dirty="0" err="1" smtClean="0"/>
              <a:t>파이어폭스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3.6.2 </a:t>
            </a:r>
            <a:r>
              <a:rPr lang="ko-KR" altLang="en-US" sz="1800" dirty="0" smtClean="0"/>
              <a:t>이상의 최신버전으로 접속해야 한다</a:t>
            </a:r>
            <a:r>
              <a:rPr lang="en-US" altLang="ko-KR" sz="1800" dirty="0" smtClean="0"/>
              <a:t>. )</a:t>
            </a:r>
          </a:p>
          <a:p>
            <a:r>
              <a:rPr lang="en-US" altLang="ko-KR" sz="1800" dirty="0" smtClean="0"/>
              <a:t>http://localhost:8095/simple/aradon/upload/list.htm </a:t>
            </a:r>
            <a:r>
              <a:rPr lang="ko-KR" altLang="en-US" sz="1800" dirty="0" smtClean="0"/>
              <a:t>로 접속하여 </a:t>
            </a:r>
          </a:p>
          <a:p>
            <a:endParaRPr lang="ko-KR" altLang="en-US" sz="1800" dirty="0" smtClean="0"/>
          </a:p>
          <a:p>
            <a:r>
              <a:rPr lang="en-US" altLang="ko-KR" sz="1800" dirty="0" smtClean="0"/>
              <a:t>Add </a:t>
            </a:r>
            <a:r>
              <a:rPr lang="en-US" altLang="ko-KR" sz="1800" u="sng" dirty="0" smtClean="0"/>
              <a:t>Gallery</a:t>
            </a:r>
            <a:r>
              <a:rPr lang="ko-KR" altLang="en-US" sz="1800" u="sng" dirty="0" smtClean="0"/>
              <a:t>를 클릭하여 등록화면으로 이동한다</a:t>
            </a:r>
            <a:r>
              <a:rPr lang="en-US" altLang="ko-KR" sz="1800" u="sng" dirty="0" smtClean="0"/>
              <a:t>. </a:t>
            </a:r>
            <a:br>
              <a:rPr lang="en-US" altLang="ko-KR" sz="1800" u="sng" dirty="0" smtClean="0"/>
            </a:br>
            <a:endParaRPr lang="en-US" altLang="ko-KR" sz="1800" u="sng" dirty="0" smtClean="0"/>
          </a:p>
          <a:p>
            <a:r>
              <a:rPr lang="en-US" altLang="ko-KR" sz="1800" dirty="0" smtClean="0"/>
              <a:t>Memo </a:t>
            </a:r>
            <a:r>
              <a:rPr lang="ko-KR" altLang="en-US" sz="1800" dirty="0" err="1" smtClean="0"/>
              <a:t>란에</a:t>
            </a:r>
            <a:r>
              <a:rPr lang="ko-KR" altLang="en-US" sz="1800" dirty="0" smtClean="0"/>
              <a:t> 간단한 내용을 적고 </a:t>
            </a:r>
            <a:r>
              <a:rPr lang="en-US" altLang="ko-KR" sz="1800" dirty="0" smtClean="0"/>
              <a:t>"drop </a:t>
            </a:r>
            <a:r>
              <a:rPr lang="en-US" altLang="ko-KR" sz="1800" u="sng" dirty="0" err="1" smtClean="0"/>
              <a:t>img</a:t>
            </a:r>
            <a:r>
              <a:rPr lang="en-US" altLang="ko-KR" sz="1800" u="sng" dirty="0" smtClean="0"/>
              <a:t> files here"</a:t>
            </a:r>
            <a:r>
              <a:rPr lang="ko-KR" altLang="en-US" sz="1800" u="sng" dirty="0" smtClean="0"/>
              <a:t>로 탐색기의 이미지 파일들을 드래그하여 옮긴다</a:t>
            </a:r>
            <a:r>
              <a:rPr lang="en-US" altLang="ko-KR" sz="1800" u="sng" dirty="0" smtClean="0"/>
              <a:t>. (</a:t>
            </a:r>
            <a:r>
              <a:rPr lang="ko-KR" altLang="en-US" sz="1800" u="sng" dirty="0" smtClean="0"/>
              <a:t>이미지 파일이 등록된다</a:t>
            </a:r>
            <a:r>
              <a:rPr lang="en-US" altLang="ko-KR" sz="1800" u="sng" dirty="0" smtClean="0"/>
              <a:t>.)</a:t>
            </a:r>
            <a:br>
              <a:rPr lang="en-US" altLang="ko-KR" sz="1800" u="sng" dirty="0" smtClean="0"/>
            </a:br>
            <a:r>
              <a:rPr lang="en-US" altLang="ko-KR" sz="1800" dirty="0" smtClean="0"/>
              <a:t>(</a:t>
            </a:r>
            <a:r>
              <a:rPr lang="ko-KR" altLang="en-US" sz="1800" dirty="0" smtClean="0"/>
              <a:t>만약 브라우저의 주소가 이미지의 파일 주소로 이동했다면 </a:t>
            </a:r>
            <a:r>
              <a:rPr lang="ko-KR" altLang="en-US" sz="1800" dirty="0" err="1" smtClean="0"/>
              <a:t>파이어폭스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3.6.2 </a:t>
            </a:r>
            <a:r>
              <a:rPr lang="ko-KR" altLang="en-US" sz="1800" dirty="0" smtClean="0"/>
              <a:t>이상을 사용하고 있는지 다시 확인한다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현재는 파일이름은 영문으로 된 이미지 파일만을 사용해야 한다</a:t>
            </a:r>
            <a:r>
              <a:rPr lang="en-US" altLang="ko-KR" sz="1800" dirty="0" smtClean="0"/>
              <a:t>. )</a:t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r>
              <a:rPr lang="ko-KR" altLang="en-US" sz="1800" dirty="0" smtClean="0"/>
              <a:t>   </a:t>
            </a:r>
            <a:r>
              <a:rPr lang="en-US" altLang="ko-KR" sz="1800" dirty="0" smtClean="0"/>
              <a:t>Add Content </a:t>
            </a:r>
            <a:r>
              <a:rPr lang="ko-KR" altLang="en-US" sz="1800" dirty="0" smtClean="0"/>
              <a:t>글자를 클릭하여 </a:t>
            </a:r>
            <a:r>
              <a:rPr lang="en-US" altLang="ko-KR" sz="1800" u="sng" dirty="0" smtClean="0"/>
              <a:t>Content</a:t>
            </a:r>
            <a:r>
              <a:rPr lang="ko-KR" altLang="en-US" sz="1800" u="sng" dirty="0" smtClean="0"/>
              <a:t>를 등록한다</a:t>
            </a:r>
            <a:r>
              <a:rPr lang="en-US" altLang="ko-KR" sz="1800" u="sng" dirty="0" smtClean="0"/>
              <a:t>.</a:t>
            </a:r>
            <a:endParaRPr lang="ko-KR" altLang="en-US" sz="18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2</a:t>
            </a:r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ko-KR" altLang="en-US" sz="1900" dirty="0" smtClean="0"/>
          </a:p>
          <a:p>
            <a:r>
              <a:rPr lang="en-US" altLang="ko-KR" sz="1800" dirty="0" smtClean="0"/>
              <a:t>http://localhost:8095/simple/aradon/employee/employee.htm </a:t>
            </a:r>
            <a:r>
              <a:rPr lang="ko-KR" altLang="en-US" sz="1800" dirty="0" smtClean="0"/>
              <a:t>로 접속하여 </a:t>
            </a:r>
          </a:p>
          <a:p>
            <a:endParaRPr lang="ko-KR" altLang="en-US" sz="1800" dirty="0" smtClean="0"/>
          </a:p>
          <a:p>
            <a:r>
              <a:rPr lang="en-US" altLang="ko-KR" sz="1800" dirty="0" smtClean="0"/>
              <a:t>Add </a:t>
            </a:r>
            <a:r>
              <a:rPr lang="en-US" altLang="ko-KR" sz="1800" u="sng" dirty="0" smtClean="0"/>
              <a:t>Employee</a:t>
            </a:r>
            <a:r>
              <a:rPr lang="ko-KR" altLang="en-US" sz="1800" u="sng" dirty="0" smtClean="0"/>
              <a:t>를 클릭하여 등록화면으로 이동한다</a:t>
            </a:r>
            <a:r>
              <a:rPr lang="en-US" altLang="ko-KR" sz="1800" u="sng" dirty="0" smtClean="0"/>
              <a:t>. (Random</a:t>
            </a:r>
            <a:r>
              <a:rPr lang="ko-KR" altLang="en-US" sz="1800" u="sng" dirty="0" smtClean="0"/>
              <a:t>으로 값을 채운다</a:t>
            </a:r>
            <a:r>
              <a:rPr lang="en-US" altLang="ko-KR" sz="1800" u="sng" dirty="0" smtClean="0"/>
              <a:t>)</a:t>
            </a:r>
            <a:br>
              <a:rPr lang="en-US" altLang="ko-KR" sz="1800" u="sng" dirty="0" smtClean="0"/>
            </a:br>
            <a:endParaRPr lang="en-US" altLang="ko-KR" sz="1800" u="sng" dirty="0" smtClean="0"/>
          </a:p>
          <a:p>
            <a:r>
              <a:rPr lang="ko-KR" altLang="en-US" sz="1800" dirty="0" smtClean="0"/>
              <a:t>몇 명의 사원을 </a:t>
            </a:r>
            <a:r>
              <a:rPr lang="ko-KR" altLang="en-US" sz="1800" dirty="0" err="1" smtClean="0"/>
              <a:t>등록한후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List </a:t>
            </a:r>
            <a:r>
              <a:rPr lang="ko-KR" altLang="en-US" sz="1800" dirty="0" smtClean="0"/>
              <a:t>화면에서 </a:t>
            </a:r>
            <a:r>
              <a:rPr lang="en-US" altLang="ko-KR" sz="1800" dirty="0" smtClean="0"/>
              <a:t>Search</a:t>
            </a:r>
            <a:r>
              <a:rPr lang="ko-KR" altLang="en-US" sz="1800" dirty="0" smtClean="0"/>
              <a:t>를 해본다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loreLet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indexLet</a:t>
            </a:r>
            <a:r>
              <a:rPr lang="en-US" altLang="ko-KR" sz="1800" dirty="0" smtClean="0"/>
              <a:t>, </a:t>
            </a:r>
            <a:r>
              <a:rPr lang="en-US" altLang="ko-KR" sz="1800" dirty="0" err="1" smtClean="0"/>
              <a:t>searchLet</a:t>
            </a:r>
            <a:r>
              <a:rPr lang="ko-KR" altLang="en-US" sz="1800" dirty="0" smtClean="0"/>
              <a:t>의 복합적인 활용</a:t>
            </a:r>
            <a:r>
              <a:rPr lang="en-US" altLang="ko-KR" sz="1800" dirty="0" smtClean="0"/>
              <a:t>)</a:t>
            </a:r>
            <a:endParaRPr lang="ko-KR" altLang="en-US" sz="18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 3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5241868" y="7417580"/>
            <a:ext cx="2788212" cy="69521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bleujin\AppData\Local\Microsoft\Windows\Temporary Internet Files\Content.IE5\XXUV80E2\MC9001974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9991" y="2760838"/>
            <a:ext cx="512129" cy="1009403"/>
          </a:xfrm>
          <a:prstGeom prst="rect">
            <a:avLst/>
          </a:prstGeom>
          <a:noFill/>
        </p:spPr>
      </p:pic>
      <p:pic>
        <p:nvPicPr>
          <p:cNvPr id="1027" name="Picture 3" descr="C:\Users\bleujin\AppData\Local\Microsoft\Windows\Temporary Internet Files\Content.IE5\TVPPHV45\MC900339638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08920"/>
            <a:ext cx="844473" cy="850969"/>
          </a:xfrm>
          <a:prstGeom prst="rect">
            <a:avLst/>
          </a:prstGeom>
          <a:noFill/>
        </p:spPr>
      </p:pic>
      <p:pic>
        <p:nvPicPr>
          <p:cNvPr id="1028" name="Picture 4" descr="C:\Users\bleujin\AppData\Local\Microsoft\Windows\Temporary Internet Files\Content.IE5\XXUV80E2\MC900043833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3861048"/>
            <a:ext cx="639853" cy="646038"/>
          </a:xfrm>
          <a:prstGeom prst="rect">
            <a:avLst/>
          </a:prstGeom>
          <a:noFill/>
        </p:spPr>
      </p:pic>
      <p:pic>
        <p:nvPicPr>
          <p:cNvPr id="1029" name="Picture 5" descr="C:\Users\bleujin\AppData\Local\Microsoft\Windows\Temporary Internet Files\Content.IE5\AX35Y1RU\MC900432629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157192"/>
            <a:ext cx="864096" cy="864096"/>
          </a:xfrm>
          <a:prstGeom prst="rect">
            <a:avLst/>
          </a:prstGeom>
          <a:noFill/>
        </p:spPr>
      </p:pic>
      <p:pic>
        <p:nvPicPr>
          <p:cNvPr id="1030" name="Picture 6" descr="C:\Users\bleujin\AppData\Local\Microsoft\Windows\Temporary Internet Files\Content.IE5\NUEIOU52\MC900358877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1340768"/>
            <a:ext cx="991296" cy="1109985"/>
          </a:xfrm>
          <a:prstGeom prst="rect">
            <a:avLst/>
          </a:prstGeom>
          <a:noFill/>
        </p:spPr>
      </p:pic>
      <p:pic>
        <p:nvPicPr>
          <p:cNvPr id="1031" name="Picture 7" descr="C:\Users\bleujin\AppData\Local\Microsoft\Windows\Temporary Internet Files\Content.IE5\TVPPHV45\MC900361524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59832" y="3140968"/>
            <a:ext cx="1045230" cy="794519"/>
          </a:xfrm>
          <a:prstGeom prst="rect">
            <a:avLst/>
          </a:prstGeom>
          <a:noFill/>
        </p:spPr>
      </p:pic>
      <p:pic>
        <p:nvPicPr>
          <p:cNvPr id="1032" name="Picture 8" descr="C:\Users\bleujin\AppData\Local\Microsoft\Windows\Temporary Internet Files\Content.IE5\AX35Y1RU\MC900036372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48264" y="4221088"/>
            <a:ext cx="1030968" cy="1017414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5004048" y="242088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ARadon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652120" y="5229200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Core Service(Distribute)</a:t>
            </a:r>
            <a:endParaRPr lang="ko-KR" altLang="en-US" dirty="0"/>
          </a:p>
        </p:txBody>
      </p:sp>
      <p:pic>
        <p:nvPicPr>
          <p:cNvPr id="1033" name="Picture 9" descr="C:\Users\bleujin\AppData\Local\Microsoft\Windows\Temporary Internet Files\Content.IE5\NUEIOU52\MC900199025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92280" y="2420888"/>
            <a:ext cx="958181" cy="954259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228184" y="206084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User Defined Service</a:t>
            </a:r>
            <a:endParaRPr lang="ko-KR" altLang="en-US" dirty="0"/>
          </a:p>
        </p:txBody>
      </p:sp>
      <p:sp>
        <p:nvSpPr>
          <p:cNvPr id="30" name="오른쪽으로 구부러진 화살표 29"/>
          <p:cNvSpPr/>
          <p:nvPr/>
        </p:nvSpPr>
        <p:spPr>
          <a:xfrm>
            <a:off x="5868144" y="3212976"/>
            <a:ext cx="1008112" cy="1368152"/>
          </a:xfrm>
          <a:prstGeom prst="curvedRightArrow">
            <a:avLst>
              <a:gd name="adj1" fmla="val 0"/>
              <a:gd name="adj2" fmla="val 9179"/>
              <a:gd name="adj3" fmla="val 228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84168" y="3573016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Call sub core service</a:t>
            </a:r>
            <a:endParaRPr lang="ko-KR" altLang="en-US" sz="1200" dirty="0"/>
          </a:p>
        </p:txBody>
      </p:sp>
      <p:sp>
        <p:nvSpPr>
          <p:cNvPr id="32" name="왼쪽으로 구부러진 화살표 31"/>
          <p:cNvSpPr/>
          <p:nvPr/>
        </p:nvSpPr>
        <p:spPr>
          <a:xfrm>
            <a:off x="3779912" y="3140968"/>
            <a:ext cx="1368152" cy="936104"/>
          </a:xfrm>
          <a:prstGeom prst="curvedLeftArrow">
            <a:avLst>
              <a:gd name="adj1" fmla="val 0"/>
              <a:gd name="adj2" fmla="val 15397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987824" y="407707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</a:t>
            </a:r>
            <a:r>
              <a:rPr lang="en-US" altLang="ko-KR" dirty="0" err="1" smtClean="0"/>
              <a:t>RESTful</a:t>
            </a:r>
            <a:r>
              <a:rPr lang="en-US" altLang="ko-KR" dirty="0" smtClean="0"/>
              <a:t> Call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1031" idx="1"/>
          </p:cNvCxnSpPr>
          <p:nvPr/>
        </p:nvCxnSpPr>
        <p:spPr>
          <a:xfrm>
            <a:off x="1835696" y="2564904"/>
            <a:ext cx="1224136" cy="973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3284984"/>
            <a:ext cx="352839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028" idx="3"/>
            <a:endCxn id="1031" idx="1"/>
          </p:cNvCxnSpPr>
          <p:nvPr/>
        </p:nvCxnSpPr>
        <p:spPr>
          <a:xfrm flipV="1">
            <a:off x="1323421" y="3538228"/>
            <a:ext cx="1736411" cy="645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403648" y="3789040"/>
            <a:ext cx="3312368" cy="1512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31840" y="4437112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서비스 재활용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95736" y="2636912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Service</a:t>
            </a:r>
            <a:endParaRPr lang="ko-KR" altLang="en-US" dirty="0"/>
          </a:p>
        </p:txBody>
      </p:sp>
      <p:pic>
        <p:nvPicPr>
          <p:cNvPr id="25" name="Picture 2" descr="C:\Users\bleujin\AppData\Local\Microsoft\Windows\Temporary Internet Files\Content.IE5\XXUV80E2\MC9001974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391" y="2913238"/>
            <a:ext cx="512129" cy="1009403"/>
          </a:xfrm>
          <a:prstGeom prst="rect">
            <a:avLst/>
          </a:prstGeom>
          <a:noFill/>
        </p:spPr>
      </p:pic>
      <p:pic>
        <p:nvPicPr>
          <p:cNvPr id="26" name="Picture 2" descr="C:\Users\bleujin\AppData\Local\Microsoft\Windows\Temporary Internet Files\Content.IE5\XXUV80E2\MC9001974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4791" y="3065638"/>
            <a:ext cx="512129" cy="1009403"/>
          </a:xfrm>
          <a:prstGeom prst="rect">
            <a:avLst/>
          </a:prstGeom>
          <a:noFill/>
        </p:spPr>
      </p:pic>
      <p:pic>
        <p:nvPicPr>
          <p:cNvPr id="27" name="Picture 2" descr="C:\Users\bleujin\AppData\Local\Microsoft\Windows\Temporary Internet Files\Content.IE5\XXUV80E2\MC9001974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7191" y="3218038"/>
            <a:ext cx="512129" cy="1009403"/>
          </a:xfrm>
          <a:prstGeom prst="rect">
            <a:avLst/>
          </a:prstGeom>
          <a:noFill/>
        </p:spPr>
      </p:pic>
      <p:pic>
        <p:nvPicPr>
          <p:cNvPr id="28" name="Picture 2" descr="C:\Users\bleujin\AppData\Local\Microsoft\Windows\Temporary Internet Files\Content.IE5\XXUV80E2\MC900197438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9591" y="3370438"/>
            <a:ext cx="512129" cy="1009403"/>
          </a:xfrm>
          <a:prstGeom prst="rect">
            <a:avLst/>
          </a:prstGeom>
          <a:noFill/>
        </p:spPr>
      </p:pic>
      <p:cxnSp>
        <p:nvCxnSpPr>
          <p:cNvPr id="44" name="직선 화살표 연결선 43"/>
          <p:cNvCxnSpPr/>
          <p:nvPr/>
        </p:nvCxnSpPr>
        <p:spPr>
          <a:xfrm flipV="1">
            <a:off x="1475656" y="3933056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619672" y="3501008"/>
            <a:ext cx="158417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547664" y="3717032"/>
            <a:ext cx="367240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wer"/>
          <p:cNvSpPr>
            <a:spLocks noEditPoints="1" noChangeArrowheads="1"/>
          </p:cNvSpPr>
          <p:nvPr/>
        </p:nvSpPr>
        <p:spPr bwMode="auto">
          <a:xfrm>
            <a:off x="4427984" y="5085184"/>
            <a:ext cx="392236" cy="6381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tower"/>
          <p:cNvSpPr>
            <a:spLocks noEditPoints="1" noChangeArrowheads="1"/>
          </p:cNvSpPr>
          <p:nvPr/>
        </p:nvSpPr>
        <p:spPr bwMode="auto">
          <a:xfrm>
            <a:off x="4580384" y="5237584"/>
            <a:ext cx="392236" cy="6381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tower"/>
          <p:cNvSpPr>
            <a:spLocks noEditPoints="1" noChangeArrowheads="1"/>
          </p:cNvSpPr>
          <p:nvPr/>
        </p:nvSpPr>
        <p:spPr bwMode="auto">
          <a:xfrm>
            <a:off x="4732784" y="5389984"/>
            <a:ext cx="392236" cy="6381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139952" y="4869160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Hadoop</a:t>
            </a:r>
            <a:r>
              <a:rPr lang="en-US" altLang="ko-KR" sz="1600" dirty="0" smtClean="0"/>
              <a:t> &amp; Mongo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REST</a:t>
            </a:r>
          </a:p>
          <a:p>
            <a:r>
              <a:rPr lang="en-US" altLang="ko-KR" sz="1800" dirty="0" smtClean="0"/>
              <a:t>- MVC Style :   http:// …/product/</a:t>
            </a:r>
            <a:r>
              <a:rPr lang="en-US" altLang="ko-KR" sz="1800" dirty="0" err="1" smtClean="0"/>
              <a:t>view?pid</a:t>
            </a:r>
            <a:r>
              <a:rPr lang="en-US" altLang="ko-KR" sz="1800" dirty="0" smtClean="0"/>
              <a:t>=33</a:t>
            </a:r>
          </a:p>
          <a:p>
            <a:r>
              <a:rPr lang="en-US" altLang="ko-KR" sz="1800" dirty="0" smtClean="0"/>
              <a:t>- REST Style :   http:// …/product/33       (GET)</a:t>
            </a:r>
          </a:p>
          <a:p>
            <a:r>
              <a:rPr lang="en-US" altLang="ko-KR" sz="1800" dirty="0" smtClean="0"/>
              <a:t>   : URI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Resource Mapping </a:t>
            </a:r>
          </a:p>
          <a:p>
            <a:r>
              <a:rPr lang="en-US" altLang="ko-KR" sz="1800" dirty="0" smtClean="0"/>
              <a:t>- </a:t>
            </a:r>
            <a:r>
              <a:rPr lang="en-US" altLang="ko-KR" sz="1800" dirty="0" err="1" smtClean="0"/>
              <a:t>Aradon</a:t>
            </a:r>
            <a:r>
              <a:rPr lang="en-US" altLang="ko-KR" sz="1800" dirty="0" smtClean="0"/>
              <a:t> Style : http:// …/</a:t>
            </a:r>
            <a:r>
              <a:rPr lang="en-US" altLang="ko-KR" sz="1800" dirty="0" err="1" smtClean="0"/>
              <a:t>productService</a:t>
            </a:r>
            <a:r>
              <a:rPr lang="en-US" altLang="ko-KR" sz="1800" dirty="0" smtClean="0"/>
              <a:t>/product/33  (GET)</a:t>
            </a:r>
          </a:p>
          <a:p>
            <a:r>
              <a:rPr lang="en-US" altLang="ko-KR" sz="1800" dirty="0" smtClean="0"/>
              <a:t>   : URI</a:t>
            </a:r>
            <a:r>
              <a:rPr lang="ko-KR" altLang="en-US" sz="1800" dirty="0" smtClean="0"/>
              <a:t>에 </a:t>
            </a:r>
            <a:r>
              <a:rPr lang="en-US" altLang="ko-KR" sz="1800" dirty="0" smtClean="0"/>
              <a:t>Service Mapping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PLATFORM</a:t>
            </a:r>
          </a:p>
          <a:p>
            <a:r>
              <a:rPr lang="en-US" altLang="ko-KR" sz="1800" dirty="0" smtClean="0"/>
              <a:t> - Service </a:t>
            </a:r>
            <a:r>
              <a:rPr lang="en-US" altLang="ko-KR" sz="1800" dirty="0" err="1" smtClean="0"/>
              <a:t>vs</a:t>
            </a:r>
            <a:r>
              <a:rPr lang="en-US" altLang="ko-KR" sz="1800" dirty="0" smtClean="0"/>
              <a:t> Platform</a:t>
            </a:r>
          </a:p>
          <a:p>
            <a:pPr>
              <a:buNone/>
            </a:pPr>
            <a:r>
              <a:rPr lang="en-US" altLang="ko-KR" sz="1800" dirty="0" smtClean="0"/>
              <a:t>     - Framework </a:t>
            </a:r>
            <a:r>
              <a:rPr lang="en-US" altLang="ko-KR" sz="1800" dirty="0" err="1" smtClean="0"/>
              <a:t>vs</a:t>
            </a:r>
            <a:r>
              <a:rPr lang="en-US" altLang="ko-KR" sz="1800" dirty="0" smtClean="0"/>
              <a:t> Platform</a:t>
            </a:r>
          </a:p>
          <a:p>
            <a:pPr>
              <a:buNone/>
            </a:pPr>
            <a:r>
              <a:rPr lang="en-US" altLang="ko-KR" sz="1800" dirty="0" smtClean="0"/>
              <a:t>     -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Metaphor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 Abstract Core Service</a:t>
            </a:r>
            <a:br>
              <a:rPr lang="en-US" altLang="ko-KR" dirty="0" smtClean="0"/>
            </a:br>
            <a:r>
              <a:rPr lang="en-US" altLang="ko-KR" dirty="0" smtClean="0"/>
              <a:t>- Content Repository Service</a:t>
            </a:r>
            <a:br>
              <a:rPr lang="en-US" altLang="ko-KR" dirty="0" smtClean="0"/>
            </a:br>
            <a:r>
              <a:rPr lang="en-US" altLang="ko-KR" dirty="0" smtClean="0"/>
              <a:t>- Search[Index] Service</a:t>
            </a:r>
            <a:br>
              <a:rPr lang="en-US" altLang="ko-KR" dirty="0" smtClean="0"/>
            </a:br>
            <a:r>
              <a:rPr lang="en-US" altLang="ko-KR" dirty="0" smtClean="0"/>
              <a:t>- Push, Monitor Service etc..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Support User Defined Service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Distribute Service Platform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Make Ecosystem Service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Support Abstract Core Service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  </a:t>
            </a:r>
            <a:r>
              <a:rPr lang="ko-KR" altLang="en-US" sz="2000" dirty="0" smtClean="0"/>
              <a:t>서비스의 공통적인 부분을 추상화하여 제공한다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- Content Repository : (JCR 283)</a:t>
            </a:r>
          </a:p>
          <a:p>
            <a:pP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* DB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보다 더 간결하게 </a:t>
            </a:r>
            <a:r>
              <a:rPr lang="en-US" altLang="ko-KR" sz="1600" dirty="0" smtClean="0"/>
              <a:t>Content</a:t>
            </a:r>
            <a:r>
              <a:rPr lang="ko-KR" altLang="en-US" sz="1600" dirty="0" smtClean="0"/>
              <a:t>를</a:t>
            </a:r>
            <a:r>
              <a:rPr lang="en-US" altLang="ko-KR" sz="1600" dirty="0" smtClean="0"/>
              <a:t> Access </a:t>
            </a:r>
            <a:r>
              <a:rPr lang="ko-KR" altLang="en-US" sz="1600" dirty="0" smtClean="0"/>
              <a:t>해야 하며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수나 타입의 상관없이 저장 가능하고 </a:t>
            </a:r>
            <a:r>
              <a:rPr lang="ko-KR" altLang="en-US" sz="1600" dirty="0" err="1" smtClean="0"/>
              <a:t>읽을수</a:t>
            </a:r>
            <a:r>
              <a:rPr lang="ko-KR" altLang="en-US" sz="1600" dirty="0" smtClean="0"/>
              <a:t> 있어야 한다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HTTP Protocol</a:t>
            </a:r>
            <a:r>
              <a:rPr lang="ko-KR" altLang="en-US" sz="1600" dirty="0" smtClean="0"/>
              <a:t>로 정보를 </a:t>
            </a:r>
            <a:r>
              <a:rPr lang="en-US" altLang="ko-KR" sz="1600" dirty="0" smtClean="0"/>
              <a:t>read/write</a:t>
            </a:r>
            <a:r>
              <a:rPr lang="ko-KR" altLang="en-US" sz="1600" dirty="0" smtClean="0"/>
              <a:t>가 가능해야 한다</a:t>
            </a:r>
            <a:r>
              <a:rPr lang="en-US" altLang="ko-KR" sz="1600" dirty="0" smtClean="0"/>
              <a:t>. (Client Platform</a:t>
            </a:r>
            <a:r>
              <a:rPr lang="ko-KR" altLang="en-US" sz="1600" dirty="0" smtClean="0"/>
              <a:t>에 상관없이 </a:t>
            </a:r>
            <a:r>
              <a:rPr lang="en-US" altLang="ko-KR" sz="1600" dirty="0" smtClean="0"/>
              <a:t>Access</a:t>
            </a:r>
            <a:r>
              <a:rPr lang="ko-KR" altLang="en-US" sz="1600" dirty="0" smtClean="0"/>
              <a:t>가능해야 한다</a:t>
            </a:r>
            <a:r>
              <a:rPr lang="en-US" altLang="ko-KR" sz="1600" dirty="0" smtClean="0"/>
              <a:t>. )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Content</a:t>
            </a:r>
            <a:r>
              <a:rPr lang="ko-KR" altLang="en-US" sz="1600" dirty="0" smtClean="0"/>
              <a:t>는 서로 관계 지을수 있어야 하며 관계 정보로 정보를 </a:t>
            </a:r>
            <a:r>
              <a:rPr lang="en-US" altLang="ko-KR" sz="1600" dirty="0" smtClean="0"/>
              <a:t>Access </a:t>
            </a:r>
            <a:r>
              <a:rPr lang="ko-KR" altLang="en-US" sz="1600" dirty="0" smtClean="0"/>
              <a:t>가능해야 한다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Support Abstract Core Service</a:t>
            </a:r>
          </a:p>
          <a:p>
            <a:pP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000" dirty="0" smtClean="0"/>
              <a:t>- File : </a:t>
            </a:r>
          </a:p>
          <a:p>
            <a:pPr>
              <a:buNone/>
            </a:pPr>
            <a:r>
              <a:rPr lang="en-US" altLang="ko-KR" sz="1600" dirty="0" smtClean="0"/>
              <a:t>    * HTTP Protocol</a:t>
            </a:r>
            <a:r>
              <a:rPr lang="ko-KR" altLang="en-US" sz="1600" dirty="0" smtClean="0"/>
              <a:t>로 이진 파일의 </a:t>
            </a:r>
            <a:r>
              <a:rPr lang="en-US" altLang="ko-KR" sz="1600" dirty="0" smtClean="0"/>
              <a:t>read/write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(Client Platform</a:t>
            </a:r>
            <a:r>
              <a:rPr lang="ko-KR" altLang="en-US" sz="1600" dirty="0" smtClean="0"/>
              <a:t>에 상관없이 </a:t>
            </a:r>
            <a:r>
              <a:rPr lang="en-US" altLang="ko-KR" sz="1600" dirty="0" smtClean="0"/>
              <a:t>Access</a:t>
            </a:r>
            <a:r>
              <a:rPr lang="ko-KR" altLang="en-US" sz="1600" dirty="0" smtClean="0"/>
              <a:t>가능해야 한다</a:t>
            </a:r>
            <a:r>
              <a:rPr lang="en-US" altLang="ko-KR" sz="1600" dirty="0" smtClean="0"/>
              <a:t>. )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</a:t>
            </a:r>
            <a:r>
              <a:rPr lang="en-US" altLang="ko-KR" sz="1600" dirty="0" err="1" smtClean="0"/>
              <a:t>Clinet</a:t>
            </a:r>
            <a:r>
              <a:rPr lang="ko-KR" altLang="en-US" sz="1600" dirty="0" smtClean="0"/>
              <a:t>는 파일의 실제 물리적 저장위치나 방식을 모르고 추상화된 접근으로 접근해야 한다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</a:t>
            </a:r>
            <a:r>
              <a:rPr lang="ko-KR" altLang="en-US" sz="1600" dirty="0" err="1" smtClean="0"/>
              <a:t>컨텐트와</a:t>
            </a:r>
            <a:r>
              <a:rPr lang="ko-KR" altLang="en-US" sz="1600" dirty="0" smtClean="0"/>
              <a:t> 파일은 같은 </a:t>
            </a:r>
            <a:r>
              <a:rPr lang="en-US" altLang="ko-KR" sz="1600" dirty="0" smtClean="0"/>
              <a:t>Content </a:t>
            </a:r>
            <a:r>
              <a:rPr lang="ko-KR" altLang="en-US" sz="1600" dirty="0" smtClean="0"/>
              <a:t>단위로 </a:t>
            </a:r>
            <a:r>
              <a:rPr lang="ko-KR" altLang="en-US" sz="1600" dirty="0" err="1" smtClean="0"/>
              <a:t>다룰수</a:t>
            </a:r>
            <a:r>
              <a:rPr lang="ko-KR" altLang="en-US" sz="1600" dirty="0" smtClean="0"/>
              <a:t> 있어야 한다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User Defined Service(Service Platform)</a:t>
            </a:r>
          </a:p>
          <a:p>
            <a:pP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Service</a:t>
            </a:r>
            <a:r>
              <a:rPr lang="ko-KR" altLang="en-US" dirty="0" smtClean="0"/>
              <a:t>의 재사용</a:t>
            </a:r>
            <a:r>
              <a:rPr lang="en-US" altLang="ko-KR" dirty="0" smtClean="0"/>
              <a:t> : </a:t>
            </a:r>
            <a:br>
              <a:rPr lang="en-US" altLang="ko-KR" dirty="0" smtClean="0"/>
            </a:br>
            <a:r>
              <a:rPr lang="en-US" altLang="ko-KR" sz="1600" dirty="0" smtClean="0"/>
              <a:t>* </a:t>
            </a:r>
            <a:r>
              <a:rPr lang="ko-KR" altLang="en-US" sz="1600" dirty="0" smtClean="0"/>
              <a:t> 각각의 서비스는 </a:t>
            </a:r>
            <a:r>
              <a:rPr lang="en-US" altLang="ko-KR" sz="1600" dirty="0" smtClean="0"/>
              <a:t>Let </a:t>
            </a:r>
            <a:r>
              <a:rPr lang="ko-KR" altLang="en-US" sz="1600" dirty="0" smtClean="0"/>
              <a:t>형태로 독립적으로 서비스 되지만 </a:t>
            </a:r>
            <a:r>
              <a:rPr lang="en-US" altLang="ko-KR" sz="1600" dirty="0" smtClean="0"/>
              <a:t>Inbound Service </a:t>
            </a:r>
            <a:r>
              <a:rPr lang="ko-KR" altLang="en-US" sz="1600" dirty="0" smtClean="0"/>
              <a:t>콜을 활용하여 기존의 서비스를 재활용 할 수 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</a:t>
            </a:r>
            <a:r>
              <a:rPr lang="ko-KR" altLang="en-US" sz="1600" dirty="0" smtClean="0"/>
              <a:t>사용자는 새로운 </a:t>
            </a:r>
            <a:r>
              <a:rPr lang="en-US" altLang="ko-KR" sz="1600" dirty="0" err="1" smtClean="0"/>
              <a:t>ServiceLet</a:t>
            </a:r>
            <a:r>
              <a:rPr lang="ko-KR" altLang="en-US" sz="1600" dirty="0" smtClean="0"/>
              <a:t>을 </a:t>
            </a:r>
            <a:r>
              <a:rPr lang="en-US" altLang="ko-KR" sz="1600" dirty="0" err="1" smtClean="0"/>
              <a:t>Plugin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형태로 등록하고 사용 가능하다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</a:t>
            </a:r>
            <a:r>
              <a:rPr lang="en-US" altLang="ko-KR" sz="1600" dirty="0" err="1" smtClean="0"/>
              <a:t>ServiceLet</a:t>
            </a:r>
            <a:r>
              <a:rPr lang="ko-KR" altLang="en-US" sz="1600" dirty="0" smtClean="0"/>
              <a:t>은 전처리 필터와 후처리 필터등을 통해 서비스의 제어가 가능하다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</a:t>
            </a:r>
            <a:r>
              <a:rPr lang="en-US" altLang="ko-KR" sz="1600" dirty="0" err="1" smtClean="0"/>
              <a:t>ServiceLet</a:t>
            </a:r>
            <a:r>
              <a:rPr lang="ko-KR" altLang="en-US" sz="1600" dirty="0" smtClean="0"/>
              <a:t>은 공유할수 있는 </a:t>
            </a:r>
            <a:r>
              <a:rPr lang="en-US" altLang="ko-KR" sz="1600" dirty="0" smtClean="0"/>
              <a:t>Scope Context(Application, Section, Path, Request)</a:t>
            </a:r>
            <a:r>
              <a:rPr lang="ko-KR" altLang="en-US" sz="1600" dirty="0" smtClean="0"/>
              <a:t>를 가진다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Distribute Service Platform </a:t>
            </a:r>
          </a:p>
          <a:p>
            <a:pP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* </a:t>
            </a:r>
            <a:r>
              <a:rPr lang="ko-KR" altLang="en-US" sz="1600" dirty="0" smtClean="0"/>
              <a:t> 각각의 서비스는 </a:t>
            </a:r>
            <a:r>
              <a:rPr lang="en-US" altLang="ko-KR" sz="1600" dirty="0" smtClean="0"/>
              <a:t>Let </a:t>
            </a:r>
            <a:r>
              <a:rPr lang="ko-KR" altLang="en-US" sz="1600" dirty="0" smtClean="0"/>
              <a:t>형태로 추상적으로 제공되어 이하의 분산 여부와 상관없이 동일한 방식으로 </a:t>
            </a:r>
            <a:r>
              <a:rPr lang="en-US" altLang="ko-KR" sz="1600" dirty="0" smtClean="0"/>
              <a:t>Access </a:t>
            </a:r>
            <a:r>
              <a:rPr lang="ko-KR" altLang="en-US" sz="1600" dirty="0" smtClean="0"/>
              <a:t>가능해야 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Let </a:t>
            </a:r>
            <a:r>
              <a:rPr lang="ko-KR" altLang="en-US" sz="1600" dirty="0" smtClean="0"/>
              <a:t>작성자는 공용 </a:t>
            </a:r>
            <a:r>
              <a:rPr lang="en-US" altLang="ko-KR" sz="1600" dirty="0" smtClean="0"/>
              <a:t>Let</a:t>
            </a:r>
            <a:r>
              <a:rPr lang="ko-KR" altLang="en-US" sz="1600" dirty="0" smtClean="0"/>
              <a:t>의 사용으로 분산에 대한 고려 없이 등록 가능하며 </a:t>
            </a:r>
            <a:r>
              <a:rPr lang="en-US" altLang="ko-KR" sz="1600" dirty="0" err="1" smtClean="0"/>
              <a:t>Aradon</a:t>
            </a:r>
            <a:r>
              <a:rPr lang="en-US" altLang="ko-KR" sz="1600" dirty="0" smtClean="0"/>
              <a:t> Platform</a:t>
            </a:r>
            <a:r>
              <a:rPr lang="ko-KR" altLang="en-US" sz="1600" dirty="0" smtClean="0"/>
              <a:t>이 자동적으로 </a:t>
            </a:r>
            <a:r>
              <a:rPr lang="en-US" altLang="ko-KR" sz="1600" dirty="0" smtClean="0"/>
              <a:t>Process </a:t>
            </a:r>
            <a:r>
              <a:rPr lang="ko-KR" altLang="en-US" sz="1600" dirty="0" smtClean="0"/>
              <a:t>분산과 </a:t>
            </a:r>
            <a:r>
              <a:rPr lang="en-US" altLang="ko-KR" sz="1600" dirty="0" smtClean="0"/>
              <a:t>Repository </a:t>
            </a:r>
            <a:r>
              <a:rPr lang="ko-KR" altLang="en-US" sz="1600" dirty="0" smtClean="0"/>
              <a:t>분산 기능을 제공한다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</a:t>
            </a:r>
            <a:r>
              <a:rPr lang="ko-KR" altLang="en-US" sz="1600" dirty="0" smtClean="0"/>
              <a:t>분산된 컴퓨터의 에러상황은 정상적인 범위 동작이며 해당 </a:t>
            </a:r>
            <a:r>
              <a:rPr lang="ko-KR" altLang="en-US" sz="1600" dirty="0" err="1" smtClean="0"/>
              <a:t>노드를</a:t>
            </a:r>
            <a:r>
              <a:rPr lang="ko-KR" altLang="en-US" sz="1600" dirty="0" smtClean="0"/>
              <a:t> 서비스 </a:t>
            </a:r>
            <a:r>
              <a:rPr lang="ko-KR" altLang="en-US" sz="1600" dirty="0" err="1" smtClean="0"/>
              <a:t>노드에서</a:t>
            </a:r>
            <a:r>
              <a:rPr lang="ko-KR" altLang="en-US" sz="1600" dirty="0" smtClean="0"/>
              <a:t> 자동으로 제거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복구가 가능해야 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Make Ecosystem Service </a:t>
            </a:r>
          </a:p>
          <a:p>
            <a:pPr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1600" dirty="0" smtClean="0"/>
              <a:t>* </a:t>
            </a:r>
            <a:r>
              <a:rPr lang="ko-KR" altLang="en-US" sz="1600" dirty="0" smtClean="0"/>
              <a:t> 서비스의 형태와 관계없이 중립적인 </a:t>
            </a:r>
            <a:r>
              <a:rPr lang="en-US" altLang="ko-KR" sz="1600" dirty="0" smtClean="0"/>
              <a:t>HTTP </a:t>
            </a:r>
            <a:r>
              <a:rPr lang="ko-KR" altLang="en-US" sz="1600" dirty="0" smtClean="0"/>
              <a:t>프로토콜을 사용하며 분산화된 추상적인 </a:t>
            </a:r>
            <a:r>
              <a:rPr lang="en-US" altLang="ko-KR" sz="1600" dirty="0" smtClean="0"/>
              <a:t>Repository</a:t>
            </a:r>
            <a:r>
              <a:rPr lang="ko-KR" altLang="en-US" sz="1600" dirty="0" smtClean="0"/>
              <a:t>를 사용함으로써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</a:t>
            </a:r>
            <a:r>
              <a:rPr lang="ko-KR" altLang="en-US" sz="1600" dirty="0" smtClean="0"/>
              <a:t>모든 서비스에 대한 </a:t>
            </a:r>
            <a:r>
              <a:rPr lang="en-US" altLang="ko-KR" sz="1600" dirty="0" smtClean="0"/>
              <a:t>private ecosystem</a:t>
            </a:r>
            <a:r>
              <a:rPr lang="ko-KR" altLang="en-US" sz="1600" dirty="0" smtClean="0"/>
              <a:t>이 구축되며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* </a:t>
            </a:r>
            <a:r>
              <a:rPr lang="ko-KR" altLang="en-US" sz="1600" dirty="0" smtClean="0"/>
              <a:t>이러한 개별적인 </a:t>
            </a:r>
            <a:r>
              <a:rPr lang="en-US" altLang="ko-KR" sz="1600" dirty="0" smtClean="0"/>
              <a:t>private ecosystem</a:t>
            </a:r>
            <a:r>
              <a:rPr lang="ko-KR" altLang="en-US" sz="1600" dirty="0" smtClean="0"/>
              <a:t>이 묶여서 하나의 커다란 </a:t>
            </a:r>
            <a:r>
              <a:rPr lang="en-US" altLang="ko-KR" sz="1600" dirty="0" smtClean="0"/>
              <a:t>public </a:t>
            </a:r>
            <a:r>
              <a:rPr lang="en-US" altLang="ko-KR" sz="1600" dirty="0" err="1" smtClean="0"/>
              <a:t>EcoSystem</a:t>
            </a:r>
            <a:r>
              <a:rPr lang="ko-KR" altLang="en-US" sz="1600" dirty="0" smtClean="0"/>
              <a:t>으로 사용이 가능해야 한다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시장의 </a:t>
            </a:r>
            <a:r>
              <a:rPr lang="en-US" altLang="ko-KR" dirty="0" smtClean="0"/>
              <a:t>Fact</a:t>
            </a:r>
          </a:p>
          <a:p>
            <a:pPr lvl="0" latinLnBrk="0"/>
            <a:endParaRPr lang="en-US" altLang="ko-KR" sz="1900" dirty="0" smtClean="0"/>
          </a:p>
          <a:p>
            <a:pPr lvl="0" latinLnBrk="0"/>
            <a:r>
              <a:rPr lang="ko-KR" altLang="ko-KR" sz="1900" dirty="0" err="1" smtClean="0"/>
              <a:t>구글과</a:t>
            </a:r>
            <a:r>
              <a:rPr lang="en-US" altLang="ko-KR" sz="1900" dirty="0" smtClean="0"/>
              <a:t> MS </a:t>
            </a:r>
            <a:r>
              <a:rPr lang="ko-KR" altLang="ko-KR" sz="1900" dirty="0" smtClean="0"/>
              <a:t>그리고</a:t>
            </a:r>
            <a:r>
              <a:rPr lang="en-US" altLang="ko-KR" sz="1900" dirty="0" smtClean="0"/>
              <a:t> IBM, </a:t>
            </a:r>
            <a:r>
              <a:rPr lang="ko-KR" altLang="ko-KR" sz="1900" dirty="0" err="1" smtClean="0"/>
              <a:t>아마존등</a:t>
            </a:r>
            <a:r>
              <a:rPr lang="ko-KR" altLang="ko-KR" sz="1900" dirty="0" smtClean="0"/>
              <a:t> 소프트웨어 회사에서 </a:t>
            </a:r>
            <a:r>
              <a:rPr lang="ko-KR" altLang="ko-KR" sz="1900" dirty="0" err="1" smtClean="0"/>
              <a:t>클라우드</a:t>
            </a:r>
            <a:r>
              <a:rPr lang="ko-KR" altLang="ko-KR" sz="1900" dirty="0" smtClean="0"/>
              <a:t> 서비스를 한다</a:t>
            </a:r>
            <a:r>
              <a:rPr lang="en-US" altLang="ko-KR" sz="1900" dirty="0" smtClean="0"/>
              <a:t>. </a:t>
            </a:r>
            <a:endParaRPr lang="ko-KR" altLang="ko-KR" sz="1900" dirty="0" smtClean="0"/>
          </a:p>
          <a:p>
            <a:pPr lvl="0" latinLnBrk="0"/>
            <a:r>
              <a:rPr lang="ko-KR" altLang="ko-KR" sz="1900" dirty="0" smtClean="0"/>
              <a:t>스마트 폰 그리고 패드 등의 새로운 </a:t>
            </a:r>
            <a:r>
              <a:rPr lang="ko-KR" altLang="en-US" sz="1900" dirty="0" smtClean="0"/>
              <a:t>디바이스가</a:t>
            </a:r>
            <a:r>
              <a:rPr lang="ko-KR" altLang="ko-KR" sz="1900" dirty="0" smtClean="0"/>
              <a:t> 뜨고 있다</a:t>
            </a:r>
            <a:r>
              <a:rPr lang="en-US" altLang="ko-KR" sz="1900" dirty="0" smtClean="0"/>
              <a:t>. </a:t>
            </a:r>
            <a:endParaRPr lang="ko-KR" altLang="ko-KR" sz="1900" dirty="0" smtClean="0"/>
          </a:p>
          <a:p>
            <a:pPr lvl="0" latinLnBrk="0"/>
            <a:r>
              <a:rPr lang="ko-KR" altLang="ko-KR" sz="1900" dirty="0" err="1" smtClean="0"/>
              <a:t>구글은</a:t>
            </a:r>
            <a:r>
              <a:rPr lang="ko-KR" altLang="ko-KR" sz="1900" dirty="0" smtClean="0"/>
              <a:t> 크롬이라는 브라우저를 내놓았고 이는 앞으로 제공되는 서비스의 클라이언트 플랫폼이 되기를 기대하고 있다</a:t>
            </a:r>
            <a:r>
              <a:rPr lang="en-US" altLang="ko-KR" sz="1900" dirty="0" smtClean="0"/>
              <a:t>.</a:t>
            </a:r>
            <a:endParaRPr lang="ko-KR" altLang="ko-KR" sz="1900" dirty="0" smtClean="0"/>
          </a:p>
          <a:p>
            <a:pPr lvl="0" latinLnBrk="0"/>
            <a:r>
              <a:rPr lang="ko-KR" altLang="ko-KR" sz="1900" dirty="0" smtClean="0"/>
              <a:t>향상된 네트워크 그리고 무선 망이 조밀해지며 확대되고 있다</a:t>
            </a:r>
            <a:r>
              <a:rPr lang="en-US" altLang="ko-KR" sz="1900" dirty="0" smtClean="0"/>
              <a:t>. </a:t>
            </a:r>
            <a:endParaRPr lang="ko-KR" altLang="ko-KR" sz="1900" dirty="0" smtClean="0"/>
          </a:p>
          <a:p>
            <a:pPr lvl="0" latinLnBrk="0"/>
            <a:r>
              <a:rPr lang="ko-KR" altLang="ko-KR" sz="1900" dirty="0" smtClean="0"/>
              <a:t>저가</a:t>
            </a:r>
            <a:r>
              <a:rPr lang="en-US" altLang="ko-KR" sz="1900" dirty="0" smtClean="0"/>
              <a:t> PC</a:t>
            </a:r>
            <a:r>
              <a:rPr lang="ko-KR" altLang="ko-KR" sz="1900" dirty="0" smtClean="0"/>
              <a:t>와</a:t>
            </a:r>
            <a:r>
              <a:rPr lang="en-US" altLang="ko-KR" sz="1900" dirty="0" smtClean="0"/>
              <a:t> UMPC </a:t>
            </a:r>
            <a:r>
              <a:rPr lang="ko-KR" altLang="ko-KR" sz="1900" dirty="0" smtClean="0"/>
              <a:t>노트북 업체들이 다시 나타났다</a:t>
            </a:r>
            <a:r>
              <a:rPr lang="en-US" altLang="ko-KR" sz="1900" dirty="0" smtClean="0"/>
              <a:t>.</a:t>
            </a:r>
            <a:endParaRPr lang="ko-KR" altLang="ko-KR" sz="1900" dirty="0" smtClean="0"/>
          </a:p>
          <a:p>
            <a:pPr lvl="0" latinLnBrk="0"/>
            <a:r>
              <a:rPr lang="ko-KR" altLang="ko-KR" sz="1900" dirty="0" smtClean="0"/>
              <a:t>서비스를 패키지 형태가 아닌 </a:t>
            </a:r>
            <a:r>
              <a:rPr lang="ko-KR" altLang="ko-KR" sz="1900" dirty="0" err="1" smtClean="0"/>
              <a:t>앱</a:t>
            </a:r>
            <a:r>
              <a:rPr lang="ko-KR" altLang="ko-KR" sz="1900" dirty="0" smtClean="0"/>
              <a:t> 서비스형태의 초기 서비스 방식이 나타나고 있다</a:t>
            </a:r>
            <a:r>
              <a:rPr lang="en-US" altLang="ko-KR" sz="1900" dirty="0" smtClean="0"/>
              <a:t>. </a:t>
            </a:r>
            <a:r>
              <a:rPr lang="en-US" altLang="ko-KR" sz="1900" dirty="0" smtClean="0"/>
              <a:t>(</a:t>
            </a:r>
            <a:r>
              <a:rPr lang="en-US" altLang="ko-KR" sz="1900" smtClean="0"/>
              <a:t>AppStore,WebStore</a:t>
            </a:r>
            <a:r>
              <a:rPr lang="en-US" altLang="ko-KR" sz="1900" dirty="0" smtClean="0"/>
              <a:t>)</a:t>
            </a:r>
            <a:endParaRPr lang="en-US" altLang="ko-KR" sz="1900" dirty="0" smtClean="0"/>
          </a:p>
          <a:p>
            <a:pPr lvl="0" latinLnBrk="0"/>
            <a:r>
              <a:rPr lang="en-US" altLang="ko-KR" sz="1900" dirty="0" smtClean="0"/>
              <a:t>HTML 5 </a:t>
            </a:r>
            <a:endParaRPr lang="ko-KR" altLang="ko-KR" sz="1900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Why ?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669</TotalTime>
  <Words>521</Words>
  <Application>Microsoft Office PowerPoint</Application>
  <PresentationFormat>화면 슬라이드 쇼(4:3)</PresentationFormat>
  <Paragraphs>179</Paragraphs>
  <Slides>17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광장</vt:lpstr>
      <vt:lpstr>ARadon</vt:lpstr>
      <vt:lpstr>Metaphor</vt:lpstr>
      <vt:lpstr>목표</vt:lpstr>
      <vt:lpstr>주요 기능</vt:lpstr>
      <vt:lpstr>주요 기능</vt:lpstr>
      <vt:lpstr>주요 기능</vt:lpstr>
      <vt:lpstr>주요 기능</vt:lpstr>
      <vt:lpstr>주요 기능</vt:lpstr>
      <vt:lpstr>Why ?</vt:lpstr>
      <vt:lpstr>Why ?</vt:lpstr>
      <vt:lpstr>DRY Metaphor</vt:lpstr>
      <vt:lpstr>DRY Service Metaphor</vt:lpstr>
      <vt:lpstr>실행 방법</vt:lpstr>
      <vt:lpstr>Demo 1</vt:lpstr>
      <vt:lpstr>Demo 2</vt:lpstr>
      <vt:lpstr>Demo 3</vt:lpstr>
      <vt:lpstr>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ARadon</dc:title>
  <dc:creator>bleujin</dc:creator>
  <cp:lastModifiedBy>bleujin</cp:lastModifiedBy>
  <cp:revision>49</cp:revision>
  <dcterms:created xsi:type="dcterms:W3CDTF">2010-10-31T10:15:49Z</dcterms:created>
  <dcterms:modified xsi:type="dcterms:W3CDTF">2010-12-17T04:16:03Z</dcterms:modified>
</cp:coreProperties>
</file>