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5" r:id="rId4"/>
    <p:sldId id="262" r:id="rId5"/>
    <p:sldId id="260" r:id="rId6"/>
    <p:sldId id="261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879" autoAdjust="0"/>
  </p:normalViewPr>
  <p:slideViewPr>
    <p:cSldViewPr>
      <p:cViewPr varScale="1">
        <p:scale>
          <a:sx n="84" d="100"/>
          <a:sy n="84" d="100"/>
        </p:scale>
        <p:origin x="-23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33BFF-905B-4AAD-AFB5-710128F96403}" type="datetimeFigureOut">
              <a:rPr lang="ko-KR" altLang="en-US" smtClean="0"/>
              <a:pPr/>
              <a:t>2012-09-09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14717-F6B7-44DD-B750-228F6B2EB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rtition_(mainframe)" TargetMode="External"/><Relationship Id="rId5" Type="http://schemas.openxmlformats.org/officeDocument/2006/relationships/hyperlink" Target="http://en.wikipedia.org/wiki/Application_software" TargetMode="External"/><Relationship Id="rId4" Type="http://schemas.openxmlformats.org/officeDocument/2006/relationships/hyperlink" Target="http://en.wikipedia.org/wiki/Computer_softwar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동적인 웹 페이지를 만들기 위해 나온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, JSP</a:t>
            </a:r>
            <a:r>
              <a:rPr lang="ko-KR" altLang="en-US" sz="1200" dirty="0" smtClean="0"/>
              <a:t>의 한계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Arch Model : State Model, Disconnected Web</a:t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서블릿이</a:t>
            </a:r>
            <a:r>
              <a:rPr lang="ko-KR" altLang="en-US" sz="1200" dirty="0" smtClean="0"/>
              <a:t> 하기 어려운 문제들 </a:t>
            </a:r>
            <a:r>
              <a:rPr lang="en-US" altLang="ko-KR" sz="1200" dirty="0" smtClean="0"/>
              <a:t>: </a:t>
            </a:r>
            <a:br>
              <a:rPr lang="en-US" altLang="ko-KR" sz="1200" dirty="0" smtClean="0"/>
            </a:br>
            <a:r>
              <a:rPr lang="en-US" altLang="ko-KR" sz="1200" dirty="0" smtClean="0"/>
              <a:t>	Connected Web, Streaming</a:t>
            </a:r>
            <a:br>
              <a:rPr lang="en-US" altLang="ko-KR" sz="1200" dirty="0" smtClean="0"/>
            </a:br>
            <a:r>
              <a:rPr lang="en-US" altLang="ko-KR" sz="1200" dirty="0" smtClean="0"/>
              <a:t>	Distribute &amp; Split Service(Not Cluster)</a:t>
            </a:r>
            <a:br>
              <a:rPr lang="en-US" altLang="ko-KR" sz="1200" dirty="0" smtClean="0"/>
            </a:br>
            <a:r>
              <a:rPr lang="en-US" altLang="ko-KR" sz="1200" dirty="0" smtClean="0"/>
              <a:t>	</a:t>
            </a:r>
            <a:r>
              <a:rPr lang="ko-KR" altLang="en-US" sz="1200" dirty="0" smtClean="0"/>
              <a:t>데이터 직렬화</a:t>
            </a:r>
            <a:r>
              <a:rPr lang="en-US" altLang="ko-KR" sz="1200" dirty="0" smtClean="0"/>
              <a:t>(AVRO, Apache Thrift)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Mobile Device</a:t>
            </a:r>
            <a:r>
              <a:rPr lang="ko-KR" altLang="en-US" sz="1200" dirty="0" smtClean="0"/>
              <a:t>의 확장에 따른 시장 환경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Required high scalability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ko-KR" altLang="en-US" sz="1200" dirty="0" smtClean="0"/>
              <a:t>배포와 테스트 곤란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Model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Test </a:t>
            </a:r>
            <a:r>
              <a:rPr lang="ko-KR" altLang="en-US" sz="1200" dirty="0" smtClean="0"/>
              <a:t>친화적이지 않다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 View</a:t>
            </a:r>
            <a:r>
              <a:rPr lang="ko-KR" altLang="en-US" sz="1200" dirty="0" smtClean="0"/>
              <a:t>와 너무 밀접하게 연관되어 있다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 Not Fun and Not Productive</a:t>
            </a:r>
            <a:br>
              <a:rPr lang="en-US" altLang="ko-KR" sz="1200" dirty="0" smtClean="0"/>
            </a:br>
            <a:r>
              <a:rPr lang="en-US" altLang="ko-KR" sz="1200" dirty="0" smtClean="0"/>
              <a:t>- WANT to reload service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Multitenancy</a:t>
            </a:r>
            <a:r>
              <a:rPr lang="en-US" altLang="ko-KR" dirty="0" smtClean="0"/>
              <a:t> refers to a principle in </a:t>
            </a:r>
            <a:r>
              <a:rPr lang="en-US" altLang="ko-KR" dirty="0" smtClean="0">
                <a:hlinkClick r:id="rId3" tooltip="Software architecture"/>
              </a:rPr>
              <a:t>software architecture</a:t>
            </a:r>
            <a:r>
              <a:rPr lang="en-US" altLang="ko-KR" dirty="0" smtClean="0"/>
              <a:t> where a single instance of the </a:t>
            </a:r>
            <a:r>
              <a:rPr lang="en-US" altLang="ko-KR" dirty="0" smtClean="0">
                <a:hlinkClick r:id="rId4" tooltip="Computer software"/>
              </a:rPr>
              <a:t>software</a:t>
            </a:r>
            <a:r>
              <a:rPr lang="en-US" altLang="ko-KR" dirty="0" smtClean="0"/>
              <a:t> runs on a server, serving multiple client organizations (tenants). </a:t>
            </a:r>
            <a:r>
              <a:rPr lang="en-US" altLang="ko-KR" dirty="0" err="1" smtClean="0"/>
              <a:t>Multitenancy</a:t>
            </a:r>
            <a:r>
              <a:rPr lang="en-US" altLang="ko-KR" dirty="0" smtClean="0"/>
              <a:t> is contrasted with a multi-instance architecture where separate software instances (or hardware systems) are set up for different client organizations. With a multitenant architecture, a </a:t>
            </a:r>
            <a:r>
              <a:rPr lang="en-US" altLang="ko-KR" dirty="0" smtClean="0">
                <a:hlinkClick r:id="rId5" tooltip="Application software"/>
              </a:rPr>
              <a:t>software application</a:t>
            </a:r>
            <a:r>
              <a:rPr lang="en-US" altLang="ko-KR" dirty="0" smtClean="0"/>
              <a:t> is designed to virtually </a:t>
            </a:r>
            <a:r>
              <a:rPr lang="en-US" altLang="ko-KR" dirty="0" smtClean="0">
                <a:hlinkClick r:id="rId6" tooltip="Partition (mainframe)"/>
              </a:rPr>
              <a:t>partition</a:t>
            </a:r>
            <a:r>
              <a:rPr lang="en-US" altLang="ko-KR" dirty="0" smtClean="0"/>
              <a:t> its data and configuration, and each client organization works with a customized virtual application instance.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2012-09-09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2012-09-09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2012-09-09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2012-09-09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772CA07-ADC5-4316-B40E-D9864AA22A19}" type="datetimeFigureOut">
              <a:rPr lang="ko-KR" altLang="en-US" smtClean="0"/>
              <a:pPr/>
              <a:t>2012-09-09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Service Platform </a:t>
            </a:r>
            <a:r>
              <a:rPr lang="en-US" altLang="ko-KR" sz="4800" dirty="0" err="1" smtClean="0"/>
              <a:t>Aradon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What is Platform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Why </a:t>
            </a:r>
            <a:r>
              <a:rPr lang="en-US" altLang="ko-KR" dirty="0" smtClean="0"/>
              <a:t>need New Platform</a:t>
            </a:r>
          </a:p>
          <a:p>
            <a:endParaRPr lang="en-US" altLang="ko-KR" dirty="0"/>
          </a:p>
          <a:p>
            <a:r>
              <a:rPr lang="en-US" altLang="ko-KR" dirty="0" smtClean="0"/>
              <a:t>Why use HTTP Protocol</a:t>
            </a:r>
          </a:p>
          <a:p>
            <a:endParaRPr lang="en-US" altLang="ko-KR" dirty="0"/>
          </a:p>
          <a:p>
            <a:r>
              <a:rPr lang="en-US" altLang="ko-KR" dirty="0" smtClean="0"/>
              <a:t>What is so </a:t>
            </a:r>
            <a:r>
              <a:rPr lang="en-US" altLang="ko-KR" dirty="0" smtClean="0"/>
              <a:t>important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Demo(Distribute Chat)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Platform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DRY</a:t>
            </a:r>
          </a:p>
          <a:p>
            <a:pPr lvl="1"/>
            <a:r>
              <a:rPr lang="en-US" altLang="ko-KR" dirty="0" smtClean="0"/>
              <a:t>Callback – Class Level</a:t>
            </a:r>
          </a:p>
          <a:p>
            <a:pPr lvl="1"/>
            <a:r>
              <a:rPr lang="en-US" altLang="ko-KR" dirty="0" smtClean="0"/>
              <a:t>Framework – Component Level</a:t>
            </a:r>
          </a:p>
          <a:p>
            <a:pPr lvl="1"/>
            <a:r>
              <a:rPr lang="en-US" altLang="ko-KR" dirty="0" smtClean="0"/>
              <a:t>Platform – Service Level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What is Common</a:t>
            </a:r>
          </a:p>
          <a:p>
            <a:pPr lvl="1"/>
            <a:r>
              <a:rPr lang="en-US" altLang="ko-KR" dirty="0" smtClean="0"/>
              <a:t> required high scalability</a:t>
            </a:r>
          </a:p>
          <a:p>
            <a:pPr lvl="1"/>
            <a:r>
              <a:rPr lang="en-US" altLang="ko-KR" dirty="0" smtClean="0"/>
              <a:t>quick &amp; easy </a:t>
            </a:r>
            <a:r>
              <a:rPr lang="en-US" altLang="ko-KR" dirty="0" err="1" smtClean="0"/>
              <a:t>deply</a:t>
            </a:r>
            <a:r>
              <a:rPr lang="en-US" altLang="ko-KR" dirty="0" smtClean="0"/>
              <a:t> &amp; Test</a:t>
            </a:r>
          </a:p>
          <a:p>
            <a:pPr lvl="1"/>
            <a:r>
              <a:rPr lang="en-US" altLang="ko-KR" dirty="0" smtClean="0"/>
              <a:t>multi-Tenancy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://cfs2.tistory.com/upload_control/download.blog?fhandle=YmxvZzM5OTg4QGZzMi50aXN0b3J5LmNvbTovYXR0YWNoLzIvMjk4LmpwZw%3D%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132856"/>
            <a:ext cx="2880320" cy="217333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need New 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More Networked Devices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2054" name="Picture 6" descr="http://cfs2.tistory.com/upload_control/download.blog?fhandle=YmxvZzU4NjhAZnMyLnRpc3RvcnkuY29tOi9hdHRhY2gvMC8zOS5qcGc%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844824"/>
            <a:ext cx="2808312" cy="2106234"/>
          </a:xfrm>
          <a:prstGeom prst="rect">
            <a:avLst/>
          </a:prstGeom>
          <a:noFill/>
        </p:spPr>
      </p:pic>
      <p:pic>
        <p:nvPicPr>
          <p:cNvPr id="2050" name="Picture 2" descr="http://cdn.cnet.com.au/story_media/339308413/lg-smart-hom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4543" y="3878690"/>
            <a:ext cx="3151833" cy="2358622"/>
          </a:xfrm>
          <a:prstGeom prst="rect">
            <a:avLst/>
          </a:prstGeom>
          <a:noFill/>
        </p:spPr>
      </p:pic>
      <p:pic>
        <p:nvPicPr>
          <p:cNvPr id="2052" name="Picture 4" descr="http://hitechanalogy.com/wp-content/uploads/2010/10/apple-tv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3933056"/>
            <a:ext cx="3461922" cy="2160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need New 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Why not based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Servlet</a:t>
            </a:r>
            <a:r>
              <a:rPr lang="en-US" altLang="ko-KR" dirty="0" smtClean="0"/>
              <a:t> Arch Limit : </a:t>
            </a:r>
            <a:br>
              <a:rPr lang="en-US" altLang="ko-KR" dirty="0" smtClean="0"/>
            </a:br>
            <a:r>
              <a:rPr lang="en-US" altLang="ko-KR" dirty="0" smtClean="0"/>
              <a:t>Connected Web, Streaming</a:t>
            </a:r>
            <a:r>
              <a:rPr lang="en-US" altLang="ko-KR" dirty="0" smtClean="0"/>
              <a:t>, Split Service, </a:t>
            </a:r>
            <a:r>
              <a:rPr lang="en-US" altLang="ko-KR" dirty="0" smtClean="0"/>
              <a:t>Data Serialization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Required High Scalability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Not Fun and Not Productive</a:t>
            </a:r>
            <a:br>
              <a:rPr lang="en-US" altLang="ko-KR" dirty="0" smtClean="0"/>
            </a:b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use HTTP Protocol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Servers and Clients in any language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Everyone already knows HTTP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Prior knowledge and tools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</a:t>
            </a:r>
            <a:r>
              <a:rPr lang="en-US" altLang="ko-KR" dirty="0" smtClean="0"/>
              <a:t>important About 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Testability</a:t>
            </a:r>
          </a:p>
          <a:p>
            <a:endParaRPr lang="en-US" altLang="ko-KR" dirty="0"/>
          </a:p>
          <a:p>
            <a:r>
              <a:rPr lang="en-US" altLang="ko-KR" dirty="0" smtClean="0"/>
              <a:t>Scalability</a:t>
            </a:r>
          </a:p>
          <a:p>
            <a:endParaRPr lang="en-US" altLang="ko-KR" dirty="0"/>
          </a:p>
          <a:p>
            <a:r>
              <a:rPr lang="en-US" altLang="ko-KR" dirty="0" smtClean="0"/>
              <a:t>Multi tenancy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Software To Service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What </a:t>
            </a:r>
            <a:r>
              <a:rPr lang="en-US" altLang="ko-KR" sz="3200" dirty="0" err="1" smtClean="0"/>
              <a:t>Aradon</a:t>
            </a:r>
            <a:r>
              <a:rPr lang="en-US" altLang="ko-KR" sz="3200" dirty="0" smtClean="0"/>
              <a:t> ?</a:t>
            </a:r>
            <a:endParaRPr lang="ko-KR" altLang="en-US" sz="3200" dirty="0"/>
          </a:p>
        </p:txBody>
      </p:sp>
      <p:sp>
        <p:nvSpPr>
          <p:cNvPr id="6" name="세로 텍스트 개체 틀 8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Aradon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56176" y="2780928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HttpHandler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0072" y="2708920"/>
            <a:ext cx="1008112" cy="1872208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Connection Engine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6176" y="3212976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WebDavHandler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56176" y="3645024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WebSocketHandler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6176" y="4077072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EventSourceHandler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20072" y="4653136"/>
            <a:ext cx="1008112" cy="108012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Simple, Jetty,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Netty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Restlet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2708920"/>
            <a:ext cx="2312640" cy="1872208"/>
            <a:chOff x="683568" y="2852936"/>
            <a:chExt cx="2312640" cy="1872208"/>
          </a:xfrm>
        </p:grpSpPr>
        <p:sp>
          <p:nvSpPr>
            <p:cNvPr id="14" name="직사각형 13"/>
            <p:cNvSpPr/>
            <p:nvPr/>
          </p:nvSpPr>
          <p:spPr>
            <a:xfrm>
              <a:off x="683568" y="2852936"/>
              <a:ext cx="2312640" cy="187220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WrapperClient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47664" y="2924944"/>
              <a:ext cx="1368152" cy="115212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AradonClient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07704" y="3068960"/>
              <a:ext cx="936104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Async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] 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HttpClient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3635896" y="2996952"/>
            <a:ext cx="1368152" cy="93610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3563888" y="4005064"/>
            <a:ext cx="1512168" cy="792088"/>
          </a:xfrm>
          <a:prstGeom prst="leftArrow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59679" y="256490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HTTP Extend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12360" y="2132856"/>
            <a:ext cx="855712" cy="2295872"/>
          </a:xfrm>
          <a:prstGeom prst="rect">
            <a:avLst/>
          </a:prstGeom>
          <a:solidFill>
            <a:schemeClr val="bg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Context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2132856"/>
            <a:ext cx="1512168" cy="360040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Filter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Distributed </a:t>
            </a:r>
            <a:r>
              <a:rPr lang="en-US" altLang="ko-KR" sz="3200" dirty="0" err="1" smtClean="0"/>
              <a:t>Aradon</a:t>
            </a:r>
            <a:endParaRPr lang="ko-KR" altLang="en-US" sz="3200" dirty="0"/>
          </a:p>
        </p:txBody>
      </p:sp>
      <p:sp>
        <p:nvSpPr>
          <p:cNvPr id="6" name="세로 텍스트 개체 틀 8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Craken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31640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1640" y="5589240"/>
            <a:ext cx="6480720" cy="504056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 Sharing (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ClusterMode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With 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Craken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– 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DataGrid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5896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40152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왼쪽/오른쪽/위쪽 화살표 26"/>
          <p:cNvSpPr/>
          <p:nvPr/>
        </p:nvSpPr>
        <p:spPr>
          <a:xfrm>
            <a:off x="1331640" y="3717032"/>
            <a:ext cx="6480720" cy="36004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6368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5896" y="4077072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Horizontal Scalability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64400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위쪽/아래쪽 화살표 33"/>
          <p:cNvSpPr/>
          <p:nvPr/>
        </p:nvSpPr>
        <p:spPr>
          <a:xfrm>
            <a:off x="2627784" y="2924944"/>
            <a:ext cx="3888432" cy="720080"/>
          </a:xfrm>
          <a:prstGeom prst="upDownArrow">
            <a:avLst>
              <a:gd name="adj1" fmla="val 37566"/>
              <a:gd name="adj2" fmla="val 26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  Response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08416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13320</TotalTime>
  <Words>313</Words>
  <Application>Microsoft Office PowerPoint</Application>
  <PresentationFormat>화면 슬라이드 쇼(4:3)</PresentationFormat>
  <Paragraphs>108</Paragraphs>
  <Slides>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오렌지</vt:lpstr>
      <vt:lpstr>Service Platform Aradon</vt:lpstr>
      <vt:lpstr>Preface</vt:lpstr>
      <vt:lpstr>What is Platform ?</vt:lpstr>
      <vt:lpstr>Why need New Platform</vt:lpstr>
      <vt:lpstr>Why need New Platform</vt:lpstr>
      <vt:lpstr>Why use HTTP Protocol</vt:lpstr>
      <vt:lpstr>What is important About Platform</vt:lpstr>
      <vt:lpstr>What Aradon ?</vt:lpstr>
      <vt:lpstr>Distributed Aradon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Platform Aradon</dc:title>
  <dc:creator>bleujin</dc:creator>
  <cp:lastModifiedBy>bleujin</cp:lastModifiedBy>
  <cp:revision>21</cp:revision>
  <dcterms:created xsi:type="dcterms:W3CDTF">2012-07-19T04:42:31Z</dcterms:created>
  <dcterms:modified xsi:type="dcterms:W3CDTF">2012-09-09T05:44:09Z</dcterms:modified>
</cp:coreProperties>
</file>