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handoutMasterIdLst>
    <p:handoutMasterId r:id="rId21"/>
  </p:handoutMasterIdLst>
  <p:sldIdLst>
    <p:sldId id="531" r:id="rId2"/>
    <p:sldId id="533" r:id="rId3"/>
    <p:sldId id="546" r:id="rId4"/>
    <p:sldId id="289" r:id="rId5"/>
    <p:sldId id="534" r:id="rId6"/>
    <p:sldId id="294" r:id="rId7"/>
    <p:sldId id="535" r:id="rId8"/>
    <p:sldId id="298" r:id="rId9"/>
    <p:sldId id="539" r:id="rId10"/>
    <p:sldId id="540" r:id="rId11"/>
    <p:sldId id="532" r:id="rId12"/>
    <p:sldId id="542" r:id="rId13"/>
    <p:sldId id="543" r:id="rId14"/>
    <p:sldId id="541" r:id="rId15"/>
    <p:sldId id="544" r:id="rId16"/>
    <p:sldId id="547" r:id="rId17"/>
    <p:sldId id="545" r:id="rId18"/>
    <p:sldId id="301" r:id="rId19"/>
  </p:sldIdLst>
  <p:sldSz cx="12192000" cy="6858000"/>
  <p:notesSz cx="6858000" cy="9144000"/>
  <p:embeddedFontLst>
    <p:embeddedFont>
      <p:font typeface="Abadi" panose="020B0604020104020204" pitchFamily="34" charset="0"/>
      <p:regular r:id="rId22"/>
    </p:embeddedFont>
    <p:embeddedFont>
      <p:font typeface="Aharoni" panose="02010803020104030203" pitchFamily="2" charset="-79"/>
      <p:bold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italic r:id="rId29"/>
    </p:embeddedFont>
    <p:embeddedFont>
      <p:font typeface="Open Sans" panose="020B0606030504020204" pitchFamily="34" charset="0"/>
      <p:regular r:id="rId30"/>
      <p:bold r:id="rId31"/>
      <p:italic r:id="rId32"/>
      <p:boldItalic r:id="rId33"/>
    </p:embeddedFont>
    <p:embeddedFont>
      <p:font typeface="Plus Jakarta Sans" panose="020B0604020202020204" charset="0"/>
      <p:regular r:id="rId34"/>
      <p:bold r:id="rId35"/>
      <p:italic r:id="rId36"/>
      <p:boldItalic r:id="rId37"/>
    </p:embeddedFont>
    <p:embeddedFont>
      <p:font typeface="Poppins SemiBold" panose="00000700000000000000"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custDataLst>
    <p:tags r:id="rId4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0C1"/>
    <a:srgbClr val="FFC639"/>
    <a:srgbClr val="B2AA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3447" autoAdjust="0"/>
  </p:normalViewPr>
  <p:slideViewPr>
    <p:cSldViewPr snapToGrid="0">
      <p:cViewPr>
        <p:scale>
          <a:sx n="63" d="100"/>
          <a:sy n="63" d="100"/>
        </p:scale>
        <p:origin x="804" y="56"/>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gs" Target="tags/tag1.xml"/><Relationship Id="rId20" Type="http://schemas.openxmlformats.org/officeDocument/2006/relationships/notesMaster" Target="notesMasters/notesMaster1.xml"/><Relationship Id="rId41" Type="http://schemas.openxmlformats.org/officeDocument/2006/relationships/font" Target="fonts/font20.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19-03-2025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3193908"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a:t>
            </a: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ea typeface="Montserrat Medium"/>
                <a:cs typeface="Montserrat Medium"/>
                <a:sym typeface="Montserrat Medium"/>
              </a:rPr>
              <a:t>A.MAHESH (0339)</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V.SAI KIRAN(0449)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DR.JAYATHEERTHAJ</a:t>
            </a:r>
            <a:endParaRPr lang="en-US" sz="1400" b="1"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DR.ARUN KUMAR</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800247" y="245812"/>
            <a:ext cx="8436989"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7069"/>
                </a:solidFill>
                <a:latin typeface="Open Sans"/>
                <a:ea typeface="Open Sans"/>
                <a:cs typeface="Open Sans"/>
                <a:sym typeface="Open Sans"/>
              </a:rPr>
              <a:t>INTEGRATED RENEWABLE ENERGY SYSTEM</a:t>
            </a:r>
            <a:endParaRPr lang="en-US" sz="20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1/2/3</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A23</a:t>
            </a: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3D0FA13-7061-B8A3-9FE7-FBE146DECBEC}"/>
              </a:ext>
            </a:extLst>
          </p:cNvPr>
          <p:cNvSpPr>
            <a:spLocks noGrp="1"/>
          </p:cNvSpPr>
          <p:nvPr>
            <p:ph type="pic" idx="2"/>
          </p:nvPr>
        </p:nvSpPr>
        <p:spPr/>
      </p:sp>
      <p:sp>
        <p:nvSpPr>
          <p:cNvPr id="3" name="Slide Number Placeholder 2">
            <a:extLst>
              <a:ext uri="{FF2B5EF4-FFF2-40B4-BE49-F238E27FC236}">
                <a16:creationId xmlns:a16="http://schemas.microsoft.com/office/drawing/2014/main" id="{C0350C0E-452B-2E7D-E900-F9E314370D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Rectangle 3">
            <a:extLst>
              <a:ext uri="{FF2B5EF4-FFF2-40B4-BE49-F238E27FC236}">
                <a16:creationId xmlns:a16="http://schemas.microsoft.com/office/drawing/2014/main" id="{BDDE8046-8781-6AAD-3CEF-DF6A9F0FAE7C}"/>
              </a:ext>
            </a:extLst>
          </p:cNvPr>
          <p:cNvSpPr/>
          <p:nvPr/>
        </p:nvSpPr>
        <p:spPr>
          <a:xfrm>
            <a:off x="828742" y="904023"/>
            <a:ext cx="11504428" cy="5284382"/>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800" b="1" dirty="0">
                <a:solidFill>
                  <a:schemeClr val="tx1"/>
                </a:solidFill>
              </a:rPr>
              <a:t>1. System Simulation and Modeling:</a:t>
            </a:r>
          </a:p>
          <a:p>
            <a:pPr>
              <a:buFont typeface="Arial" panose="020B0604020202020204" pitchFamily="34" charset="0"/>
              <a:buChar char="•"/>
            </a:pPr>
            <a:r>
              <a:rPr lang="en-US" sz="1800" dirty="0">
                <a:solidFill>
                  <a:schemeClr val="tx1"/>
                </a:solidFill>
              </a:rPr>
              <a:t>Before physical implementation, the system is modeled using simulation tools such as: </a:t>
            </a:r>
          </a:p>
          <a:p>
            <a:pPr marL="742950" lvl="1" indent="-285750">
              <a:buFont typeface="Arial" panose="020B0604020202020204" pitchFamily="34" charset="0"/>
              <a:buChar char="•"/>
            </a:pPr>
            <a:r>
              <a:rPr lang="en-US" sz="1800" b="1" dirty="0">
                <a:solidFill>
                  <a:schemeClr val="tx1"/>
                </a:solidFill>
              </a:rPr>
              <a:t>MATLAB/Simulink</a:t>
            </a:r>
            <a:r>
              <a:rPr lang="en-US" sz="1800" dirty="0">
                <a:solidFill>
                  <a:schemeClr val="tx1"/>
                </a:solidFill>
              </a:rPr>
              <a:t> for power flow simulation and performance analysis.</a:t>
            </a:r>
          </a:p>
          <a:p>
            <a:pPr marL="742950" lvl="1" indent="-285750">
              <a:buFont typeface="Arial" panose="020B0604020202020204" pitchFamily="34" charset="0"/>
              <a:buChar char="•"/>
            </a:pPr>
            <a:r>
              <a:rPr lang="en-US" sz="1800" b="1" dirty="0">
                <a:solidFill>
                  <a:schemeClr val="tx1"/>
                </a:solidFill>
              </a:rPr>
              <a:t>HOMER Pro</a:t>
            </a:r>
            <a:r>
              <a:rPr lang="en-US" sz="1800" dirty="0">
                <a:solidFill>
                  <a:schemeClr val="tx1"/>
                </a:solidFill>
              </a:rPr>
              <a:t> for system design optimization, feasibility analysis, and cost modeling.</a:t>
            </a:r>
          </a:p>
          <a:p>
            <a:pPr>
              <a:buNone/>
            </a:pPr>
            <a:r>
              <a:rPr lang="en-US" sz="1800" b="1" dirty="0">
                <a:solidFill>
                  <a:schemeClr val="tx1"/>
                </a:solidFill>
              </a:rPr>
              <a:t>2. Control Algorithm Development:</a:t>
            </a:r>
          </a:p>
          <a:p>
            <a:pPr>
              <a:buFont typeface="Arial" panose="020B0604020202020204" pitchFamily="34" charset="0"/>
              <a:buChar char="•"/>
            </a:pPr>
            <a:r>
              <a:rPr lang="en-US" sz="1800" dirty="0">
                <a:solidFill>
                  <a:schemeClr val="tx1"/>
                </a:solidFill>
              </a:rPr>
              <a:t>Control logic is written and tested for: </a:t>
            </a:r>
          </a:p>
          <a:p>
            <a:pPr marL="742950" lvl="1" indent="-285750">
              <a:buFont typeface="Arial" panose="020B0604020202020204" pitchFamily="34" charset="0"/>
              <a:buChar char="•"/>
            </a:pPr>
            <a:r>
              <a:rPr lang="en-US" sz="1800" b="1" dirty="0">
                <a:solidFill>
                  <a:schemeClr val="tx1"/>
                </a:solidFill>
              </a:rPr>
              <a:t>Energy source prioritization</a:t>
            </a:r>
            <a:r>
              <a:rPr lang="en-US" sz="1800" dirty="0">
                <a:solidFill>
                  <a:schemeClr val="tx1"/>
                </a:solidFill>
              </a:rPr>
              <a:t> (solar, wind, biomass, storage).</a:t>
            </a:r>
          </a:p>
          <a:p>
            <a:pPr marL="742950" lvl="1" indent="-285750">
              <a:buFont typeface="Arial" panose="020B0604020202020204" pitchFamily="34" charset="0"/>
              <a:buChar char="•"/>
            </a:pPr>
            <a:r>
              <a:rPr lang="en-US" sz="1800" b="1" dirty="0">
                <a:solidFill>
                  <a:schemeClr val="tx1"/>
                </a:solidFill>
              </a:rPr>
              <a:t>Battery charge/discharge management</a:t>
            </a:r>
            <a:r>
              <a:rPr lang="en-US" sz="1800" dirty="0">
                <a:solidFill>
                  <a:schemeClr val="tx1"/>
                </a:solidFill>
              </a:rPr>
              <a:t>.</a:t>
            </a:r>
          </a:p>
          <a:p>
            <a:pPr marL="742950" lvl="1" indent="-285750">
              <a:buFont typeface="Arial" panose="020B0604020202020204" pitchFamily="34" charset="0"/>
              <a:buChar char="•"/>
            </a:pPr>
            <a:r>
              <a:rPr lang="en-US" sz="1800" b="1" dirty="0">
                <a:solidFill>
                  <a:schemeClr val="tx1"/>
                </a:solidFill>
              </a:rPr>
              <a:t>Load management</a:t>
            </a:r>
            <a:r>
              <a:rPr lang="en-US" sz="1800" dirty="0">
                <a:solidFill>
                  <a:schemeClr val="tx1"/>
                </a:solidFill>
              </a:rPr>
              <a:t> based on availability of power..</a:t>
            </a:r>
          </a:p>
          <a:p>
            <a:pPr>
              <a:buNone/>
            </a:pPr>
            <a:r>
              <a:rPr lang="en-US" sz="1800" b="1" dirty="0">
                <a:solidFill>
                  <a:schemeClr val="tx1"/>
                </a:solidFill>
              </a:rPr>
              <a:t>3. Data Acquisition and Monitoring System:</a:t>
            </a:r>
          </a:p>
          <a:p>
            <a:pPr>
              <a:buFont typeface="Arial" panose="020B0604020202020204" pitchFamily="34" charset="0"/>
              <a:buChar char="•"/>
            </a:pPr>
            <a:r>
              <a:rPr lang="en-US" sz="1800" dirty="0">
                <a:solidFill>
                  <a:schemeClr val="tx1"/>
                </a:solidFill>
              </a:rPr>
              <a:t>Development of software for real-time data acquisition from sensors (voltage, current, temperature, and wind speed sensors).</a:t>
            </a:r>
          </a:p>
          <a:p>
            <a:pPr>
              <a:buFont typeface="Arial" panose="020B0604020202020204" pitchFamily="34" charset="0"/>
              <a:buChar char="•"/>
            </a:pPr>
            <a:r>
              <a:rPr lang="en-US" sz="1800" dirty="0">
                <a:solidFill>
                  <a:schemeClr val="tx1"/>
                </a:solidFill>
              </a:rPr>
              <a:t>Use of </a:t>
            </a:r>
            <a:r>
              <a:rPr lang="en-US" sz="1800" b="1" dirty="0">
                <a:solidFill>
                  <a:schemeClr val="tx1"/>
                </a:solidFill>
              </a:rPr>
              <a:t>SCADA (Supervisory Control and Data Acquisition)</a:t>
            </a:r>
            <a:r>
              <a:rPr lang="en-US" sz="1800" dirty="0">
                <a:solidFill>
                  <a:schemeClr val="tx1"/>
                </a:solidFill>
              </a:rPr>
              <a:t> systems or custom-built dashboards for centralized monitoring.</a:t>
            </a:r>
          </a:p>
          <a:p>
            <a:pPr>
              <a:buFont typeface="Arial" panose="020B0604020202020204" pitchFamily="34" charset="0"/>
              <a:buChar char="•"/>
            </a:pPr>
            <a:r>
              <a:rPr lang="en-US" sz="1800" dirty="0">
                <a:solidFill>
                  <a:schemeClr val="tx1"/>
                </a:solidFill>
              </a:rPr>
              <a:t>Data is displayed on LCD screens, HMIs, or web-based platforms.</a:t>
            </a:r>
          </a:p>
          <a:p>
            <a:pPr>
              <a:buNone/>
            </a:pPr>
            <a:r>
              <a:rPr lang="en-US" sz="1800" b="1" dirty="0">
                <a:solidFill>
                  <a:schemeClr val="tx1"/>
                </a:solidFill>
              </a:rPr>
              <a:t>4. Communication Protocols:</a:t>
            </a:r>
          </a:p>
          <a:p>
            <a:pPr>
              <a:buFont typeface="Arial" panose="020B0604020202020204" pitchFamily="34" charset="0"/>
              <a:buChar char="•"/>
            </a:pPr>
            <a:r>
              <a:rPr lang="en-US" sz="1800" dirty="0">
                <a:solidFill>
                  <a:schemeClr val="tx1"/>
                </a:solidFill>
              </a:rPr>
              <a:t>Implementation of communication protocols such as </a:t>
            </a:r>
            <a:r>
              <a:rPr lang="en-US" sz="1800" b="1" dirty="0">
                <a:solidFill>
                  <a:schemeClr val="tx1"/>
                </a:solidFill>
              </a:rPr>
              <a:t>Modbus</a:t>
            </a:r>
            <a:r>
              <a:rPr lang="en-US" sz="1800" dirty="0">
                <a:solidFill>
                  <a:schemeClr val="tx1"/>
                </a:solidFill>
              </a:rPr>
              <a:t>, </a:t>
            </a:r>
            <a:r>
              <a:rPr lang="en-US" sz="1800" b="1" dirty="0">
                <a:solidFill>
                  <a:schemeClr val="tx1"/>
                </a:solidFill>
              </a:rPr>
              <a:t>CAN bus</a:t>
            </a:r>
            <a:r>
              <a:rPr lang="en-US" sz="1800" dirty="0">
                <a:solidFill>
                  <a:schemeClr val="tx1"/>
                </a:solidFill>
              </a:rPr>
              <a:t>, or </a:t>
            </a:r>
            <a:r>
              <a:rPr lang="en-US" sz="1800" b="1" dirty="0">
                <a:solidFill>
                  <a:schemeClr val="tx1"/>
                </a:solidFill>
              </a:rPr>
              <a:t>Wi-Fi/Bluetooth</a:t>
            </a:r>
            <a:r>
              <a:rPr lang="en-US" sz="1800" dirty="0">
                <a:solidFill>
                  <a:schemeClr val="tx1"/>
                </a:solidFill>
              </a:rPr>
              <a:t> for reliable data transfer between hardware components and the monitoring system.</a:t>
            </a:r>
          </a:p>
          <a:p>
            <a:pPr>
              <a:buFont typeface="Arial" panose="020B0604020202020204" pitchFamily="34" charset="0"/>
              <a:buChar char="•"/>
            </a:pPr>
            <a:r>
              <a:rPr lang="en-US" sz="1800" dirty="0">
                <a:solidFill>
                  <a:schemeClr val="tx1"/>
                </a:solidFill>
              </a:rPr>
              <a:t>Remote monitoring and control features can be added using IoT-based platforms.</a:t>
            </a:r>
          </a:p>
          <a:p>
            <a:endParaRPr lang="en-IN" sz="1800" dirty="0">
              <a:solidFill>
                <a:schemeClr val="tx1"/>
              </a:solidFill>
            </a:endParaRPr>
          </a:p>
        </p:txBody>
      </p:sp>
      <p:sp>
        <p:nvSpPr>
          <p:cNvPr id="5" name="TextBox 4">
            <a:extLst>
              <a:ext uri="{FF2B5EF4-FFF2-40B4-BE49-F238E27FC236}">
                <a16:creationId xmlns:a16="http://schemas.microsoft.com/office/drawing/2014/main" id="{69472143-FA7D-2DDD-73AD-349EA2945E67}"/>
              </a:ext>
            </a:extLst>
          </p:cNvPr>
          <p:cNvSpPr txBox="1"/>
          <p:nvPr/>
        </p:nvSpPr>
        <p:spPr>
          <a:xfrm>
            <a:off x="3472665" y="195209"/>
            <a:ext cx="4130211" cy="461665"/>
          </a:xfrm>
          <a:prstGeom prst="rect">
            <a:avLst/>
          </a:prstGeom>
          <a:noFill/>
        </p:spPr>
        <p:txBody>
          <a:bodyPr wrap="square" rtlCol="0">
            <a:spAutoFit/>
          </a:bodyPr>
          <a:lstStyle/>
          <a:p>
            <a:pPr algn="ctr"/>
            <a:r>
              <a:rPr lang="en-IN" sz="2400" b="1" dirty="0" err="1"/>
              <a:t>sofware</a:t>
            </a:r>
            <a:r>
              <a:rPr lang="en-IN" sz="2400" b="1" dirty="0"/>
              <a:t> Implementation</a:t>
            </a:r>
          </a:p>
        </p:txBody>
      </p:sp>
    </p:spTree>
    <p:extLst>
      <p:ext uri="{BB962C8B-B14F-4D97-AF65-F5344CB8AC3E}">
        <p14:creationId xmlns:p14="http://schemas.microsoft.com/office/powerpoint/2010/main" val="315528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6" name="Rectangle 5">
            <a:extLst>
              <a:ext uri="{FF2B5EF4-FFF2-40B4-BE49-F238E27FC236}">
                <a16:creationId xmlns:a16="http://schemas.microsoft.com/office/drawing/2014/main" id="{E91AD488-2B38-B953-6E78-8EA0E65BA99C}"/>
              </a:ext>
            </a:extLst>
          </p:cNvPr>
          <p:cNvSpPr/>
          <p:nvPr/>
        </p:nvSpPr>
        <p:spPr>
          <a:xfrm>
            <a:off x="178358" y="0"/>
            <a:ext cx="11623249" cy="1245704"/>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Future Trends in IRES</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CC13D6AD-2287-0152-8FA0-C87285BB9F6F}"/>
              </a:ext>
            </a:extLst>
          </p:cNvPr>
          <p:cNvSpPr txBox="1"/>
          <p:nvPr/>
        </p:nvSpPr>
        <p:spPr>
          <a:xfrm>
            <a:off x="1205948" y="1404730"/>
            <a:ext cx="5711687"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AI-Driven Energy Optimization: </a:t>
            </a:r>
            <a:r>
              <a:rPr lang="en-US" sz="2000" dirty="0"/>
              <a:t>AI technologies can analyze energy usage patterns, improving efficiency and predictive maintenance in IRES.</a:t>
            </a:r>
          </a:p>
          <a:p>
            <a:pPr marL="342900" indent="-342900">
              <a:buFont typeface="Arial" panose="020B0604020202020204" pitchFamily="34" charset="0"/>
              <a:buChar char="•"/>
            </a:pPr>
            <a:r>
              <a:rPr lang="en-US" sz="2000" b="1" dirty="0"/>
              <a:t>Machine Learning Applications: </a:t>
            </a:r>
            <a:r>
              <a:rPr lang="en-US" sz="2000" dirty="0"/>
              <a:t>Machine learning algorithms enhance real-time decision-making, optimizing energy distribution based on consumption forecasts.</a:t>
            </a:r>
          </a:p>
          <a:p>
            <a:pPr marL="342900" indent="-342900">
              <a:buFont typeface="Arial" panose="020B0604020202020204" pitchFamily="34" charset="0"/>
              <a:buChar char="•"/>
            </a:pPr>
            <a:r>
              <a:rPr lang="en-US" sz="2000" b="1" dirty="0"/>
              <a:t>Future of Automation: </a:t>
            </a:r>
            <a:r>
              <a:rPr lang="en-US" sz="2000" dirty="0"/>
              <a:t>Automation in IRES operations enables seamless integration of energy sources and boosts overall system resilience.</a:t>
            </a:r>
          </a:p>
          <a:p>
            <a:pPr marL="342900" indent="-342900">
              <a:buFont typeface="Arial" panose="020B0604020202020204" pitchFamily="34" charset="0"/>
              <a:buChar char="•"/>
            </a:pPr>
            <a:endParaRPr lang="en-IN" sz="2000" dirty="0"/>
          </a:p>
        </p:txBody>
      </p:sp>
      <p:pic>
        <p:nvPicPr>
          <p:cNvPr id="4" name="Picture 3" descr="image.png">
            <a:extLst>
              <a:ext uri="{FF2B5EF4-FFF2-40B4-BE49-F238E27FC236}">
                <a16:creationId xmlns:a16="http://schemas.microsoft.com/office/drawing/2014/main" id="{276D990B-9FFC-CD6C-0194-E576DF9DF81C}"/>
              </a:ext>
            </a:extLst>
          </p:cNvPr>
          <p:cNvPicPr>
            <a:picLocks noChangeAspect="1"/>
          </p:cNvPicPr>
          <p:nvPr/>
        </p:nvPicPr>
        <p:blipFill>
          <a:blip r:embed="rId2"/>
          <a:stretch>
            <a:fillRect/>
          </a:stretch>
        </p:blipFill>
        <p:spPr>
          <a:xfrm>
            <a:off x="7826403" y="1586948"/>
            <a:ext cx="2880359" cy="2880359"/>
          </a:xfrm>
          <a:prstGeom prst="rect">
            <a:avLst/>
          </a:prstGeom>
        </p:spPr>
      </p:pic>
    </p:spTree>
    <p:extLst>
      <p:ext uri="{BB962C8B-B14F-4D97-AF65-F5344CB8AC3E}">
        <p14:creationId xmlns:p14="http://schemas.microsoft.com/office/powerpoint/2010/main" val="199542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821EF9-93A9-0A2F-2C80-F5F6B05A1225}"/>
              </a:ext>
            </a:extLst>
          </p:cNvPr>
          <p:cNvSpPr txBox="1"/>
          <p:nvPr/>
        </p:nvSpPr>
        <p:spPr>
          <a:xfrm>
            <a:off x="1378226" y="516835"/>
            <a:ext cx="9912626" cy="461665"/>
          </a:xfrm>
          <a:prstGeom prst="rect">
            <a:avLst/>
          </a:prstGeom>
          <a:noFill/>
        </p:spPr>
        <p:txBody>
          <a:bodyPr wrap="square" rtlCol="0">
            <a:spAutoFit/>
          </a:bodyPr>
          <a:lstStyle/>
          <a:p>
            <a:pPr algn="ctr"/>
            <a:r>
              <a:rPr lang="en-US" sz="2400" b="1" dirty="0"/>
              <a:t>Steps for Implementing IRES in a Region</a:t>
            </a:r>
            <a:endParaRPr lang="en-IN" sz="2400" b="1" dirty="0"/>
          </a:p>
        </p:txBody>
      </p:sp>
      <p:sp>
        <p:nvSpPr>
          <p:cNvPr id="4" name="TextBox 3">
            <a:extLst>
              <a:ext uri="{FF2B5EF4-FFF2-40B4-BE49-F238E27FC236}">
                <a16:creationId xmlns:a16="http://schemas.microsoft.com/office/drawing/2014/main" id="{F105F9C8-FDBE-4561-C8C9-7DF386A87214}"/>
              </a:ext>
            </a:extLst>
          </p:cNvPr>
          <p:cNvSpPr txBox="1"/>
          <p:nvPr/>
        </p:nvSpPr>
        <p:spPr>
          <a:xfrm>
            <a:off x="1033670" y="1078186"/>
            <a:ext cx="6758609"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Planning Phase Importance: </a:t>
            </a:r>
            <a:r>
              <a:rPr lang="en-US" sz="2400" dirty="0"/>
              <a:t>Efficient planning is crucial to assess local resources, regulatory frameworks, and community engagement for IRES.</a:t>
            </a:r>
          </a:p>
          <a:p>
            <a:pPr marL="342900" indent="-342900">
              <a:buFont typeface="Arial" panose="020B0604020202020204" pitchFamily="34" charset="0"/>
              <a:buChar char="•"/>
            </a:pPr>
            <a:r>
              <a:rPr lang="en-US" sz="2400" b="1" dirty="0"/>
              <a:t>Installation Best Practices: </a:t>
            </a:r>
            <a:r>
              <a:rPr lang="en-US" sz="2400" dirty="0"/>
              <a:t>Adhering to technical standards and collaborating with local authorities ensures successful installation and operational efficiency.</a:t>
            </a:r>
          </a:p>
          <a:p>
            <a:pPr marL="342900" indent="-342900">
              <a:buFont typeface="Arial" panose="020B0604020202020204" pitchFamily="34" charset="0"/>
              <a:buChar char="•"/>
            </a:pPr>
            <a:r>
              <a:rPr lang="en-US" sz="2400" b="1" dirty="0"/>
              <a:t>Maintenance Strategies: </a:t>
            </a:r>
            <a:r>
              <a:rPr lang="en-US" sz="2400" dirty="0"/>
              <a:t>Regular maintenance and monitoring protocols enhance IRES longevity, optimizing performance and minimizing unexpected downtime.</a:t>
            </a:r>
          </a:p>
          <a:p>
            <a:pPr marL="342900" indent="-342900">
              <a:buFont typeface="Arial" panose="020B0604020202020204" pitchFamily="34" charset="0"/>
              <a:buChar char="•"/>
            </a:pPr>
            <a:endParaRPr lang="en-IN" sz="2400" dirty="0"/>
          </a:p>
        </p:txBody>
      </p:sp>
      <p:pic>
        <p:nvPicPr>
          <p:cNvPr id="6" name="Picture 5" descr="image.png">
            <a:extLst>
              <a:ext uri="{FF2B5EF4-FFF2-40B4-BE49-F238E27FC236}">
                <a16:creationId xmlns:a16="http://schemas.microsoft.com/office/drawing/2014/main" id="{66787C45-31CC-C1A3-7E56-96B5E3963305}"/>
              </a:ext>
            </a:extLst>
          </p:cNvPr>
          <p:cNvPicPr>
            <a:picLocks noChangeAspect="1"/>
          </p:cNvPicPr>
          <p:nvPr/>
        </p:nvPicPr>
        <p:blipFill>
          <a:blip r:embed="rId2"/>
          <a:stretch>
            <a:fillRect/>
          </a:stretch>
        </p:blipFill>
        <p:spPr>
          <a:xfrm>
            <a:off x="7792279" y="1484243"/>
            <a:ext cx="3644347" cy="3949147"/>
          </a:xfrm>
          <a:prstGeom prst="rect">
            <a:avLst/>
          </a:prstGeom>
        </p:spPr>
      </p:pic>
    </p:spTree>
    <p:extLst>
      <p:ext uri="{BB962C8B-B14F-4D97-AF65-F5344CB8AC3E}">
        <p14:creationId xmlns:p14="http://schemas.microsoft.com/office/powerpoint/2010/main" val="43092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CF350-AAB4-2613-FEFD-A97F9F1AA241}"/>
              </a:ext>
            </a:extLst>
          </p:cNvPr>
          <p:cNvSpPr txBox="1"/>
          <p:nvPr/>
        </p:nvSpPr>
        <p:spPr>
          <a:xfrm>
            <a:off x="1709530" y="702365"/>
            <a:ext cx="8653670" cy="523220"/>
          </a:xfrm>
          <a:prstGeom prst="rect">
            <a:avLst/>
          </a:prstGeom>
          <a:noFill/>
        </p:spPr>
        <p:txBody>
          <a:bodyPr wrap="square" rtlCol="0">
            <a:spAutoFit/>
          </a:bodyPr>
          <a:lstStyle/>
          <a:p>
            <a:pPr algn="ctr"/>
            <a:r>
              <a:rPr lang="en-IN" sz="2800" b="1" dirty="0"/>
              <a:t>Energy Storage in IRES</a:t>
            </a:r>
          </a:p>
        </p:txBody>
      </p:sp>
      <p:sp>
        <p:nvSpPr>
          <p:cNvPr id="3" name="TextBox 2">
            <a:extLst>
              <a:ext uri="{FF2B5EF4-FFF2-40B4-BE49-F238E27FC236}">
                <a16:creationId xmlns:a16="http://schemas.microsoft.com/office/drawing/2014/main" id="{A5832AE3-A402-1647-2485-E5187ADEE7D9}"/>
              </a:ext>
            </a:extLst>
          </p:cNvPr>
          <p:cNvSpPr txBox="1"/>
          <p:nvPr/>
        </p:nvSpPr>
        <p:spPr>
          <a:xfrm>
            <a:off x="1007165" y="1261988"/>
            <a:ext cx="6321287" cy="4893647"/>
          </a:xfrm>
          <a:prstGeom prst="rect">
            <a:avLst/>
          </a:prstGeom>
          <a:noFill/>
        </p:spPr>
        <p:txBody>
          <a:bodyPr wrap="square" rtlCol="0">
            <a:spAutoFit/>
          </a:bodyPr>
          <a:lstStyle/>
          <a:p>
            <a:pPr marL="285750" indent="-285750">
              <a:buFont typeface="Arial" panose="020B0604020202020204" pitchFamily="34" charset="0"/>
              <a:buChar char="•"/>
            </a:pPr>
            <a:r>
              <a:rPr lang="en-IN" sz="2400" b="1" dirty="0"/>
              <a:t>Battery Technologies: </a:t>
            </a:r>
            <a:r>
              <a:rPr lang="en-IN" sz="2400" dirty="0"/>
              <a:t>Advanced lithium-ion and solid-state batteries provide efficient energy storage and quick discharge capabilities, enhancing IRES.</a:t>
            </a:r>
          </a:p>
          <a:p>
            <a:pPr marL="285750" indent="-285750">
              <a:buFont typeface="Arial" panose="020B0604020202020204" pitchFamily="34" charset="0"/>
              <a:buChar char="•"/>
            </a:pPr>
            <a:r>
              <a:rPr lang="en-IN" sz="2400" b="1" dirty="0"/>
              <a:t>Hydrogen Storage: </a:t>
            </a:r>
            <a:r>
              <a:rPr lang="en-IN" sz="2400" dirty="0"/>
              <a:t>Hydrogen, produced via electrolysis, serves as a versatile energy carrier, enabling long-term storage and transport solutions.</a:t>
            </a:r>
          </a:p>
          <a:p>
            <a:pPr marL="285750" indent="-285750">
              <a:buFont typeface="Arial" panose="020B0604020202020204" pitchFamily="34" charset="0"/>
              <a:buChar char="•"/>
            </a:pPr>
            <a:r>
              <a:rPr lang="en-IN" sz="2400" b="1" dirty="0"/>
              <a:t>Pumped Hydro Storage: </a:t>
            </a:r>
            <a:r>
              <a:rPr lang="en-IN" sz="2400" dirty="0"/>
              <a:t>Utilizing elevation changes, pumped hydro systems store energy efficiently by converting and releasing water in reservoirs.</a:t>
            </a:r>
          </a:p>
          <a:p>
            <a:pPr marL="285750" indent="-285750">
              <a:buFont typeface="Arial" panose="020B0604020202020204" pitchFamily="34" charset="0"/>
              <a:buChar char="•"/>
            </a:pPr>
            <a:endParaRPr lang="en-IN" sz="2400" dirty="0"/>
          </a:p>
        </p:txBody>
      </p:sp>
      <p:pic>
        <p:nvPicPr>
          <p:cNvPr id="5" name="Picture 4" descr="image.png">
            <a:extLst>
              <a:ext uri="{FF2B5EF4-FFF2-40B4-BE49-F238E27FC236}">
                <a16:creationId xmlns:a16="http://schemas.microsoft.com/office/drawing/2014/main" id="{1B8D095D-A888-AE05-1FCD-35C50F93095E}"/>
              </a:ext>
            </a:extLst>
          </p:cNvPr>
          <p:cNvPicPr>
            <a:picLocks noChangeAspect="1"/>
          </p:cNvPicPr>
          <p:nvPr/>
        </p:nvPicPr>
        <p:blipFill>
          <a:blip r:embed="rId2"/>
          <a:stretch>
            <a:fillRect/>
          </a:stretch>
        </p:blipFill>
        <p:spPr>
          <a:xfrm>
            <a:off x="7773394" y="1458733"/>
            <a:ext cx="3676484" cy="3630102"/>
          </a:xfrm>
          <a:prstGeom prst="rect">
            <a:avLst/>
          </a:prstGeom>
        </p:spPr>
      </p:pic>
    </p:spTree>
    <p:extLst>
      <p:ext uri="{BB962C8B-B14F-4D97-AF65-F5344CB8AC3E}">
        <p14:creationId xmlns:p14="http://schemas.microsoft.com/office/powerpoint/2010/main" val="3699119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B6382D6-F4D8-E2AE-F9FB-7185E71CCBB6}"/>
              </a:ext>
            </a:extLst>
          </p:cNvPr>
          <p:cNvSpPr>
            <a:spLocks noGrp="1"/>
          </p:cNvSpPr>
          <p:nvPr>
            <p:ph type="pic" idx="2"/>
          </p:nvPr>
        </p:nvSpPr>
        <p:spPr/>
      </p:sp>
      <p:sp>
        <p:nvSpPr>
          <p:cNvPr id="3" name="Slide Number Placeholder 2">
            <a:extLst>
              <a:ext uri="{FF2B5EF4-FFF2-40B4-BE49-F238E27FC236}">
                <a16:creationId xmlns:a16="http://schemas.microsoft.com/office/drawing/2014/main" id="{6E3E660B-7557-6B77-680B-EE1002D48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TextBox 3">
            <a:extLst>
              <a:ext uri="{FF2B5EF4-FFF2-40B4-BE49-F238E27FC236}">
                <a16:creationId xmlns:a16="http://schemas.microsoft.com/office/drawing/2014/main" id="{5A327ACF-A0DF-ABF4-86E1-CFE969AFB1A7}"/>
              </a:ext>
            </a:extLst>
          </p:cNvPr>
          <p:cNvSpPr txBox="1"/>
          <p:nvPr/>
        </p:nvSpPr>
        <p:spPr>
          <a:xfrm>
            <a:off x="1404731" y="617306"/>
            <a:ext cx="9833113" cy="461665"/>
          </a:xfrm>
          <a:prstGeom prst="rect">
            <a:avLst/>
          </a:prstGeom>
          <a:noFill/>
        </p:spPr>
        <p:txBody>
          <a:bodyPr wrap="square" rtlCol="0">
            <a:spAutoFit/>
          </a:bodyPr>
          <a:lstStyle/>
          <a:p>
            <a:pPr algn="ctr"/>
            <a:r>
              <a:rPr lang="en-US" sz="2400" b="1" dirty="0"/>
              <a:t>Comparison with Conventional Energy Systems</a:t>
            </a:r>
            <a:endParaRPr lang="en-IN" sz="2400" b="1" dirty="0"/>
          </a:p>
        </p:txBody>
      </p:sp>
      <p:sp>
        <p:nvSpPr>
          <p:cNvPr id="5" name="TextBox 4">
            <a:extLst>
              <a:ext uri="{FF2B5EF4-FFF2-40B4-BE49-F238E27FC236}">
                <a16:creationId xmlns:a16="http://schemas.microsoft.com/office/drawing/2014/main" id="{C1C5E470-6A96-8A1D-3625-890639075066}"/>
              </a:ext>
            </a:extLst>
          </p:cNvPr>
          <p:cNvSpPr txBox="1"/>
          <p:nvPr/>
        </p:nvSpPr>
        <p:spPr>
          <a:xfrm>
            <a:off x="1404731" y="1696277"/>
            <a:ext cx="8640417"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Efficiency Comparison: </a:t>
            </a:r>
            <a:r>
              <a:rPr lang="en-US" sz="2000" dirty="0"/>
              <a:t>IRES typically surpasses conventional systems in energy efficiency through optimized resource utilization and complementary sources.</a:t>
            </a:r>
          </a:p>
          <a:p>
            <a:pPr marL="342900" indent="-342900">
              <a:buFont typeface="Arial" panose="020B0604020202020204" pitchFamily="34" charset="0"/>
              <a:buChar char="•"/>
            </a:pPr>
            <a:r>
              <a:rPr lang="en-US" sz="2000" b="1" dirty="0"/>
              <a:t>Reliability Factors: </a:t>
            </a:r>
            <a:r>
              <a:rPr lang="en-US" sz="2000" dirty="0"/>
              <a:t>Integrated systems enhance energy reliability by diversifying sources, reducing dependence on single energy types significantly.</a:t>
            </a:r>
          </a:p>
          <a:p>
            <a:pPr marL="342900" indent="-342900">
              <a:buFont typeface="Arial" panose="020B0604020202020204" pitchFamily="34" charset="0"/>
              <a:buChar char="•"/>
            </a:pPr>
            <a:r>
              <a:rPr lang="en-US" sz="2000" b="1" dirty="0"/>
              <a:t>Sustainability Advantages: </a:t>
            </a:r>
            <a:r>
              <a:rPr lang="en-US" sz="2000" dirty="0"/>
              <a:t>IRES promotes sustainability by minimizing environmental impact, ensuring cleaner energy production compared to traditional methods.</a:t>
            </a:r>
          </a:p>
          <a:p>
            <a:endParaRPr lang="en-IN" sz="2000" dirty="0"/>
          </a:p>
        </p:txBody>
      </p:sp>
    </p:spTree>
    <p:extLst>
      <p:ext uri="{BB962C8B-B14F-4D97-AF65-F5344CB8AC3E}">
        <p14:creationId xmlns:p14="http://schemas.microsoft.com/office/powerpoint/2010/main" val="96081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8C60D3A-BA2F-43B9-8233-E5E37C9B30FF}"/>
              </a:ext>
            </a:extLst>
          </p:cNvPr>
          <p:cNvSpPr>
            <a:spLocks noGrp="1"/>
          </p:cNvSpPr>
          <p:nvPr>
            <p:ph type="pic" idx="2"/>
          </p:nvPr>
        </p:nvSpPr>
        <p:spPr/>
      </p:sp>
      <p:sp>
        <p:nvSpPr>
          <p:cNvPr id="3" name="Slide Number Placeholder 2">
            <a:extLst>
              <a:ext uri="{FF2B5EF4-FFF2-40B4-BE49-F238E27FC236}">
                <a16:creationId xmlns:a16="http://schemas.microsoft.com/office/drawing/2014/main" id="{179275C0-FA57-D75C-F11B-129B63028E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TextBox 3">
            <a:extLst>
              <a:ext uri="{FF2B5EF4-FFF2-40B4-BE49-F238E27FC236}">
                <a16:creationId xmlns:a16="http://schemas.microsoft.com/office/drawing/2014/main" id="{E536F662-BBEE-5F12-A74B-A4764A069E81}"/>
              </a:ext>
            </a:extLst>
          </p:cNvPr>
          <p:cNvSpPr txBox="1"/>
          <p:nvPr/>
        </p:nvSpPr>
        <p:spPr>
          <a:xfrm>
            <a:off x="1364974" y="438403"/>
            <a:ext cx="10098157" cy="461665"/>
          </a:xfrm>
          <a:prstGeom prst="rect">
            <a:avLst/>
          </a:prstGeom>
          <a:noFill/>
        </p:spPr>
        <p:txBody>
          <a:bodyPr wrap="square" rtlCol="0">
            <a:spAutoFit/>
          </a:bodyPr>
          <a:lstStyle/>
          <a:p>
            <a:pPr algn="ctr"/>
            <a:r>
              <a:rPr lang="en-IN" sz="2400" b="1" dirty="0"/>
              <a:t>Challenges in Implementing IRES</a:t>
            </a:r>
          </a:p>
        </p:txBody>
      </p:sp>
      <p:sp>
        <p:nvSpPr>
          <p:cNvPr id="5" name="TextBox 4">
            <a:extLst>
              <a:ext uri="{FF2B5EF4-FFF2-40B4-BE49-F238E27FC236}">
                <a16:creationId xmlns:a16="http://schemas.microsoft.com/office/drawing/2014/main" id="{0186D470-5C62-D2B6-C805-CD13FD3DA02B}"/>
              </a:ext>
            </a:extLst>
          </p:cNvPr>
          <p:cNvSpPr txBox="1"/>
          <p:nvPr/>
        </p:nvSpPr>
        <p:spPr>
          <a:xfrm>
            <a:off x="477079" y="1536174"/>
            <a:ext cx="8401877"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Technical Challenges: </a:t>
            </a:r>
            <a:r>
              <a:rPr lang="en-US" sz="2400" dirty="0"/>
              <a:t>Integration involves complex technologies requiring rigorous testing for compatibility and operational efficiency under various conditions.</a:t>
            </a:r>
          </a:p>
          <a:p>
            <a:pPr marL="285750" indent="-285750">
              <a:buFont typeface="Arial" panose="020B0604020202020204" pitchFamily="34" charset="0"/>
              <a:buChar char="•"/>
            </a:pPr>
            <a:r>
              <a:rPr lang="en-US" sz="2400" b="1" dirty="0"/>
              <a:t>Economic Constraints: </a:t>
            </a:r>
            <a:r>
              <a:rPr lang="en-US" sz="2400" dirty="0"/>
              <a:t>High initial costs and uncertain returns discourage investments, necessitating innovative financing models to support adoption.</a:t>
            </a:r>
          </a:p>
          <a:p>
            <a:pPr marL="285750" indent="-285750">
              <a:buFont typeface="Arial" panose="020B0604020202020204" pitchFamily="34" charset="0"/>
              <a:buChar char="•"/>
            </a:pPr>
            <a:r>
              <a:rPr lang="en-US" sz="2400" b="1" dirty="0"/>
              <a:t>Policy Barriers: </a:t>
            </a:r>
            <a:r>
              <a:rPr lang="en-US" sz="2400" dirty="0"/>
              <a:t>Regulatory inconsistencies and lack of supportive frameworks impede IRES deployment, highlighting the need for coordinated policy efforts.</a:t>
            </a:r>
          </a:p>
          <a:p>
            <a:pPr marL="285750" indent="-285750">
              <a:buFont typeface="Arial" panose="020B0604020202020204" pitchFamily="34" charset="0"/>
              <a:buChar char="•"/>
            </a:pPr>
            <a:endParaRPr lang="en-IN" sz="2400" dirty="0"/>
          </a:p>
        </p:txBody>
      </p:sp>
      <p:pic>
        <p:nvPicPr>
          <p:cNvPr id="6" name="Picture 5" descr="image.png">
            <a:extLst>
              <a:ext uri="{FF2B5EF4-FFF2-40B4-BE49-F238E27FC236}">
                <a16:creationId xmlns:a16="http://schemas.microsoft.com/office/drawing/2014/main" id="{B425CF2F-6E97-087C-5D86-CA7B5A1A0855}"/>
              </a:ext>
            </a:extLst>
          </p:cNvPr>
          <p:cNvPicPr>
            <a:picLocks noChangeAspect="1"/>
          </p:cNvPicPr>
          <p:nvPr/>
        </p:nvPicPr>
        <p:blipFill>
          <a:blip r:embed="rId2"/>
          <a:stretch>
            <a:fillRect/>
          </a:stretch>
        </p:blipFill>
        <p:spPr>
          <a:xfrm>
            <a:off x="8582772" y="1769375"/>
            <a:ext cx="2880359" cy="2880359"/>
          </a:xfrm>
          <a:prstGeom prst="rect">
            <a:avLst/>
          </a:prstGeom>
        </p:spPr>
      </p:pic>
    </p:spTree>
    <p:extLst>
      <p:ext uri="{BB962C8B-B14F-4D97-AF65-F5344CB8AC3E}">
        <p14:creationId xmlns:p14="http://schemas.microsoft.com/office/powerpoint/2010/main" val="354115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688F3B-FF40-5DAB-68CE-6F0CD69542A6}"/>
              </a:ext>
            </a:extLst>
          </p:cNvPr>
          <p:cNvSpPr txBox="1"/>
          <p:nvPr/>
        </p:nvSpPr>
        <p:spPr>
          <a:xfrm>
            <a:off x="887895" y="477078"/>
            <a:ext cx="10416209" cy="461665"/>
          </a:xfrm>
          <a:prstGeom prst="rect">
            <a:avLst/>
          </a:prstGeom>
          <a:noFill/>
        </p:spPr>
        <p:txBody>
          <a:bodyPr wrap="square" rtlCol="0">
            <a:spAutoFit/>
          </a:bodyPr>
          <a:lstStyle/>
          <a:p>
            <a:r>
              <a:rPr lang="en-US" sz="2400" b="1" dirty="0"/>
              <a:t>Working Principle Method of Integrated  renewable Energy Systems</a:t>
            </a:r>
            <a:endParaRPr lang="en-IN" sz="2400" b="1" dirty="0"/>
          </a:p>
        </p:txBody>
      </p:sp>
      <p:sp>
        <p:nvSpPr>
          <p:cNvPr id="3" name="TextBox 2">
            <a:extLst>
              <a:ext uri="{FF2B5EF4-FFF2-40B4-BE49-F238E27FC236}">
                <a16:creationId xmlns:a16="http://schemas.microsoft.com/office/drawing/2014/main" id="{A75EE1FB-DD3F-780C-DB2A-1526A501F440}"/>
              </a:ext>
            </a:extLst>
          </p:cNvPr>
          <p:cNvSpPr txBox="1"/>
          <p:nvPr/>
        </p:nvSpPr>
        <p:spPr>
          <a:xfrm>
            <a:off x="887895" y="1298713"/>
            <a:ext cx="10654748"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Integration of multiple energy sources (solar, wind, hydro, storage) with a centralized or distributed grid</a:t>
            </a:r>
          </a:p>
          <a:p>
            <a:pPr marL="342900" indent="-342900">
              <a:buFont typeface="Arial" panose="020B0604020202020204" pitchFamily="34" charset="0"/>
              <a:buChar char="•"/>
            </a:pPr>
            <a:r>
              <a:rPr lang="en-US" sz="2400" dirty="0"/>
              <a:t>Energy flow managed through smart controllers that balance supply and demand in real-time.</a:t>
            </a:r>
          </a:p>
          <a:p>
            <a:pPr marL="342900" indent="-342900">
              <a:buFont typeface="Arial" panose="020B0604020202020204" pitchFamily="34" charset="0"/>
              <a:buChar char="•"/>
            </a:pPr>
            <a:r>
              <a:rPr lang="en-US" sz="2400" dirty="0"/>
              <a:t>Storage systems (batteries, pumped hydro) store excess energy for use during low-generation periods.</a:t>
            </a:r>
          </a:p>
          <a:p>
            <a:pPr marL="342900" indent="-342900">
              <a:buFont typeface="Arial" panose="020B0604020202020204" pitchFamily="34" charset="0"/>
              <a:buChar char="•"/>
            </a:pPr>
            <a:r>
              <a:rPr lang="en-US" sz="2400" dirty="0"/>
              <a:t>Predictive algorithms optimize load distribution and maximize system efficiency. </a:t>
            </a: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93901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BA765-769B-AE19-2626-E63BC696F90D}"/>
              </a:ext>
            </a:extLst>
          </p:cNvPr>
          <p:cNvSpPr txBox="1"/>
          <p:nvPr/>
        </p:nvSpPr>
        <p:spPr>
          <a:xfrm>
            <a:off x="795129" y="437322"/>
            <a:ext cx="10880035" cy="584775"/>
          </a:xfrm>
          <a:prstGeom prst="rect">
            <a:avLst/>
          </a:prstGeom>
          <a:noFill/>
        </p:spPr>
        <p:txBody>
          <a:bodyPr wrap="square" rtlCol="0">
            <a:spAutoFit/>
          </a:bodyPr>
          <a:lstStyle/>
          <a:p>
            <a:pPr algn="ctr"/>
            <a:r>
              <a:rPr lang="en-IN" sz="3200" b="1" dirty="0"/>
              <a:t>Conclusion</a:t>
            </a:r>
          </a:p>
        </p:txBody>
      </p:sp>
      <p:sp>
        <p:nvSpPr>
          <p:cNvPr id="3" name="TextBox 2">
            <a:extLst>
              <a:ext uri="{FF2B5EF4-FFF2-40B4-BE49-F238E27FC236}">
                <a16:creationId xmlns:a16="http://schemas.microsoft.com/office/drawing/2014/main" id="{F3DE97E1-D7DA-5983-57F2-658D19ABDEDD}"/>
              </a:ext>
            </a:extLst>
          </p:cNvPr>
          <p:cNvSpPr txBox="1"/>
          <p:nvPr/>
        </p:nvSpPr>
        <p:spPr>
          <a:xfrm>
            <a:off x="967408" y="1656522"/>
            <a:ext cx="11065565" cy="3108543"/>
          </a:xfrm>
          <a:prstGeom prst="rect">
            <a:avLst/>
          </a:prstGeom>
          <a:noFill/>
        </p:spPr>
        <p:txBody>
          <a:bodyPr wrap="square" rtlCol="0">
            <a:spAutoFit/>
          </a:bodyPr>
          <a:lstStyle/>
          <a:p>
            <a:pPr marL="342900" indent="-342900">
              <a:buFont typeface="Arial" panose="020B0604020202020204" pitchFamily="34" charset="0"/>
              <a:buChar char="•"/>
            </a:pPr>
            <a:r>
              <a:rPr lang="en-US" sz="2800" dirty="0"/>
              <a:t>Integrated renewable energy systems are key to sustainable energy goals.</a:t>
            </a:r>
          </a:p>
          <a:p>
            <a:pPr marL="342900" indent="-342900">
              <a:buFont typeface="Arial" panose="020B0604020202020204" pitchFamily="34" charset="0"/>
              <a:buChar char="•"/>
            </a:pPr>
            <a:r>
              <a:rPr lang="en-US" sz="2800" dirty="0"/>
              <a:t>Combining solar, wind, storage, and smart grids improves reliability and reduces emissions.</a:t>
            </a:r>
          </a:p>
          <a:p>
            <a:pPr marL="342900" indent="-342900">
              <a:buFont typeface="Arial" panose="020B0604020202020204" pitchFamily="34" charset="0"/>
              <a:buChar char="•"/>
            </a:pPr>
            <a:r>
              <a:rPr lang="en-US" sz="2800" dirty="0"/>
              <a:t>These systems foster energy independence and resilience.</a:t>
            </a:r>
          </a:p>
          <a:p>
            <a:pPr marL="342900" indent="-342900">
              <a:buFont typeface="Arial" panose="020B0604020202020204" pitchFamily="34" charset="0"/>
              <a:buChar char="•"/>
            </a:pPr>
            <a:r>
              <a:rPr lang="en-US" sz="2800" dirty="0"/>
              <a:t>Innovation and strong policy support will drive the Innovation and strong policy support will drive the</a:t>
            </a:r>
            <a:endParaRPr lang="en-IN" sz="2800" dirty="0"/>
          </a:p>
        </p:txBody>
      </p:sp>
    </p:spTree>
    <p:extLst>
      <p:ext uri="{BB962C8B-B14F-4D97-AF65-F5344CB8AC3E}">
        <p14:creationId xmlns:p14="http://schemas.microsoft.com/office/powerpoint/2010/main" val="299670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1C25A0-DC91-95CC-DA73-388123D40C10}"/>
              </a:ext>
            </a:extLst>
          </p:cNvPr>
          <p:cNvSpPr/>
          <p:nvPr/>
        </p:nvSpPr>
        <p:spPr>
          <a:xfrm>
            <a:off x="131975" y="113122"/>
            <a:ext cx="3940404" cy="612742"/>
          </a:xfrm>
          <a:prstGeom prst="rect">
            <a:avLst/>
          </a:prstGeom>
          <a:solidFill>
            <a:srgbClr val="F0E0C1"/>
          </a:solidFill>
          <a:ln>
            <a:solidFill>
              <a:srgbClr val="F0E0C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3200" b="1" dirty="0">
                <a:solidFill>
                  <a:schemeClr val="accent6">
                    <a:lumMod val="50000"/>
                  </a:schemeClr>
                </a:solidFill>
              </a:rPr>
              <a:t>AGENDA</a:t>
            </a:r>
          </a:p>
        </p:txBody>
      </p:sp>
      <p:sp>
        <p:nvSpPr>
          <p:cNvPr id="3" name="Rectangle 2">
            <a:extLst>
              <a:ext uri="{FF2B5EF4-FFF2-40B4-BE49-F238E27FC236}">
                <a16:creationId xmlns:a16="http://schemas.microsoft.com/office/drawing/2014/main" id="{4B88F9B8-F59B-3414-5101-49E6F5999999}"/>
              </a:ext>
            </a:extLst>
          </p:cNvPr>
          <p:cNvSpPr/>
          <p:nvPr/>
        </p:nvSpPr>
        <p:spPr>
          <a:xfrm>
            <a:off x="302294" y="808348"/>
            <a:ext cx="11076495" cy="4506012"/>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6">
                    <a:lumMod val="50000"/>
                  </a:schemeClr>
                </a:solidFill>
              </a:rPr>
              <a:t> </a:t>
            </a:r>
            <a:r>
              <a:rPr lang="en-US" sz="2800" dirty="0">
                <a:solidFill>
                  <a:schemeClr val="accent6">
                    <a:lumMod val="50000"/>
                  </a:schemeClr>
                </a:solidFill>
              </a:rPr>
              <a:t>● </a:t>
            </a:r>
            <a:r>
              <a:rPr lang="en-US" sz="2800" b="1" dirty="0">
                <a:solidFill>
                  <a:schemeClr val="accent6">
                    <a:lumMod val="50000"/>
                  </a:schemeClr>
                </a:solidFill>
              </a:rPr>
              <a:t>OBJECTIVE AND GOALS</a:t>
            </a:r>
          </a:p>
          <a:p>
            <a:r>
              <a:rPr lang="en-US" sz="2800" b="1" dirty="0">
                <a:solidFill>
                  <a:schemeClr val="accent6">
                    <a:lumMod val="50000"/>
                  </a:schemeClr>
                </a:solidFill>
              </a:rPr>
              <a:t> ● GHANT CHART </a:t>
            </a:r>
          </a:p>
          <a:p>
            <a:r>
              <a:rPr lang="en-US" sz="2800" b="1" dirty="0">
                <a:solidFill>
                  <a:schemeClr val="accent6">
                    <a:lumMod val="50000"/>
                  </a:schemeClr>
                </a:solidFill>
              </a:rPr>
              <a:t> ● ABSTRACT</a:t>
            </a:r>
          </a:p>
          <a:p>
            <a:r>
              <a:rPr lang="en-US" sz="2800" b="1" dirty="0">
                <a:solidFill>
                  <a:schemeClr val="accent6">
                    <a:lumMod val="50000"/>
                  </a:schemeClr>
                </a:solidFill>
              </a:rPr>
              <a:t> ● LITERATURE SURVEY</a:t>
            </a:r>
          </a:p>
          <a:p>
            <a:r>
              <a:rPr lang="en-US" sz="2800" b="1" dirty="0">
                <a:solidFill>
                  <a:schemeClr val="accent6">
                    <a:lumMod val="50000"/>
                  </a:schemeClr>
                </a:solidFill>
              </a:rPr>
              <a:t> ● ARCHITECTURE</a:t>
            </a:r>
          </a:p>
          <a:p>
            <a:r>
              <a:rPr lang="en-US" sz="2800" b="1" dirty="0">
                <a:solidFill>
                  <a:schemeClr val="accent6">
                    <a:lumMod val="50000"/>
                  </a:schemeClr>
                </a:solidFill>
              </a:rPr>
              <a:t> ● WORKING PRINCIPLE METHOD</a:t>
            </a:r>
          </a:p>
          <a:p>
            <a:r>
              <a:rPr lang="en-US" sz="2800" b="1" dirty="0">
                <a:solidFill>
                  <a:schemeClr val="accent6">
                    <a:lumMod val="50000"/>
                  </a:schemeClr>
                </a:solidFill>
              </a:rPr>
              <a:t> ● SIMULATION </a:t>
            </a:r>
          </a:p>
          <a:p>
            <a:r>
              <a:rPr lang="en-US" sz="2800" b="1" dirty="0">
                <a:solidFill>
                  <a:schemeClr val="accent6">
                    <a:lumMod val="50000"/>
                  </a:schemeClr>
                </a:solidFill>
              </a:rPr>
              <a:t> ● CONCLUSION</a:t>
            </a:r>
            <a:endParaRPr lang="en-IN" sz="2800" b="1" dirty="0">
              <a:solidFill>
                <a:schemeClr val="accent6">
                  <a:lumMod val="50000"/>
                </a:schemeClr>
              </a:solidFill>
            </a:endParaRPr>
          </a:p>
        </p:txBody>
      </p:sp>
    </p:spTree>
    <p:extLst>
      <p:ext uri="{BB962C8B-B14F-4D97-AF65-F5344CB8AC3E}">
        <p14:creationId xmlns:p14="http://schemas.microsoft.com/office/powerpoint/2010/main" val="274277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1DD0C-4E75-2841-B88A-490DF2712600}"/>
              </a:ext>
            </a:extLst>
          </p:cNvPr>
          <p:cNvSpPr txBox="1"/>
          <p:nvPr/>
        </p:nvSpPr>
        <p:spPr>
          <a:xfrm>
            <a:off x="2173357" y="540794"/>
            <a:ext cx="8693426" cy="461665"/>
          </a:xfrm>
          <a:prstGeom prst="rect">
            <a:avLst/>
          </a:prstGeom>
          <a:noFill/>
        </p:spPr>
        <p:txBody>
          <a:bodyPr wrap="square" rtlCol="0">
            <a:spAutoFit/>
          </a:bodyPr>
          <a:lstStyle/>
          <a:p>
            <a:r>
              <a:rPr lang="en-US" sz="2400" b="1" dirty="0"/>
              <a:t>Simulation of Integrated Renewable Energy Systems</a:t>
            </a:r>
            <a:endParaRPr lang="en-IN" sz="2400" b="1" dirty="0"/>
          </a:p>
        </p:txBody>
      </p:sp>
      <p:sp>
        <p:nvSpPr>
          <p:cNvPr id="3" name="TextBox 2">
            <a:extLst>
              <a:ext uri="{FF2B5EF4-FFF2-40B4-BE49-F238E27FC236}">
                <a16:creationId xmlns:a16="http://schemas.microsoft.com/office/drawing/2014/main" id="{2D1BCB10-CC50-8C34-F502-B086D19F0EF6}"/>
              </a:ext>
            </a:extLst>
          </p:cNvPr>
          <p:cNvSpPr txBox="1"/>
          <p:nvPr/>
        </p:nvSpPr>
        <p:spPr>
          <a:xfrm>
            <a:off x="1166191" y="1470991"/>
            <a:ext cx="9859618" cy="3046988"/>
          </a:xfrm>
          <a:prstGeom prst="rect">
            <a:avLst/>
          </a:prstGeom>
          <a:noFill/>
        </p:spPr>
        <p:txBody>
          <a:bodyPr wrap="square" rtlCol="0">
            <a:spAutoFit/>
          </a:bodyPr>
          <a:lstStyle/>
          <a:p>
            <a:r>
              <a:rPr lang="en-US" sz="2400" dirty="0"/>
              <a:t>• </a:t>
            </a:r>
            <a:r>
              <a:rPr lang="en-US" sz="2400" b="1" dirty="0"/>
              <a:t>Purpose</a:t>
            </a:r>
            <a:r>
              <a:rPr lang="en-US" sz="2400" dirty="0"/>
              <a:t>: Model interactions between solar, wind, storage, and grid components.</a:t>
            </a:r>
          </a:p>
          <a:p>
            <a:r>
              <a:rPr lang="en-US" sz="2400" dirty="0"/>
              <a:t>• </a:t>
            </a:r>
            <a:r>
              <a:rPr lang="en-US" sz="2400" b="1" dirty="0"/>
              <a:t>Key Metrics</a:t>
            </a:r>
            <a:r>
              <a:rPr lang="en-US" sz="2400" dirty="0"/>
              <a:t>: Energy output, reliability, cost-efficiency, and emissions reduction.</a:t>
            </a:r>
          </a:p>
          <a:p>
            <a:r>
              <a:rPr lang="en-US" sz="2400" dirty="0"/>
              <a:t> • </a:t>
            </a:r>
            <a:r>
              <a:rPr lang="en-US" sz="2400" b="1" dirty="0"/>
              <a:t>Tools</a:t>
            </a:r>
            <a:r>
              <a:rPr lang="en-US" sz="2400" dirty="0"/>
              <a:t>: Use software like HOMER, MATLAB, or PLEXOS for system modeling and optimization</a:t>
            </a:r>
          </a:p>
          <a:p>
            <a:r>
              <a:rPr lang="en-US" sz="2400" dirty="0"/>
              <a:t>•</a:t>
            </a:r>
            <a:r>
              <a:rPr lang="en-US" sz="2400" b="1" dirty="0"/>
              <a:t> Outcome</a:t>
            </a:r>
            <a:r>
              <a:rPr lang="en-US" sz="2400" dirty="0"/>
              <a:t>: Data-driven insights for system design and performance improvement.</a:t>
            </a:r>
            <a:endParaRPr lang="en-IN" sz="2400" dirty="0"/>
          </a:p>
        </p:txBody>
      </p:sp>
    </p:spTree>
    <p:extLst>
      <p:ext uri="{BB962C8B-B14F-4D97-AF65-F5344CB8AC3E}">
        <p14:creationId xmlns:p14="http://schemas.microsoft.com/office/powerpoint/2010/main" val="164735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605437"/>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626021" y="2898463"/>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798818" y="1099294"/>
            <a:ext cx="11505957" cy="3170099"/>
          </a:xfrm>
          <a:prstGeom prst="rect">
            <a:avLst/>
          </a:prstGeom>
          <a:noFill/>
        </p:spPr>
        <p:txBody>
          <a:bodyPr wrap="square" rtlCol="0">
            <a:spAutoFit/>
          </a:bodyPr>
          <a:lstStyle/>
          <a:p>
            <a:r>
              <a:rPr lang="en-US" sz="2400" dirty="0"/>
              <a:t>The primary objective of an Integrated Renewable Energy System is to efficiently combine multiple renewable energy sources — such as solar, wind, biomass, hydro, and geothermal — to ensure continuous, reliable, and sustainable energy supply. It aims to:</a:t>
            </a:r>
            <a:endParaRPr lang="en-IN" sz="2400" dirty="0">
              <a:latin typeface="Verdana" panose="020B0604030504040204" pitchFamily="34" charset="0"/>
              <a:ea typeface="Verdana" panose="020B0604030504040204" pitchFamily="34" charset="0"/>
            </a:endParaRPr>
          </a:p>
          <a:p>
            <a:endParaRPr lang="en-IN" sz="24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2" name="Rectangle 1">
            <a:extLst>
              <a:ext uri="{FF2B5EF4-FFF2-40B4-BE49-F238E27FC236}">
                <a16:creationId xmlns:a16="http://schemas.microsoft.com/office/drawing/2014/main" id="{496EE650-603E-17D3-E93A-7BE82467D121}"/>
              </a:ext>
            </a:extLst>
          </p:cNvPr>
          <p:cNvSpPr>
            <a:spLocks noChangeArrowheads="1"/>
          </p:cNvSpPr>
          <p:nvPr/>
        </p:nvSpPr>
        <p:spPr bwMode="auto">
          <a:xfrm>
            <a:off x="626021" y="3280273"/>
            <a:ext cx="117632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Efficient Resource Integration: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To combine various renewable energy sources such as solar, wind, biomass, hydro, and geothermal into a unified system for maximum efficiency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Continuous and Stable Power Supply: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To ensure uninterrupted energy availability by balancing the variability of different renewable sources with smart controls and energy storage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Energy Cost Optimization: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To reduce energy production costs by utilizing abundant, free, and locally available renewable resources and reducing transmission losses.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Environmental Sustainability: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To significantly lower greenhouse gas emissions and contribute to combating climate change through clean and eco-friendly energy production</a:t>
            </a:r>
          </a:p>
        </p:txBody>
      </p:sp>
    </p:spTree>
    <p:extLst>
      <p:ext uri="{BB962C8B-B14F-4D97-AF65-F5344CB8AC3E}">
        <p14:creationId xmlns:p14="http://schemas.microsoft.com/office/powerpoint/2010/main" val="142964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EFAC40-01FF-A155-2BD4-055CE7D8A854}"/>
              </a:ext>
            </a:extLst>
          </p:cNvPr>
          <p:cNvSpPr>
            <a:spLocks noGrp="1"/>
          </p:cNvSpPr>
          <p:nvPr>
            <p:ph type="pic" idx="2"/>
          </p:nvPr>
        </p:nvSpPr>
        <p:spPr>
          <a:xfrm>
            <a:off x="0" y="0"/>
            <a:ext cx="12192000" cy="6858000"/>
          </a:xfrm>
        </p:spPr>
      </p:sp>
      <p:sp>
        <p:nvSpPr>
          <p:cNvPr id="3" name="Slide Number Placeholder 2">
            <a:extLst>
              <a:ext uri="{FF2B5EF4-FFF2-40B4-BE49-F238E27FC236}">
                <a16:creationId xmlns:a16="http://schemas.microsoft.com/office/drawing/2014/main" id="{60DCC7C4-3E1D-CF54-8542-09B3316D48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Rectangle 3">
            <a:extLst>
              <a:ext uri="{FF2B5EF4-FFF2-40B4-BE49-F238E27FC236}">
                <a16:creationId xmlns:a16="http://schemas.microsoft.com/office/drawing/2014/main" id="{168E323E-1CAA-B27B-ED07-0F1F9BA68200}"/>
              </a:ext>
            </a:extLst>
          </p:cNvPr>
          <p:cNvSpPr/>
          <p:nvPr/>
        </p:nvSpPr>
        <p:spPr>
          <a:xfrm>
            <a:off x="282803" y="457200"/>
            <a:ext cx="3384223" cy="631596"/>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accent3">
                    <a:lumMod val="10000"/>
                  </a:schemeClr>
                </a:solidFill>
              </a:rPr>
              <a:t>ABSTRACT</a:t>
            </a:r>
          </a:p>
        </p:txBody>
      </p:sp>
      <p:sp>
        <p:nvSpPr>
          <p:cNvPr id="5" name="Rectangle 4">
            <a:extLst>
              <a:ext uri="{FF2B5EF4-FFF2-40B4-BE49-F238E27FC236}">
                <a16:creationId xmlns:a16="http://schemas.microsoft.com/office/drawing/2014/main" id="{8D7294EA-3A9F-EF3D-5DD8-C66F254B153A}"/>
              </a:ext>
            </a:extLst>
          </p:cNvPr>
          <p:cNvSpPr/>
          <p:nvPr/>
        </p:nvSpPr>
        <p:spPr>
          <a:xfrm>
            <a:off x="556180" y="947394"/>
            <a:ext cx="10935094" cy="5142322"/>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lvl="1" indent="-457200">
              <a:buFont typeface="Wingdings" panose="05000000000000000000" pitchFamily="2" charset="2"/>
              <a:buChar char="§"/>
            </a:pPr>
            <a:r>
              <a:rPr lang="en-US" sz="2200" dirty="0">
                <a:solidFill>
                  <a:schemeClr val="tx1"/>
                </a:solidFill>
              </a:rPr>
              <a:t>The growing demand for clean, reliable, and sustainable energy has led to the development of Integrated Renewable Energy Systems (IRES). An IRES combines multiple renewable energy sources such as solar, wind, biomass, hydro, and geothermal power to create a stable, efficient, and environmentally friendly energy solution. By integrating different energy resources with energy storage and smart control technologies, these systems overcome the intermittent nature of individual renewable sources and ensure continuous power supply. The main objective of IRES is to maximize resource utilization, reduce dependence on fossil fuels, minimize environmental impact, and support energy access in remote and rural areas. IRES also contributes to energy security, economic development, and climate change mitigation. This paper/study explores the design, goals, benefits, and challenges of integrated renewable energy systems, highlighting their potential role in building a sustainable and resilient energy future</a:t>
            </a:r>
            <a:endParaRPr lang="en-IN" sz="2200" b="1" dirty="0">
              <a:solidFill>
                <a:schemeClr val="tx1"/>
              </a:solidFill>
            </a:endParaRPr>
          </a:p>
        </p:txBody>
      </p:sp>
    </p:spTree>
    <p:extLst>
      <p:ext uri="{BB962C8B-B14F-4D97-AF65-F5344CB8AC3E}">
        <p14:creationId xmlns:p14="http://schemas.microsoft.com/office/powerpoint/2010/main" val="48495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821410" y="724814"/>
            <a:ext cx="10937970" cy="5735761"/>
          </a:xfrm>
          <a:prstGeom prst="rect">
            <a:avLst/>
          </a:prstGeom>
          <a:noFill/>
          <a:ln>
            <a:noFill/>
          </a:ln>
        </p:spPr>
        <p:txBody>
          <a:bodyPr spcFirstLastPara="1" wrap="square" lIns="91425" tIns="45700" rIns="91425" bIns="45700" anchor="t" anchorCtr="0">
            <a:noAutofit/>
          </a:bodyPr>
          <a:lstStyle/>
          <a:p>
            <a:pPr marL="342900" marR="0" lvl="0" indent="-342900" rtl="0">
              <a:lnSpc>
                <a:spcPct val="100000"/>
              </a:lnSpc>
              <a:spcBef>
                <a:spcPts val="0"/>
              </a:spcBef>
              <a:spcAft>
                <a:spcPts val="0"/>
              </a:spcAft>
              <a:buFont typeface="Arial" panose="020B0604020202020204" pitchFamily="34" charset="0"/>
              <a:buChar char="•"/>
            </a:pPr>
            <a:r>
              <a:rPr lang="en-US" sz="2000" dirty="0">
                <a:latin typeface="Verdana" panose="020B0604030504040204" pitchFamily="34" charset="0"/>
                <a:ea typeface="Verdana" panose="020B0604030504040204" pitchFamily="34" charset="0"/>
              </a:rPr>
              <a:t>A comprehensive review of previous research highlights that while individual renewable energy sources have been widely adopted, their intermittency poses challenges. Studies show that hybrid systems combining solar, wind, and bioenergy improve reliability and power availability. Research also emphasizes the importance of energy storage and smart grid management for seamless integration. Successful case studies from rural electrification projects, urban microgrids, and industrial setups demonstrate the feasibility and benefits of integrated systems. Furthermore, literature reveals that policy support, financial incentives, and technological innovation are critical enablers for wider </a:t>
            </a:r>
            <a:r>
              <a:rPr lang="en-US" sz="2000" dirty="0" err="1">
                <a:latin typeface="Verdana" panose="020B0604030504040204" pitchFamily="34" charset="0"/>
                <a:ea typeface="Verdana" panose="020B0604030504040204" pitchFamily="34" charset="0"/>
              </a:rPr>
              <a:t>adoption.In</a:t>
            </a:r>
            <a:r>
              <a:rPr lang="en-US" sz="2000" dirty="0">
                <a:latin typeface="Verdana" panose="020B0604030504040204" pitchFamily="34" charset="0"/>
                <a:ea typeface="Verdana" panose="020B0604030504040204" pitchFamily="34" charset="0"/>
              </a:rPr>
              <a:t> addition, the literature review explores various modeling approaches used to simulate integrated renewable energy systems, such as optimization models, multi-objective analysis, and scenario-based simulations. Researchers have noted the effectiveness of energy storage technologies, including lithium-ion batteries, pumped hydro storage, and emerging solutions like compressed air energy storage, in stabilizing power outputs. Comparative studies between stand-alone renewable systems and integrated systems indicate that hybrid models offer cost advantages and higher capacity factors.</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82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C80EFF-185A-6E7B-447E-EA692A41DA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6" name="TextBox 5">
            <a:extLst>
              <a:ext uri="{FF2B5EF4-FFF2-40B4-BE49-F238E27FC236}">
                <a16:creationId xmlns:a16="http://schemas.microsoft.com/office/drawing/2014/main" id="{C2080B50-71F7-915C-E5DE-1B21CFD6B62E}"/>
              </a:ext>
            </a:extLst>
          </p:cNvPr>
          <p:cNvSpPr txBox="1"/>
          <p:nvPr/>
        </p:nvSpPr>
        <p:spPr>
          <a:xfrm>
            <a:off x="3914482" y="119490"/>
            <a:ext cx="6132136" cy="584775"/>
          </a:xfrm>
          <a:prstGeom prst="rect">
            <a:avLst/>
          </a:prstGeom>
          <a:noFill/>
        </p:spPr>
        <p:txBody>
          <a:bodyPr wrap="square">
            <a:spAutoFit/>
          </a:bodyPr>
          <a:lstStyle/>
          <a:p>
            <a:r>
              <a:rPr lang="en-US" sz="3200" b="1" dirty="0">
                <a:latin typeface="Montserrat"/>
                <a:sym typeface="Montserrat"/>
              </a:rPr>
              <a:t>Literature Survey </a:t>
            </a:r>
            <a:endParaRPr lang="en-IN" sz="3200" dirty="0"/>
          </a:p>
        </p:txBody>
      </p:sp>
      <p:sp>
        <p:nvSpPr>
          <p:cNvPr id="4" name="Content Placeholder 1">
            <a:extLst>
              <a:ext uri="{FF2B5EF4-FFF2-40B4-BE49-F238E27FC236}">
                <a16:creationId xmlns:a16="http://schemas.microsoft.com/office/drawing/2014/main" id="{698B0BD6-4548-EB77-9676-0BA94238D695}"/>
              </a:ext>
            </a:extLst>
          </p:cNvPr>
          <p:cNvSpPr>
            <a:spLocks noGrp="1"/>
          </p:cNvSpPr>
          <p:nvPr/>
        </p:nvSpPr>
        <p:spPr>
          <a:xfrm>
            <a:off x="540327" y="726537"/>
            <a:ext cx="11111346" cy="534492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None/>
            </a:pPr>
            <a:r>
              <a:rPr lang="en-IN" sz="2400" b="1" dirty="0">
                <a:latin typeface="Abadi" panose="020B0604020104020204" pitchFamily="34" charset="0"/>
              </a:rPr>
              <a:t>LITERATURE SURVEY:</a:t>
            </a:r>
          </a:p>
          <a:p>
            <a:pPr marL="50800" indent="0">
              <a:buNone/>
            </a:pPr>
            <a:endParaRPr lang="en-IN" sz="2400" b="1" dirty="0">
              <a:latin typeface="Abadi" panose="020B0604020104020204" pitchFamily="34" charset="0"/>
            </a:endParaRPr>
          </a:p>
          <a:p>
            <a:pPr marL="50800" indent="0">
              <a:buNone/>
            </a:pPr>
            <a:endParaRPr lang="en-IN" sz="2400" dirty="0">
              <a:latin typeface="Abadi" panose="020B0604020104020204" pitchFamily="34" charset="0"/>
            </a:endParaRPr>
          </a:p>
        </p:txBody>
      </p:sp>
      <p:pic>
        <p:nvPicPr>
          <p:cNvPr id="5" name="table">
            <a:extLst>
              <a:ext uri="{FF2B5EF4-FFF2-40B4-BE49-F238E27FC236}">
                <a16:creationId xmlns:a16="http://schemas.microsoft.com/office/drawing/2014/main" id="{B4D74127-7322-D1C0-1207-60FA7796581C}"/>
              </a:ext>
            </a:extLst>
          </p:cNvPr>
          <p:cNvPicPr>
            <a:picLocks noChangeAspect="1"/>
          </p:cNvPicPr>
          <p:nvPr/>
        </p:nvPicPr>
        <p:blipFill>
          <a:blip r:embed="rId2"/>
          <a:stretch>
            <a:fillRect/>
          </a:stretch>
        </p:blipFill>
        <p:spPr>
          <a:xfrm>
            <a:off x="549563" y="1418494"/>
            <a:ext cx="10743540" cy="4712970"/>
          </a:xfrm>
          <a:prstGeom prst="rect">
            <a:avLst/>
          </a:prstGeom>
        </p:spPr>
      </p:pic>
    </p:spTree>
    <p:extLst>
      <p:ext uri="{BB962C8B-B14F-4D97-AF65-F5344CB8AC3E}">
        <p14:creationId xmlns:p14="http://schemas.microsoft.com/office/powerpoint/2010/main" val="50572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838200" y="58159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3200" b="1" dirty="0">
                <a:latin typeface="Montserrat"/>
                <a:sym typeface="Montserrat"/>
              </a:rPr>
              <a:t>Architecture  </a:t>
            </a:r>
            <a:endParaRPr sz="3200" dirty="0"/>
          </a:p>
        </p:txBody>
      </p:sp>
      <p:pic>
        <p:nvPicPr>
          <p:cNvPr id="2058" name="Picture 10" descr="Boosting renewable energy integration in remote communities">
            <a:extLst>
              <a:ext uri="{FF2B5EF4-FFF2-40B4-BE49-F238E27FC236}">
                <a16:creationId xmlns:a16="http://schemas.microsoft.com/office/drawing/2014/main" id="{1D886D1B-09B3-B7F7-6BE9-B92CE2160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01417"/>
            <a:ext cx="5715000" cy="362913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 Robust Economic Framework for Integrated Energy Systems Based on Hybrid  Shuffled Frog-Leaping and Local Search Algorithm">
            <a:extLst>
              <a:ext uri="{FF2B5EF4-FFF2-40B4-BE49-F238E27FC236}">
                <a16:creationId xmlns:a16="http://schemas.microsoft.com/office/drawing/2014/main" id="{BFC30AB6-7270-6FC0-D8B4-44912E269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151" y="1401255"/>
            <a:ext cx="5139202" cy="435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6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DB1D2D9-CE83-5CAC-4668-CC3A69611DBF}"/>
              </a:ext>
            </a:extLst>
          </p:cNvPr>
          <p:cNvSpPr>
            <a:spLocks noGrp="1"/>
          </p:cNvSpPr>
          <p:nvPr>
            <p:ph type="pic" idx="2"/>
          </p:nvPr>
        </p:nvSpPr>
        <p:spPr>
          <a:xfrm>
            <a:off x="0" y="0"/>
            <a:ext cx="12192000" cy="6858000"/>
          </a:xfrm>
        </p:spPr>
      </p:sp>
      <p:sp>
        <p:nvSpPr>
          <p:cNvPr id="3" name="Slide Number Placeholder 2">
            <a:extLst>
              <a:ext uri="{FF2B5EF4-FFF2-40B4-BE49-F238E27FC236}">
                <a16:creationId xmlns:a16="http://schemas.microsoft.com/office/drawing/2014/main" id="{AC17D0FA-B40C-3CEB-3222-B87692B79D94}"/>
              </a:ext>
            </a:extLst>
          </p:cNvPr>
          <p:cNvSpPr>
            <a:spLocks noGrp="1"/>
          </p:cNvSpPr>
          <p:nvPr>
            <p:ph type="sldNum" idx="12"/>
          </p:nvPr>
        </p:nvSpPr>
        <p:spPr>
          <a:xfrm>
            <a:off x="9448798" y="6492875"/>
            <a:ext cx="2743200" cy="365125"/>
          </a:xfrm>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Rectangle 3">
            <a:extLst>
              <a:ext uri="{FF2B5EF4-FFF2-40B4-BE49-F238E27FC236}">
                <a16:creationId xmlns:a16="http://schemas.microsoft.com/office/drawing/2014/main" id="{6B258763-77A8-2E65-5A0D-500B12D4908F}"/>
              </a:ext>
            </a:extLst>
          </p:cNvPr>
          <p:cNvSpPr/>
          <p:nvPr/>
        </p:nvSpPr>
        <p:spPr>
          <a:xfrm>
            <a:off x="3732027" y="0"/>
            <a:ext cx="5135525" cy="956930"/>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a:solidFill>
                    <a:schemeClr val="bg1"/>
                  </a:solidFill>
                </a:ln>
                <a:solidFill>
                  <a:schemeClr val="bg1"/>
                </a:solidFill>
                <a:highlight>
                  <a:srgbClr val="000000"/>
                </a:highlight>
              </a:rPr>
              <a:t>WORKING</a:t>
            </a:r>
            <a:r>
              <a:rPr lang="en-US" sz="1800" dirty="0">
                <a:ln>
                  <a:solidFill>
                    <a:schemeClr val="bg1"/>
                  </a:solidFill>
                </a:ln>
                <a:solidFill>
                  <a:schemeClr val="tx2"/>
                </a:solidFill>
                <a:highlight>
                  <a:srgbClr val="000000"/>
                </a:highlight>
              </a:rPr>
              <a:t> PRINCIPLE OF HARDWARE </a:t>
            </a:r>
            <a:endParaRPr lang="en-IN" sz="1800" dirty="0">
              <a:ln>
                <a:solidFill>
                  <a:schemeClr val="bg1"/>
                </a:solidFill>
              </a:ln>
              <a:solidFill>
                <a:schemeClr val="tx2"/>
              </a:solidFill>
              <a:highlight>
                <a:srgbClr val="000000"/>
              </a:highlight>
            </a:endParaRPr>
          </a:p>
        </p:txBody>
      </p:sp>
      <p:sp>
        <p:nvSpPr>
          <p:cNvPr id="5" name="Rectangle 4">
            <a:extLst>
              <a:ext uri="{FF2B5EF4-FFF2-40B4-BE49-F238E27FC236}">
                <a16:creationId xmlns:a16="http://schemas.microsoft.com/office/drawing/2014/main" id="{B1A1D12C-C040-478F-3876-023E3B0F917B}"/>
              </a:ext>
            </a:extLst>
          </p:cNvPr>
          <p:cNvSpPr/>
          <p:nvPr/>
        </p:nvSpPr>
        <p:spPr>
          <a:xfrm>
            <a:off x="489097" y="1084521"/>
            <a:ext cx="11376837" cy="4837814"/>
          </a:xfrm>
          <a:prstGeom prst="rect">
            <a:avLst/>
          </a:prstGeom>
          <a:solidFill>
            <a:srgbClr val="F0E0C1"/>
          </a:solidFill>
          <a:ln>
            <a:solidFill>
              <a:srgbClr val="F0E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600" b="1" dirty="0">
                <a:solidFill>
                  <a:schemeClr val="tx1"/>
                </a:solidFill>
              </a:rPr>
              <a:t>1. Solar Power Generation Unit:</a:t>
            </a:r>
          </a:p>
          <a:p>
            <a:pPr>
              <a:buFont typeface="Arial" panose="020B0604020202020204" pitchFamily="34" charset="0"/>
              <a:buChar char="•"/>
            </a:pPr>
            <a:r>
              <a:rPr lang="en-US" sz="1600" b="1" dirty="0">
                <a:solidFill>
                  <a:schemeClr val="tx1"/>
                </a:solidFill>
              </a:rPr>
              <a:t> Working Principle:</a:t>
            </a:r>
            <a:r>
              <a:rPr lang="en-US" sz="1600" dirty="0">
                <a:solidFill>
                  <a:schemeClr val="tx1"/>
                </a:solidFill>
              </a:rPr>
              <a:t> Solar photovoltaic (PV) panels convert sunlight into DC electricity.</a:t>
            </a:r>
          </a:p>
          <a:p>
            <a:pPr>
              <a:buFont typeface="Arial" panose="020B0604020202020204" pitchFamily="34" charset="0"/>
              <a:buChar char="•"/>
            </a:pPr>
            <a:r>
              <a:rPr lang="en-US" sz="1600" b="1" dirty="0">
                <a:solidFill>
                  <a:schemeClr val="tx1"/>
                </a:solidFill>
              </a:rPr>
              <a:t> Hardware Involved:</a:t>
            </a:r>
            <a:r>
              <a:rPr lang="en-US" sz="1600" dirty="0">
                <a:solidFill>
                  <a:schemeClr val="tx1"/>
                </a:solidFill>
              </a:rPr>
              <a:t> </a:t>
            </a:r>
          </a:p>
          <a:p>
            <a:pPr marL="742950" lvl="1" indent="-285750">
              <a:buFont typeface="Arial" panose="020B0604020202020204" pitchFamily="34" charset="0"/>
              <a:buChar char="•"/>
            </a:pPr>
            <a:r>
              <a:rPr lang="en-US" sz="1600" dirty="0">
                <a:solidFill>
                  <a:schemeClr val="tx1"/>
                </a:solidFill>
              </a:rPr>
              <a:t>Solar PV panels</a:t>
            </a:r>
          </a:p>
          <a:p>
            <a:pPr marL="742950" lvl="1" indent="-285750">
              <a:buFont typeface="Arial" panose="020B0604020202020204" pitchFamily="34" charset="0"/>
              <a:buChar char="•"/>
            </a:pPr>
            <a:r>
              <a:rPr lang="en-US" sz="1600" dirty="0">
                <a:solidFill>
                  <a:schemeClr val="tx1"/>
                </a:solidFill>
              </a:rPr>
              <a:t>Charge controllers (to prevent battery overcharging)</a:t>
            </a:r>
          </a:p>
          <a:p>
            <a:pPr>
              <a:buNone/>
            </a:pPr>
            <a:r>
              <a:rPr lang="en-US" sz="1600" b="1" dirty="0">
                <a:solidFill>
                  <a:schemeClr val="tx1"/>
                </a:solidFill>
              </a:rPr>
              <a:t>2. Wind Power Generation Unit:</a:t>
            </a:r>
          </a:p>
          <a:p>
            <a:pPr>
              <a:buFont typeface="Arial" panose="020B0604020202020204" pitchFamily="34" charset="0"/>
              <a:buChar char="•"/>
            </a:pPr>
            <a:r>
              <a:rPr lang="en-US" sz="1600" b="1" dirty="0">
                <a:solidFill>
                  <a:schemeClr val="tx1"/>
                </a:solidFill>
              </a:rPr>
              <a:t> Working Principle:</a:t>
            </a:r>
            <a:r>
              <a:rPr lang="en-US" sz="1600" dirty="0">
                <a:solidFill>
                  <a:schemeClr val="tx1"/>
                </a:solidFill>
              </a:rPr>
              <a:t> Wind turbines convert the kinetic energy of wind into mechanical energy, which is then converted into electrical energy using generators.</a:t>
            </a:r>
          </a:p>
          <a:p>
            <a:pPr>
              <a:buFont typeface="Arial" panose="020B0604020202020204" pitchFamily="34" charset="0"/>
              <a:buChar char="•"/>
            </a:pPr>
            <a:r>
              <a:rPr lang="en-US" sz="1600" b="1" dirty="0">
                <a:solidFill>
                  <a:schemeClr val="tx1"/>
                </a:solidFill>
              </a:rPr>
              <a:t> Hardware Involved:</a:t>
            </a:r>
            <a:r>
              <a:rPr lang="en-US" sz="1600" dirty="0">
                <a:solidFill>
                  <a:schemeClr val="tx1"/>
                </a:solidFill>
              </a:rPr>
              <a:t> </a:t>
            </a:r>
          </a:p>
          <a:p>
            <a:pPr marL="742950" lvl="1" indent="-285750">
              <a:buFont typeface="Arial" panose="020B0604020202020204" pitchFamily="34" charset="0"/>
              <a:buChar char="•"/>
            </a:pPr>
            <a:r>
              <a:rPr lang="en-US" sz="1600" dirty="0">
                <a:solidFill>
                  <a:schemeClr val="tx1"/>
                </a:solidFill>
              </a:rPr>
              <a:t>Wind turbine blades and nacelle</a:t>
            </a:r>
          </a:p>
          <a:p>
            <a:pPr>
              <a:buNone/>
            </a:pPr>
            <a:r>
              <a:rPr lang="en-US" sz="1600" b="1" dirty="0">
                <a:solidFill>
                  <a:schemeClr val="tx1"/>
                </a:solidFill>
              </a:rPr>
              <a:t>3. Biomass Power Unit:</a:t>
            </a:r>
          </a:p>
          <a:p>
            <a:pPr>
              <a:buFont typeface="Arial" panose="020B0604020202020204" pitchFamily="34" charset="0"/>
              <a:buChar char="•"/>
            </a:pPr>
            <a:r>
              <a:rPr lang="en-US" sz="1600" b="1" dirty="0">
                <a:solidFill>
                  <a:schemeClr val="tx1"/>
                </a:solidFill>
              </a:rPr>
              <a:t> Working Principle:</a:t>
            </a:r>
            <a:r>
              <a:rPr lang="en-US" sz="1600" dirty="0">
                <a:solidFill>
                  <a:schemeClr val="tx1"/>
                </a:solidFill>
              </a:rPr>
              <a:t> Biomass is burned or digested to produce biogas, which powers an engine or generator to produce electricity.</a:t>
            </a:r>
          </a:p>
          <a:p>
            <a:pPr>
              <a:buFont typeface="Arial" panose="020B0604020202020204" pitchFamily="34" charset="0"/>
              <a:buChar char="•"/>
            </a:pPr>
            <a:r>
              <a:rPr lang="en-US" sz="1600" b="1" dirty="0">
                <a:solidFill>
                  <a:schemeClr val="tx1"/>
                </a:solidFill>
              </a:rPr>
              <a:t> Hardware Involved:</a:t>
            </a:r>
            <a:r>
              <a:rPr lang="en-US" sz="1600" dirty="0">
                <a:solidFill>
                  <a:schemeClr val="tx1"/>
                </a:solidFill>
              </a:rPr>
              <a:t> </a:t>
            </a:r>
          </a:p>
          <a:p>
            <a:pPr marL="742950" lvl="1" indent="-285750">
              <a:buFont typeface="Arial" panose="020B0604020202020204" pitchFamily="34" charset="0"/>
              <a:buChar char="•"/>
            </a:pPr>
            <a:r>
              <a:rPr lang="en-US" sz="1600" dirty="0">
                <a:solidFill>
                  <a:schemeClr val="tx1"/>
                </a:solidFill>
              </a:rPr>
              <a:t>Biomass digester or furnace</a:t>
            </a:r>
          </a:p>
          <a:p>
            <a:pPr marL="742950" lvl="1" indent="-285750">
              <a:buFont typeface="Arial" panose="020B0604020202020204" pitchFamily="34" charset="0"/>
              <a:buChar char="•"/>
            </a:pPr>
            <a:r>
              <a:rPr lang="en-US" sz="1600" dirty="0">
                <a:solidFill>
                  <a:schemeClr val="tx1"/>
                </a:solidFill>
              </a:rPr>
              <a:t>Gas engine/generator</a:t>
            </a:r>
          </a:p>
          <a:p>
            <a:pPr>
              <a:buNone/>
            </a:pPr>
            <a:r>
              <a:rPr lang="en-US" sz="1600" b="1" dirty="0">
                <a:solidFill>
                  <a:schemeClr val="tx1"/>
                </a:solidFill>
              </a:rPr>
              <a:t>4. Micro-Hydro Power Unit (if included):</a:t>
            </a:r>
          </a:p>
          <a:p>
            <a:pPr>
              <a:buFont typeface="Arial" panose="020B0604020202020204" pitchFamily="34" charset="0"/>
              <a:buChar char="•"/>
            </a:pPr>
            <a:r>
              <a:rPr lang="en-US" sz="1600" b="1" dirty="0">
                <a:solidFill>
                  <a:schemeClr val="tx1"/>
                </a:solidFill>
              </a:rPr>
              <a:t> Working Principle:</a:t>
            </a:r>
            <a:r>
              <a:rPr lang="en-US" sz="1600" dirty="0">
                <a:solidFill>
                  <a:schemeClr val="tx1"/>
                </a:solidFill>
              </a:rPr>
              <a:t> The potential energy of falling water is converted into mechanical energy by a turbine and then into electrical energy using a generator.</a:t>
            </a:r>
          </a:p>
          <a:p>
            <a:pPr>
              <a:buFont typeface="Arial" panose="020B0604020202020204" pitchFamily="34" charset="0"/>
              <a:buChar char="•"/>
            </a:pPr>
            <a:r>
              <a:rPr lang="en-US" sz="1600" b="1" dirty="0">
                <a:solidFill>
                  <a:schemeClr val="tx1"/>
                </a:solidFill>
              </a:rPr>
              <a:t> Hardware Involved:</a:t>
            </a:r>
            <a:r>
              <a:rPr lang="en-US" sz="1600" dirty="0">
                <a:solidFill>
                  <a:schemeClr val="tx1"/>
                </a:solidFill>
              </a:rPr>
              <a:t> </a:t>
            </a:r>
          </a:p>
          <a:p>
            <a:pPr marL="742950" lvl="1" indent="-285750">
              <a:buFont typeface="Arial" panose="020B0604020202020204" pitchFamily="34" charset="0"/>
              <a:buChar char="•"/>
            </a:pPr>
            <a:r>
              <a:rPr lang="en-US" sz="1600" dirty="0">
                <a:solidFill>
                  <a:schemeClr val="tx1"/>
                </a:solidFill>
              </a:rPr>
              <a:t>Water turbine</a:t>
            </a:r>
          </a:p>
          <a:p>
            <a:pPr marL="742950" lvl="1" indent="-285750">
              <a:buFont typeface="Arial" panose="020B0604020202020204" pitchFamily="34" charset="0"/>
              <a:buChar char="•"/>
            </a:pPr>
            <a:r>
              <a:rPr lang="en-US" sz="1600" dirty="0">
                <a:solidFill>
                  <a:schemeClr val="tx1"/>
                </a:solidFill>
              </a:rPr>
              <a:t>Generator</a:t>
            </a:r>
          </a:p>
        </p:txBody>
      </p:sp>
    </p:spTree>
    <p:extLst>
      <p:ext uri="{BB962C8B-B14F-4D97-AF65-F5344CB8AC3E}">
        <p14:creationId xmlns:p14="http://schemas.microsoft.com/office/powerpoint/2010/main" val="1195504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2714</TotalTime>
  <Words>1509</Words>
  <Application>Microsoft Office PowerPoint</Application>
  <PresentationFormat>Widescreen</PresentationFormat>
  <Paragraphs>127</Paragraphs>
  <Slides>18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Poppins SemiBold</vt:lpstr>
      <vt:lpstr>Montserrat Medium</vt:lpstr>
      <vt:lpstr>Aharoni</vt:lpstr>
      <vt:lpstr>Abadi</vt:lpstr>
      <vt:lpstr>Wingdings</vt:lpstr>
      <vt:lpstr>Plus Jakarta Sans</vt:lpstr>
      <vt:lpstr>Arial</vt:lpstr>
      <vt:lpstr>Verdana</vt:lpstr>
      <vt:lpstr>Montserrat</vt:lpstr>
      <vt:lpstr>Open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manu roy</cp:lastModifiedBy>
  <cp:revision>32</cp:revision>
  <dcterms:created xsi:type="dcterms:W3CDTF">2022-05-23T07:15:42Z</dcterms:created>
  <dcterms:modified xsi:type="dcterms:W3CDTF">2025-03-18T22:00:51Z</dcterms:modified>
</cp:coreProperties>
</file>