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64" r:id="rId2"/>
    <p:sldId id="413" r:id="rId3"/>
    <p:sldId id="440" r:id="rId4"/>
    <p:sldId id="441" r:id="rId5"/>
    <p:sldId id="467" r:id="rId6"/>
    <p:sldId id="466" r:id="rId7"/>
    <p:sldId id="465" r:id="rId8"/>
    <p:sldId id="462" r:id="rId9"/>
    <p:sldId id="470" r:id="rId10"/>
    <p:sldId id="471" r:id="rId11"/>
    <p:sldId id="472" r:id="rId12"/>
    <p:sldId id="473" r:id="rId13"/>
    <p:sldId id="474" r:id="rId14"/>
    <p:sldId id="468" r:id="rId15"/>
    <p:sldId id="469" r:id="rId16"/>
    <p:sldId id="464" r:id="rId17"/>
    <p:sldId id="434" r:id="rId18"/>
  </p:sldIdLst>
  <p:sldSz cx="10799763"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D26"/>
    <a:srgbClr val="FF6600"/>
    <a:srgbClr val="FF9900"/>
    <a:srgbClr val="CCFFFF"/>
    <a:srgbClr val="66FFFF"/>
    <a:srgbClr val="FFFF66"/>
    <a:srgbClr val="FFFF00"/>
    <a:srgbClr val="FFFFCC"/>
    <a:srgbClr val="FF99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3" autoAdjust="0"/>
    <p:restoredTop sz="90036" autoAdjust="0"/>
  </p:normalViewPr>
  <p:slideViewPr>
    <p:cSldViewPr>
      <p:cViewPr varScale="1">
        <p:scale>
          <a:sx n="78" d="100"/>
          <a:sy n="78" d="100"/>
        </p:scale>
        <p:origin x="1229" y="53"/>
      </p:cViewPr>
      <p:guideLst>
        <p:guide orient="horz" pos="2160"/>
        <p:guide pos="3402"/>
      </p:guideLst>
    </p:cSldViewPr>
  </p:slideViewPr>
  <p:notesTextViewPr>
    <p:cViewPr>
      <p:scale>
        <a:sx n="100" d="100"/>
        <a:sy n="100" d="100"/>
      </p:scale>
      <p:origin x="0" y="0"/>
    </p:cViewPr>
  </p:notesTextViewPr>
  <p:sorterViewPr>
    <p:cViewPr>
      <p:scale>
        <a:sx n="100" d="100"/>
        <a:sy n="100" d="100"/>
      </p:scale>
      <p:origin x="0" y="5328"/>
    </p:cViewPr>
  </p:sorterViewPr>
  <p:notesViewPr>
    <p:cSldViewPr>
      <p:cViewPr varScale="1">
        <p:scale>
          <a:sx n="55" d="100"/>
          <a:sy n="55" d="100"/>
        </p:scale>
        <p:origin x="28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19E7B17-C078-4C50-9935-3DE50FC9DB26}" type="slidenum">
              <a:rPr lang="en-US"/>
              <a:pPr>
                <a:defRPr/>
              </a:pPr>
              <a:t>‹#›</a:t>
            </a:fld>
            <a:endParaRPr lang="en-US"/>
          </a:p>
        </p:txBody>
      </p:sp>
    </p:spTree>
    <p:extLst>
      <p:ext uri="{BB962C8B-B14F-4D97-AF65-F5344CB8AC3E}">
        <p14:creationId xmlns:p14="http://schemas.microsoft.com/office/powerpoint/2010/main" val="9265063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730250" y="685800"/>
            <a:ext cx="53975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5E4430F-96D5-4F5E-AF15-BF5EB88FA4B6}" type="slidenum">
              <a:rPr lang="en-US"/>
              <a:pPr>
                <a:defRPr/>
              </a:pPr>
              <a:t>‹#›</a:t>
            </a:fld>
            <a:endParaRPr lang="en-US"/>
          </a:p>
        </p:txBody>
      </p:sp>
    </p:spTree>
    <p:extLst>
      <p:ext uri="{BB962C8B-B14F-4D97-AF65-F5344CB8AC3E}">
        <p14:creationId xmlns:p14="http://schemas.microsoft.com/office/powerpoint/2010/main" val="11943023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685800"/>
            <a:ext cx="53975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a:t>
            </a:fld>
            <a:endParaRPr lang="en-US"/>
          </a:p>
        </p:txBody>
      </p:sp>
    </p:spTree>
    <p:extLst>
      <p:ext uri="{BB962C8B-B14F-4D97-AF65-F5344CB8AC3E}">
        <p14:creationId xmlns:p14="http://schemas.microsoft.com/office/powerpoint/2010/main" val="289941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8</a:t>
            </a:fld>
            <a:endParaRPr lang="en-US"/>
          </a:p>
        </p:txBody>
      </p:sp>
    </p:spTree>
    <p:extLst>
      <p:ext uri="{BB962C8B-B14F-4D97-AF65-F5344CB8AC3E}">
        <p14:creationId xmlns:p14="http://schemas.microsoft.com/office/powerpoint/2010/main" val="167258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14</a:t>
            </a:fld>
            <a:endParaRPr lang="en-US"/>
          </a:p>
        </p:txBody>
      </p:sp>
    </p:spTree>
    <p:extLst>
      <p:ext uri="{BB962C8B-B14F-4D97-AF65-F5344CB8AC3E}">
        <p14:creationId xmlns:p14="http://schemas.microsoft.com/office/powerpoint/2010/main" val="263545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16</a:t>
            </a:fld>
            <a:endParaRPr lang="en-US"/>
          </a:p>
        </p:txBody>
      </p:sp>
    </p:spTree>
    <p:extLst>
      <p:ext uri="{BB962C8B-B14F-4D97-AF65-F5344CB8AC3E}">
        <p14:creationId xmlns:p14="http://schemas.microsoft.com/office/powerpoint/2010/main" val="19235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2130426"/>
            <a:ext cx="9179799"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619965" y="3886200"/>
            <a:ext cx="7559834"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39988" y="1600201"/>
            <a:ext cx="9719787"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30-09-2023</a:t>
            </a:fld>
            <a:endParaRPr lang="en-IN" sz="1400" b="1" dirty="0">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3D44CB01-1FE1-4FBB-9269-80BD254564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2" name="Vertical Title 1"/>
          <p:cNvSpPr>
            <a:spLocks noGrp="1"/>
          </p:cNvSpPr>
          <p:nvPr>
            <p:ph type="title" orient="vert"/>
          </p:nvPr>
        </p:nvSpPr>
        <p:spPr>
          <a:xfrm>
            <a:off x="7829828" y="274639"/>
            <a:ext cx="2429947"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39988" y="274639"/>
            <a:ext cx="7109844" cy="5851525"/>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30-09-2023</a:t>
            </a:fld>
            <a:endParaRPr lang="en-IN" sz="1400" b="1" dirty="0">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03228479-1D6A-4559-AB1D-0A9FDB4EE8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539988" y="1600201"/>
            <a:ext cx="9719787"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107" y="4406901"/>
            <a:ext cx="9179799"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53107" y="2906713"/>
            <a:ext cx="9179799"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9988" y="1600201"/>
            <a:ext cx="476989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9880" y="1600201"/>
            <a:ext cx="4769895"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9988" y="1535113"/>
            <a:ext cx="477177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9988" y="2174875"/>
            <a:ext cx="477177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130" y="1535113"/>
            <a:ext cx="477364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130" y="2174875"/>
            <a:ext cx="477364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9988" y="274638"/>
            <a:ext cx="9719787" cy="1143000"/>
          </a:xfrm>
          <a:prstGeom prst="rect">
            <a:avLst/>
          </a:prstGeom>
        </p:spPr>
        <p:txBody>
          <a:body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4" name="Text Box 10"/>
          <p:cNvSpPr txBox="1">
            <a:spLocks noChangeArrowheads="1"/>
          </p:cNvSpPr>
          <p:nvPr userDrawn="1"/>
        </p:nvSpPr>
        <p:spPr bwMode="auto">
          <a:xfrm>
            <a:off x="-719"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5"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 - MANIPAL</a:t>
            </a:r>
          </a:p>
        </p:txBody>
      </p:sp>
      <p:sp>
        <p:nvSpPr>
          <p:cNvPr id="6" name="TextBox 5"/>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30-09-2023</a:t>
            </a:fld>
            <a:endParaRPr lang="en-IN" sz="1400" b="1" dirty="0">
              <a:latin typeface="Sabon LT Std" panose="02020602060506020403" pitchFamily="18" charset="0"/>
            </a:endParaRPr>
          </a:p>
        </p:txBody>
      </p:sp>
      <p:sp>
        <p:nvSpPr>
          <p:cNvPr id="8" name="TextBox 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7" name="Picture 6" descr="A sign in the dark&#10;&#10;Description generated with very high confidence">
            <a:extLst>
              <a:ext uri="{FF2B5EF4-FFF2-40B4-BE49-F238E27FC236}">
                <a16:creationId xmlns:a16="http://schemas.microsoft.com/office/drawing/2014/main" id="{99AC11E8-FD3B-40F3-B55A-C0B10FA721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8374"/>
            <a:ext cx="2609943" cy="77282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8"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539989" y="273050"/>
            <a:ext cx="3553048"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22407" y="273051"/>
            <a:ext cx="603736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39989" y="1435101"/>
            <a:ext cx="355304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30-09-2023</a:t>
            </a:fld>
            <a:endParaRPr lang="en-IN" sz="1400" b="1" dirty="0">
              <a:latin typeface="Sabon LT Std" panose="02020602060506020403" pitchFamily="18" charset="0"/>
            </a:endParaRPr>
          </a:p>
        </p:txBody>
      </p:sp>
      <p:sp>
        <p:nvSpPr>
          <p:cNvPr id="18" name="TextBox 17"/>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1" name="Picture 10" descr="A sign in the dark&#10;&#10;Description generated with very high confidence">
            <a:extLst>
              <a:ext uri="{FF2B5EF4-FFF2-40B4-BE49-F238E27FC236}">
                <a16:creationId xmlns:a16="http://schemas.microsoft.com/office/drawing/2014/main" id="{EA04BEC8-6F6B-40C9-A38F-02E85B06B9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7" name="Text Box 10"/>
          <p:cNvSpPr txBox="1">
            <a:spLocks noChangeArrowheads="1"/>
          </p:cNvSpPr>
          <p:nvPr userDrawn="1"/>
        </p:nvSpPr>
        <p:spPr bwMode="auto">
          <a:xfrm>
            <a:off x="0" y="6543635"/>
            <a:ext cx="10799763" cy="314365"/>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2116829" y="4800600"/>
            <a:ext cx="647985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16829" y="612775"/>
            <a:ext cx="647985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116829" y="5367338"/>
            <a:ext cx="647985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8" name="TextBox 17"/>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30-09-2023</a:t>
            </a:fld>
            <a:endParaRPr lang="en-IN" sz="1400" b="1" dirty="0">
              <a:latin typeface="Sabon LT Std" panose="02020602060506020403" pitchFamily="18" charset="0"/>
            </a:endParaRPr>
          </a:p>
        </p:txBody>
      </p:sp>
      <p:sp>
        <p:nvSpPr>
          <p:cNvPr id="19" name="TextBox 18"/>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2" name="Picture 11" descr="A sign in the dark&#10;&#10;Description generated with very high confidence">
            <a:extLst>
              <a:ext uri="{FF2B5EF4-FFF2-40B4-BE49-F238E27FC236}">
                <a16:creationId xmlns:a16="http://schemas.microsoft.com/office/drawing/2014/main" id="{10F9D83D-ED4F-4F68-91DF-27D7E1A5F0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86" y="0"/>
            <a:ext cx="2088635"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userDrawn="1"/>
        </p:nvSpPr>
        <p:spPr bwMode="auto">
          <a:xfrm>
            <a:off x="0" y="723900"/>
            <a:ext cx="10829762" cy="0"/>
          </a:xfrm>
          <a:prstGeom prst="line">
            <a:avLst/>
          </a:prstGeom>
          <a:noFill/>
          <a:ln w="57150" cmpd="thinThick">
            <a:solidFill>
              <a:srgbClr val="CC6600"/>
            </a:solidFill>
            <a:round/>
            <a:headEnd/>
            <a:tailEnd/>
          </a:ln>
          <a:effectLst/>
        </p:spPr>
        <p:txBody>
          <a:bodyPr/>
          <a:lstStyle/>
          <a:p>
            <a:pPr>
              <a:defRPr/>
            </a:pPr>
            <a:endParaRPr lang="en-US"/>
          </a:p>
        </p:txBody>
      </p:sp>
      <p:sp>
        <p:nvSpPr>
          <p:cNvPr id="10" name="Text Box 10"/>
          <p:cNvSpPr txBox="1">
            <a:spLocks noChangeArrowheads="1"/>
          </p:cNvSpPr>
          <p:nvPr userDrawn="1"/>
        </p:nvSpPr>
        <p:spPr bwMode="auto">
          <a:xfrm>
            <a:off x="0" y="6553200"/>
            <a:ext cx="10799763"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1" name="Text Box 5"/>
          <p:cNvSpPr txBox="1">
            <a:spLocks noChangeArrowheads="1"/>
          </p:cNvSpPr>
          <p:nvPr userDrawn="1"/>
        </p:nvSpPr>
        <p:spPr bwMode="auto">
          <a:xfrm>
            <a:off x="2609943" y="6572250"/>
            <a:ext cx="5669876"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3" name="TextBox 12"/>
          <p:cNvSpPr txBox="1"/>
          <p:nvPr userDrawn="1"/>
        </p:nvSpPr>
        <p:spPr>
          <a:xfrm>
            <a:off x="70886" y="6550223"/>
            <a:ext cx="1214196"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30-09-2023</a:t>
            </a:fld>
            <a:endParaRPr lang="en-IN" sz="1400" b="1" dirty="0">
              <a:latin typeface="Sabon LT Std" panose="02020602060506020403" pitchFamily="18" charset="0"/>
            </a:endParaRPr>
          </a:p>
        </p:txBody>
      </p:sp>
      <p:sp>
        <p:nvSpPr>
          <p:cNvPr id="14" name="TextBox 13"/>
          <p:cNvSpPr txBox="1"/>
          <p:nvPr userDrawn="1"/>
        </p:nvSpPr>
        <p:spPr>
          <a:xfrm>
            <a:off x="8823623" y="6549395"/>
            <a:ext cx="1965821"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9" name="Picture 8" descr="A sign in the dark&#10;&#10;Description generated with very high confidence">
            <a:extLst>
              <a:ext uri="{FF2B5EF4-FFF2-40B4-BE49-F238E27FC236}">
                <a16:creationId xmlns:a16="http://schemas.microsoft.com/office/drawing/2014/main" id="{3550F69F-9161-4E22-9322-2C0D25799A0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48374"/>
            <a:ext cx="2609943" cy="772826"/>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61" r:id="rId7"/>
    <p:sldLayoutId id="2147483662" r:id="rId8"/>
    <p:sldLayoutId id="2147483663" r:id="rId9"/>
    <p:sldLayoutId id="2147483664" r:id="rId10"/>
    <p:sldLayoutId id="2147483665"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4"/>
          <p:cNvSpPr txBox="1">
            <a:spLocks noChangeArrowheads="1"/>
          </p:cNvSpPr>
          <p:nvPr/>
        </p:nvSpPr>
        <p:spPr bwMode="auto">
          <a:xfrm>
            <a:off x="2504281" y="176213"/>
            <a:ext cx="7315200" cy="461962"/>
          </a:xfrm>
          <a:prstGeom prst="rect">
            <a:avLst/>
          </a:prstGeom>
          <a:noFill/>
          <a:ln w="9525">
            <a:noFill/>
            <a:miter lim="800000"/>
            <a:headEnd/>
            <a:tailEnd/>
          </a:ln>
        </p:spPr>
        <p:txBody>
          <a:bodyPr>
            <a:spAutoFit/>
          </a:bodyPr>
          <a:lstStyle/>
          <a:p>
            <a:pPr algn="r">
              <a:spcBef>
                <a:spcPct val="50000"/>
              </a:spcBef>
            </a:pPr>
            <a:r>
              <a:rPr lang="en-US" sz="2400" b="1" dirty="0">
                <a:solidFill>
                  <a:srgbClr val="D47D26"/>
                </a:solidFill>
                <a:latin typeface="Times New Roman" panose="02020603050405020304" pitchFamily="18" charset="0"/>
                <a:cs typeface="Times New Roman" panose="02020603050405020304" pitchFamily="18" charset="0"/>
              </a:rPr>
              <a:t>MINI PROJECT</a:t>
            </a:r>
          </a:p>
        </p:txBody>
      </p:sp>
      <p:graphicFrame>
        <p:nvGraphicFramePr>
          <p:cNvPr id="2" name="Table 1"/>
          <p:cNvGraphicFramePr>
            <a:graphicFrameLocks noGrp="1"/>
          </p:cNvGraphicFramePr>
          <p:nvPr>
            <p:extLst>
              <p:ext uri="{D42A27DB-BD31-4B8C-83A1-F6EECF244321}">
                <p14:modId xmlns:p14="http://schemas.microsoft.com/office/powerpoint/2010/main" val="1217756909"/>
              </p:ext>
            </p:extLst>
          </p:nvPr>
        </p:nvGraphicFramePr>
        <p:xfrm>
          <a:off x="1151409" y="1484784"/>
          <a:ext cx="8534400" cy="4176464"/>
        </p:xfrm>
        <a:graphic>
          <a:graphicData uri="http://schemas.openxmlformats.org/drawingml/2006/table">
            <a:tbl>
              <a:tblPr/>
              <a:tblGrid>
                <a:gridCol w="2539008">
                  <a:extLst>
                    <a:ext uri="{9D8B030D-6E8A-4147-A177-3AD203B41FA5}">
                      <a16:colId xmlns:a16="http://schemas.microsoft.com/office/drawing/2014/main" val="20000"/>
                    </a:ext>
                  </a:extLst>
                </a:gridCol>
                <a:gridCol w="1998464">
                  <a:extLst>
                    <a:ext uri="{9D8B030D-6E8A-4147-A177-3AD203B41FA5}">
                      <a16:colId xmlns:a16="http://schemas.microsoft.com/office/drawing/2014/main" val="20001"/>
                    </a:ext>
                  </a:extLst>
                </a:gridCol>
                <a:gridCol w="1998464">
                  <a:extLst>
                    <a:ext uri="{9D8B030D-6E8A-4147-A177-3AD203B41FA5}">
                      <a16:colId xmlns:a16="http://schemas.microsoft.com/office/drawing/2014/main" val="2788499379"/>
                    </a:ext>
                  </a:extLst>
                </a:gridCol>
                <a:gridCol w="1998464">
                  <a:extLst>
                    <a:ext uri="{9D8B030D-6E8A-4147-A177-3AD203B41FA5}">
                      <a16:colId xmlns:a16="http://schemas.microsoft.com/office/drawing/2014/main" val="2004038616"/>
                    </a:ext>
                  </a:extLst>
                </a:gridCol>
              </a:tblGrid>
              <a:tr h="1512168">
                <a:tc>
                  <a:txBody>
                    <a:bodyPr/>
                    <a:lstStyle/>
                    <a:p>
                      <a:pPr marL="0" marR="0" algn="l">
                        <a:spcBef>
                          <a:spcPts val="310"/>
                        </a:spcBef>
                        <a:spcAft>
                          <a:spcPts val="310"/>
                        </a:spcAft>
                      </a:pPr>
                      <a:r>
                        <a:rPr lang="en-US" sz="1800" b="0" i="0" dirty="0">
                          <a:effectLst/>
                          <a:latin typeface="Times New Roman" pitchFamily="18" charset="0"/>
                          <a:cs typeface="Times New Roman" pitchFamily="18" charset="0"/>
                        </a:rPr>
                        <a:t>Name</a:t>
                      </a:r>
                      <a:endParaRPr lang="en-US" sz="1800" b="0" i="1" dirty="0">
                        <a:effectLst/>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gn="l" defTabSz="914400" rtl="0" eaLnBrk="1" fontAlgn="auto" latinLnBrk="0" hangingPunct="1">
                        <a:lnSpc>
                          <a:spcPct val="100000"/>
                        </a:lnSpc>
                        <a:spcBef>
                          <a:spcPts val="310"/>
                        </a:spcBef>
                        <a:spcAft>
                          <a:spcPts val="310"/>
                        </a:spcAft>
                        <a:buClrTx/>
                        <a:buSzTx/>
                        <a:buFontTx/>
                        <a:buNone/>
                        <a:tabLst/>
                        <a:defRPr/>
                      </a:pPr>
                      <a:r>
                        <a:rPr lang="en-IN" sz="1800" b="1" i="0" dirty="0" err="1" smtClean="0">
                          <a:effectLst/>
                          <a:latin typeface="Times New Roman" pitchFamily="18" charset="0"/>
                          <a:cs typeface="Times New Roman" pitchFamily="18" charset="0"/>
                        </a:rPr>
                        <a:t>Shashank</a:t>
                      </a:r>
                      <a:r>
                        <a:rPr lang="en-IN" sz="1800" b="1" i="0" dirty="0" smtClean="0">
                          <a:effectLst/>
                          <a:latin typeface="Times New Roman" pitchFamily="18" charset="0"/>
                          <a:cs typeface="Times New Roman" pitchFamily="18" charset="0"/>
                        </a:rPr>
                        <a:t> G </a:t>
                      </a:r>
                      <a:r>
                        <a:rPr lang="en-IN" sz="1800" b="1" i="0" dirty="0" err="1" smtClean="0">
                          <a:effectLst/>
                          <a:latin typeface="Times New Roman" pitchFamily="18" charset="0"/>
                          <a:cs typeface="Times New Roman" pitchFamily="18" charset="0"/>
                        </a:rPr>
                        <a:t>Naik</a:t>
                      </a:r>
                      <a:endParaRPr lang="en-IN" sz="1800" b="1" i="0" dirty="0" smtClean="0">
                        <a:effectLst/>
                        <a:latin typeface="Times New Roman" pitchFamily="18" charset="0"/>
                        <a:cs typeface="Times New Roman" pitchFamily="18" charset="0"/>
                      </a:endParaRPr>
                    </a:p>
                    <a:p>
                      <a:pPr marL="0" marR="0" algn="l">
                        <a:spcBef>
                          <a:spcPts val="310"/>
                        </a:spcBef>
                        <a:spcAft>
                          <a:spcPts val="310"/>
                        </a:spcAft>
                      </a:pPr>
                      <a:r>
                        <a:rPr lang="en-IN" sz="1800" b="1" i="0" dirty="0" smtClean="0">
                          <a:effectLst/>
                          <a:latin typeface="Times New Roman" pitchFamily="18" charset="0"/>
                          <a:cs typeface="Times New Roman" pitchFamily="18" charset="0"/>
                        </a:rPr>
                        <a:t>Deepak </a:t>
                      </a:r>
                      <a:r>
                        <a:rPr lang="en-IN" sz="1800" b="1" i="0" dirty="0">
                          <a:effectLst/>
                          <a:latin typeface="Times New Roman" pitchFamily="18" charset="0"/>
                          <a:cs typeface="Times New Roman" pitchFamily="18" charset="0"/>
                        </a:rPr>
                        <a:t>B N</a:t>
                      </a:r>
                    </a:p>
                    <a:p>
                      <a:pPr marL="0" marR="0" algn="l">
                        <a:spcBef>
                          <a:spcPts val="310"/>
                        </a:spcBef>
                        <a:spcAft>
                          <a:spcPts val="310"/>
                        </a:spcAft>
                      </a:pPr>
                      <a:r>
                        <a:rPr lang="en-IN" sz="1800" b="1" i="0" dirty="0" err="1" smtClean="0">
                          <a:effectLst/>
                          <a:latin typeface="Times New Roman" pitchFamily="18" charset="0"/>
                          <a:cs typeface="Times New Roman" pitchFamily="18" charset="0"/>
                        </a:rPr>
                        <a:t>Adarsh</a:t>
                      </a:r>
                      <a:r>
                        <a:rPr lang="en-IN" sz="1800" b="1" i="0" dirty="0" smtClean="0">
                          <a:effectLst/>
                          <a:latin typeface="Times New Roman" pitchFamily="18" charset="0"/>
                          <a:cs typeface="Times New Roman" pitchFamily="18" charset="0"/>
                        </a:rPr>
                        <a:t> </a:t>
                      </a:r>
                      <a:r>
                        <a:rPr lang="en-IN" sz="1800" b="1" i="0" dirty="0" err="1">
                          <a:effectLst/>
                          <a:latin typeface="Times New Roman" pitchFamily="18" charset="0"/>
                          <a:cs typeface="Times New Roman" pitchFamily="18" charset="0"/>
                        </a:rPr>
                        <a:t>Prabhakar</a:t>
                      </a:r>
                      <a:endParaRPr lang="en-US" sz="1800" b="1" i="0" dirty="0">
                        <a:effectLst/>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4056">
                <a:tc>
                  <a:txBody>
                    <a:bodyPr/>
                    <a:lstStyle/>
                    <a:p>
                      <a:pPr marL="0" marR="0" algn="l">
                        <a:spcBef>
                          <a:spcPts val="310"/>
                        </a:spcBef>
                        <a:spcAft>
                          <a:spcPts val="310"/>
                        </a:spcAft>
                      </a:pPr>
                      <a:r>
                        <a:rPr lang="en-US" sz="1800" b="0" i="0" dirty="0">
                          <a:effectLst/>
                          <a:latin typeface="Times New Roman" pitchFamily="18" charset="0"/>
                          <a:cs typeface="Times New Roman" pitchFamily="18" charset="0"/>
                        </a:rPr>
                        <a:t>Registration Numbers</a:t>
                      </a:r>
                      <a:endParaRPr lang="en-US" sz="1800" b="0" i="1" dirty="0">
                        <a:effectLst/>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IN" sz="1800" b="1" i="0" kern="1200" dirty="0" smtClean="0">
                          <a:solidFill>
                            <a:schemeClr val="tx1"/>
                          </a:solidFill>
                          <a:effectLst/>
                          <a:latin typeface="Times New Roman" pitchFamily="18" charset="0"/>
                          <a:ea typeface="+mn-ea"/>
                          <a:cs typeface="Times New Roman" pitchFamily="18" charset="0"/>
                        </a:rPr>
                        <a:t>231039013</a:t>
                      </a:r>
                      <a:endParaRPr lang="en-US" sz="1800" b="1" i="0" kern="1200" dirty="0">
                        <a:solidFill>
                          <a:schemeClr val="tx1"/>
                        </a:solidFill>
                        <a:effectLst/>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IN" sz="1800" b="1" i="0" kern="1200" dirty="0" smtClean="0">
                          <a:solidFill>
                            <a:schemeClr val="tx1"/>
                          </a:solidFill>
                          <a:effectLst/>
                          <a:latin typeface="Times New Roman" pitchFamily="18" charset="0"/>
                          <a:ea typeface="+mn-ea"/>
                          <a:cs typeface="Times New Roman" pitchFamily="18" charset="0"/>
                        </a:rPr>
                        <a:t>231039018</a:t>
                      </a:r>
                      <a:endParaRPr lang="en-US" sz="1800" b="1" i="0" kern="1200" dirty="0">
                        <a:solidFill>
                          <a:schemeClr val="tx1"/>
                        </a:solidFill>
                        <a:effectLst/>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IN" sz="1800" b="1" i="0" kern="1200" dirty="0">
                          <a:solidFill>
                            <a:schemeClr val="tx1"/>
                          </a:solidFill>
                          <a:effectLst/>
                          <a:latin typeface="Times New Roman" pitchFamily="18" charset="0"/>
                          <a:ea typeface="+mn-ea"/>
                          <a:cs typeface="Times New Roman" pitchFamily="18" charset="0"/>
                        </a:rPr>
                        <a:t>231039034</a:t>
                      </a:r>
                      <a:endParaRPr lang="en-US" sz="1800" b="1" i="0" kern="1200" dirty="0">
                        <a:solidFill>
                          <a:schemeClr val="tx1"/>
                        </a:solidFill>
                        <a:effectLst/>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4056">
                <a:tc>
                  <a:txBody>
                    <a:bodyPr/>
                    <a:lstStyle/>
                    <a:p>
                      <a:pPr marL="0" marR="0" algn="l">
                        <a:spcBef>
                          <a:spcPts val="310"/>
                        </a:spcBef>
                        <a:spcAft>
                          <a:spcPts val="310"/>
                        </a:spcAft>
                      </a:pPr>
                      <a:r>
                        <a:rPr lang="en-US" sz="1800" b="0" i="0" dirty="0">
                          <a:effectLst/>
                          <a:latin typeface="Times New Roman" pitchFamily="18" charset="0"/>
                          <a:cs typeface="Times New Roman" pitchFamily="18" charset="0"/>
                        </a:rPr>
                        <a:t>Branch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IN" sz="1800" b="0" i="0" kern="1200" dirty="0">
                          <a:solidFill>
                            <a:schemeClr val="tx1"/>
                          </a:solidFill>
                          <a:effectLst/>
                          <a:latin typeface="Times New Roman" pitchFamily="18" charset="0"/>
                          <a:ea typeface="+mn-ea"/>
                          <a:cs typeface="Times New Roman" pitchFamily="18" charset="0"/>
                        </a:rPr>
                        <a:t>Embedded Systems </a:t>
                      </a:r>
                      <a:endParaRPr lang="en-US" sz="1800" b="0" i="0" kern="1200" dirty="0">
                        <a:solidFill>
                          <a:schemeClr val="tx1"/>
                        </a:solidFill>
                        <a:effectLst/>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81560"/>
                  </a:ext>
                </a:extLst>
              </a:tr>
              <a:tr h="1135537">
                <a:tc>
                  <a:txBody>
                    <a:bodyPr/>
                    <a:lstStyle/>
                    <a:p>
                      <a:pPr marL="0" marR="0" algn="l">
                        <a:spcBef>
                          <a:spcPts val="310"/>
                        </a:spcBef>
                        <a:spcAft>
                          <a:spcPts val="310"/>
                        </a:spcAft>
                      </a:pPr>
                      <a:r>
                        <a:rPr lang="en-US" sz="1800" b="0" i="0" dirty="0">
                          <a:effectLst/>
                          <a:latin typeface="Times New Roman" pitchFamily="18" charset="0"/>
                          <a:cs typeface="Times New Roman" pitchFamily="18" charset="0"/>
                        </a:rPr>
                        <a:t>Project</a:t>
                      </a:r>
                      <a:r>
                        <a:rPr lang="en-US" sz="1800" b="0" i="0" baseline="0" dirty="0">
                          <a:effectLst/>
                          <a:latin typeface="Times New Roman" pitchFamily="18" charset="0"/>
                          <a:cs typeface="Times New Roman" pitchFamily="18" charset="0"/>
                        </a:rPr>
                        <a:t> Title</a:t>
                      </a:r>
                      <a:endParaRPr lang="en-US" sz="1800" b="0" i="1" dirty="0">
                        <a:effectLst/>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r>
                        <a:rPr lang="en-IN" sz="1800" b="1" kern="1200" dirty="0">
                          <a:solidFill>
                            <a:schemeClr val="tx1"/>
                          </a:solidFill>
                          <a:latin typeface="Times New Roman" pitchFamily="18" charset="0"/>
                          <a:ea typeface="+mn-ea"/>
                          <a:cs typeface="Times New Roman" pitchFamily="18" charset="0"/>
                        </a:rPr>
                        <a:t>To Convert assembly language/machine</a:t>
                      </a:r>
                      <a:r>
                        <a:rPr lang="en-IN" sz="1800" b="1" kern="1200" baseline="0" dirty="0">
                          <a:solidFill>
                            <a:schemeClr val="tx1"/>
                          </a:solidFill>
                          <a:latin typeface="Times New Roman" pitchFamily="18" charset="0"/>
                          <a:ea typeface="+mn-ea"/>
                          <a:cs typeface="Times New Roman" pitchFamily="18" charset="0"/>
                        </a:rPr>
                        <a:t> code to RTL </a:t>
                      </a:r>
                      <a:endParaRPr lang="en-IN" sz="1800" b="1" kern="1200" dirty="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0647">
                <a:tc>
                  <a:txBody>
                    <a:bodyPr/>
                    <a:lstStyle/>
                    <a:p>
                      <a:pPr marL="0" marR="0" algn="l">
                        <a:spcBef>
                          <a:spcPts val="310"/>
                        </a:spcBef>
                        <a:spcAft>
                          <a:spcPts val="310"/>
                        </a:spcAft>
                      </a:pPr>
                      <a:r>
                        <a:rPr lang="en-US" sz="1800" b="0" i="0" dirty="0">
                          <a:effectLst/>
                          <a:latin typeface="Times New Roman" pitchFamily="18" charset="0"/>
                          <a:cs typeface="Times New Roman" pitchFamily="18" charset="0"/>
                        </a:rPr>
                        <a:t>Guide</a:t>
                      </a:r>
                      <a:endParaRPr lang="en-US" sz="1800" b="0" i="1" dirty="0">
                        <a:effectLst/>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IN" b="0" dirty="0">
                          <a:effectLst/>
                          <a:latin typeface="Times New Roman" pitchFamily="18" charset="0"/>
                          <a:cs typeface="Times New Roman" pitchFamily="18" charset="0"/>
                        </a:rPr>
                        <a:t>Dr. </a:t>
                      </a:r>
                      <a:r>
                        <a:rPr lang="en-IN" b="0" dirty="0" err="1">
                          <a:effectLst/>
                          <a:latin typeface="Times New Roman" pitchFamily="18" charset="0"/>
                          <a:cs typeface="Times New Roman" pitchFamily="18" charset="0"/>
                        </a:rPr>
                        <a:t>Dinesh</a:t>
                      </a:r>
                      <a:r>
                        <a:rPr lang="en-IN" b="0" baseline="0" dirty="0">
                          <a:effectLst/>
                          <a:latin typeface="Times New Roman" pitchFamily="18" charset="0"/>
                          <a:cs typeface="Times New Roman" pitchFamily="18" charset="0"/>
                        </a:rPr>
                        <a:t> </a:t>
                      </a:r>
                      <a:r>
                        <a:rPr lang="en-IN" b="0" baseline="0" dirty="0" err="1">
                          <a:effectLst/>
                          <a:latin typeface="Times New Roman" pitchFamily="18" charset="0"/>
                          <a:cs typeface="Times New Roman" pitchFamily="18" charset="0"/>
                        </a:rPr>
                        <a:t>Rao</a:t>
                      </a:r>
                      <a:r>
                        <a:rPr lang="en-IN" b="0" baseline="0" dirty="0">
                          <a:effectLst/>
                          <a:latin typeface="Times New Roman" pitchFamily="18" charset="0"/>
                          <a:cs typeface="Times New Roman" pitchFamily="18" charset="0"/>
                        </a:rPr>
                        <a:t> B</a:t>
                      </a:r>
                      <a:endParaRPr lang="en-US" b="0" dirty="0">
                        <a:effectLst/>
                        <a:latin typeface="Times New Roman" pitchFamily="18" charset="0"/>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BF0F9-13FA-CD43-182C-C912A1F90C45}"/>
              </a:ext>
            </a:extLst>
          </p:cNvPr>
          <p:cNvSpPr txBox="1"/>
          <p:nvPr/>
        </p:nvSpPr>
        <p:spPr>
          <a:xfrm>
            <a:off x="6480001" y="188640"/>
            <a:ext cx="5429250" cy="369332"/>
          </a:xfrm>
          <a:prstGeom prst="rect">
            <a:avLst/>
          </a:prstGeom>
          <a:noFill/>
        </p:spPr>
        <p:txBody>
          <a:bodyPr wrap="square">
            <a:spAutoFit/>
          </a:bodyPr>
          <a:lstStyle/>
          <a:p>
            <a:pPr algn="ctr"/>
            <a:r>
              <a:rPr lang="en-IN" sz="1800" b="1" dirty="0">
                <a:solidFill>
                  <a:srgbClr val="D47D26"/>
                </a:solidFill>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17BDE72F-3847-0EB7-6A56-C2684568CF0D}"/>
              </a:ext>
            </a:extLst>
          </p:cNvPr>
          <p:cNvSpPr txBox="1"/>
          <p:nvPr/>
        </p:nvSpPr>
        <p:spPr>
          <a:xfrm>
            <a:off x="359321" y="1052736"/>
            <a:ext cx="9865096" cy="212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take the de-commented code as the input parameters for the C program which is written in the main file.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perform the RTL code we need to de-comment the RTL code header and give the parameters as an input to the C program also removing the parameters which are in the // (assembly language)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Same for the assembly code we need to remove the parameters which are present </a:t>
            </a:r>
            <a:r>
              <a:rPr lang="en-IN">
                <a:latin typeface="Times New Roman" panose="02020603050405020304" pitchFamily="18" charset="0"/>
                <a:cs typeface="Times New Roman" panose="02020603050405020304" pitchFamily="18" charset="0"/>
              </a:rPr>
              <a:t>in the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3255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BF0F9-13FA-CD43-182C-C912A1F90C45}"/>
              </a:ext>
            </a:extLst>
          </p:cNvPr>
          <p:cNvSpPr txBox="1"/>
          <p:nvPr/>
        </p:nvSpPr>
        <p:spPr>
          <a:xfrm>
            <a:off x="6480001" y="188640"/>
            <a:ext cx="5429250" cy="369332"/>
          </a:xfrm>
          <a:prstGeom prst="rect">
            <a:avLst/>
          </a:prstGeom>
          <a:noFill/>
        </p:spPr>
        <p:txBody>
          <a:bodyPr wrap="square">
            <a:spAutoFit/>
          </a:bodyPr>
          <a:lstStyle/>
          <a:p>
            <a:pPr algn="ctr"/>
            <a:r>
              <a:rPr lang="en-IN" sz="1800" b="1" dirty="0">
                <a:solidFill>
                  <a:srgbClr val="D47D26"/>
                </a:solidFill>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17BDE72F-3847-0EB7-6A56-C2684568CF0D}"/>
              </a:ext>
            </a:extLst>
          </p:cNvPr>
          <p:cNvSpPr txBox="1"/>
          <p:nvPr/>
        </p:nvSpPr>
        <p:spPr>
          <a:xfrm>
            <a:off x="359321" y="1052736"/>
            <a:ext cx="9937104" cy="5224315"/>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#include&lt;</a:t>
            </a:r>
            <a:r>
              <a:rPr lang="en-IN" sz="1400" dirty="0" err="1">
                <a:latin typeface="Times New Roman" panose="02020603050405020304" pitchFamily="18" charset="0"/>
                <a:cs typeface="Times New Roman" panose="02020603050405020304" pitchFamily="18" charset="0"/>
              </a:rPr>
              <a:t>stdio.h</a:t>
            </a:r>
            <a:r>
              <a:rPr lang="en-IN" sz="1400" dirty="0">
                <a:latin typeface="Times New Roman" panose="02020603050405020304" pitchFamily="18" charset="0"/>
                <a:cs typeface="Times New Roman" panose="02020603050405020304" pitchFamily="18" charset="0"/>
              </a:rPr>
              <a:t>&gt;</a:t>
            </a:r>
          </a:p>
          <a:p>
            <a:pPr>
              <a:lnSpc>
                <a:spcPct val="150000"/>
              </a:lnSpc>
            </a:pP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fprintf</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yyout</a:t>
            </a:r>
            <a:r>
              <a:rPr lang="en-IN" sz="1400" dirty="0">
                <a:latin typeface="Times New Roman" panose="02020603050405020304" pitchFamily="18" charset="0"/>
                <a:cs typeface="Times New Roman" panose="02020603050405020304" pitchFamily="18" charset="0"/>
              </a:rPr>
              <a:t>,"%s",</a:t>
            </a:r>
            <a:r>
              <a:rPr lang="en-IN" sz="1400" dirty="0" err="1">
                <a:latin typeface="Times New Roman" panose="02020603050405020304" pitchFamily="18" charset="0"/>
                <a:cs typeface="Times New Roman" panose="02020603050405020304" pitchFamily="18" charset="0"/>
              </a:rPr>
              <a:t>yytext</a:t>
            </a: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fprintf</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yyout</a:t>
            </a:r>
            <a:r>
              <a:rPr lang="en-IN" sz="1400" dirty="0" smtClean="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s",</a:t>
            </a:r>
            <a:r>
              <a:rPr lang="en-IN" sz="1400" dirty="0" err="1">
                <a:latin typeface="Times New Roman" panose="02020603050405020304" pitchFamily="18" charset="0"/>
                <a:cs typeface="Times New Roman" panose="02020603050405020304" pitchFamily="18" charset="0"/>
              </a:rPr>
              <a:t>yytext</a:t>
            </a: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.|\n	</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smtClean="0">
                <a:latin typeface="Times New Roman" panose="02020603050405020304" pitchFamily="18" charset="0"/>
                <a:cs typeface="Times New Roman" panose="02020603050405020304" pitchFamily="18" charset="0"/>
              </a:rPr>
              <a:t>void </a:t>
            </a:r>
            <a:r>
              <a:rPr lang="en-IN" sz="1400" dirty="0">
                <a:latin typeface="Times New Roman" panose="02020603050405020304" pitchFamily="18" charset="0"/>
                <a:cs typeface="Times New Roman" panose="02020603050405020304" pitchFamily="18" charset="0"/>
              </a:rPr>
              <a:t>main(</a:t>
            </a:r>
            <a:r>
              <a:rPr lang="en-IN" sz="1400" dirty="0" err="1">
                <a:latin typeface="Times New Roman" panose="02020603050405020304" pitchFamily="18" charset="0"/>
                <a:cs typeface="Times New Roman" panose="02020603050405020304" pitchFamily="18" charset="0"/>
              </a:rPr>
              <a:t>int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argc,char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argcv</a:t>
            </a: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err="1">
                <a:latin typeface="Times New Roman" panose="02020603050405020304" pitchFamily="18" charset="0"/>
                <a:cs typeface="Times New Roman" panose="02020603050405020304" pitchFamily="18" charset="0"/>
              </a:rPr>
              <a:t>yyin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fopen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argcv</a:t>
            </a:r>
            <a:r>
              <a:rPr lang="en-IN" sz="1400" dirty="0">
                <a:latin typeface="Times New Roman" panose="02020603050405020304" pitchFamily="18" charset="0"/>
                <a:cs typeface="Times New Roman" panose="02020603050405020304" pitchFamily="18" charset="0"/>
              </a:rPr>
              <a:t>[1],"r");</a:t>
            </a:r>
          </a:p>
          <a:p>
            <a:pPr>
              <a:lnSpc>
                <a:spcPct val="150000"/>
              </a:lnSpc>
            </a:pPr>
            <a:r>
              <a:rPr lang="en-IN" sz="1400" dirty="0" err="1">
                <a:latin typeface="Times New Roman" panose="02020603050405020304" pitchFamily="18" charset="0"/>
                <a:cs typeface="Times New Roman" panose="02020603050405020304" pitchFamily="18" charset="0"/>
              </a:rPr>
              <a:t>yyout</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fopen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out.hex","w</a:t>
            </a: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err="1" smtClean="0">
                <a:latin typeface="Times New Roman" panose="02020603050405020304" pitchFamily="18" charset="0"/>
                <a:cs typeface="Times New Roman" panose="02020603050405020304" pitchFamily="18" charset="0"/>
              </a:rPr>
              <a:t>yyout</a:t>
            </a:r>
            <a:r>
              <a:rPr lang="en-IN" sz="1400" dirty="0" smtClean="0">
                <a:latin typeface="Times New Roman" panose="02020603050405020304" pitchFamily="18" charset="0"/>
                <a:cs typeface="Times New Roman" panose="02020603050405020304" pitchFamily="18" charset="0"/>
              </a:rPr>
              <a:t>=</a:t>
            </a:r>
            <a:r>
              <a:rPr lang="en-IN" sz="1400" dirty="0" err="1" smtClean="0">
                <a:latin typeface="Times New Roman" panose="02020603050405020304" pitchFamily="18" charset="0"/>
                <a:cs typeface="Times New Roman" panose="02020603050405020304" pitchFamily="18" charset="0"/>
              </a:rPr>
              <a:t>fopen</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out.v","w</a:t>
            </a: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err="1">
                <a:latin typeface="Times New Roman" panose="02020603050405020304" pitchFamily="18" charset="0"/>
                <a:cs typeface="Times New Roman" panose="02020603050405020304" pitchFamily="18" charset="0"/>
              </a:rPr>
              <a:t>yylex</a:t>
            </a:r>
            <a:r>
              <a:rPr lang="en-IN" sz="1400" dirty="0">
                <a:latin typeface="Times New Roman" panose="02020603050405020304" pitchFamily="18" charset="0"/>
                <a:cs typeface="Times New Roman" panose="02020603050405020304" pitchFamily="18" charset="0"/>
              </a:rPr>
              <a:t>();</a:t>
            </a: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70185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BF0F9-13FA-CD43-182C-C912A1F90C45}"/>
              </a:ext>
            </a:extLst>
          </p:cNvPr>
          <p:cNvSpPr txBox="1"/>
          <p:nvPr/>
        </p:nvSpPr>
        <p:spPr>
          <a:xfrm>
            <a:off x="6480001" y="188640"/>
            <a:ext cx="5429250" cy="369332"/>
          </a:xfrm>
          <a:prstGeom prst="rect">
            <a:avLst/>
          </a:prstGeom>
          <a:noFill/>
        </p:spPr>
        <p:txBody>
          <a:bodyPr wrap="square">
            <a:spAutoFit/>
          </a:bodyPr>
          <a:lstStyle/>
          <a:p>
            <a:pPr algn="ctr"/>
            <a:r>
              <a:rPr lang="en-IN" sz="1800" b="1" dirty="0">
                <a:solidFill>
                  <a:srgbClr val="D47D26"/>
                </a:solidFill>
                <a:latin typeface="Times New Roman" panose="02020603050405020304" pitchFamily="18" charset="0"/>
                <a:cs typeface="Times New Roman" panose="02020603050405020304" pitchFamily="18" charset="0"/>
              </a:rPr>
              <a:t>IMPLEMENTATION</a:t>
            </a:r>
          </a:p>
        </p:txBody>
      </p:sp>
      <p:sp>
        <p:nvSpPr>
          <p:cNvPr id="3" name="TextBox 2"/>
          <p:cNvSpPr txBox="1"/>
          <p:nvPr/>
        </p:nvSpPr>
        <p:spPr>
          <a:xfrm>
            <a:off x="503337" y="1052736"/>
            <a:ext cx="5884944" cy="1754326"/>
          </a:xfrm>
          <a:prstGeom prst="rect">
            <a:avLst/>
          </a:prstGeom>
          <a:noFill/>
        </p:spPr>
        <p:txBody>
          <a:bodyPr wrap="none" rtlCol="0">
            <a:spAutoFit/>
          </a:bodyPr>
          <a:lstStyle/>
          <a:p>
            <a:pPr marL="285750" indent="-285750">
              <a:buFont typeface="Arial" panose="020B0604020202020204" pitchFamily="34" charset="0"/>
              <a:buChar char="•"/>
            </a:pPr>
            <a:r>
              <a:rPr lang="en-IN" dirty="0" smtClean="0"/>
              <a:t>These are the commands used to execute the </a:t>
            </a:r>
            <a:r>
              <a:rPr lang="en-IN" dirty="0" err="1" smtClean="0"/>
              <a:t>lex</a:t>
            </a:r>
            <a:r>
              <a:rPr lang="en-IN" dirty="0" smtClean="0"/>
              <a:t> file</a:t>
            </a:r>
          </a:p>
          <a:p>
            <a:pPr marL="742950" lvl="1" indent="-285750">
              <a:buFont typeface="Arial" panose="020B0604020202020204" pitchFamily="34" charset="0"/>
              <a:buChar char="•"/>
            </a:pPr>
            <a:endParaRPr lang="en-IN" dirty="0"/>
          </a:p>
          <a:p>
            <a:pPr marL="1200150" lvl="2" indent="-285750">
              <a:buFont typeface="Arial" panose="020B0604020202020204" pitchFamily="34" charset="0"/>
              <a:buChar char="•"/>
            </a:pPr>
            <a:r>
              <a:rPr lang="en-IN" dirty="0" err="1" smtClean="0"/>
              <a:t>lex</a:t>
            </a:r>
            <a:r>
              <a:rPr lang="en-IN" dirty="0" smtClean="0"/>
              <a:t> </a:t>
            </a:r>
            <a:r>
              <a:rPr lang="en-IN" dirty="0" err="1" smtClean="0"/>
              <a:t>file_name.l</a:t>
            </a:r>
            <a:endParaRPr lang="en-IN" dirty="0" smtClean="0"/>
          </a:p>
          <a:p>
            <a:pPr marL="1200150" lvl="2" indent="-285750">
              <a:buFont typeface="Arial" panose="020B0604020202020204" pitchFamily="34" charset="0"/>
              <a:buChar char="•"/>
            </a:pPr>
            <a:r>
              <a:rPr lang="en-IN" dirty="0" smtClean="0"/>
              <a:t>cc </a:t>
            </a:r>
            <a:r>
              <a:rPr lang="en-IN" dirty="0" err="1" smtClean="0"/>
              <a:t>lex.yy.c</a:t>
            </a:r>
            <a:r>
              <a:rPr lang="en-IN" dirty="0" smtClean="0"/>
              <a:t> –</a:t>
            </a:r>
            <a:r>
              <a:rPr lang="en-IN" dirty="0" err="1" smtClean="0"/>
              <a:t>ll</a:t>
            </a:r>
            <a:endParaRPr lang="en-IN" dirty="0" smtClean="0"/>
          </a:p>
          <a:p>
            <a:pPr marL="1200150" lvl="2" indent="-285750">
              <a:buFont typeface="Arial" panose="020B0604020202020204" pitchFamily="34" charset="0"/>
              <a:buChar char="•"/>
            </a:pPr>
            <a:r>
              <a:rPr lang="en-IN" dirty="0" smtClean="0"/>
              <a:t>./</a:t>
            </a:r>
            <a:r>
              <a:rPr lang="en-IN" dirty="0" err="1" smtClean="0"/>
              <a:t>a.out</a:t>
            </a:r>
            <a:r>
              <a:rPr lang="en-IN" dirty="0" smtClean="0"/>
              <a:t> </a:t>
            </a:r>
            <a:r>
              <a:rPr lang="en-IN" dirty="0" err="1" smtClean="0"/>
              <a:t>input_file.c</a:t>
            </a:r>
            <a:endParaRPr lang="en-IN" dirty="0" smtClean="0"/>
          </a:p>
          <a:p>
            <a:pPr lvl="2"/>
            <a:endParaRPr lang="en-IN" dirty="0"/>
          </a:p>
        </p:txBody>
      </p:sp>
      <p:sp>
        <p:nvSpPr>
          <p:cNvPr id="4" name="Rectangle 3"/>
          <p:cNvSpPr/>
          <p:nvPr/>
        </p:nvSpPr>
        <p:spPr>
          <a:xfrm>
            <a:off x="4535785" y="1700808"/>
            <a:ext cx="5397500" cy="5047536"/>
          </a:xfrm>
          <a:prstGeom prst="rect">
            <a:avLst/>
          </a:prstGeom>
        </p:spPr>
        <p:txBody>
          <a:bodyPr>
            <a:spAutoFit/>
          </a:bodyPr>
          <a:lstStyle/>
          <a:p>
            <a:r>
              <a:rPr lang="en-IN" sz="1400" dirty="0"/>
              <a:t>#include&lt;</a:t>
            </a:r>
            <a:r>
              <a:rPr lang="en-IN" sz="1400" dirty="0" err="1"/>
              <a:t>stdio.h</a:t>
            </a:r>
            <a:r>
              <a:rPr lang="en-IN" sz="1400" dirty="0"/>
              <a:t>&gt;</a:t>
            </a:r>
          </a:p>
          <a:p>
            <a:r>
              <a:rPr lang="en-IN" sz="1400" dirty="0" err="1"/>
              <a:t>int</a:t>
            </a:r>
            <a:r>
              <a:rPr lang="en-IN" sz="1400" dirty="0"/>
              <a:t> main()</a:t>
            </a:r>
          </a:p>
          <a:p>
            <a:r>
              <a:rPr lang="en-IN" sz="1400" dirty="0"/>
              <a:t>{</a:t>
            </a:r>
          </a:p>
          <a:p>
            <a:r>
              <a:rPr lang="en-IN" sz="1400" dirty="0" err="1"/>
              <a:t>printf</a:t>
            </a:r>
            <a:r>
              <a:rPr lang="en-IN" sz="1400" dirty="0"/>
              <a:t>("creating hex file\n");</a:t>
            </a:r>
          </a:p>
          <a:p>
            <a:r>
              <a:rPr lang="en-IN" sz="1400" dirty="0"/>
              <a:t>//LOAD R0,A</a:t>
            </a:r>
          </a:p>
          <a:p>
            <a:r>
              <a:rPr lang="en-IN" sz="1400" dirty="0"/>
              <a:t>//LOAD R1,B</a:t>
            </a:r>
          </a:p>
          <a:p>
            <a:r>
              <a:rPr lang="en-IN" sz="1400" dirty="0"/>
              <a:t>//ADD R2,R0,R1</a:t>
            </a:r>
          </a:p>
          <a:p>
            <a:r>
              <a:rPr lang="en-IN" sz="1400" dirty="0"/>
              <a:t>//XOR R3,R0,R1</a:t>
            </a:r>
          </a:p>
          <a:p>
            <a:r>
              <a:rPr lang="en-IN" sz="1400" dirty="0"/>
              <a:t>//STORE CARRY,R2</a:t>
            </a:r>
          </a:p>
          <a:p>
            <a:r>
              <a:rPr lang="en-IN" sz="1400" dirty="0"/>
              <a:t>//STORE SUM,R3</a:t>
            </a:r>
          </a:p>
          <a:p>
            <a:r>
              <a:rPr lang="en-IN" sz="1400" dirty="0" err="1"/>
              <a:t>printf</a:t>
            </a:r>
            <a:r>
              <a:rPr lang="en-IN" sz="1400" dirty="0"/>
              <a:t>("created hex file\n\n");</a:t>
            </a:r>
          </a:p>
          <a:p>
            <a:r>
              <a:rPr lang="en-IN" sz="1400" dirty="0" err="1"/>
              <a:t>printf</a:t>
            </a:r>
            <a:r>
              <a:rPr lang="en-IN" sz="1400" dirty="0"/>
              <a:t>("creating </a:t>
            </a:r>
            <a:r>
              <a:rPr lang="en-IN" sz="1400" dirty="0" err="1"/>
              <a:t>rtl</a:t>
            </a:r>
            <a:r>
              <a:rPr lang="en-IN" sz="1400" dirty="0"/>
              <a:t> file\n");</a:t>
            </a:r>
          </a:p>
          <a:p>
            <a:r>
              <a:rPr lang="en-IN" sz="1400" dirty="0"/>
              <a:t>/*</a:t>
            </a:r>
          </a:p>
          <a:p>
            <a:r>
              <a:rPr lang="en-IN" sz="1400" dirty="0"/>
              <a:t>module </a:t>
            </a:r>
            <a:r>
              <a:rPr lang="en-IN" sz="1400" dirty="0" err="1"/>
              <a:t>halfadder</a:t>
            </a:r>
            <a:r>
              <a:rPr lang="en-IN" sz="1400" dirty="0"/>
              <a:t>(input wire </a:t>
            </a:r>
            <a:r>
              <a:rPr lang="en-IN" sz="1400" dirty="0" err="1"/>
              <a:t>a,input</a:t>
            </a:r>
            <a:r>
              <a:rPr lang="en-IN" sz="1400" dirty="0"/>
              <a:t> wire b, input wire sum, input wire carry);</a:t>
            </a:r>
          </a:p>
          <a:p>
            <a:r>
              <a:rPr lang="en-IN" sz="1400" dirty="0"/>
              <a:t>assign carry=</a:t>
            </a:r>
            <a:r>
              <a:rPr lang="en-IN" sz="1400" dirty="0" err="1"/>
              <a:t>a&amp;b</a:t>
            </a:r>
            <a:r>
              <a:rPr lang="en-IN" sz="1400" dirty="0"/>
              <a:t>;</a:t>
            </a:r>
          </a:p>
          <a:p>
            <a:r>
              <a:rPr lang="en-IN" sz="1400" dirty="0"/>
              <a:t>assign sum=</a:t>
            </a:r>
            <a:r>
              <a:rPr lang="en-IN" sz="1400" dirty="0" err="1"/>
              <a:t>a^b</a:t>
            </a:r>
            <a:r>
              <a:rPr lang="en-IN" sz="1400" dirty="0"/>
              <a:t>;</a:t>
            </a:r>
          </a:p>
          <a:p>
            <a:r>
              <a:rPr lang="en-IN" sz="1400" dirty="0" err="1"/>
              <a:t>endmodule</a:t>
            </a:r>
            <a:endParaRPr lang="en-IN" sz="1400" dirty="0"/>
          </a:p>
          <a:p>
            <a:r>
              <a:rPr lang="en-IN" sz="1400" dirty="0"/>
              <a:t>*/</a:t>
            </a:r>
          </a:p>
          <a:p>
            <a:r>
              <a:rPr lang="en-IN" sz="1400" dirty="0" err="1"/>
              <a:t>printf</a:t>
            </a:r>
            <a:r>
              <a:rPr lang="en-IN" sz="1400" dirty="0"/>
              <a:t>("created </a:t>
            </a:r>
            <a:r>
              <a:rPr lang="en-IN" sz="1400" dirty="0" err="1"/>
              <a:t>rtl</a:t>
            </a:r>
            <a:r>
              <a:rPr lang="en-IN" sz="1400" dirty="0"/>
              <a:t> file\n");</a:t>
            </a:r>
          </a:p>
          <a:p>
            <a:r>
              <a:rPr lang="en-IN" sz="1400" dirty="0"/>
              <a:t>return 0;</a:t>
            </a:r>
          </a:p>
          <a:p>
            <a:r>
              <a:rPr lang="en-IN" sz="1400" dirty="0"/>
              <a:t>}</a:t>
            </a:r>
          </a:p>
          <a:p>
            <a:endParaRPr lang="en-IN" sz="1400" dirty="0"/>
          </a:p>
        </p:txBody>
      </p:sp>
      <p:sp>
        <p:nvSpPr>
          <p:cNvPr id="5" name="TextBox 4"/>
          <p:cNvSpPr txBox="1"/>
          <p:nvPr/>
        </p:nvSpPr>
        <p:spPr>
          <a:xfrm flipH="1">
            <a:off x="2735585" y="3765232"/>
            <a:ext cx="2304256" cy="369332"/>
          </a:xfrm>
          <a:prstGeom prst="rect">
            <a:avLst/>
          </a:prstGeom>
          <a:noFill/>
        </p:spPr>
        <p:txBody>
          <a:bodyPr wrap="square" rtlCol="0">
            <a:spAutoFit/>
          </a:bodyPr>
          <a:lstStyle/>
          <a:p>
            <a:r>
              <a:rPr lang="en-IN" dirty="0" smtClean="0"/>
              <a:t>Input File</a:t>
            </a:r>
            <a:endParaRPr lang="en-IN" dirty="0"/>
          </a:p>
        </p:txBody>
      </p:sp>
    </p:spTree>
    <p:extLst>
      <p:ext uri="{BB962C8B-B14F-4D97-AF65-F5344CB8AC3E}">
        <p14:creationId xmlns:p14="http://schemas.microsoft.com/office/powerpoint/2010/main" val="13707034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BF0F9-13FA-CD43-182C-C912A1F90C45}"/>
              </a:ext>
            </a:extLst>
          </p:cNvPr>
          <p:cNvSpPr txBox="1"/>
          <p:nvPr/>
        </p:nvSpPr>
        <p:spPr>
          <a:xfrm>
            <a:off x="6480001" y="188640"/>
            <a:ext cx="5429250" cy="369332"/>
          </a:xfrm>
          <a:prstGeom prst="rect">
            <a:avLst/>
          </a:prstGeom>
          <a:noFill/>
        </p:spPr>
        <p:txBody>
          <a:bodyPr wrap="square">
            <a:spAutoFit/>
          </a:bodyPr>
          <a:lstStyle/>
          <a:p>
            <a:pPr algn="ctr"/>
            <a:r>
              <a:rPr lang="en-IN" b="1" dirty="0" smtClean="0">
                <a:solidFill>
                  <a:srgbClr val="D47D26"/>
                </a:solidFill>
                <a:latin typeface="Times New Roman" panose="02020603050405020304" pitchFamily="18" charset="0"/>
                <a:cs typeface="Times New Roman" panose="02020603050405020304" pitchFamily="18" charset="0"/>
              </a:rPr>
              <a:t>RESULT &amp; DISCUSSIONS</a:t>
            </a:r>
            <a:endParaRPr lang="en-IN" sz="1800" b="1" dirty="0">
              <a:solidFill>
                <a:srgbClr val="D47D26"/>
              </a:solidFill>
              <a:latin typeface="Times New Roman" panose="02020603050405020304" pitchFamily="18" charset="0"/>
              <a:cs typeface="Times New Roman" panose="02020603050405020304" pitchFamily="18" charset="0"/>
            </a:endParaRPr>
          </a:p>
        </p:txBody>
      </p:sp>
      <p:sp>
        <p:nvSpPr>
          <p:cNvPr id="3" name="Rectangle 2"/>
          <p:cNvSpPr/>
          <p:nvPr/>
        </p:nvSpPr>
        <p:spPr>
          <a:xfrm>
            <a:off x="3959721" y="1268760"/>
            <a:ext cx="5397500" cy="4524315"/>
          </a:xfrm>
          <a:prstGeom prst="rect">
            <a:avLst/>
          </a:prstGeom>
        </p:spPr>
        <p:txBody>
          <a:bodyPr>
            <a:spAutoFit/>
          </a:bodyPr>
          <a:lstStyle/>
          <a:p>
            <a:r>
              <a:rPr lang="en-IN" dirty="0"/>
              <a:t>#include&lt;</a:t>
            </a:r>
            <a:r>
              <a:rPr lang="en-IN" dirty="0" err="1"/>
              <a:t>stdio.h</a:t>
            </a:r>
            <a:r>
              <a:rPr lang="en-IN" dirty="0"/>
              <a:t>&gt;</a:t>
            </a:r>
          </a:p>
          <a:p>
            <a:r>
              <a:rPr lang="en-IN" dirty="0" err="1"/>
              <a:t>int</a:t>
            </a:r>
            <a:r>
              <a:rPr lang="en-IN" dirty="0"/>
              <a:t> main()</a:t>
            </a:r>
          </a:p>
          <a:p>
            <a:r>
              <a:rPr lang="en-IN" dirty="0"/>
              <a:t>{</a:t>
            </a:r>
          </a:p>
          <a:p>
            <a:r>
              <a:rPr lang="en-IN" dirty="0" err="1"/>
              <a:t>printf</a:t>
            </a:r>
            <a:r>
              <a:rPr lang="en-IN" dirty="0"/>
              <a:t>("creating hex file\n");</a:t>
            </a:r>
          </a:p>
          <a:p>
            <a:r>
              <a:rPr lang="en-IN" dirty="0"/>
              <a:t>//LOAD R0,A</a:t>
            </a:r>
          </a:p>
          <a:p>
            <a:r>
              <a:rPr lang="en-IN" dirty="0"/>
              <a:t>//LOAD R1,B</a:t>
            </a:r>
          </a:p>
          <a:p>
            <a:r>
              <a:rPr lang="en-IN" dirty="0"/>
              <a:t>//ADD R2,R0,R1</a:t>
            </a:r>
          </a:p>
          <a:p>
            <a:r>
              <a:rPr lang="en-IN" dirty="0"/>
              <a:t>//XOR R3,R0,R1</a:t>
            </a:r>
          </a:p>
          <a:p>
            <a:r>
              <a:rPr lang="en-IN" dirty="0"/>
              <a:t>//STORE CARRY,R2</a:t>
            </a:r>
          </a:p>
          <a:p>
            <a:r>
              <a:rPr lang="en-IN" dirty="0"/>
              <a:t>//STORE SUM,R3</a:t>
            </a:r>
          </a:p>
          <a:p>
            <a:r>
              <a:rPr lang="en-IN" dirty="0" err="1"/>
              <a:t>printf</a:t>
            </a:r>
            <a:r>
              <a:rPr lang="en-IN" dirty="0"/>
              <a:t>("created hex file\n\n");</a:t>
            </a:r>
          </a:p>
          <a:p>
            <a:r>
              <a:rPr lang="en-IN" dirty="0" err="1"/>
              <a:t>printf</a:t>
            </a:r>
            <a:r>
              <a:rPr lang="en-IN" dirty="0"/>
              <a:t>("creating </a:t>
            </a:r>
            <a:r>
              <a:rPr lang="en-IN" dirty="0" err="1"/>
              <a:t>rtl</a:t>
            </a:r>
            <a:r>
              <a:rPr lang="en-IN" dirty="0"/>
              <a:t> file\n");</a:t>
            </a:r>
          </a:p>
          <a:p>
            <a:endParaRPr lang="en-IN" dirty="0"/>
          </a:p>
          <a:p>
            <a:r>
              <a:rPr lang="en-IN" dirty="0" err="1"/>
              <a:t>printf</a:t>
            </a:r>
            <a:r>
              <a:rPr lang="en-IN" dirty="0"/>
              <a:t>("created </a:t>
            </a:r>
            <a:r>
              <a:rPr lang="en-IN" dirty="0" err="1"/>
              <a:t>rtl</a:t>
            </a:r>
            <a:r>
              <a:rPr lang="en-IN" dirty="0"/>
              <a:t> file\n");</a:t>
            </a:r>
          </a:p>
          <a:p>
            <a:r>
              <a:rPr lang="en-IN" dirty="0"/>
              <a:t>return 0;</a:t>
            </a:r>
          </a:p>
          <a:p>
            <a:r>
              <a:rPr lang="en-IN" dirty="0"/>
              <a:t>}</a:t>
            </a:r>
          </a:p>
        </p:txBody>
      </p:sp>
      <p:sp>
        <p:nvSpPr>
          <p:cNvPr id="4" name="TextBox 3"/>
          <p:cNvSpPr txBox="1"/>
          <p:nvPr/>
        </p:nvSpPr>
        <p:spPr>
          <a:xfrm flipH="1">
            <a:off x="1511449" y="2996952"/>
            <a:ext cx="2304256" cy="369332"/>
          </a:xfrm>
          <a:prstGeom prst="rect">
            <a:avLst/>
          </a:prstGeom>
          <a:noFill/>
        </p:spPr>
        <p:txBody>
          <a:bodyPr wrap="square" rtlCol="0">
            <a:spAutoFit/>
          </a:bodyPr>
          <a:lstStyle/>
          <a:p>
            <a:r>
              <a:rPr lang="en-IN" dirty="0" smtClean="0"/>
              <a:t>OUTPUT FILE</a:t>
            </a:r>
            <a:endParaRPr lang="en-IN" dirty="0"/>
          </a:p>
        </p:txBody>
      </p:sp>
    </p:spTree>
    <p:extLst>
      <p:ext uri="{BB962C8B-B14F-4D97-AF65-F5344CB8AC3E}">
        <p14:creationId xmlns:p14="http://schemas.microsoft.com/office/powerpoint/2010/main" val="38641899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7344097" y="188640"/>
            <a:ext cx="3594831" cy="461665"/>
          </a:xfrm>
          <a:prstGeom prst="rect">
            <a:avLst/>
          </a:prstGeom>
          <a:noFill/>
        </p:spPr>
        <p:txBody>
          <a:bodyPr wrap="square" rtlCol="0">
            <a:spAutoFit/>
          </a:bodyPr>
          <a:lstStyle/>
          <a:p>
            <a:pPr algn="ctr"/>
            <a:r>
              <a:rPr lang="en-IN" sz="2400" b="1" dirty="0">
                <a:solidFill>
                  <a:srgbClr val="D47D26"/>
                </a:solidFill>
                <a:latin typeface="Times New Roman" panose="02020603050405020304" pitchFamily="18" charset="0"/>
                <a:cs typeface="Times New Roman" panose="02020603050405020304" pitchFamily="18" charset="0"/>
              </a:rPr>
              <a:t>WORK DONE</a:t>
            </a:r>
          </a:p>
        </p:txBody>
      </p:sp>
      <p:sp>
        <p:nvSpPr>
          <p:cNvPr id="5" name="TextBox 4">
            <a:extLst>
              <a:ext uri="{FF2B5EF4-FFF2-40B4-BE49-F238E27FC236}">
                <a16:creationId xmlns:a16="http://schemas.microsoft.com/office/drawing/2014/main" id="{B77F5B72-1C01-48AA-BB4B-F5D7980AD148}"/>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0C99FFF-B59D-2721-BA5F-A78D94ABA48A}"/>
              </a:ext>
            </a:extLst>
          </p:cNvPr>
          <p:cNvGraphicFramePr>
            <a:graphicFrameLocks noGrp="1"/>
          </p:cNvGraphicFramePr>
          <p:nvPr>
            <p:extLst>
              <p:ext uri="{D42A27DB-BD31-4B8C-83A1-F6EECF244321}">
                <p14:modId xmlns:p14="http://schemas.microsoft.com/office/powerpoint/2010/main" val="4263108245"/>
              </p:ext>
            </p:extLst>
          </p:nvPr>
        </p:nvGraphicFramePr>
        <p:xfrm>
          <a:off x="107653" y="924095"/>
          <a:ext cx="9617481" cy="4502373"/>
        </p:xfrm>
        <a:graphic>
          <a:graphicData uri="http://schemas.openxmlformats.org/drawingml/2006/table">
            <a:tbl>
              <a:tblPr/>
              <a:tblGrid>
                <a:gridCol w="868870">
                  <a:extLst>
                    <a:ext uri="{9D8B030D-6E8A-4147-A177-3AD203B41FA5}">
                      <a16:colId xmlns:a16="http://schemas.microsoft.com/office/drawing/2014/main" val="1773824951"/>
                    </a:ext>
                  </a:extLst>
                </a:gridCol>
                <a:gridCol w="1007732">
                  <a:extLst>
                    <a:ext uri="{9D8B030D-6E8A-4147-A177-3AD203B41FA5}">
                      <a16:colId xmlns:a16="http://schemas.microsoft.com/office/drawing/2014/main" val="1755944204"/>
                    </a:ext>
                  </a:extLst>
                </a:gridCol>
                <a:gridCol w="3204678">
                  <a:extLst>
                    <a:ext uri="{9D8B030D-6E8A-4147-A177-3AD203B41FA5}">
                      <a16:colId xmlns:a16="http://schemas.microsoft.com/office/drawing/2014/main" val="841292795"/>
                    </a:ext>
                  </a:extLst>
                </a:gridCol>
                <a:gridCol w="1711146">
                  <a:extLst>
                    <a:ext uri="{9D8B030D-6E8A-4147-A177-3AD203B41FA5}">
                      <a16:colId xmlns:a16="http://schemas.microsoft.com/office/drawing/2014/main" val="1394560138"/>
                    </a:ext>
                  </a:extLst>
                </a:gridCol>
                <a:gridCol w="1312988">
                  <a:extLst>
                    <a:ext uri="{9D8B030D-6E8A-4147-A177-3AD203B41FA5}">
                      <a16:colId xmlns:a16="http://schemas.microsoft.com/office/drawing/2014/main" val="250363459"/>
                    </a:ext>
                  </a:extLst>
                </a:gridCol>
                <a:gridCol w="1512067">
                  <a:extLst>
                    <a:ext uri="{9D8B030D-6E8A-4147-A177-3AD203B41FA5}">
                      <a16:colId xmlns:a16="http://schemas.microsoft.com/office/drawing/2014/main" val="682679977"/>
                    </a:ext>
                  </a:extLst>
                </a:gridCol>
              </a:tblGrid>
              <a:tr h="1119093">
                <a:tc>
                  <a:txBody>
                    <a:bodyPr/>
                    <a:lstStyle/>
                    <a:p>
                      <a:pPr algn="ctr" rtl="0" fontAlgn="base">
                        <a:lnSpc>
                          <a:spcPct val="150000"/>
                        </a:lnSpc>
                      </a:pPr>
                      <a:r>
                        <a:rPr lang="en-IN" sz="1800" b="1" i="0" dirty="0" err="1">
                          <a:solidFill>
                            <a:schemeClr val="tx1"/>
                          </a:solidFill>
                          <a:effectLst/>
                          <a:latin typeface="Times New Roman" panose="02020603050405020304" pitchFamily="18" charset="0"/>
                          <a:cs typeface="Times New Roman" panose="02020603050405020304" pitchFamily="18" charset="0"/>
                        </a:rPr>
                        <a:t>Sl.No</a:t>
                      </a:r>
                      <a:endParaRPr lang="en-IN" sz="1800" b="1" i="0" dirty="0">
                        <a:solidFill>
                          <a:schemeClr val="tx1"/>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BBE0E3"/>
                    </a:solidFill>
                  </a:tcPr>
                </a:tc>
                <a:tc>
                  <a:txBody>
                    <a:bodyPr/>
                    <a:lstStyle/>
                    <a:p>
                      <a:pPr algn="ctr" rtl="0" fontAlgn="base">
                        <a:lnSpc>
                          <a:spcPct val="150000"/>
                        </a:lnSpc>
                      </a:pPr>
                      <a:r>
                        <a:rPr lang="en-IN" sz="1800" b="1" i="0" dirty="0">
                          <a:solidFill>
                            <a:srgbClr val="000000"/>
                          </a:solidFill>
                          <a:effectLst/>
                          <a:latin typeface="Times New Roman" panose="02020603050405020304" pitchFamily="18" charset="0"/>
                          <a:cs typeface="Times New Roman" panose="02020603050405020304" pitchFamily="18" charset="0"/>
                        </a:rPr>
                        <a:t>Week​</a:t>
                      </a:r>
                      <a:endParaRPr lang="en-IN" sz="1800" b="1" i="0" dirty="0">
                        <a:solidFill>
                          <a:srgbClr val="FFFFFF"/>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BBE0E3"/>
                    </a:solidFill>
                  </a:tcPr>
                </a:tc>
                <a:tc>
                  <a:txBody>
                    <a:bodyPr/>
                    <a:lstStyle/>
                    <a:p>
                      <a:pPr algn="ctr" rtl="0" fontAlgn="base">
                        <a:lnSpc>
                          <a:spcPct val="150000"/>
                        </a:lnSpc>
                      </a:pPr>
                      <a:r>
                        <a:rPr lang="en-IN" sz="1800" b="1" i="0" dirty="0">
                          <a:solidFill>
                            <a:srgbClr val="000000"/>
                          </a:solidFill>
                          <a:effectLst/>
                          <a:latin typeface="Times New Roman" panose="02020603050405020304" pitchFamily="18" charset="0"/>
                          <a:cs typeface="Times New Roman" panose="02020603050405020304" pitchFamily="18" charset="0"/>
                        </a:rPr>
                        <a:t>Flow of Project​</a:t>
                      </a:r>
                      <a:endParaRPr lang="en-IN" sz="1800" b="1" i="0" dirty="0">
                        <a:solidFill>
                          <a:srgbClr val="FFFFFF"/>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BBE0E3"/>
                    </a:solidFill>
                  </a:tcPr>
                </a:tc>
                <a:tc>
                  <a:txBody>
                    <a:bodyPr/>
                    <a:lstStyle/>
                    <a:p>
                      <a:pPr algn="ctr" rtl="0" fontAlgn="base">
                        <a:lnSpc>
                          <a:spcPct val="150000"/>
                        </a:lnSpc>
                      </a:pPr>
                      <a:r>
                        <a:rPr lang="en-IN" sz="1800" b="1" i="0" dirty="0">
                          <a:solidFill>
                            <a:srgbClr val="000000"/>
                          </a:solidFill>
                          <a:effectLst/>
                          <a:latin typeface="Times New Roman" panose="02020603050405020304" pitchFamily="18" charset="0"/>
                          <a:cs typeface="Times New Roman" panose="02020603050405020304" pitchFamily="18" charset="0"/>
                        </a:rPr>
                        <a:t>Problem Faced​</a:t>
                      </a:r>
                      <a:endParaRPr lang="en-IN" sz="1800" b="1" i="0" dirty="0">
                        <a:solidFill>
                          <a:srgbClr val="FFFFFF"/>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BBE0E3"/>
                    </a:solidFill>
                  </a:tcPr>
                </a:tc>
                <a:tc>
                  <a:txBody>
                    <a:bodyPr/>
                    <a:lstStyle/>
                    <a:p>
                      <a:pPr algn="ctr" rtl="0" fontAlgn="base">
                        <a:lnSpc>
                          <a:spcPct val="150000"/>
                        </a:lnSpc>
                      </a:pPr>
                      <a:r>
                        <a:rPr lang="en-IN" sz="1800" b="1" i="0" dirty="0">
                          <a:solidFill>
                            <a:srgbClr val="000000"/>
                          </a:solidFill>
                          <a:effectLst/>
                          <a:latin typeface="Times New Roman" panose="02020603050405020304" pitchFamily="18" charset="0"/>
                          <a:cs typeface="Times New Roman" panose="02020603050405020304" pitchFamily="18" charset="0"/>
                        </a:rPr>
                        <a:t>Mitigated or not​</a:t>
                      </a:r>
                      <a:endParaRPr lang="en-IN" sz="1800" b="1" i="0" dirty="0">
                        <a:solidFill>
                          <a:srgbClr val="FFFFFF"/>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BBE0E3"/>
                    </a:solidFill>
                  </a:tcPr>
                </a:tc>
                <a:tc>
                  <a:txBody>
                    <a:bodyPr/>
                    <a:lstStyle/>
                    <a:p>
                      <a:pPr algn="ctr" rtl="0" fontAlgn="base">
                        <a:lnSpc>
                          <a:spcPct val="150000"/>
                        </a:lnSpc>
                      </a:pPr>
                      <a:r>
                        <a:rPr lang="en-IN" sz="1800" b="1" i="0" dirty="0">
                          <a:solidFill>
                            <a:srgbClr val="000000"/>
                          </a:solidFill>
                          <a:effectLst/>
                          <a:latin typeface="Times New Roman" panose="02020603050405020304" pitchFamily="18" charset="0"/>
                          <a:cs typeface="Times New Roman" panose="02020603050405020304" pitchFamily="18" charset="0"/>
                        </a:rPr>
                        <a:t>Days taken​</a:t>
                      </a:r>
                      <a:endParaRPr lang="en-IN" sz="1800" b="1" i="0" dirty="0">
                        <a:solidFill>
                          <a:srgbClr val="FFFFFF"/>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BBE0E3"/>
                    </a:solidFill>
                  </a:tcPr>
                </a:tc>
                <a:extLst>
                  <a:ext uri="{0D108BD9-81ED-4DB2-BD59-A6C34878D82A}">
                    <a16:rowId xmlns:a16="http://schemas.microsoft.com/office/drawing/2014/main" val="4061021596"/>
                  </a:ext>
                </a:extLst>
              </a:tr>
              <a:tr h="1506132">
                <a:tc>
                  <a:txBody>
                    <a:bodyPr/>
                    <a:lstStyle/>
                    <a:p>
                      <a:pPr algn="ctr" rtl="0" fontAlgn="base">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1.​</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Week 1</a:t>
                      </a: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Week 2</a:t>
                      </a: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Week 3</a:t>
                      </a: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Week 4</a:t>
                      </a: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l"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a:t>
                      </a:r>
                      <a:r>
                        <a:rPr lang="en-US" sz="1800" b="0" i="0" dirty="0">
                          <a:solidFill>
                            <a:srgbClr val="000000"/>
                          </a:solidFill>
                          <a:effectLst/>
                          <a:latin typeface="Times New Roman" panose="02020603050405020304" pitchFamily="18" charset="0"/>
                          <a:cs typeface="Times New Roman" panose="02020603050405020304" pitchFamily="18" charset="0"/>
                        </a:rPr>
                        <a:t>Selected and explored topic</a:t>
                      </a:r>
                    </a:p>
                    <a:p>
                      <a:pPr algn="l"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Collected</a:t>
                      </a:r>
                      <a:r>
                        <a:rPr lang="en-IN" sz="1800" b="0" i="0" baseline="0" dirty="0">
                          <a:solidFill>
                            <a:srgbClr val="000000"/>
                          </a:solidFill>
                          <a:effectLst/>
                          <a:latin typeface="Times New Roman" panose="02020603050405020304" pitchFamily="18" charset="0"/>
                          <a:cs typeface="Times New Roman" panose="02020603050405020304" pitchFamily="18" charset="0"/>
                        </a:rPr>
                        <a:t> the information about </a:t>
                      </a:r>
                    </a:p>
                    <a:p>
                      <a:pPr algn="l" rtl="0" fontAlgn="auto">
                        <a:lnSpc>
                          <a:spcPct val="150000"/>
                        </a:lnSpc>
                      </a:pPr>
                      <a:r>
                        <a:rPr lang="en-IN" sz="1800" b="0" i="0" baseline="0" dirty="0">
                          <a:solidFill>
                            <a:srgbClr val="000000"/>
                          </a:solidFill>
                          <a:effectLst/>
                          <a:latin typeface="Times New Roman" panose="02020603050405020304" pitchFamily="18" charset="0"/>
                          <a:cs typeface="Times New Roman" panose="02020603050405020304" pitchFamily="18" charset="0"/>
                        </a:rPr>
                        <a:t>the topic</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Exploration</a:t>
                      </a:r>
                      <a:r>
                        <a:rPr lang="en-IN" sz="1800" b="0" i="0" baseline="0" dirty="0">
                          <a:solidFill>
                            <a:srgbClr val="000000"/>
                          </a:solidFill>
                          <a:effectLst/>
                          <a:latin typeface="Times New Roman" panose="02020603050405020304" pitchFamily="18" charset="0"/>
                          <a:cs typeface="Times New Roman" panose="02020603050405020304" pitchFamily="18" charset="0"/>
                        </a:rPr>
                        <a:t> and Learning the Specification of LEX Compiler </a:t>
                      </a:r>
                    </a:p>
                    <a:p>
                      <a:pPr algn="l"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Getting Familiar</a:t>
                      </a:r>
                      <a:r>
                        <a:rPr lang="en-IN" sz="1800" b="0" i="0" baseline="0" dirty="0">
                          <a:solidFill>
                            <a:srgbClr val="000000"/>
                          </a:solidFill>
                          <a:effectLst/>
                          <a:latin typeface="Times New Roman" panose="02020603050405020304" pitchFamily="18" charset="0"/>
                          <a:cs typeface="Times New Roman" panose="02020603050405020304" pitchFamily="18" charset="0"/>
                        </a:rPr>
                        <a:t> with Tools of LEX compiler</a:t>
                      </a:r>
                      <a:endParaRPr lang="en-IN" sz="1800" b="0" i="0" dirty="0">
                        <a:solidFill>
                          <a:srgbClr val="000000"/>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Lack of resources</a:t>
                      </a: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a:t>
                      </a: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Yes</a:t>
                      </a: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3​</a:t>
                      </a: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3</a:t>
                      </a: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2</a:t>
                      </a:r>
                    </a:p>
                    <a:p>
                      <a:pPr algn="ctr" rtl="0" fontAlgn="auto">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ctr" rtl="0" fontAlgn="auto">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2</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1996343326"/>
                  </a:ext>
                </a:extLst>
              </a:tr>
            </a:tbl>
          </a:graphicData>
        </a:graphic>
      </p:graphicFrame>
    </p:spTree>
    <p:extLst>
      <p:ext uri="{BB962C8B-B14F-4D97-AF65-F5344CB8AC3E}">
        <p14:creationId xmlns:p14="http://schemas.microsoft.com/office/powerpoint/2010/main" val="15735515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F92A0F5-5DAB-1D67-FEC1-F5420E5C8AD9}"/>
              </a:ext>
            </a:extLst>
          </p:cNvPr>
          <p:cNvGraphicFramePr>
            <a:graphicFrameLocks noGrp="1"/>
          </p:cNvGraphicFramePr>
          <p:nvPr>
            <p:extLst>
              <p:ext uri="{D42A27DB-BD31-4B8C-83A1-F6EECF244321}">
                <p14:modId xmlns:p14="http://schemas.microsoft.com/office/powerpoint/2010/main" val="3067030173"/>
              </p:ext>
            </p:extLst>
          </p:nvPr>
        </p:nvGraphicFramePr>
        <p:xfrm>
          <a:off x="107653" y="1700808"/>
          <a:ext cx="9689489" cy="4157084"/>
        </p:xfrm>
        <a:graphic>
          <a:graphicData uri="http://schemas.openxmlformats.org/drawingml/2006/table">
            <a:tbl>
              <a:tblPr/>
              <a:tblGrid>
                <a:gridCol w="868870">
                  <a:extLst>
                    <a:ext uri="{9D8B030D-6E8A-4147-A177-3AD203B41FA5}">
                      <a16:colId xmlns:a16="http://schemas.microsoft.com/office/drawing/2014/main" val="3303592554"/>
                    </a:ext>
                  </a:extLst>
                </a:gridCol>
                <a:gridCol w="1079740">
                  <a:extLst>
                    <a:ext uri="{9D8B030D-6E8A-4147-A177-3AD203B41FA5}">
                      <a16:colId xmlns:a16="http://schemas.microsoft.com/office/drawing/2014/main" val="2120294596"/>
                    </a:ext>
                  </a:extLst>
                </a:gridCol>
                <a:gridCol w="3204678">
                  <a:extLst>
                    <a:ext uri="{9D8B030D-6E8A-4147-A177-3AD203B41FA5}">
                      <a16:colId xmlns:a16="http://schemas.microsoft.com/office/drawing/2014/main" val="3150197601"/>
                    </a:ext>
                  </a:extLst>
                </a:gridCol>
                <a:gridCol w="1512067">
                  <a:extLst>
                    <a:ext uri="{9D8B030D-6E8A-4147-A177-3AD203B41FA5}">
                      <a16:colId xmlns:a16="http://schemas.microsoft.com/office/drawing/2014/main" val="546786642"/>
                    </a:ext>
                  </a:extLst>
                </a:gridCol>
                <a:gridCol w="1512067">
                  <a:extLst>
                    <a:ext uri="{9D8B030D-6E8A-4147-A177-3AD203B41FA5}">
                      <a16:colId xmlns:a16="http://schemas.microsoft.com/office/drawing/2014/main" val="2272676644"/>
                    </a:ext>
                  </a:extLst>
                </a:gridCol>
                <a:gridCol w="1512067">
                  <a:extLst>
                    <a:ext uri="{9D8B030D-6E8A-4147-A177-3AD203B41FA5}">
                      <a16:colId xmlns:a16="http://schemas.microsoft.com/office/drawing/2014/main" val="2246971114"/>
                    </a:ext>
                  </a:extLst>
                </a:gridCol>
              </a:tblGrid>
              <a:tr h="4157084">
                <a:tc>
                  <a:txBody>
                    <a:bodyPr/>
                    <a:lstStyle/>
                    <a:p>
                      <a:pPr algn="ctr" rtl="0" fontAlgn="base">
                        <a:lnSpc>
                          <a:spcPct val="150000"/>
                        </a:lnSpc>
                      </a:pPr>
                      <a:r>
                        <a:rPr lang="en-IN" sz="1800" b="0" i="0" dirty="0">
                          <a:solidFill>
                            <a:srgbClr val="000000"/>
                          </a:solidFill>
                          <a:effectLst/>
                          <a:latin typeface="Times New Roman" panose="02020603050405020304" pitchFamily="18" charset="0"/>
                          <a:cs typeface="Times New Roman" panose="02020603050405020304" pitchFamily="18" charset="0"/>
                        </a:rPr>
                        <a:t>2</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r>
                        <a:rPr lang="en-IN" sz="1800" b="0" i="0" dirty="0">
                          <a:solidFill>
                            <a:srgbClr val="000000"/>
                          </a:solidFill>
                          <a:effectLst/>
                          <a:latin typeface="Times New Roman" pitchFamily="18" charset="0"/>
                          <a:cs typeface="Times New Roman" pitchFamily="18" charset="0"/>
                        </a:rPr>
                        <a:t>Week 5</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Week 6</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Week 7</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Week 8</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r>
                        <a:rPr lang="en-US" sz="1800" b="0" i="0" kern="1200" dirty="0">
                          <a:solidFill>
                            <a:schemeClr val="tx1"/>
                          </a:solidFill>
                          <a:latin typeface="Times New Roman" pitchFamily="18" charset="0"/>
                          <a:ea typeface="+mn-ea"/>
                          <a:cs typeface="Times New Roman" pitchFamily="18" charset="0"/>
                        </a:rPr>
                        <a:t>Familiarization with the</a:t>
                      </a:r>
                      <a:r>
                        <a:rPr lang="en-US" sz="1800" b="0" i="0" kern="1200" baseline="0" dirty="0">
                          <a:solidFill>
                            <a:schemeClr val="tx1"/>
                          </a:solidFill>
                          <a:latin typeface="Times New Roman" pitchFamily="18" charset="0"/>
                          <a:ea typeface="+mn-ea"/>
                          <a:cs typeface="Times New Roman" pitchFamily="18" charset="0"/>
                        </a:rPr>
                        <a:t> Languages(Machine ,RTL)</a:t>
                      </a:r>
                    </a:p>
                    <a:p>
                      <a:pPr algn="ctr" rtl="0" fontAlgn="auto">
                        <a:lnSpc>
                          <a:spcPct val="150000"/>
                        </a:lnSpc>
                      </a:pPr>
                      <a:r>
                        <a:rPr lang="en-IN" sz="1800" b="0" i="0" kern="1200" baseline="0" dirty="0">
                          <a:solidFill>
                            <a:schemeClr val="tx1"/>
                          </a:solidFill>
                          <a:latin typeface="Times New Roman" pitchFamily="18" charset="0"/>
                          <a:ea typeface="+mn-ea"/>
                          <a:cs typeface="Times New Roman" pitchFamily="18" charset="0"/>
                        </a:rPr>
                        <a:t>Implementation of the Simple </a:t>
                      </a:r>
                    </a:p>
                    <a:p>
                      <a:pPr algn="ctr" rtl="0" fontAlgn="auto">
                        <a:lnSpc>
                          <a:spcPct val="150000"/>
                        </a:lnSpc>
                      </a:pPr>
                      <a:r>
                        <a:rPr lang="en-IN" sz="1800" b="0" i="0" kern="1200" baseline="0" dirty="0">
                          <a:solidFill>
                            <a:schemeClr val="tx1"/>
                          </a:solidFill>
                          <a:latin typeface="Times New Roman" pitchFamily="18" charset="0"/>
                          <a:ea typeface="+mn-ea"/>
                          <a:cs typeface="Times New Roman" pitchFamily="18" charset="0"/>
                        </a:rPr>
                        <a:t>Programs(</a:t>
                      </a:r>
                      <a:r>
                        <a:rPr lang="en-IN" sz="1800" b="0" i="0" kern="1200" baseline="0" dirty="0" err="1">
                          <a:solidFill>
                            <a:schemeClr val="tx1"/>
                          </a:solidFill>
                          <a:latin typeface="Times New Roman" pitchFamily="18" charset="0"/>
                          <a:ea typeface="+mn-ea"/>
                          <a:cs typeface="Times New Roman" pitchFamily="18" charset="0"/>
                        </a:rPr>
                        <a:t>Machine,RTL</a:t>
                      </a:r>
                      <a:r>
                        <a:rPr lang="en-IN" sz="1800" b="0" i="0" kern="1200" baseline="0" dirty="0">
                          <a:solidFill>
                            <a:schemeClr val="tx1"/>
                          </a:solidFill>
                          <a:latin typeface="Times New Roman" pitchFamily="18" charset="0"/>
                          <a:ea typeface="+mn-ea"/>
                          <a:cs typeface="Times New Roman" pitchFamily="18" charset="0"/>
                        </a:rPr>
                        <a:t>)</a:t>
                      </a:r>
                    </a:p>
                    <a:p>
                      <a:pPr algn="ctr" rtl="0" fontAlgn="auto">
                        <a:lnSpc>
                          <a:spcPct val="150000"/>
                        </a:lnSpc>
                      </a:pPr>
                      <a:r>
                        <a:rPr lang="en-IN" sz="1800" b="0" i="0" kern="1200" baseline="0" dirty="0">
                          <a:solidFill>
                            <a:schemeClr val="tx1"/>
                          </a:solidFill>
                          <a:latin typeface="Times New Roman" pitchFamily="18" charset="0"/>
                          <a:ea typeface="+mn-ea"/>
                          <a:cs typeface="Times New Roman" pitchFamily="18" charset="0"/>
                        </a:rPr>
                        <a:t>Worked on Comments of LEX</a:t>
                      </a:r>
                      <a:endParaRPr lang="en-US" sz="1800" b="0" i="0" kern="1200" baseline="0" dirty="0">
                        <a:solidFill>
                          <a:schemeClr val="tx1"/>
                        </a:solidFill>
                        <a:latin typeface="Times New Roman" pitchFamily="18" charset="0"/>
                        <a:ea typeface="+mn-ea"/>
                        <a:cs typeface="Times New Roman" pitchFamily="18" charset="0"/>
                      </a:endParaRPr>
                    </a:p>
                    <a:p>
                      <a:pPr algn="ctr" rtl="0" fontAlgn="auto">
                        <a:lnSpc>
                          <a:spcPct val="150000"/>
                        </a:lnSpc>
                      </a:pPr>
                      <a:endParaRPr lang="en-US" sz="1800" b="0" i="0" kern="1200" baseline="0" dirty="0">
                        <a:solidFill>
                          <a:schemeClr val="tx1"/>
                        </a:solidFill>
                        <a:latin typeface="Times New Roman" pitchFamily="18" charset="0"/>
                        <a:ea typeface="+mn-ea"/>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Simple LEX program to remove comments from the C program</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Program did not get compiled </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Yes</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tc>
                  <a:txBody>
                    <a:bodyPr/>
                    <a:lstStyle/>
                    <a:p>
                      <a:pPr algn="ctr" rtl="0" fontAlgn="auto">
                        <a:lnSpc>
                          <a:spcPct val="150000"/>
                        </a:lnSpc>
                      </a:pPr>
                      <a:r>
                        <a:rPr lang="en-IN" sz="1800" b="0" i="0" dirty="0">
                          <a:solidFill>
                            <a:srgbClr val="000000"/>
                          </a:solidFill>
                          <a:effectLst/>
                          <a:latin typeface="Times New Roman" pitchFamily="18" charset="0"/>
                          <a:cs typeface="Times New Roman" pitchFamily="18" charset="0"/>
                        </a:rPr>
                        <a:t>2</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4</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4</a:t>
                      </a: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endParaRPr lang="en-IN" sz="1800" b="0" i="0" dirty="0">
                        <a:solidFill>
                          <a:srgbClr val="000000"/>
                        </a:solidFill>
                        <a:effectLst/>
                        <a:latin typeface="Times New Roman" pitchFamily="18" charset="0"/>
                        <a:cs typeface="Times New Roman" pitchFamily="18" charset="0"/>
                      </a:endParaRPr>
                    </a:p>
                    <a:p>
                      <a:pPr algn="ctr" rtl="0" fontAlgn="auto">
                        <a:lnSpc>
                          <a:spcPct val="150000"/>
                        </a:lnSpc>
                      </a:pPr>
                      <a:r>
                        <a:rPr lang="en-IN" sz="1800" b="0" i="0" dirty="0">
                          <a:solidFill>
                            <a:srgbClr val="000000"/>
                          </a:solidFill>
                          <a:effectLst/>
                          <a:latin typeface="Times New Roman" pitchFamily="18" charset="0"/>
                          <a:cs typeface="Times New Roman" pitchFamily="18" charset="0"/>
                        </a:rPr>
                        <a:t>2</a:t>
                      </a:r>
                    </a:p>
                  </a:txBody>
                  <a:tcPr>
                    <a:lnL w="8138" cap="flat" cmpd="sng" algn="ctr">
                      <a:solidFill>
                        <a:srgbClr val="FFFFFF"/>
                      </a:solidFill>
                      <a:prstDash val="solid"/>
                      <a:round/>
                      <a:headEnd type="none" w="med" len="med"/>
                      <a:tailEnd type="none" w="med" len="med"/>
                    </a:lnL>
                    <a:lnR w="8138" cap="flat" cmpd="sng" algn="ctr">
                      <a:solidFill>
                        <a:srgbClr val="FFFFFF"/>
                      </a:solidFill>
                      <a:prstDash val="solid"/>
                      <a:round/>
                      <a:headEnd type="none" w="med" len="med"/>
                      <a:tailEnd type="none" w="med" len="med"/>
                    </a:lnR>
                    <a:lnT w="8138" cap="flat" cmpd="sng" algn="ctr">
                      <a:solidFill>
                        <a:srgbClr val="FFFFFF"/>
                      </a:solidFill>
                      <a:prstDash val="solid"/>
                      <a:round/>
                      <a:headEnd type="none" w="med" len="med"/>
                      <a:tailEnd type="none" w="med" len="med"/>
                    </a:lnT>
                    <a:lnB w="8138" cap="flat" cmpd="sng" algn="ctr">
                      <a:solidFill>
                        <a:srgbClr val="FFFFFF"/>
                      </a:solidFill>
                      <a:prstDash val="solid"/>
                      <a:round/>
                      <a:headEnd type="none" w="med" len="med"/>
                      <a:tailEnd type="none" w="med" len="med"/>
                    </a:lnB>
                    <a:solidFill>
                      <a:srgbClr val="E7F3F4"/>
                    </a:solidFill>
                  </a:tcPr>
                </a:tc>
                <a:extLst>
                  <a:ext uri="{0D108BD9-81ED-4DB2-BD59-A6C34878D82A}">
                    <a16:rowId xmlns:a16="http://schemas.microsoft.com/office/drawing/2014/main" val="794887686"/>
                  </a:ext>
                </a:extLst>
              </a:tr>
            </a:tbl>
          </a:graphicData>
        </a:graphic>
      </p:graphicFrame>
    </p:spTree>
    <p:extLst>
      <p:ext uri="{BB962C8B-B14F-4D97-AF65-F5344CB8AC3E}">
        <p14:creationId xmlns:p14="http://schemas.microsoft.com/office/powerpoint/2010/main" val="34196832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7344097" y="188640"/>
            <a:ext cx="3594831" cy="461665"/>
          </a:xfrm>
          <a:prstGeom prst="rect">
            <a:avLst/>
          </a:prstGeom>
          <a:noFill/>
        </p:spPr>
        <p:txBody>
          <a:bodyPr wrap="square" rtlCol="0">
            <a:spAutoFit/>
          </a:bodyPr>
          <a:lstStyle/>
          <a:p>
            <a:pPr algn="ctr"/>
            <a:r>
              <a:rPr lang="en-IN" sz="2400" b="1" dirty="0">
                <a:solidFill>
                  <a:srgbClr val="D47D26"/>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B77F5B72-1C01-48AA-BB4B-F5D7980AD148}"/>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7783" y="1285860"/>
            <a:ext cx="10144196" cy="1477328"/>
          </a:xfrm>
          <a:prstGeom prst="rect">
            <a:avLst/>
          </a:prstGeom>
          <a:noFill/>
        </p:spPr>
        <p:txBody>
          <a:bodyPr wrap="square" rtlCol="0">
            <a:spAutoFit/>
          </a:bodyPr>
          <a:lstStyle/>
          <a:p>
            <a:pPr algn="just"/>
            <a:r>
              <a:rPr lang="en-US" dirty="0">
                <a:latin typeface="Times New Roman" pitchFamily="18" charset="0"/>
                <a:cs typeface="Times New Roman" pitchFamily="18" charset="0"/>
              </a:rPr>
              <a:t>1)</a:t>
            </a:r>
            <a:r>
              <a:rPr lang="en-US" dirty="0" err="1">
                <a:latin typeface="Times New Roman" pitchFamily="18" charset="0"/>
                <a:cs typeface="Times New Roman" pitchFamily="18" charset="0"/>
              </a:rPr>
              <a:t>Nobre</a:t>
            </a:r>
            <a:r>
              <a:rPr lang="en-US" dirty="0">
                <a:latin typeface="Times New Roman" pitchFamily="18" charset="0"/>
                <a:cs typeface="Times New Roman" pitchFamily="18" charset="0"/>
              </a:rPr>
              <a:t>, Carolina, </a:t>
            </a:r>
            <a:r>
              <a:rPr lang="en-US" dirty="0" err="1">
                <a:latin typeface="Times New Roman" pitchFamily="18" charset="0"/>
                <a:cs typeface="Times New Roman" pitchFamily="18" charset="0"/>
              </a:rPr>
              <a:t>Miriah</a:t>
            </a:r>
            <a:r>
              <a:rPr lang="en-US" dirty="0">
                <a:latin typeface="Times New Roman" pitchFamily="18" charset="0"/>
                <a:cs typeface="Times New Roman" pitchFamily="18" charset="0"/>
              </a:rPr>
              <a:t> Meyer, Marc </a:t>
            </a:r>
            <a:r>
              <a:rPr lang="en-US" dirty="0" err="1">
                <a:latin typeface="Times New Roman" pitchFamily="18" charset="0"/>
                <a:cs typeface="Times New Roman" pitchFamily="18" charset="0"/>
              </a:rPr>
              <a:t>Streit</a:t>
            </a:r>
            <a:r>
              <a:rPr lang="en-US" dirty="0">
                <a:latin typeface="Times New Roman" pitchFamily="18" charset="0"/>
                <a:cs typeface="Times New Roman" pitchFamily="18" charset="0"/>
              </a:rPr>
              <a:t>, and Alexander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 "The state of the art in visualizing multivariate networks." In </a:t>
            </a:r>
            <a:r>
              <a:rPr lang="en-US" i="1" dirty="0">
                <a:latin typeface="Times New Roman" pitchFamily="18" charset="0"/>
                <a:cs typeface="Times New Roman" pitchFamily="18" charset="0"/>
              </a:rPr>
              <a:t>Computer Graphics Forum</a:t>
            </a:r>
            <a:r>
              <a:rPr lang="en-US" dirty="0">
                <a:latin typeface="Times New Roman" pitchFamily="18" charset="0"/>
                <a:cs typeface="Times New Roman" pitchFamily="18" charset="0"/>
              </a:rPr>
              <a:t>, vol. 38, no. 3, pp. 807-832. 2019.</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2)</a:t>
            </a:r>
            <a:r>
              <a:rPr lang="en-US" dirty="0" err="1">
                <a:latin typeface="Times New Roman" pitchFamily="18" charset="0"/>
                <a:cs typeface="Times New Roman" pitchFamily="18" charset="0"/>
              </a:rPr>
              <a:t>Ortin</a:t>
            </a:r>
            <a:r>
              <a:rPr lang="en-US" dirty="0">
                <a:latin typeface="Times New Roman" pitchFamily="18" charset="0"/>
                <a:cs typeface="Times New Roman" pitchFamily="18" charset="0"/>
              </a:rPr>
              <a:t>, Francisco, Jose </a:t>
            </a:r>
            <a:r>
              <a:rPr lang="en-US" dirty="0" err="1">
                <a:latin typeface="Times New Roman" pitchFamily="18" charset="0"/>
                <a:cs typeface="Times New Roman" pitchFamily="18" charset="0"/>
              </a:rPr>
              <a:t>Quiroga</a:t>
            </a:r>
            <a:r>
              <a:rPr lang="en-US" dirty="0">
                <a:latin typeface="Times New Roman" pitchFamily="18" charset="0"/>
                <a:cs typeface="Times New Roman" pitchFamily="18" charset="0"/>
              </a:rPr>
              <a:t>, Oscar Rodriguez-</a:t>
            </a:r>
            <a:r>
              <a:rPr lang="en-US" dirty="0" err="1">
                <a:latin typeface="Times New Roman" pitchFamily="18" charset="0"/>
                <a:cs typeface="Times New Roman" pitchFamily="18" charset="0"/>
              </a:rPr>
              <a:t>Prieto</a:t>
            </a:r>
            <a:r>
              <a:rPr lang="en-US" dirty="0">
                <a:latin typeface="Times New Roman" pitchFamily="18" charset="0"/>
                <a:cs typeface="Times New Roman" pitchFamily="18" charset="0"/>
              </a:rPr>
              <a:t>, and Miguel Garcia. "An empirical evaluation of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Yacc</a:t>
            </a:r>
            <a:r>
              <a:rPr lang="en-US" dirty="0">
                <a:latin typeface="Times New Roman" pitchFamily="18" charset="0"/>
                <a:cs typeface="Times New Roman" pitchFamily="18" charset="0"/>
              </a:rPr>
              <a:t> and ANTLR parser generation tools." </a:t>
            </a:r>
            <a:r>
              <a:rPr lang="en-US" i="1" dirty="0" err="1">
                <a:latin typeface="Times New Roman" pitchFamily="18" charset="0"/>
                <a:cs typeface="Times New Roman" pitchFamily="18" charset="0"/>
              </a:rPr>
              <a:t>Plos</a:t>
            </a:r>
            <a:r>
              <a:rPr lang="en-US" i="1" dirty="0">
                <a:latin typeface="Times New Roman" pitchFamily="18" charset="0"/>
                <a:cs typeface="Times New Roman" pitchFamily="18" charset="0"/>
              </a:rPr>
              <a:t> one</a:t>
            </a:r>
            <a:r>
              <a:rPr lang="en-US" dirty="0">
                <a:latin typeface="Times New Roman" pitchFamily="18" charset="0"/>
                <a:cs typeface="Times New Roman" pitchFamily="18" charset="0"/>
              </a:rPr>
              <a:t> 17, no. 3 (2022): e0264326.</a:t>
            </a:r>
          </a:p>
        </p:txBody>
      </p:sp>
    </p:spTree>
    <p:extLst>
      <p:ext uri="{BB962C8B-B14F-4D97-AF65-F5344CB8AC3E}">
        <p14:creationId xmlns:p14="http://schemas.microsoft.com/office/powerpoint/2010/main" val="21263529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5539" y="1982450"/>
            <a:ext cx="7148684" cy="14465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D47D26"/>
                </a:solidFill>
                <a:latin typeface="Times New Roman" panose="02020603050405020304" pitchFamily="18" charset="0"/>
                <a:cs typeface="Times New Roman" panose="02020603050405020304" pitchFamily="18" charset="0"/>
              </a:rPr>
              <a:t>THANK</a:t>
            </a:r>
            <a:r>
              <a:rPr lang="en-US" sz="8800" dirty="0">
                <a:latin typeface="Times New Roman" panose="02020603050405020304" pitchFamily="18" charset="0"/>
                <a:cs typeface="Times New Roman" panose="02020603050405020304" pitchFamily="18" charset="0"/>
              </a:rPr>
              <a:t> </a:t>
            </a:r>
            <a:r>
              <a:rPr lang="en-US" sz="4800" b="1" dirty="0">
                <a:solidFill>
                  <a:srgbClr val="D47D26"/>
                </a:solidFill>
                <a:latin typeface="Times New Roman" panose="02020603050405020304" pitchFamily="18" charset="0"/>
                <a:cs typeface="Times New Roman" panose="02020603050405020304" pitchFamily="18" charset="0"/>
              </a:rPr>
              <a:t>YOU</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84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064177" y="188640"/>
            <a:ext cx="2418656" cy="461962"/>
          </a:xfrm>
          <a:prstGeom prst="rect">
            <a:avLst/>
          </a:prstGeom>
          <a:noFill/>
          <a:ln w="9525">
            <a:noFill/>
            <a:miter lim="800000"/>
            <a:headEnd/>
            <a:tailEnd/>
          </a:ln>
        </p:spPr>
        <p:txBody>
          <a:bodyPr wrap="square" anchor="t">
            <a:spAutoFit/>
          </a:bodyPr>
          <a:lstStyle/>
          <a:p>
            <a:pPr algn="ctr">
              <a:spcBef>
                <a:spcPct val="50000"/>
              </a:spcBef>
            </a:pPr>
            <a:r>
              <a:rPr lang="en-US" sz="2400" b="1" dirty="0">
                <a:solidFill>
                  <a:srgbClr val="D47D26"/>
                </a:solidFill>
                <a:latin typeface="Times New Roman" panose="02020603050405020304" pitchFamily="18" charset="0"/>
                <a:cs typeface="Times New Roman" panose="02020603050405020304" pitchFamily="18" charset="0"/>
              </a:rPr>
              <a:t>CONTENTS</a:t>
            </a:r>
          </a:p>
        </p:txBody>
      </p:sp>
      <p:sp>
        <p:nvSpPr>
          <p:cNvPr id="3" name="TextBox 2"/>
          <p:cNvSpPr txBox="1"/>
          <p:nvPr/>
        </p:nvSpPr>
        <p:spPr>
          <a:xfrm>
            <a:off x="613535" y="1285860"/>
            <a:ext cx="8839200" cy="4247317"/>
          </a:xfrm>
          <a:prstGeom prst="rect">
            <a:avLst/>
          </a:prstGeom>
          <a:noFill/>
        </p:spPr>
        <p:txBody>
          <a:bodyPr wrap="square" rtlCol="0" anchor="t">
            <a:spAutoFit/>
          </a:bodyPr>
          <a:lstStyle/>
          <a:p>
            <a:pPr marL="342900" indent="-342900">
              <a:lnSpc>
                <a:spcPct val="150000"/>
              </a:lnSpc>
              <a:buFontTx/>
              <a:buAutoNum type="arabicPeriod"/>
            </a:pPr>
            <a:r>
              <a:rPr lang="en-US" sz="2000" dirty="0">
                <a:latin typeface="Times New Roman"/>
                <a:cs typeface="Times New Roman"/>
              </a:rPr>
              <a:t>Introduction</a:t>
            </a:r>
          </a:p>
          <a:p>
            <a:pPr marL="342900" indent="-342900">
              <a:lnSpc>
                <a:spcPct val="150000"/>
              </a:lnSpc>
              <a:buFontTx/>
              <a:buAutoNum type="arabicPeriod"/>
            </a:pPr>
            <a:r>
              <a:rPr lang="en-US" sz="2000" dirty="0">
                <a:latin typeface="Times New Roman"/>
                <a:cs typeface="Times New Roman"/>
              </a:rPr>
              <a:t>Literature Review</a:t>
            </a:r>
          </a:p>
          <a:p>
            <a:pPr marL="342900" indent="-342900">
              <a:lnSpc>
                <a:spcPct val="150000"/>
              </a:lnSpc>
              <a:buFontTx/>
              <a:buAutoNum type="arabicPeriod"/>
            </a:pPr>
            <a:r>
              <a:rPr lang="en-US" sz="2000" dirty="0">
                <a:latin typeface="Times New Roman"/>
                <a:cs typeface="Times New Roman"/>
              </a:rPr>
              <a:t>Objective</a:t>
            </a:r>
          </a:p>
          <a:p>
            <a:pPr marL="342900" indent="-342900">
              <a:lnSpc>
                <a:spcPct val="150000"/>
              </a:lnSpc>
              <a:buFontTx/>
              <a:buAutoNum type="arabicPeriod"/>
            </a:pPr>
            <a:r>
              <a:rPr lang="en-US" sz="2000" dirty="0">
                <a:latin typeface="Times New Roman" panose="02020603050405020304" pitchFamily="18" charset="0"/>
                <a:cs typeface="Times New Roman" panose="02020603050405020304" pitchFamily="18" charset="0"/>
              </a:rPr>
              <a:t>Operational Flow</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Functional Requirements</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Implementation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Work Done</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References</a:t>
            </a: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279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0121"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EE187B90-23F6-4416-A139-0D1D53F1CBCB}"/>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4907" y="1000108"/>
            <a:ext cx="10614856" cy="4585871"/>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Lexical Analysis</a:t>
            </a:r>
          </a:p>
          <a:p>
            <a:pPr algn="ctr"/>
            <a:endParaRPr lang="en-US" sz="2000" b="1" dirty="0">
              <a:latin typeface="Times New Roman" pitchFamily="18" charset="0"/>
              <a:cs typeface="Times New Roman" pitchFamily="18" charset="0"/>
            </a:endParaRPr>
          </a:p>
          <a:p>
            <a:pPr marL="285750" indent="-285750">
              <a:buFont typeface="Arial" pitchFamily="34" charset="0"/>
              <a:buChar char="•"/>
            </a:pPr>
            <a:r>
              <a:rPr lang="en-US" b="0" i="0" dirty="0">
                <a:effectLst/>
                <a:latin typeface="Times New Roman" panose="02020603050405020304" pitchFamily="18" charset="0"/>
                <a:cs typeface="Times New Roman" panose="02020603050405020304" pitchFamily="18" charset="0"/>
              </a:rPr>
              <a:t>Lex is a popular tool used for lexical analysis and text processing in the field of computer science and programming. </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It is the first step of compiler design , it takes the input as a stream of characters and gives the</a:t>
            </a:r>
          </a:p>
          <a:p>
            <a:r>
              <a:rPr lang="en-US" dirty="0">
                <a:latin typeface="Times New Roman" pitchFamily="18" charset="0"/>
                <a:cs typeface="Times New Roman" pitchFamily="18" charset="0"/>
              </a:rPr>
              <a:t>output as tokens also known as tokenization. The tokens can be classified into identifiers,</a:t>
            </a:r>
          </a:p>
          <a:p>
            <a:r>
              <a:rPr lang="en-US" dirty="0">
                <a:latin typeface="Times New Roman" pitchFamily="18" charset="0"/>
                <a:cs typeface="Times New Roman" pitchFamily="18" charset="0"/>
              </a:rPr>
              <a:t>Separators, Keywords, Operators, Constant and Special Characters.</a:t>
            </a:r>
          </a:p>
          <a:p>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It has three phases:</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Tokenization: It takes the stream of characters and converts it into tokens.</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Error Messages: It gives errors related to lexical analysis such as exceeding length, unmatched string, etc.</a:t>
            </a:r>
          </a:p>
          <a:p>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Eliminate Comments: Eliminates all the spaces, blank spaces, new lines, and indentations.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54245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4133" y="188640"/>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EE54F019-708A-454D-8724-F3011E518121}"/>
              </a:ext>
            </a:extLst>
          </p:cNvPr>
          <p:cNvSpPr txBox="1"/>
          <p:nvPr/>
        </p:nvSpPr>
        <p:spPr>
          <a:xfrm>
            <a:off x="470659" y="1142984"/>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9221" y="1785926"/>
            <a:ext cx="9858444" cy="3139321"/>
          </a:xfrm>
          <a:prstGeom prst="rect">
            <a:avLst/>
          </a:prstGeom>
          <a:noFill/>
        </p:spPr>
        <p:txBody>
          <a:bodyPr wrap="square" rtlCol="0">
            <a:spAutoFit/>
          </a:bodyPr>
          <a:lstStyle/>
          <a:p>
            <a:pPr marL="342900" indent="-342900" algn="just">
              <a:buAutoNum type="arabicParenR"/>
            </a:pPr>
            <a:r>
              <a:rPr lang="en-US" dirty="0" err="1">
                <a:latin typeface="Times New Roman" pitchFamily="18" charset="0"/>
                <a:cs typeface="Times New Roman" pitchFamily="18" charset="0"/>
              </a:rPr>
              <a:t>Nobre</a:t>
            </a:r>
            <a:r>
              <a:rPr lang="en-US" dirty="0">
                <a:latin typeface="Times New Roman" pitchFamily="18" charset="0"/>
                <a:cs typeface="Times New Roman" pitchFamily="18" charset="0"/>
              </a:rPr>
              <a:t>, Carolina, et al., "</a:t>
            </a:r>
            <a:r>
              <a:rPr lang="en-US" i="1" dirty="0">
                <a:latin typeface="Times New Roman" pitchFamily="18" charset="0"/>
                <a:cs typeface="Times New Roman" pitchFamily="18" charset="0"/>
              </a:rPr>
              <a:t>The state of the art in visualizing multivariate networks</a:t>
            </a:r>
            <a:r>
              <a:rPr lang="en-US" dirty="0">
                <a:latin typeface="Times New Roman" pitchFamily="18" charset="0"/>
                <a:cs typeface="Times New Roman" pitchFamily="18" charset="0"/>
              </a:rPr>
              <a:t>." - 2019.</a:t>
            </a:r>
          </a:p>
          <a:p>
            <a:pPr marL="342900" indent="-342900" algn="just"/>
            <a:endParaRPr lang="en-US" dirty="0">
              <a:latin typeface="Times New Roman" pitchFamily="18" charset="0"/>
              <a:cs typeface="Times New Roman" pitchFamily="18" charset="0"/>
            </a:endParaRPr>
          </a:p>
          <a:p>
            <a:pPr marL="342900" indent="-342900" algn="just"/>
            <a:endParaRPr lang="en-IN" dirty="0">
              <a:latin typeface="Times New Roman" pitchFamily="18" charset="0"/>
              <a:cs typeface="Times New Roman" pitchFamily="18" charset="0"/>
            </a:endParaRPr>
          </a:p>
          <a:p>
            <a:pPr marL="342900" indent="-342900" algn="just">
              <a:buFont typeface="Wingdings" pitchFamily="2" charset="2"/>
              <a:buChar char="§"/>
            </a:pPr>
            <a:r>
              <a:rPr lang="en-US" dirty="0">
                <a:latin typeface="Times New Roman" pitchFamily="18" charset="0"/>
                <a:cs typeface="Times New Roman" pitchFamily="18" charset="0"/>
              </a:rPr>
              <a:t>This paper provides a comprehensive review of MVN visualization techniques, organized along four axes: layouts, view operations, layout operations, and data operations. </a:t>
            </a:r>
          </a:p>
          <a:p>
            <a:pPr marL="342900" indent="-342900" algn="just">
              <a:buFont typeface="Wingdings" pitchFamily="2" charset="2"/>
              <a:buChar char="§"/>
            </a:pPr>
            <a:r>
              <a:rPr lang="en-US" dirty="0">
                <a:latin typeface="Times New Roman" pitchFamily="18" charset="0"/>
                <a:cs typeface="Times New Roman" pitchFamily="18" charset="0"/>
              </a:rPr>
              <a:t>They also discuss the different types of tasks that users can perform with MVN visualizations, such as identifying patterns and trends, comparing different networks, and understanding the relationships between nodes and attributes.</a:t>
            </a:r>
          </a:p>
          <a:p>
            <a:pPr marL="342900" indent="-342900" algn="just">
              <a:buFont typeface="Wingdings" pitchFamily="2" charset="2"/>
              <a:buChar char="§"/>
            </a:pPr>
            <a:r>
              <a:rPr lang="en-US" dirty="0">
                <a:latin typeface="Times New Roman" pitchFamily="18" charset="0"/>
                <a:cs typeface="Times New Roman" pitchFamily="18" charset="0"/>
              </a:rPr>
              <a:t>they provide recommendations for choosing the right MVN visualization technique for a given task and discuss the challenges and future directions of MVN visualization research.</a:t>
            </a:r>
          </a:p>
          <a:p>
            <a:pPr marL="342900" indent="-342900"/>
            <a:endParaRPr lang="en-US" dirty="0"/>
          </a:p>
        </p:txBody>
      </p:sp>
    </p:spTree>
    <p:extLst>
      <p:ext uri="{BB962C8B-B14F-4D97-AF65-F5344CB8AC3E}">
        <p14:creationId xmlns:p14="http://schemas.microsoft.com/office/powerpoint/2010/main" val="4289601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4133" y="188640"/>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EE54F019-708A-454D-8724-F3011E518121}"/>
              </a:ext>
            </a:extLst>
          </p:cNvPr>
          <p:cNvSpPr txBox="1"/>
          <p:nvPr/>
        </p:nvSpPr>
        <p:spPr>
          <a:xfrm>
            <a:off x="470659" y="1142984"/>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9221" y="1785926"/>
            <a:ext cx="9858444" cy="3416320"/>
          </a:xfrm>
          <a:prstGeom prst="rect">
            <a:avLst/>
          </a:prstGeom>
          <a:noFill/>
        </p:spPr>
        <p:txBody>
          <a:bodyPr wrap="square" rtlCol="0">
            <a:spAutoFit/>
          </a:bodyPr>
          <a:lstStyle/>
          <a:p>
            <a:pPr marL="342900" indent="-342900"/>
            <a:r>
              <a:rPr lang="en-US" dirty="0"/>
              <a:t>2</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Ortin</a:t>
            </a:r>
            <a:r>
              <a:rPr lang="en-US" dirty="0">
                <a:latin typeface="Times New Roman" pitchFamily="18" charset="0"/>
                <a:cs typeface="Times New Roman" pitchFamily="18" charset="0"/>
              </a:rPr>
              <a:t>, Francisco, at al., "</a:t>
            </a:r>
            <a:r>
              <a:rPr lang="en-US" i="1" dirty="0">
                <a:latin typeface="Times New Roman" pitchFamily="18" charset="0"/>
                <a:cs typeface="Times New Roman" pitchFamily="18" charset="0"/>
              </a:rPr>
              <a:t>An empirical evaluation of </a:t>
            </a:r>
            <a:r>
              <a:rPr lang="en-US" i="1" dirty="0" err="1">
                <a:latin typeface="Times New Roman" pitchFamily="18" charset="0"/>
                <a:cs typeface="Times New Roman" pitchFamily="18" charset="0"/>
              </a:rPr>
              <a:t>Lex</a:t>
            </a:r>
            <a:r>
              <a:rPr lang="en-US" i="1" dirty="0">
                <a:latin typeface="Times New Roman" pitchFamily="18" charset="0"/>
                <a:cs typeface="Times New Roman" pitchFamily="18" charset="0"/>
              </a:rPr>
              <a:t>/</a:t>
            </a:r>
            <a:r>
              <a:rPr lang="en-US" i="1" dirty="0" err="1">
                <a:latin typeface="Times New Roman" pitchFamily="18" charset="0"/>
                <a:cs typeface="Times New Roman" pitchFamily="18" charset="0"/>
              </a:rPr>
              <a:t>Yacc</a:t>
            </a:r>
            <a:r>
              <a:rPr lang="en-US" i="1" dirty="0">
                <a:latin typeface="Times New Roman" pitchFamily="18" charset="0"/>
                <a:cs typeface="Times New Roman" pitchFamily="18" charset="0"/>
              </a:rPr>
              <a:t> and ANTLR parser generation tools</a:t>
            </a:r>
            <a:r>
              <a:rPr lang="en-US" dirty="0">
                <a:latin typeface="Times New Roman" pitchFamily="18" charset="0"/>
                <a:cs typeface="Times New Roman" pitchFamily="18" charset="0"/>
              </a:rPr>
              <a:t>.“-(2022)</a:t>
            </a:r>
          </a:p>
          <a:p>
            <a:pPr marL="342900" indent="-342900"/>
            <a:endParaRPr lang="en-IN" dirty="0">
              <a:latin typeface="Times New Roman" pitchFamily="18" charset="0"/>
              <a:cs typeface="Times New Roman" pitchFamily="18" charset="0"/>
            </a:endParaRPr>
          </a:p>
          <a:p>
            <a:pPr marL="342900" indent="-342900">
              <a:buFont typeface="Wingdings" pitchFamily="2" charset="2"/>
              <a:buChar char="§"/>
            </a:pPr>
            <a:r>
              <a:rPr lang="en-US" dirty="0">
                <a:latin typeface="Times New Roman" pitchFamily="18" charset="0"/>
                <a:cs typeface="Times New Roman" pitchFamily="18" charset="0"/>
              </a:rPr>
              <a:t>The authors attributed this to ANTLR's more powerful features and its better integration with the Java programming language.</a:t>
            </a:r>
          </a:p>
          <a:p>
            <a:pPr marL="342900" indent="-342900">
              <a:buFont typeface="Wingdings" pitchFamily="2" charset="2"/>
              <a:buChar char="§"/>
            </a:pPr>
            <a:r>
              <a:rPr lang="en-US" dirty="0">
                <a:latin typeface="Times New Roman" pitchFamily="18" charset="0"/>
                <a:cs typeface="Times New Roman" pitchFamily="18" charset="0"/>
              </a:rPr>
              <a:t>Also noted that ANTLR is more complex and difficult to learn than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Yacc</a:t>
            </a:r>
            <a:r>
              <a:rPr lang="en-US" dirty="0">
                <a:latin typeface="Times New Roman" pitchFamily="18" charset="0"/>
                <a:cs typeface="Times New Roman" pitchFamily="18" charset="0"/>
              </a:rPr>
              <a:t>. This means that it is not always the best choice for developing small and simple </a:t>
            </a:r>
            <a:r>
              <a:rPr lang="en-US" dirty="0" err="1">
                <a:latin typeface="Times New Roman" pitchFamily="18" charset="0"/>
                <a:cs typeface="Times New Roman" pitchFamily="18" charset="0"/>
              </a:rPr>
              <a:t>parsers.they</a:t>
            </a:r>
            <a:r>
              <a:rPr lang="en-US" dirty="0">
                <a:latin typeface="Times New Roman" pitchFamily="18" charset="0"/>
                <a:cs typeface="Times New Roman" pitchFamily="18" charset="0"/>
              </a:rPr>
              <a:t> provide recommendations for choosing the right MVN visualization technique for a given task and discuss the challenges and future directions of MVN visualization research.</a:t>
            </a:r>
          </a:p>
          <a:p>
            <a:pPr marL="342900" indent="-342900">
              <a:buFont typeface="Wingdings" pitchFamily="2" charset="2"/>
              <a:buChar char="§"/>
            </a:pPr>
            <a:r>
              <a:rPr lang="en-US" dirty="0">
                <a:latin typeface="Times New Roman" pitchFamily="18" charset="0"/>
                <a:cs typeface="Times New Roman" pitchFamily="18" charset="0"/>
              </a:rPr>
              <a:t>Overall, the study  provides, valuable insights into the strengths and weaknesses of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Yacc</a:t>
            </a:r>
            <a:r>
              <a:rPr lang="en-US" dirty="0">
                <a:latin typeface="Times New Roman" pitchFamily="18" charset="0"/>
                <a:cs typeface="Times New Roman" pitchFamily="18" charset="0"/>
              </a:rPr>
              <a:t> and ANTLR. It can help developers to choose the right parser generation tool for their specific needs.</a:t>
            </a:r>
          </a:p>
          <a:p>
            <a:pPr marL="342900" indent="-342900"/>
            <a:endParaRPr lang="en-US" dirty="0"/>
          </a:p>
        </p:txBody>
      </p:sp>
    </p:spTree>
    <p:extLst>
      <p:ext uri="{BB962C8B-B14F-4D97-AF65-F5344CB8AC3E}">
        <p14:creationId xmlns:p14="http://schemas.microsoft.com/office/powerpoint/2010/main" val="4289601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8153"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OBJECTIVE</a:t>
            </a:r>
          </a:p>
        </p:txBody>
      </p:sp>
      <p:sp>
        <p:nvSpPr>
          <p:cNvPr id="9" name="TextBox 8">
            <a:extLst>
              <a:ext uri="{FF2B5EF4-FFF2-40B4-BE49-F238E27FC236}">
                <a16:creationId xmlns:a16="http://schemas.microsoft.com/office/drawing/2014/main" id="{EE187B90-23F6-4416-A139-0D1D53F1CBCB}"/>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99287" y="2500306"/>
            <a:ext cx="9001188" cy="1754326"/>
          </a:xfrm>
          <a:prstGeom prst="rect">
            <a:avLst/>
          </a:prstGeom>
          <a:noFill/>
        </p:spPr>
        <p:txBody>
          <a:bodyPr wrap="square" rtlCol="0">
            <a:spAutoFit/>
          </a:bodyPr>
          <a:lstStyle/>
          <a:p>
            <a:pPr>
              <a:buFont typeface="Wingdings" pitchFamily="2" charset="2"/>
              <a:buChar char="Ø"/>
            </a:pPr>
            <a:r>
              <a:rPr lang="en-IN" b="1" dirty="0">
                <a:latin typeface="Times New Roman" pitchFamily="18" charset="0"/>
                <a:cs typeface="Times New Roman" pitchFamily="18" charset="0"/>
              </a:rPr>
              <a:t> To Study the Detailed analysis of the Compiler (LEX).</a:t>
            </a:r>
          </a:p>
          <a:p>
            <a:endParaRPr lang="en-IN" b="1" dirty="0">
              <a:latin typeface="Times New Roman" pitchFamily="18" charset="0"/>
              <a:cs typeface="Times New Roman" pitchFamily="18" charset="0"/>
            </a:endParaRPr>
          </a:p>
          <a:p>
            <a:pPr>
              <a:buFont typeface="Wingdings" pitchFamily="2" charset="2"/>
              <a:buChar char="Ø"/>
            </a:pPr>
            <a:r>
              <a:rPr lang="en-IN" b="1" dirty="0">
                <a:latin typeface="Times New Roman" pitchFamily="18" charset="0"/>
                <a:cs typeface="Times New Roman" pitchFamily="18" charset="0"/>
              </a:rPr>
              <a:t> To Convert assembly language/machine code to RTL .</a:t>
            </a:r>
          </a:p>
          <a:p>
            <a:endParaRPr lang="en-IN" b="1" dirty="0">
              <a:latin typeface="Times New Roman" pitchFamily="18" charset="0"/>
              <a:cs typeface="Times New Roman" pitchFamily="18" charset="0"/>
            </a:endParaRPr>
          </a:p>
          <a:p>
            <a:endParaRPr lang="en-IN" dirty="0"/>
          </a:p>
          <a:p>
            <a:endParaRPr lang="en-US" dirty="0"/>
          </a:p>
        </p:txBody>
      </p:sp>
    </p:spTree>
    <p:extLst>
      <p:ext uri="{BB962C8B-B14F-4D97-AF65-F5344CB8AC3E}">
        <p14:creationId xmlns:p14="http://schemas.microsoft.com/office/powerpoint/2010/main" val="2131709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4133" y="188640"/>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Times New Roman" panose="02020603050405020304" pitchFamily="18" charset="0"/>
                <a:cs typeface="Times New Roman" panose="02020603050405020304" pitchFamily="18" charset="0"/>
              </a:rPr>
              <a:t>OPERATIONAL FLOW</a:t>
            </a:r>
          </a:p>
        </p:txBody>
      </p:sp>
      <p:sp>
        <p:nvSpPr>
          <p:cNvPr id="4" name="TextBox 3">
            <a:extLst>
              <a:ext uri="{FF2B5EF4-FFF2-40B4-BE49-F238E27FC236}">
                <a16:creationId xmlns:a16="http://schemas.microsoft.com/office/drawing/2014/main" id="{EE54F019-708A-454D-8724-F3011E518121}"/>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5" name="Picture 4" descr="lex.jpg"/>
          <p:cNvPicPr>
            <a:picLocks noChangeAspect="1"/>
          </p:cNvPicPr>
          <p:nvPr/>
        </p:nvPicPr>
        <p:blipFill>
          <a:blip r:embed="rId2"/>
          <a:stretch>
            <a:fillRect/>
          </a:stretch>
        </p:blipFill>
        <p:spPr>
          <a:xfrm>
            <a:off x="2899551" y="980728"/>
            <a:ext cx="4790140" cy="3215640"/>
          </a:xfrm>
          <a:prstGeom prst="rect">
            <a:avLst/>
          </a:prstGeom>
        </p:spPr>
      </p:pic>
      <p:sp>
        <p:nvSpPr>
          <p:cNvPr id="6" name="TextBox 5"/>
          <p:cNvSpPr txBox="1"/>
          <p:nvPr/>
        </p:nvSpPr>
        <p:spPr>
          <a:xfrm>
            <a:off x="113470" y="4429132"/>
            <a:ext cx="10686293" cy="1338828"/>
          </a:xfrm>
          <a:prstGeom prst="rect">
            <a:avLst/>
          </a:prstGeom>
          <a:noFill/>
        </p:spPr>
        <p:txBody>
          <a:bodyPr wrap="square" rtlCol="0">
            <a:spAutoFit/>
          </a:bodyPr>
          <a:lstStyle/>
          <a:p>
            <a:pPr algn="just">
              <a:lnSpc>
                <a:spcPct val="150000"/>
              </a:lnSpc>
              <a:buFont typeface="Arial" pitchFamily="34" charset="0"/>
              <a:buChar char="•"/>
            </a:pPr>
            <a:r>
              <a:rPr lang="en-US" dirty="0">
                <a:latin typeface="Times New Roman" pitchFamily="18" charset="0"/>
                <a:cs typeface="Times New Roman" pitchFamily="18" charset="0"/>
              </a:rPr>
              <a:t> In the first step the source code which is in the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 language having the file name ‘</a:t>
            </a:r>
            <a:r>
              <a:rPr lang="en-US" dirty="0" err="1">
                <a:latin typeface="Times New Roman" pitchFamily="18" charset="0"/>
                <a:cs typeface="Times New Roman" pitchFamily="18" charset="0"/>
              </a:rPr>
              <a:t>File.l</a:t>
            </a:r>
            <a:r>
              <a:rPr lang="en-US" dirty="0">
                <a:latin typeface="Times New Roman" pitchFamily="18" charset="0"/>
                <a:cs typeface="Times New Roman" pitchFamily="18" charset="0"/>
              </a:rPr>
              <a:t>’ gives as input to the         </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 Compiler commonly known as </a:t>
            </a:r>
            <a:r>
              <a:rPr lang="en-US" dirty="0" err="1">
                <a:latin typeface="Times New Roman" pitchFamily="18" charset="0"/>
                <a:cs typeface="Times New Roman" pitchFamily="18" charset="0"/>
              </a:rPr>
              <a:t>Lex</a:t>
            </a:r>
            <a:r>
              <a:rPr lang="en-US" dirty="0">
                <a:latin typeface="Times New Roman" pitchFamily="18" charset="0"/>
                <a:cs typeface="Times New Roman" pitchFamily="18" charset="0"/>
              </a:rPr>
              <a:t> to get the output as </a:t>
            </a:r>
            <a:r>
              <a:rPr lang="en-US" dirty="0" err="1">
                <a:latin typeface="Times New Roman" pitchFamily="18" charset="0"/>
                <a:cs typeface="Times New Roman" pitchFamily="18" charset="0"/>
              </a:rPr>
              <a:t>lex.yy.c</a:t>
            </a:r>
            <a:r>
              <a:rPr lang="en-US" dirty="0">
                <a:latin typeface="Times New Roman" pitchFamily="18" charset="0"/>
                <a:cs typeface="Times New Roman" pitchFamily="18" charset="0"/>
              </a:rPr>
              <a:t>.</a:t>
            </a:r>
          </a:p>
          <a:p>
            <a:pPr algn="just">
              <a:buFont typeface="Arial" pitchFamily="34" charset="0"/>
              <a:buChar char="•"/>
            </a:pPr>
            <a:r>
              <a:rPr lang="en-US" dirty="0">
                <a:latin typeface="Times New Roman" pitchFamily="18" charset="0"/>
                <a:cs typeface="Times New Roman" pitchFamily="18" charset="0"/>
              </a:rPr>
              <a:t>  After that, the output </a:t>
            </a:r>
            <a:r>
              <a:rPr lang="en-US" dirty="0" err="1">
                <a:latin typeface="Times New Roman" pitchFamily="18" charset="0"/>
                <a:cs typeface="Times New Roman" pitchFamily="18" charset="0"/>
              </a:rPr>
              <a:t>lex.yy.c</a:t>
            </a:r>
            <a:r>
              <a:rPr lang="en-US" dirty="0">
                <a:latin typeface="Times New Roman" pitchFamily="18" charset="0"/>
                <a:cs typeface="Times New Roman" pitchFamily="18" charset="0"/>
              </a:rPr>
              <a:t> will be used as input to the C compiler which gives the output in the form of an    </a:t>
            </a:r>
          </a:p>
          <a:p>
            <a:pPr algn="just"/>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a.out</a:t>
            </a:r>
            <a:r>
              <a:rPr lang="en-US" dirty="0">
                <a:latin typeface="Times New Roman" pitchFamily="18" charset="0"/>
                <a:cs typeface="Times New Roman" pitchFamily="18" charset="0"/>
              </a:rPr>
              <a:t>’ file, and finally, the output file </a:t>
            </a:r>
            <a:r>
              <a:rPr lang="en-US" dirty="0" err="1">
                <a:latin typeface="Times New Roman" pitchFamily="18" charset="0"/>
                <a:cs typeface="Times New Roman" pitchFamily="18" charset="0"/>
              </a:rPr>
              <a:t>a.out</a:t>
            </a:r>
            <a:r>
              <a:rPr lang="en-US" dirty="0">
                <a:latin typeface="Times New Roman" pitchFamily="18" charset="0"/>
                <a:cs typeface="Times New Roman" pitchFamily="18" charset="0"/>
              </a:rPr>
              <a:t> will take the stream of character and generates tokens as output.</a:t>
            </a:r>
          </a:p>
        </p:txBody>
      </p:sp>
    </p:spTree>
    <p:extLst>
      <p:ext uri="{BB962C8B-B14F-4D97-AF65-F5344CB8AC3E}">
        <p14:creationId xmlns:p14="http://schemas.microsoft.com/office/powerpoint/2010/main" val="15742965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6912049" y="188640"/>
            <a:ext cx="3594831" cy="461665"/>
          </a:xfrm>
          <a:prstGeom prst="rect">
            <a:avLst/>
          </a:prstGeom>
          <a:noFill/>
        </p:spPr>
        <p:txBody>
          <a:bodyPr wrap="square" rtlCol="0">
            <a:spAutoFit/>
          </a:bodyPr>
          <a:lstStyle/>
          <a:p>
            <a:pPr algn="ctr"/>
            <a:r>
              <a:rPr lang="en-IN" sz="2400" b="1" dirty="0">
                <a:solidFill>
                  <a:srgbClr val="D47D26"/>
                </a:solidFill>
                <a:latin typeface="Times New Roman" panose="02020603050405020304" pitchFamily="18"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B77F5B72-1C01-48AA-BB4B-F5D7980AD148}"/>
              </a:ext>
            </a:extLst>
          </p:cNvPr>
          <p:cNvSpPr txBox="1"/>
          <p:nvPr/>
        </p:nvSpPr>
        <p:spPr>
          <a:xfrm>
            <a:off x="647353" y="1772816"/>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9AF6745-E68D-D33C-4ECD-8D8ABA7F5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93" y="1105962"/>
            <a:ext cx="9144792" cy="4915326"/>
          </a:xfrm>
          <a:prstGeom prst="rect">
            <a:avLst/>
          </a:prstGeom>
        </p:spPr>
      </p:pic>
    </p:spTree>
    <p:extLst>
      <p:ext uri="{BB962C8B-B14F-4D97-AF65-F5344CB8AC3E}">
        <p14:creationId xmlns:p14="http://schemas.microsoft.com/office/powerpoint/2010/main" val="13995003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A6321-F048-FD63-E8A9-4C245733B9A2}"/>
              </a:ext>
            </a:extLst>
          </p:cNvPr>
          <p:cNvSpPr txBox="1"/>
          <p:nvPr/>
        </p:nvSpPr>
        <p:spPr>
          <a:xfrm>
            <a:off x="4463777" y="188640"/>
            <a:ext cx="9217024" cy="369332"/>
          </a:xfrm>
          <a:prstGeom prst="rect">
            <a:avLst/>
          </a:prstGeom>
          <a:noFill/>
        </p:spPr>
        <p:txBody>
          <a:bodyPr wrap="square">
            <a:spAutoFit/>
          </a:bodyPr>
          <a:lstStyle/>
          <a:p>
            <a:pPr algn="ctr"/>
            <a:r>
              <a:rPr lang="en-IN" sz="1800" b="1" dirty="0">
                <a:solidFill>
                  <a:srgbClr val="D47D26"/>
                </a:solidFill>
                <a:latin typeface="Times New Roman" panose="02020603050405020304" pitchFamily="18"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9436C848-3C22-9E9D-AA6E-AC37D8BB3099}"/>
              </a:ext>
            </a:extLst>
          </p:cNvPr>
          <p:cNvSpPr txBox="1"/>
          <p:nvPr/>
        </p:nvSpPr>
        <p:spPr>
          <a:xfrm>
            <a:off x="215305" y="1196752"/>
            <a:ext cx="10225136"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main program is written in LEX language.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is mainly divided into three parts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first part consists of RTL header code which mainly consists of the RTL code which need to perform the RTL operation and they are enclosed by</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operator.</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second part consists of assembly language or the machine language header code which contains the operators which are required to perform the operations and they are enclosed by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operator.</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third part mainly consists of the C program which performs the specified operations.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main moto is to de-comment the commented lines and to perform the C operation which is specified in the third part of the diagram.</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the main code is written in the LEX software and then the compilation of the code is done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Then an another LEX code is written in a another file which helps to de-comment the commented lines(“/*”,”//”) .</a:t>
            </a:r>
          </a:p>
        </p:txBody>
      </p:sp>
    </p:spTree>
    <p:extLst>
      <p:ext uri="{BB962C8B-B14F-4D97-AF65-F5344CB8AC3E}">
        <p14:creationId xmlns:p14="http://schemas.microsoft.com/office/powerpoint/2010/main" val="42901104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22697</TotalTime>
  <Words>988</Words>
  <Application>Microsoft Office PowerPoint</Application>
  <PresentationFormat>Custom</PresentationFormat>
  <Paragraphs>274</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Sabon LT Std</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dc:creator>
  <cp:lastModifiedBy>ADARSH PRABHAKAR</cp:lastModifiedBy>
  <cp:revision>920</cp:revision>
  <dcterms:created xsi:type="dcterms:W3CDTF">2007-08-14T09:37:21Z</dcterms:created>
  <dcterms:modified xsi:type="dcterms:W3CDTF">2023-09-30T06:58:36Z</dcterms:modified>
</cp:coreProperties>
</file>