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403" r:id="rId4"/>
    <p:sldId id="296" r:id="rId5"/>
    <p:sldId id="405" r:id="rId6"/>
    <p:sldId id="406" r:id="rId7"/>
    <p:sldId id="407" r:id="rId8"/>
    <p:sldId id="408" r:id="rId9"/>
    <p:sldId id="409" r:id="rId10"/>
    <p:sldId id="410" r:id="rId11"/>
    <p:sldId id="411" r:id="rId12"/>
    <p:sldId id="412" r:id="rId13"/>
    <p:sldId id="413" r:id="rId14"/>
    <p:sldId id="414" r:id="rId15"/>
    <p:sldId id="415" r:id="rId16"/>
    <p:sldId id="416" r:id="rId17"/>
    <p:sldId id="417" r:id="rId18"/>
    <p:sldId id="418" r:id="rId19"/>
    <p:sldId id="419" r:id="rId20"/>
    <p:sldId id="420" r:id="rId21"/>
    <p:sldId id="421" r:id="rId22"/>
    <p:sldId id="422" r:id="rId23"/>
    <p:sldId id="391" r:id="rId24"/>
    <p:sldId id="423" r:id="rId25"/>
    <p:sldId id="424" r:id="rId26"/>
    <p:sldId id="392" r:id="rId27"/>
    <p:sldId id="425" r:id="rId28"/>
    <p:sldId id="427" r:id="rId29"/>
    <p:sldId id="426" r:id="rId30"/>
    <p:sldId id="428" r:id="rId31"/>
    <p:sldId id="429" r:id="rId32"/>
    <p:sldId id="315" r:id="rId33"/>
    <p:sldId id="31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DATHESH GP" initials="RG" lastIdx="1" clrIdx="0">
    <p:extLst>
      <p:ext uri="{19B8F6BF-5375-455C-9EA6-DF929625EA0E}">
        <p15:presenceInfo xmlns:p15="http://schemas.microsoft.com/office/powerpoint/2012/main" userId="a74d4e0bcc64dd72" providerId="Windows Live"/>
      </p:ext>
    </p:extLst>
  </p:cmAuthor>
  <p:cmAuthor id="2" name="Raghudathesh G P [MAHE-MSOIS]" initials="RGP[" lastIdx="1" clrIdx="1">
    <p:extLst>
      <p:ext uri="{19B8F6BF-5375-455C-9EA6-DF929625EA0E}">
        <p15:presenceInfo xmlns:p15="http://schemas.microsoft.com/office/powerpoint/2012/main" userId="Raghudathesh G P [MAHE-MSO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5F47"/>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259" autoAdjust="0"/>
  </p:normalViewPr>
  <p:slideViewPr>
    <p:cSldViewPr>
      <p:cViewPr varScale="1">
        <p:scale>
          <a:sx n="82" d="100"/>
          <a:sy n="82" d="100"/>
        </p:scale>
        <p:origin x="1891"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4</a:t>
            </a:fld>
            <a:endParaRPr lang="en-US"/>
          </a:p>
        </p:txBody>
      </p:sp>
    </p:spTree>
    <p:extLst>
      <p:ext uri="{BB962C8B-B14F-4D97-AF65-F5344CB8AC3E}">
        <p14:creationId xmlns:p14="http://schemas.microsoft.com/office/powerpoint/2010/main" val="51476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5</a:t>
            </a:fld>
            <a:endParaRPr lang="en-US"/>
          </a:p>
        </p:txBody>
      </p:sp>
    </p:spTree>
    <p:extLst>
      <p:ext uri="{BB962C8B-B14F-4D97-AF65-F5344CB8AC3E}">
        <p14:creationId xmlns:p14="http://schemas.microsoft.com/office/powerpoint/2010/main" val="10607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23</a:t>
            </a:fld>
            <a:endParaRPr lang="en-US"/>
          </a:p>
        </p:txBody>
      </p:sp>
    </p:spTree>
    <p:extLst>
      <p:ext uri="{BB962C8B-B14F-4D97-AF65-F5344CB8AC3E}">
        <p14:creationId xmlns:p14="http://schemas.microsoft.com/office/powerpoint/2010/main" val="429242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0745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465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488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96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917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422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750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283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14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03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222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35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3" name="Picture 2" descr="A picture containing drawing, food, table&#10;&#10;Description automatically generated">
            <a:extLst>
              <a:ext uri="{FF2B5EF4-FFF2-40B4-BE49-F238E27FC236}">
                <a16:creationId xmlns:a16="http://schemas.microsoft.com/office/drawing/2014/main" id="{383AD160-C921-418A-A434-8575746F34D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875415"/>
            <a:ext cx="8915400" cy="1066800"/>
          </a:xfrm>
        </p:spPr>
        <p:txBody>
          <a:bodyPr/>
          <a:lstStyle/>
          <a:p>
            <a:r>
              <a:rPr lang="en-US" sz="2800" dirty="0"/>
              <a:t>Improving fuel consumption using </a:t>
            </a:r>
            <a:r>
              <a:rPr lang="en-US" sz="2800" dirty="0" smtClean="0"/>
              <a:t>EFI </a:t>
            </a:r>
            <a:r>
              <a:rPr lang="en-US" sz="2800" dirty="0"/>
              <a:t>Technology for low-powered Motorbike Engine</a:t>
            </a:r>
            <a:br>
              <a:rPr lang="en-US" sz="2800" dirty="0"/>
            </a:br>
            <a:r>
              <a:rPr lang="en-US" sz="2800" b="1" dirty="0"/>
              <a:t/>
            </a:r>
            <a:br>
              <a:rPr lang="en-US" sz="2800" b="1" dirty="0"/>
            </a:br>
            <a:endParaRPr lang="en-US" sz="2800" dirty="0"/>
          </a:p>
        </p:txBody>
      </p:sp>
      <p:sp>
        <p:nvSpPr>
          <p:cNvPr id="3" name="Subtitle 2"/>
          <p:cNvSpPr>
            <a:spLocks noGrp="1"/>
          </p:cNvSpPr>
          <p:nvPr>
            <p:ph type="subTitle" idx="1"/>
          </p:nvPr>
        </p:nvSpPr>
        <p:spPr>
          <a:xfrm>
            <a:off x="381000" y="1905001"/>
            <a:ext cx="8534400" cy="4296696"/>
          </a:xfrm>
        </p:spPr>
        <p:txBody>
          <a:bodyPr/>
          <a:lstStyle/>
          <a:p>
            <a:pPr>
              <a:spcBef>
                <a:spcPct val="50000"/>
              </a:spcBef>
            </a:pPr>
            <a:endParaRPr lang="en-US" sz="1800" i="1" dirty="0" smtClean="0">
              <a:latin typeface="Calibri" panose="020F0502020204030204" pitchFamily="34" charset="0"/>
              <a:cs typeface="Calibri" panose="020F0502020204030204" pitchFamily="34" charset="0"/>
            </a:endParaRPr>
          </a:p>
          <a:p>
            <a:pPr>
              <a:spcBef>
                <a:spcPct val="50000"/>
              </a:spcBef>
            </a:pPr>
            <a:r>
              <a:rPr lang="en-US" sz="1800" i="1" dirty="0" smtClean="0">
                <a:latin typeface="Calibri" panose="020F0502020204030204" pitchFamily="34" charset="0"/>
                <a:cs typeface="Calibri" panose="020F0502020204030204" pitchFamily="34" charset="0"/>
              </a:rPr>
              <a:t>by</a:t>
            </a:r>
            <a:endParaRPr lang="en-US" sz="1400" i="1" dirty="0"/>
          </a:p>
          <a:p>
            <a:r>
              <a:rPr lang="en-US" sz="1800" b="1" dirty="0" smtClean="0">
                <a:solidFill>
                  <a:srgbClr val="993300"/>
                </a:solidFill>
              </a:rPr>
              <a:t>ADARSH PRABHAKR</a:t>
            </a:r>
            <a:endParaRPr lang="en-US" sz="1800" b="1" dirty="0">
              <a:solidFill>
                <a:srgbClr val="993300"/>
              </a:solidFill>
            </a:endParaRPr>
          </a:p>
          <a:p>
            <a:r>
              <a:rPr lang="en-US" sz="1800" dirty="0" smtClean="0">
                <a:solidFill>
                  <a:schemeClr val="accent4">
                    <a:lumMod val="95000"/>
                    <a:lumOff val="5000"/>
                  </a:schemeClr>
                </a:solidFill>
                <a:latin typeface="Calibri" panose="020F0502020204030204" pitchFamily="34" charset="0"/>
                <a:cs typeface="Calibri" panose="020F0502020204030204" pitchFamily="34" charset="0"/>
              </a:rPr>
              <a:t>231039034</a:t>
            </a:r>
          </a:p>
          <a:p>
            <a:r>
              <a:rPr lang="en-US" sz="1800" dirty="0" smtClean="0">
                <a:solidFill>
                  <a:schemeClr val="accent4">
                    <a:lumMod val="95000"/>
                    <a:lumOff val="5000"/>
                  </a:schemeClr>
                </a:solidFill>
                <a:latin typeface="Calibri" panose="020F0502020204030204" pitchFamily="34" charset="0"/>
                <a:cs typeface="Calibri" panose="020F0502020204030204" pitchFamily="34" charset="0"/>
              </a:rPr>
              <a:t>Embedded Systems</a:t>
            </a:r>
            <a:endParaRPr lang="en-US" sz="1800" dirty="0">
              <a:solidFill>
                <a:schemeClr val="accent4">
                  <a:lumMod val="95000"/>
                  <a:lumOff val="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a:t>
            </a:fld>
            <a:endParaRPr lang="en-US"/>
          </a:p>
        </p:txBody>
      </p:sp>
      <p:sp>
        <p:nvSpPr>
          <p:cNvPr id="5" name="Rectangle 4"/>
          <p:cNvSpPr/>
          <p:nvPr/>
        </p:nvSpPr>
        <p:spPr>
          <a:xfrm>
            <a:off x="6281807" y="224135"/>
            <a:ext cx="2862194" cy="523220"/>
          </a:xfrm>
          <a:prstGeom prst="rect">
            <a:avLst/>
          </a:prstGeom>
        </p:spPr>
        <p:txBody>
          <a:bodyPr wrap="none">
            <a:spAutoFit/>
          </a:bodyPr>
          <a:lstStyle/>
          <a:p>
            <a:pPr algn="r">
              <a:spcBef>
                <a:spcPct val="50000"/>
              </a:spcBef>
            </a:pPr>
            <a:r>
              <a:rPr lang="en-US" sz="2800" b="1" dirty="0" smtClean="0">
                <a:solidFill>
                  <a:srgbClr val="CC6600"/>
                </a:solidFill>
                <a:latin typeface="Calibri" panose="020F0502020204030204" pitchFamily="34" charset="0"/>
                <a:cs typeface="Calibri" panose="020F0502020204030204" pitchFamily="34" charset="0"/>
              </a:rPr>
              <a:t>Technical Seminar</a:t>
            </a:r>
            <a:endParaRPr lang="en-US" sz="2800" b="1" dirty="0">
              <a:solidFill>
                <a:srgbClr val="CC660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17E2FD56-EEE4-4CB7-B4A6-60E5600032EF}"/>
              </a:ext>
            </a:extLst>
          </p:cNvPr>
          <p:cNvSpPr/>
          <p:nvPr/>
        </p:nvSpPr>
        <p:spPr>
          <a:xfrm>
            <a:off x="3124200" y="3866926"/>
            <a:ext cx="2895600" cy="723275"/>
          </a:xfrm>
          <a:prstGeom prst="rect">
            <a:avLst/>
          </a:prstGeom>
        </p:spPr>
        <p:txBody>
          <a:bodyPr wrap="square">
            <a:spAutoFit/>
          </a:bodyPr>
          <a:lstStyle/>
          <a:p>
            <a:pPr>
              <a:spcBef>
                <a:spcPct val="50000"/>
              </a:spcBef>
            </a:pPr>
            <a:r>
              <a:rPr lang="en-US" sz="2000" b="1" i="1" dirty="0">
                <a:latin typeface="Calibri" panose="020F0502020204030204" pitchFamily="34" charset="0"/>
                <a:cs typeface="Calibri" panose="020F0502020204030204" pitchFamily="34" charset="0"/>
              </a:rPr>
              <a:t>Under the guidance </a:t>
            </a:r>
            <a:r>
              <a:rPr lang="en-US" sz="2000" b="1" i="1" dirty="0" smtClean="0">
                <a:latin typeface="Calibri" panose="020F0502020204030204" pitchFamily="34" charset="0"/>
                <a:cs typeface="Calibri" panose="020F0502020204030204" pitchFamily="34" charset="0"/>
              </a:rPr>
              <a:t>of</a:t>
            </a:r>
            <a:endParaRPr lang="en-US" sz="2000" b="1" i="1" dirty="0">
              <a:latin typeface="Calibri" panose="020F0502020204030204" pitchFamily="34" charset="0"/>
              <a:cs typeface="Calibri" panose="020F0502020204030204" pitchFamily="34" charset="0"/>
            </a:endParaRPr>
          </a:p>
          <a:p>
            <a:pPr>
              <a:spcBef>
                <a:spcPct val="50000"/>
              </a:spcBef>
            </a:pPr>
            <a:endParaRPr lang="en-US" sz="1400" i="1" dirty="0"/>
          </a:p>
        </p:txBody>
      </p:sp>
      <p:graphicFrame>
        <p:nvGraphicFramePr>
          <p:cNvPr id="7" name="Table 7">
            <a:extLst>
              <a:ext uri="{FF2B5EF4-FFF2-40B4-BE49-F238E27FC236}">
                <a16:creationId xmlns:a16="http://schemas.microsoft.com/office/drawing/2014/main" id="{C5D8DCD4-2622-4F79-81B1-3DBD7577B652}"/>
              </a:ext>
            </a:extLst>
          </p:cNvPr>
          <p:cNvGraphicFramePr>
            <a:graphicFrameLocks noGrp="1"/>
          </p:cNvGraphicFramePr>
          <p:nvPr>
            <p:extLst>
              <p:ext uri="{D42A27DB-BD31-4B8C-83A1-F6EECF244321}">
                <p14:modId xmlns:p14="http://schemas.microsoft.com/office/powerpoint/2010/main" val="3090558624"/>
              </p:ext>
            </p:extLst>
          </p:nvPr>
        </p:nvGraphicFramePr>
        <p:xfrm>
          <a:off x="304800" y="4328652"/>
          <a:ext cx="8534400" cy="212446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1380586753"/>
                    </a:ext>
                  </a:extLst>
                </a:gridCol>
                <a:gridCol w="4267200">
                  <a:extLst>
                    <a:ext uri="{9D8B030D-6E8A-4147-A177-3AD203B41FA5}">
                      <a16:colId xmlns:a16="http://schemas.microsoft.com/office/drawing/2014/main" val="1026407157"/>
                    </a:ext>
                  </a:extLst>
                </a:gridCol>
              </a:tblGrid>
              <a:tr h="318205">
                <a:tc>
                  <a:txBody>
                    <a:bodyPr/>
                    <a:lstStyle/>
                    <a:p>
                      <a:pPr marL="0" indent="0" algn="l" defTabSz="914400" rtl="0" eaLnBrk="1" fontAlgn="base" latinLnBrk="0"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Panel Member 1:</a:t>
                      </a:r>
                      <a:endParaRPr lang="en-IN" sz="2000" b="1" kern="1200"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eaLnBrk="1" fontAlgn="base"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Panel Member 2</a:t>
                      </a:r>
                      <a:r>
                        <a:rPr lang="en-IN" sz="2000" b="1" dirty="0" smtClean="0">
                          <a:solidFill>
                            <a:srgbClr val="993300"/>
                          </a:solidFill>
                          <a:latin typeface="Calibri" panose="020F0502020204030204" pitchFamily="34" charset="0"/>
                          <a:ea typeface="+mn-ea"/>
                          <a:cs typeface="Calibri" panose="020F0502020204030204" pitchFamily="34" charset="0"/>
                        </a:rPr>
                        <a:t>:</a:t>
                      </a:r>
                      <a:endParaRPr lang="en-IN" sz="2000" b="1"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210741"/>
                  </a:ext>
                </a:extLst>
              </a:tr>
              <a:tr h="318205">
                <a:tc>
                  <a:txBody>
                    <a:bodyPr/>
                    <a:lstStyle/>
                    <a:p>
                      <a:pPr marL="0" indent="0" algn="l" defTabSz="914400" rtl="0" eaLnBrk="1" fontAlgn="base" latinLnBrk="0"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Mr</a:t>
                      </a:r>
                      <a:r>
                        <a:rPr lang="en-IN" sz="2000" b="1" kern="1200" baseline="0" dirty="0" smtClean="0">
                          <a:solidFill>
                            <a:srgbClr val="993300"/>
                          </a:solidFill>
                          <a:latin typeface="Calibri" panose="020F0502020204030204" pitchFamily="34" charset="0"/>
                          <a:ea typeface="+mn-ea"/>
                          <a:cs typeface="Calibri" panose="020F0502020204030204" pitchFamily="34" charset="0"/>
                        </a:rPr>
                        <a:t> . SATHYENDRANATH MALLI</a:t>
                      </a:r>
                      <a:endParaRPr lang="en-IN" sz="2000" b="1" kern="1200"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IN" sz="2000" b="1" kern="1200" dirty="0" smtClean="0">
                          <a:solidFill>
                            <a:srgbClr val="993300"/>
                          </a:solidFill>
                          <a:latin typeface="Calibri" panose="020F0502020204030204" pitchFamily="34" charset="0"/>
                          <a:ea typeface="+mn-ea"/>
                          <a:cs typeface="Calibri" panose="020F0502020204030204" pitchFamily="34" charset="0"/>
                        </a:rPr>
                        <a:t>Dr</a:t>
                      </a:r>
                      <a:r>
                        <a:rPr lang="en-IN" sz="2000" b="1" kern="1200" baseline="0" dirty="0" smtClean="0">
                          <a:solidFill>
                            <a:srgbClr val="993300"/>
                          </a:solidFill>
                          <a:latin typeface="Calibri" panose="020F0502020204030204" pitchFamily="34" charset="0"/>
                          <a:ea typeface="+mn-ea"/>
                          <a:cs typeface="Calibri" panose="020F0502020204030204" pitchFamily="34" charset="0"/>
                        </a:rPr>
                        <a:t> . B V RAVINDRA</a:t>
                      </a:r>
                      <a:endParaRPr lang="en-IN" sz="2000" b="1" kern="1200" dirty="0" smtClean="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874261"/>
                  </a:ext>
                </a:extLst>
              </a:tr>
              <a:tr h="318205">
                <a:tc>
                  <a:txBody>
                    <a:bodyPr/>
                    <a:lstStyle/>
                    <a:p>
                      <a:pPr marL="0" indent="0" algn="l" defTabSz="914400" rtl="0" eaLnBrk="1" fontAlgn="base" latinLnBrk="0" hangingPunct="1">
                        <a:spcBef>
                          <a:spcPct val="20000"/>
                        </a:spcBef>
                        <a:spcAft>
                          <a:spcPct val="0"/>
                        </a:spcAft>
                        <a:buNone/>
                      </a:pPr>
                      <a:r>
                        <a:rPr lang="en-US" sz="2000" kern="1200" dirty="0" smtClean="0">
                          <a:solidFill>
                            <a:schemeClr val="accent4">
                              <a:lumMod val="95000"/>
                              <a:lumOff val="5000"/>
                            </a:schemeClr>
                          </a:solidFill>
                          <a:latin typeface="Calibri" panose="020F0502020204030204" pitchFamily="34" charset="0"/>
                          <a:ea typeface="+mn-ea"/>
                          <a:cs typeface="Calibri" panose="020F0502020204030204" pitchFamily="34" charset="0"/>
                        </a:rPr>
                        <a:t>Associate</a:t>
                      </a:r>
                      <a:r>
                        <a:rPr lang="en-US" sz="2000" kern="1200" baseline="0" dirty="0" smtClean="0">
                          <a:solidFill>
                            <a:schemeClr val="accent4">
                              <a:lumMod val="95000"/>
                              <a:lumOff val="5000"/>
                            </a:schemeClr>
                          </a:solidFill>
                          <a:latin typeface="Calibri" panose="020F0502020204030204" pitchFamily="34" charset="0"/>
                          <a:ea typeface="+mn-ea"/>
                          <a:cs typeface="Calibri" panose="020F0502020204030204" pitchFamily="34" charset="0"/>
                        </a:rPr>
                        <a:t>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US" sz="2000" kern="1200" dirty="0" smtClean="0">
                          <a:solidFill>
                            <a:schemeClr val="accent4">
                              <a:lumMod val="95000"/>
                              <a:lumOff val="5000"/>
                            </a:schemeClr>
                          </a:solidFill>
                          <a:latin typeface="Calibri" panose="020F0502020204030204" pitchFamily="34" charset="0"/>
                          <a:ea typeface="+mn-ea"/>
                          <a:cs typeface="Calibri" panose="020F0502020204030204" pitchFamily="34" charset="0"/>
                        </a:rPr>
                        <a:t>Associate</a:t>
                      </a:r>
                      <a:r>
                        <a:rPr lang="en-US" sz="2000" kern="1200" baseline="0" dirty="0" smtClean="0">
                          <a:solidFill>
                            <a:schemeClr val="accent4">
                              <a:lumMod val="95000"/>
                              <a:lumOff val="5000"/>
                            </a:schemeClr>
                          </a:solidFill>
                          <a:latin typeface="Calibri" panose="020F0502020204030204" pitchFamily="34" charset="0"/>
                          <a:ea typeface="+mn-ea"/>
                          <a:cs typeface="Calibri" panose="020F0502020204030204" pitchFamily="34" charset="0"/>
                        </a:rPr>
                        <a:t>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8773260"/>
                  </a:ext>
                </a:extLst>
              </a:tr>
              <a:tr h="467870">
                <a:tc>
                  <a:txBody>
                    <a:bodyPr/>
                    <a:lstStyle/>
                    <a:p>
                      <a:pPr algn="l"/>
                      <a:r>
                        <a:rPr lang="en-US" sz="2000" dirty="0" smtClean="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8670231"/>
                  </a:ext>
                </a:extLst>
              </a:tr>
              <a:tr h="467870">
                <a:tc>
                  <a:txBody>
                    <a:bodyPr/>
                    <a:lstStyle/>
                    <a:p>
                      <a:pPr marL="0" indent="0" algn="l" defTabSz="914400" rtl="0" eaLnBrk="1" fontAlgn="base" latinLnBrk="0" hangingPunct="1">
                        <a:spcBef>
                          <a:spcPct val="20000"/>
                        </a:spcBef>
                        <a:spcAft>
                          <a:spcPct val="0"/>
                        </a:spcAft>
                        <a:buNone/>
                      </a:pPr>
                      <a:r>
                        <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dirty="0">
                          <a:solidFill>
                            <a:schemeClr val="accent4">
                              <a:lumMod val="95000"/>
                              <a:lumOff val="5000"/>
                            </a:schemeClr>
                          </a:solidFill>
                          <a:latin typeface="Calibri" panose="020F0502020204030204" pitchFamily="34" charset="0"/>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8539465"/>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257800"/>
          </a:xfrm>
        </p:spPr>
        <p:txBody>
          <a:bodyPr/>
          <a:lstStyle/>
          <a:p>
            <a:pPr algn="just"/>
            <a:r>
              <a:rPr lang="en-IN" sz="1800" dirty="0" smtClean="0"/>
              <a:t>In order to calculate relative air change(engine load), the air mass is divided by nominal cylinder air mass which is the mass of cylinder  when it is the bottom, at standard air temperature and pressure.</a:t>
            </a:r>
          </a:p>
          <a:p>
            <a:endParaRPr lang="en-IN" sz="1800" dirty="0"/>
          </a:p>
          <a:p>
            <a:pPr marL="457200" lvl="1" indent="0">
              <a:buNone/>
            </a:pPr>
            <a:endParaRPr lang="en-IN" sz="14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10</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936506"/>
            <a:ext cx="6172200" cy="156869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599" y="3268247"/>
            <a:ext cx="4956245" cy="3284953"/>
          </a:xfrm>
          <a:prstGeom prst="rect">
            <a:avLst/>
          </a:prstGeom>
        </p:spPr>
      </p:pic>
    </p:spTree>
    <p:extLst>
      <p:ext uri="{BB962C8B-B14F-4D97-AF65-F5344CB8AC3E}">
        <p14:creationId xmlns:p14="http://schemas.microsoft.com/office/powerpoint/2010/main" val="1233137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marL="0" indent="0">
              <a:buNone/>
            </a:pPr>
            <a:r>
              <a:rPr lang="en-IN" sz="1800" dirty="0" smtClean="0"/>
              <a:t>B. </a:t>
            </a:r>
            <a:r>
              <a:rPr lang="en-IN" sz="1800" u="sng" dirty="0" smtClean="0"/>
              <a:t>Fuel Injection Pulse Width</a:t>
            </a:r>
          </a:p>
          <a:p>
            <a:pPr marL="0" indent="0">
              <a:buNone/>
            </a:pPr>
            <a:endParaRPr lang="en-IN" sz="1800" dirty="0" smtClean="0"/>
          </a:p>
          <a:p>
            <a:pPr algn="just">
              <a:buFont typeface="Arial" panose="020B0604020202020204" pitchFamily="34" charset="0"/>
              <a:buChar char="•"/>
            </a:pPr>
            <a:r>
              <a:rPr lang="en-IN" sz="1800" dirty="0" smtClean="0"/>
              <a:t>The fuel pulse width is calculated by using that of air as per following,	</a:t>
            </a:r>
          </a:p>
          <a:p>
            <a:pPr marL="0" indent="0" algn="just">
              <a:buNone/>
            </a:pPr>
            <a:endParaRPr lang="en-IN" sz="1800" dirty="0" smtClean="0"/>
          </a:p>
          <a:p>
            <a:pPr marL="0" indent="0" algn="just">
              <a:buNone/>
            </a:pPr>
            <a:endParaRPr lang="en-IN" sz="1800" dirty="0"/>
          </a:p>
          <a:p>
            <a:pPr marL="0" indent="0" algn="just">
              <a:buNone/>
            </a:pPr>
            <a:endParaRPr lang="en-IN" sz="1800" dirty="0" smtClean="0"/>
          </a:p>
          <a:p>
            <a:pPr marL="0" indent="0" algn="just">
              <a:buNone/>
            </a:pPr>
            <a:endParaRPr lang="en-IN" sz="1800" dirty="0"/>
          </a:p>
          <a:p>
            <a:pPr marL="0" indent="0" algn="just">
              <a:buNone/>
            </a:pPr>
            <a:r>
              <a:rPr lang="en-IN" sz="1800" dirty="0" smtClean="0"/>
              <a:t>           A/F ratio – the ratio of air with fuel.</a:t>
            </a:r>
          </a:p>
          <a:p>
            <a:pPr marL="0" indent="0" algn="just">
              <a:buNone/>
            </a:pPr>
            <a:r>
              <a:rPr lang="en-IN" sz="1800" dirty="0" smtClean="0"/>
              <a:t>           Inj. Flow coeff. – correction factor used for the variation of temperature.</a:t>
            </a:r>
          </a:p>
          <a:p>
            <a:pPr marL="0" indent="0" algn="just">
              <a:buNone/>
            </a:pPr>
            <a:endParaRPr lang="en-IN" sz="1800" dirty="0"/>
          </a:p>
          <a:p>
            <a:pPr algn="just"/>
            <a:r>
              <a:rPr lang="en-IN" sz="1800" dirty="0" smtClean="0"/>
              <a:t>The final pulse width is composed with basic fuel pulse width along with different correction factors and it is calculated,</a:t>
            </a: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11</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2133600"/>
            <a:ext cx="6477000" cy="10041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5473722"/>
            <a:ext cx="6781800" cy="652441"/>
          </a:xfrm>
          <a:prstGeom prst="rect">
            <a:avLst/>
          </a:prstGeom>
        </p:spPr>
      </p:pic>
    </p:spTree>
    <p:extLst>
      <p:ext uri="{BB962C8B-B14F-4D97-AF65-F5344CB8AC3E}">
        <p14:creationId xmlns:p14="http://schemas.microsoft.com/office/powerpoint/2010/main" val="367543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3704" r="58009"/>
          <a:stretch/>
        </p:blipFill>
        <p:spPr>
          <a:xfrm>
            <a:off x="1752600" y="1028700"/>
            <a:ext cx="515053" cy="597932"/>
          </a:xfrm>
        </p:spPr>
      </p:pic>
      <p:sp>
        <p:nvSpPr>
          <p:cNvPr id="4" name="Slide Number Placeholder 3"/>
          <p:cNvSpPr>
            <a:spLocks noGrp="1"/>
          </p:cNvSpPr>
          <p:nvPr>
            <p:ph type="sldNum" sz="quarter" idx="10"/>
          </p:nvPr>
        </p:nvSpPr>
        <p:spPr/>
        <p:txBody>
          <a:bodyPr/>
          <a:lstStyle/>
          <a:p>
            <a:fld id="{B6F15528-21DE-4FAA-801E-634DDDAF4B2B}" type="slidenum">
              <a:rPr lang="en-US" smtClean="0"/>
              <a:pPr/>
              <a:t>12</a:t>
            </a:fld>
            <a:endParaRPr lang="en-US"/>
          </a:p>
        </p:txBody>
      </p:sp>
      <p:sp>
        <p:nvSpPr>
          <p:cNvPr id="6" name="TextBox 5"/>
          <p:cNvSpPr txBox="1"/>
          <p:nvPr/>
        </p:nvSpPr>
        <p:spPr>
          <a:xfrm>
            <a:off x="2209800" y="1224643"/>
            <a:ext cx="5410200" cy="369332"/>
          </a:xfrm>
          <a:prstGeom prst="rect">
            <a:avLst/>
          </a:prstGeom>
          <a:noFill/>
        </p:spPr>
        <p:txBody>
          <a:bodyPr wrap="square" rtlCol="0">
            <a:spAutoFit/>
          </a:bodyPr>
          <a:lstStyle/>
          <a:p>
            <a:r>
              <a:rPr lang="en-IN" dirty="0" smtClean="0"/>
              <a:t>- Global fuel enrichment factor</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5000" r="48333"/>
          <a:stretch/>
        </p:blipFill>
        <p:spPr>
          <a:xfrm>
            <a:off x="1746587" y="1648403"/>
            <a:ext cx="494637" cy="713797"/>
          </a:xfrm>
          <a:prstGeom prst="rect">
            <a:avLst/>
          </a:prstGeom>
        </p:spPr>
      </p:pic>
      <p:sp>
        <p:nvSpPr>
          <p:cNvPr id="8" name="TextBox 7"/>
          <p:cNvSpPr txBox="1"/>
          <p:nvPr/>
        </p:nvSpPr>
        <p:spPr>
          <a:xfrm>
            <a:off x="2209800" y="1832292"/>
            <a:ext cx="5410200" cy="369332"/>
          </a:xfrm>
          <a:prstGeom prst="rect">
            <a:avLst/>
          </a:prstGeom>
          <a:noFill/>
        </p:spPr>
        <p:txBody>
          <a:bodyPr wrap="square" rtlCol="0">
            <a:spAutoFit/>
          </a:bodyPr>
          <a:lstStyle/>
          <a:p>
            <a:r>
              <a:rPr lang="en-IN" dirty="0" smtClean="0"/>
              <a:t>- Start Correction factor</a:t>
            </a:r>
            <a:endParaRPr lang="en-IN"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55000" r="37500"/>
          <a:stretch/>
        </p:blipFill>
        <p:spPr>
          <a:xfrm>
            <a:off x="1686688" y="2341984"/>
            <a:ext cx="548316" cy="703341"/>
          </a:xfrm>
          <a:prstGeom prst="rect">
            <a:avLst/>
          </a:prstGeom>
        </p:spPr>
      </p:pic>
      <p:sp>
        <p:nvSpPr>
          <p:cNvPr id="10" name="TextBox 9"/>
          <p:cNvSpPr txBox="1"/>
          <p:nvPr/>
        </p:nvSpPr>
        <p:spPr>
          <a:xfrm>
            <a:off x="2209800" y="2484493"/>
            <a:ext cx="5410200" cy="369332"/>
          </a:xfrm>
          <a:prstGeom prst="rect">
            <a:avLst/>
          </a:prstGeom>
          <a:noFill/>
        </p:spPr>
        <p:txBody>
          <a:bodyPr wrap="square" rtlCol="0">
            <a:spAutoFit/>
          </a:bodyPr>
          <a:lstStyle/>
          <a:p>
            <a:r>
              <a:rPr lang="en-IN" dirty="0" smtClean="0"/>
              <a:t>-  After Start correction factor</a:t>
            </a:r>
            <a:endParaRPr lang="en-IN"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65833" r="25834"/>
          <a:stretch/>
        </p:blipFill>
        <p:spPr>
          <a:xfrm>
            <a:off x="1703093" y="2937192"/>
            <a:ext cx="581623" cy="671458"/>
          </a:xfrm>
          <a:prstGeom prst="rect">
            <a:avLst/>
          </a:prstGeom>
        </p:spPr>
      </p:pic>
      <p:sp>
        <p:nvSpPr>
          <p:cNvPr id="12" name="TextBox 11"/>
          <p:cNvSpPr txBox="1"/>
          <p:nvPr/>
        </p:nvSpPr>
        <p:spPr>
          <a:xfrm>
            <a:off x="2239661" y="3185685"/>
            <a:ext cx="5410200" cy="369332"/>
          </a:xfrm>
          <a:prstGeom prst="rect">
            <a:avLst/>
          </a:prstGeom>
          <a:noFill/>
        </p:spPr>
        <p:txBody>
          <a:bodyPr wrap="square" rtlCol="0">
            <a:spAutoFit/>
          </a:bodyPr>
          <a:lstStyle/>
          <a:p>
            <a:r>
              <a:rPr lang="en-IN" dirty="0" smtClean="0"/>
              <a:t>- Warm-up correction factor</a:t>
            </a:r>
            <a:endParaRPr lang="en-IN" dirty="0"/>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77500" r="15833"/>
          <a:stretch/>
        </p:blipFill>
        <p:spPr>
          <a:xfrm>
            <a:off x="1746587" y="3567457"/>
            <a:ext cx="465790" cy="672168"/>
          </a:xfrm>
          <a:prstGeom prst="rect">
            <a:avLst/>
          </a:prstGeom>
        </p:spPr>
      </p:pic>
      <p:sp>
        <p:nvSpPr>
          <p:cNvPr id="14" name="TextBox 13"/>
          <p:cNvSpPr txBox="1"/>
          <p:nvPr/>
        </p:nvSpPr>
        <p:spPr>
          <a:xfrm>
            <a:off x="2244985" y="3793334"/>
            <a:ext cx="5410200" cy="369332"/>
          </a:xfrm>
          <a:prstGeom prst="rect">
            <a:avLst/>
          </a:prstGeom>
          <a:noFill/>
        </p:spPr>
        <p:txBody>
          <a:bodyPr wrap="square" rtlCol="0">
            <a:spAutoFit/>
          </a:bodyPr>
          <a:lstStyle/>
          <a:p>
            <a:r>
              <a:rPr lang="en-IN" dirty="0" smtClean="0"/>
              <a:t>- Closed-loop correction factor</a:t>
            </a:r>
            <a:endParaRPr lang="en-IN" dirty="0"/>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87500" r="5000"/>
          <a:stretch/>
        </p:blipFill>
        <p:spPr>
          <a:xfrm>
            <a:off x="1686067" y="4130782"/>
            <a:ext cx="523733" cy="671808"/>
          </a:xfrm>
          <a:prstGeom prst="rect">
            <a:avLst/>
          </a:prstGeom>
        </p:spPr>
      </p:pic>
      <p:sp>
        <p:nvSpPr>
          <p:cNvPr id="16" name="TextBox 15"/>
          <p:cNvSpPr txBox="1"/>
          <p:nvPr/>
        </p:nvSpPr>
        <p:spPr>
          <a:xfrm>
            <a:off x="2239661" y="4347350"/>
            <a:ext cx="5410200" cy="369332"/>
          </a:xfrm>
          <a:prstGeom prst="rect">
            <a:avLst/>
          </a:prstGeom>
          <a:noFill/>
        </p:spPr>
        <p:txBody>
          <a:bodyPr wrap="square" rtlCol="0">
            <a:spAutoFit/>
          </a:bodyPr>
          <a:lstStyle/>
          <a:p>
            <a:r>
              <a:rPr lang="en-IN" dirty="0" smtClean="0"/>
              <a:t>- Battery voltage correction factor</a:t>
            </a:r>
            <a:endParaRPr lang="en-IN" dirty="0"/>
          </a:p>
        </p:txBody>
      </p:sp>
      <p:sp>
        <p:nvSpPr>
          <p:cNvPr id="17"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6562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05800" cy="5257800"/>
          </a:xfrm>
        </p:spPr>
        <p:txBody>
          <a:bodyPr/>
          <a:lstStyle/>
          <a:p>
            <a:pPr marL="457200" indent="-457200">
              <a:buAutoNum type="arabicPeriod" startAt="3"/>
            </a:pPr>
            <a:r>
              <a:rPr lang="en-IN" sz="2400" dirty="0" smtClean="0">
                <a:solidFill>
                  <a:srgbClr val="B95F47"/>
                </a:solidFill>
              </a:rPr>
              <a:t>Schematic Setup</a:t>
            </a:r>
          </a:p>
          <a:p>
            <a:pPr marL="0" indent="0">
              <a:buNone/>
            </a:pPr>
            <a:endParaRPr lang="en-IN" sz="1800" dirty="0" smtClean="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endParaRPr lang="en-IN" sz="1800" dirty="0" smtClean="0"/>
          </a:p>
          <a:p>
            <a:endParaRPr lang="en-IN" sz="1800" dirty="0"/>
          </a:p>
          <a:p>
            <a:pPr algn="just"/>
            <a:r>
              <a:rPr lang="en-IN" sz="1800" dirty="0" smtClean="0"/>
              <a:t>The above shows the specification of the engine, which is used for this experiment.</a:t>
            </a:r>
          </a:p>
          <a:p>
            <a:pPr algn="just"/>
            <a:r>
              <a:rPr lang="en-IN" sz="1800" dirty="0" smtClean="0"/>
              <a:t>The EFI system is applied in the place of carburetor and a program for the basic calibrations of A/F mixture is burned in the electronic control unit(ECU).</a:t>
            </a:r>
          </a:p>
          <a:p>
            <a:pPr algn="just"/>
            <a:r>
              <a:rPr lang="en-IN" sz="1800" dirty="0" smtClean="0"/>
              <a:t>A logic element is set in ECU to process different sensors output voltages and its basic calibrations are modified by using result signals.</a:t>
            </a:r>
          </a:p>
          <a:p>
            <a:pPr marL="0" indent="0">
              <a:buNone/>
            </a:pP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13</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1600200"/>
            <a:ext cx="5295900" cy="2664026"/>
          </a:xfrm>
          <a:prstGeom prst="rect">
            <a:avLst/>
          </a:prstGeom>
        </p:spPr>
      </p:pic>
    </p:spTree>
    <p:extLst>
      <p:ext uri="{BB962C8B-B14F-4D97-AF65-F5344CB8AC3E}">
        <p14:creationId xmlns:p14="http://schemas.microsoft.com/office/powerpoint/2010/main" val="334256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746" y="914400"/>
            <a:ext cx="8276253" cy="5486400"/>
          </a:xfrm>
        </p:spPr>
        <p:txBody>
          <a:bodyPr/>
          <a:lstStyle/>
          <a:p>
            <a:pPr>
              <a:buAutoNum type="alphaUcPeriod"/>
            </a:pPr>
            <a:r>
              <a:rPr lang="en-IN" sz="1800" dirty="0" smtClean="0">
                <a:solidFill>
                  <a:srgbClr val="B95F47"/>
                </a:solidFill>
              </a:rPr>
              <a:t>Schematic Setup</a:t>
            </a:r>
          </a:p>
          <a:p>
            <a:pPr marL="0" indent="0">
              <a:buNone/>
            </a:pPr>
            <a:r>
              <a:rPr lang="en-IN" sz="2400" dirty="0" smtClean="0"/>
              <a:t> </a:t>
            </a:r>
            <a:endParaRPr lang="en-IN" sz="24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14</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5400"/>
            <a:ext cx="7543800" cy="4973057"/>
          </a:xfrm>
          <a:prstGeom prst="rect">
            <a:avLst/>
          </a:prstGeom>
        </p:spPr>
      </p:pic>
    </p:spTree>
    <p:extLst>
      <p:ext uri="{BB962C8B-B14F-4D97-AF65-F5344CB8AC3E}">
        <p14:creationId xmlns:p14="http://schemas.microsoft.com/office/powerpoint/2010/main" val="3700638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486400"/>
          </a:xfrm>
        </p:spPr>
        <p:txBody>
          <a:bodyPr/>
          <a:lstStyle/>
          <a:p>
            <a:pPr algn="just"/>
            <a:r>
              <a:rPr lang="en-IN" sz="1800" dirty="0" smtClean="0"/>
              <a:t>The fuel delivery system includes an electronic driven turbine style fuel pump, a fuel filter, single cylinder fuel injector, a vacuum operated fuel pressure regulator to maintain the pressure and supply and return lines.</a:t>
            </a:r>
          </a:p>
          <a:p>
            <a:pPr algn="just"/>
            <a:endParaRPr lang="en-IN" sz="1800" dirty="0"/>
          </a:p>
          <a:p>
            <a:pPr algn="just"/>
            <a:r>
              <a:rPr lang="en-IN" sz="1800" dirty="0" smtClean="0"/>
              <a:t>The pressure regulator maintains that constant pressure and bleeds the excess fuel, which is not required for the engine operation.</a:t>
            </a:r>
          </a:p>
          <a:p>
            <a:pPr algn="just"/>
            <a:endParaRPr lang="en-IN" sz="1800" dirty="0" smtClean="0"/>
          </a:p>
          <a:p>
            <a:pPr algn="just"/>
            <a:r>
              <a:rPr lang="en-IN" sz="1800" dirty="0" smtClean="0"/>
              <a:t>The air induction system includes the throttle body, which is made of iron cast, and enclosed throttle position sensor(TPS), fuel injector and manifold absolute pressure(MAP) sensor.</a:t>
            </a:r>
          </a:p>
          <a:p>
            <a:pPr algn="just"/>
            <a:endParaRPr lang="en-IN" sz="1800" u="sng" dirty="0"/>
          </a:p>
          <a:p>
            <a:pPr lvl="1" algn="just"/>
            <a:r>
              <a:rPr lang="en-IN" sz="1600" u="sng" dirty="0" smtClean="0"/>
              <a:t>INPUT SIGNAL COMPONENTS</a:t>
            </a:r>
            <a:endParaRPr lang="en-IN" sz="1600" u="sng" dirty="0"/>
          </a:p>
          <a:p>
            <a:pPr algn="just"/>
            <a:endParaRPr lang="en-IN" sz="1800" dirty="0" smtClean="0"/>
          </a:p>
          <a:p>
            <a:pPr algn="just"/>
            <a:r>
              <a:rPr lang="en-IN" sz="1800" dirty="0" smtClean="0"/>
              <a:t>The input signal components include sensors that give input to the ECU to judge the working condition of engine for A/F ratio control.</a:t>
            </a:r>
          </a:p>
          <a:p>
            <a:pPr marL="0" indent="0">
              <a:buNone/>
            </a:pPr>
            <a:endParaRPr lang="en-IN" sz="1800" dirty="0" smtClean="0"/>
          </a:p>
        </p:txBody>
      </p:sp>
      <p:sp>
        <p:nvSpPr>
          <p:cNvPr id="4" name="Slide Number Placeholder 3"/>
          <p:cNvSpPr>
            <a:spLocks noGrp="1"/>
          </p:cNvSpPr>
          <p:nvPr>
            <p:ph type="sldNum" sz="quarter" idx="10"/>
          </p:nvPr>
        </p:nvSpPr>
        <p:spPr/>
        <p:txBody>
          <a:bodyPr/>
          <a:lstStyle/>
          <a:p>
            <a:fld id="{B6F15528-21DE-4FAA-801E-634DDDAF4B2B}" type="slidenum">
              <a:rPr lang="en-US" smtClean="0"/>
              <a:pPr/>
              <a:t>15</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1622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410200"/>
          </a:xfrm>
        </p:spPr>
        <p:txBody>
          <a:bodyPr/>
          <a:lstStyle/>
          <a:p>
            <a:pPr algn="just">
              <a:buFont typeface="+mj-lt"/>
              <a:buAutoNum type="arabicPeriod"/>
            </a:pPr>
            <a:r>
              <a:rPr lang="en-IN" sz="1800" u="sng" dirty="0" smtClean="0"/>
              <a:t>MAP Sensor ( Manifold Absolute Pressure) </a:t>
            </a:r>
            <a:endParaRPr lang="en-IN" sz="1800" u="sng" dirty="0"/>
          </a:p>
          <a:p>
            <a:pPr algn="just">
              <a:buFont typeface="+mj-lt"/>
              <a:buAutoNum type="arabicPeriod"/>
            </a:pPr>
            <a:endParaRPr lang="en-IN" sz="1800" u="sng" dirty="0" smtClean="0"/>
          </a:p>
          <a:p>
            <a:pPr algn="just"/>
            <a:r>
              <a:rPr lang="en-IN" sz="1800" dirty="0" smtClean="0"/>
              <a:t>The MAP sensor is used to monitor the engine load and dynamic manifold pressure through vacuum created by the section of engine.</a:t>
            </a:r>
          </a:p>
          <a:p>
            <a:pPr algn="just"/>
            <a:endParaRPr lang="en-IN" sz="1800" dirty="0"/>
          </a:p>
          <a:p>
            <a:pPr algn="just"/>
            <a:r>
              <a:rPr lang="en-IN" sz="1800" dirty="0" smtClean="0"/>
              <a:t>It is a variable resistor assembly with voltage signals variation from 0.5V at 20kPa to 4.9V at 103kPa. </a:t>
            </a:r>
          </a:p>
          <a:p>
            <a:pPr algn="just"/>
            <a:endParaRPr lang="en-IN" sz="1800" dirty="0"/>
          </a:p>
          <a:p>
            <a:pPr algn="just"/>
            <a:r>
              <a:rPr lang="en-IN" sz="1800" dirty="0" smtClean="0"/>
              <a:t>The conversion of </a:t>
            </a:r>
            <a:r>
              <a:rPr lang="en-IN" sz="1800" dirty="0" err="1" smtClean="0"/>
              <a:t>analog</a:t>
            </a:r>
            <a:r>
              <a:rPr lang="en-IN" sz="1800" dirty="0" smtClean="0"/>
              <a:t> signals from MAP sensor into pressure is a linear change given in the equation</a:t>
            </a:r>
          </a:p>
          <a:p>
            <a:endParaRPr lang="en-IN" sz="1800" dirty="0"/>
          </a:p>
          <a:p>
            <a:endParaRPr lang="en-IN" sz="1800" dirty="0" smtClean="0"/>
          </a:p>
          <a:p>
            <a:endParaRPr lang="en-IN" sz="1800" dirty="0"/>
          </a:p>
          <a:p>
            <a:pPr lvl="1"/>
            <a:r>
              <a:rPr lang="en-IN" sz="1400" dirty="0" smtClean="0"/>
              <a:t>G1 the slope</a:t>
            </a:r>
          </a:p>
          <a:p>
            <a:pPr lvl="1"/>
            <a:r>
              <a:rPr lang="en-IN" sz="1400" dirty="0" smtClean="0"/>
              <a:t>S1 is the offset value</a:t>
            </a:r>
          </a:p>
          <a:p>
            <a:pPr lvl="1"/>
            <a:r>
              <a:rPr lang="en-IN" sz="1400" dirty="0" smtClean="0"/>
              <a:t>P is the manifold pressure(</a:t>
            </a:r>
            <a:r>
              <a:rPr lang="en-IN" sz="1400" dirty="0" err="1" smtClean="0"/>
              <a:t>hPa</a:t>
            </a:r>
            <a:r>
              <a:rPr lang="en-IN" sz="1400" dirty="0" smtClean="0"/>
              <a:t>)</a:t>
            </a:r>
            <a:endParaRPr lang="en-IN" sz="14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16</a:t>
            </a:fld>
            <a:endParaRPr lang="en-US"/>
          </a:p>
        </p:txBody>
      </p:sp>
      <p:sp>
        <p:nvSpPr>
          <p:cNvPr id="6"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0618" y="4267200"/>
            <a:ext cx="3086563" cy="687381"/>
          </a:xfrm>
          <a:prstGeom prst="rect">
            <a:avLst/>
          </a:prstGeom>
        </p:spPr>
      </p:pic>
    </p:spTree>
    <p:extLst>
      <p:ext uri="{BB962C8B-B14F-4D97-AF65-F5344CB8AC3E}">
        <p14:creationId xmlns:p14="http://schemas.microsoft.com/office/powerpoint/2010/main" val="167970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534400" cy="5638800"/>
          </a:xfrm>
        </p:spPr>
        <p:txBody>
          <a:bodyPr/>
          <a:lstStyle/>
          <a:p>
            <a:pPr algn="just">
              <a:buAutoNum type="arabicPeriod" startAt="2"/>
            </a:pPr>
            <a:r>
              <a:rPr lang="en-IN" sz="1800" u="sng" dirty="0" smtClean="0"/>
              <a:t>ETC Sensor ( Engine Temperature Coefficient)</a:t>
            </a:r>
          </a:p>
          <a:p>
            <a:pPr algn="just">
              <a:buAutoNum type="arabicPeriod" startAt="2"/>
            </a:pPr>
            <a:endParaRPr lang="en-IN" sz="1800" u="sng" dirty="0"/>
          </a:p>
          <a:p>
            <a:pPr algn="just"/>
            <a:r>
              <a:rPr lang="en-IN" sz="1800" dirty="0" smtClean="0"/>
              <a:t>The two temperature sensor used are thermistors having negative temperature coefficient(NTC 1). </a:t>
            </a:r>
          </a:p>
          <a:p>
            <a:pPr algn="just"/>
            <a:endParaRPr lang="en-IN" sz="1800" dirty="0"/>
          </a:p>
          <a:p>
            <a:pPr algn="just"/>
            <a:r>
              <a:rPr lang="en-IN" sz="1800" dirty="0" smtClean="0"/>
              <a:t>It is fitted on the cylinder head of the engine where heat is mostly reflecting the intake air temperature.</a:t>
            </a:r>
          </a:p>
          <a:p>
            <a:pPr algn="just"/>
            <a:endParaRPr lang="en-IN" sz="1800" dirty="0"/>
          </a:p>
          <a:p>
            <a:pPr algn="just">
              <a:buAutoNum type="arabicPeriod" startAt="3"/>
            </a:pPr>
            <a:r>
              <a:rPr lang="en-IN" sz="1800" u="sng" dirty="0" smtClean="0"/>
              <a:t>IAT Sensor ( Intake Air Temperature)</a:t>
            </a:r>
          </a:p>
          <a:p>
            <a:pPr algn="just">
              <a:buAutoNum type="arabicPeriod" startAt="3"/>
            </a:pPr>
            <a:endParaRPr lang="en-IN" sz="1800" dirty="0"/>
          </a:p>
          <a:p>
            <a:pPr algn="just"/>
            <a:r>
              <a:rPr lang="en-IN" sz="1800" dirty="0" smtClean="0"/>
              <a:t>NTC 2 is the intake air temperature(IAT) sensor installed om the airstream flow path, and is  used to measure the air temperature. </a:t>
            </a:r>
          </a:p>
          <a:p>
            <a:pPr algn="just"/>
            <a:endParaRPr lang="en-IN" sz="1800" dirty="0"/>
          </a:p>
          <a:p>
            <a:pPr algn="just"/>
            <a:r>
              <a:rPr lang="en-IN" sz="1800" dirty="0" smtClean="0"/>
              <a:t>NTC 1 is the key component in achieving the wholesale enrichment that is needed to overcome “cold start” problem.</a:t>
            </a:r>
          </a:p>
        </p:txBody>
      </p:sp>
      <p:sp>
        <p:nvSpPr>
          <p:cNvPr id="4" name="Slide Number Placeholder 3"/>
          <p:cNvSpPr>
            <a:spLocks noGrp="1"/>
          </p:cNvSpPr>
          <p:nvPr>
            <p:ph type="sldNum" sz="quarter" idx="10"/>
          </p:nvPr>
        </p:nvSpPr>
        <p:spPr/>
        <p:txBody>
          <a:bodyPr/>
          <a:lstStyle/>
          <a:p>
            <a:fld id="{B6F15528-21DE-4FAA-801E-634DDDAF4B2B}" type="slidenum">
              <a:rPr lang="en-US" smtClean="0"/>
              <a:pPr/>
              <a:t>17</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6306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838200"/>
            <a:ext cx="3808690" cy="3125189"/>
          </a:xfrm>
        </p:spPr>
      </p:pic>
      <p:sp>
        <p:nvSpPr>
          <p:cNvPr id="4" name="Slide Number Placeholder 3"/>
          <p:cNvSpPr>
            <a:spLocks noGrp="1"/>
          </p:cNvSpPr>
          <p:nvPr>
            <p:ph type="sldNum" sz="quarter" idx="10"/>
          </p:nvPr>
        </p:nvSpPr>
        <p:spPr/>
        <p:txBody>
          <a:bodyPr/>
          <a:lstStyle/>
          <a:p>
            <a:fld id="{B6F15528-21DE-4FAA-801E-634DDDAF4B2B}" type="slidenum">
              <a:rPr lang="en-US" smtClean="0"/>
              <a:pPr/>
              <a:t>18</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
        <p:nvSpPr>
          <p:cNvPr id="7" name="TextBox 6"/>
          <p:cNvSpPr txBox="1"/>
          <p:nvPr/>
        </p:nvSpPr>
        <p:spPr>
          <a:xfrm>
            <a:off x="304800" y="4344389"/>
            <a:ext cx="8458200" cy="2308324"/>
          </a:xfrm>
          <a:prstGeom prst="rect">
            <a:avLst/>
          </a:prstGeom>
          <a:noFill/>
        </p:spPr>
        <p:txBody>
          <a:bodyPr wrap="square" rtlCol="0">
            <a:spAutoFit/>
          </a:bodyPr>
          <a:lstStyle/>
          <a:p>
            <a:pPr marL="342900" indent="-342900">
              <a:buAutoNum type="arabicPeriod" startAt="3"/>
            </a:pPr>
            <a:r>
              <a:rPr lang="en-IN" dirty="0" smtClean="0"/>
              <a:t>TPS Sensor ( Throttle Position Sensor )</a:t>
            </a:r>
          </a:p>
          <a:p>
            <a:endParaRPr lang="en-IN" dirty="0"/>
          </a:p>
          <a:p>
            <a:pPr marL="285750" indent="-285750" algn="just">
              <a:buFont typeface="Arial" panose="020B0604020202020204" pitchFamily="34" charset="0"/>
              <a:buChar char="•"/>
            </a:pPr>
            <a:r>
              <a:rPr lang="en-IN" dirty="0" smtClean="0"/>
              <a:t>The value position is detected in order to maintain the air entering the engine. Its voltage varies linearly from 0.45V to 4.5V w.r.t throttle angle.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If the driver suddenly accelerates, the ECU will consider this as 4.5 V signal and increase the fuel injector pulse-width to compensate for the amount of air entering.</a:t>
            </a:r>
          </a:p>
        </p:txBody>
      </p:sp>
    </p:spTree>
    <p:extLst>
      <p:ext uri="{BB962C8B-B14F-4D97-AF65-F5344CB8AC3E}">
        <p14:creationId xmlns:p14="http://schemas.microsoft.com/office/powerpoint/2010/main" val="2670016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5562600"/>
          </a:xfrm>
        </p:spPr>
        <p:txBody>
          <a:bodyPr/>
          <a:lstStyle/>
          <a:p>
            <a:pPr algn="just">
              <a:buAutoNum type="arabicPeriod" startAt="4"/>
            </a:pPr>
            <a:r>
              <a:rPr lang="en-IN" sz="1800" u="sng" dirty="0" smtClean="0"/>
              <a:t>CPS Sensor ( Crankshaft Position Sensor )</a:t>
            </a:r>
            <a:endParaRPr lang="en-IN" sz="1800" u="sng" dirty="0"/>
          </a:p>
          <a:p>
            <a:pPr marL="0" indent="0" algn="just">
              <a:buNone/>
            </a:pPr>
            <a:endParaRPr lang="en-IN" sz="1800" u="sng" dirty="0" smtClean="0"/>
          </a:p>
          <a:p>
            <a:pPr algn="just"/>
            <a:r>
              <a:rPr lang="en-IN" sz="1800" dirty="0" smtClean="0"/>
              <a:t>For precise control on ignition timing, the crank angle should be accurately detected. The system detects the crank angle directly from the crank rather than from other half speed shafts, which can introduce errors due to backlash.</a:t>
            </a:r>
          </a:p>
          <a:p>
            <a:pPr algn="just"/>
            <a:endParaRPr lang="en-IN" sz="1800" dirty="0"/>
          </a:p>
          <a:p>
            <a:pPr algn="just"/>
            <a:r>
              <a:rPr lang="en-IN" sz="1800" dirty="0" smtClean="0"/>
              <a:t>The crankshaft position sensor(CPS) is used for this purpose. It’s a magnetic pickup coil sensor that is attached to the pickup signal of the spark plug.</a:t>
            </a:r>
          </a:p>
          <a:p>
            <a:pPr algn="just"/>
            <a:endParaRPr lang="en-IN" sz="1800" dirty="0"/>
          </a:p>
          <a:p>
            <a:pPr algn="just"/>
            <a:r>
              <a:rPr lang="en-IN" sz="1800" dirty="0" smtClean="0"/>
              <a:t>Thus providing the speed information and the position of the crankshaft for spark plug ignition.</a:t>
            </a:r>
          </a:p>
          <a:p>
            <a:pPr algn="just"/>
            <a:endParaRPr lang="en-IN" sz="1800" dirty="0"/>
          </a:p>
          <a:p>
            <a:pPr algn="just">
              <a:buAutoNum type="arabicPeriod" startAt="5"/>
            </a:pPr>
            <a:r>
              <a:rPr lang="en-IN" sz="1800" dirty="0" smtClean="0"/>
              <a:t>Oxygen(lambda) Sensor</a:t>
            </a:r>
          </a:p>
          <a:p>
            <a:pPr algn="just">
              <a:buAutoNum type="arabicPeriod" startAt="5"/>
            </a:pPr>
            <a:endParaRPr lang="en-IN" sz="1800" dirty="0"/>
          </a:p>
          <a:p>
            <a:pPr algn="just"/>
            <a:r>
              <a:rPr lang="en-IN" sz="1800" dirty="0" smtClean="0"/>
              <a:t>Oxygen sensor provides information about the presence of oxygen in the exhaust gases. </a:t>
            </a:r>
          </a:p>
          <a:p>
            <a:pPr algn="just"/>
            <a:r>
              <a:rPr lang="en-IN" sz="1800" dirty="0" smtClean="0"/>
              <a:t>Its potential varies abruptly from 900mV at rich A/F ratio(</a:t>
            </a:r>
            <a:r>
              <a:rPr lang="el-GR" sz="1800" dirty="0" smtClean="0"/>
              <a:t>λ</a:t>
            </a:r>
            <a:r>
              <a:rPr lang="en-IN" sz="1800" dirty="0" smtClean="0"/>
              <a:t>&lt;1) to 100mV at lean A/F ratio (</a:t>
            </a:r>
            <a:r>
              <a:rPr lang="el-GR" sz="1800" dirty="0" smtClean="0"/>
              <a:t>λ</a:t>
            </a:r>
            <a:r>
              <a:rPr lang="en-IN" sz="1800" dirty="0" smtClean="0"/>
              <a:t> &gt;1) according to the Nernst equation.</a:t>
            </a:r>
          </a:p>
          <a:p>
            <a:pPr marL="0" indent="0" algn="just">
              <a:buNone/>
            </a:pP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19</a:t>
            </a:fld>
            <a:endParaRPr lang="en-US"/>
          </a:p>
        </p:txBody>
      </p:sp>
      <p:sp>
        <p:nvSpPr>
          <p:cNvPr id="6"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970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486400"/>
          </a:xfrm>
        </p:spPr>
        <p:txBody>
          <a:bodyPr/>
          <a:lstStyle/>
          <a:p>
            <a:pPr algn="just"/>
            <a:endParaRPr lang="en-US" sz="2000" b="1" dirty="0">
              <a:latin typeface="Courier New" pitchFamily="49" charset="0"/>
              <a:cs typeface="Courier New" pitchFamily="49" charset="0"/>
            </a:endParaRPr>
          </a:p>
          <a:p>
            <a:pPr marL="457200" indent="-457200">
              <a:lnSpc>
                <a:spcPct val="90000"/>
              </a:lnSpc>
              <a:spcBef>
                <a:spcPts val="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Introduction </a:t>
            </a:r>
          </a:p>
          <a:p>
            <a:pPr marL="457200" lvl="0" indent="-457200">
              <a:lnSpc>
                <a:spcPct val="90000"/>
              </a:lnSpc>
              <a:spcBef>
                <a:spcPts val="100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Objectives</a:t>
            </a:r>
          </a:p>
          <a:p>
            <a:pPr marL="457200" lvl="0" indent="-457200">
              <a:lnSpc>
                <a:spcPct val="90000"/>
              </a:lnSpc>
              <a:spcBef>
                <a:spcPts val="100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Technology</a:t>
            </a:r>
          </a:p>
          <a:p>
            <a:pPr marL="457200" lvl="0" indent="-457200">
              <a:lnSpc>
                <a:spcPct val="90000"/>
              </a:lnSpc>
              <a:spcBef>
                <a:spcPts val="100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Implementation </a:t>
            </a:r>
          </a:p>
          <a:p>
            <a:pPr marL="457200" lvl="0" indent="-457200">
              <a:lnSpc>
                <a:spcPct val="90000"/>
              </a:lnSpc>
              <a:spcBef>
                <a:spcPts val="100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Results &amp; Discussion </a:t>
            </a:r>
          </a:p>
          <a:p>
            <a:pPr marL="457200" lvl="0" indent="-457200">
              <a:lnSpc>
                <a:spcPct val="90000"/>
              </a:lnSpc>
              <a:spcBef>
                <a:spcPts val="1000"/>
              </a:spcBef>
              <a:spcAft>
                <a:spcPts val="0"/>
              </a:spcAft>
              <a:buClr>
                <a:schemeClr val="dk1"/>
              </a:buClr>
              <a:buSzPct val="100000"/>
              <a:buFont typeface="+mj-lt"/>
              <a:buAutoNum type="arabicPeriod"/>
            </a:pPr>
            <a:r>
              <a:rPr lang="en-US" sz="2000" dirty="0" smtClean="0">
                <a:latin typeface="Times New Roman" panose="02020603050405020304" pitchFamily="18" charset="0"/>
                <a:cs typeface="Times New Roman" panose="02020603050405020304" pitchFamily="18" charset="0"/>
              </a:rPr>
              <a:t>Conclusion</a:t>
            </a:r>
          </a:p>
          <a:p>
            <a:pPr marL="457200" lvl="0" indent="-457200">
              <a:lnSpc>
                <a:spcPct val="90000"/>
              </a:lnSpc>
              <a:spcBef>
                <a:spcPts val="1000"/>
              </a:spcBef>
              <a:spcAft>
                <a:spcPts val="0"/>
              </a:spcAft>
              <a:buClr>
                <a:schemeClr val="dk1"/>
              </a:buClr>
              <a:buSzPct val="100000"/>
              <a:buFont typeface="+mj-lt"/>
              <a:buAutoNum type="arabicPeriod"/>
            </a:pPr>
            <a:r>
              <a:rPr lang="en-US" sz="2000" dirty="0" smtClean="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p>
            <a:pPr marL="457200" lvl="0" indent="-457200">
              <a:lnSpc>
                <a:spcPct val="90000"/>
              </a:lnSpc>
              <a:spcBef>
                <a:spcPts val="1000"/>
              </a:spcBef>
              <a:spcAft>
                <a:spcPts val="0"/>
              </a:spcAft>
              <a:buClr>
                <a:schemeClr val="dk1"/>
              </a:buClr>
              <a:buSzPct val="100000"/>
              <a:buFont typeface="+mj-lt"/>
              <a:buAutoNum type="arabicPeriod"/>
            </a:pPr>
            <a:r>
              <a:rPr lang="en-US" sz="2000" dirty="0">
                <a:latin typeface="Times New Roman" panose="02020603050405020304" pitchFamily="18" charset="0"/>
                <a:cs typeface="Times New Roman" panose="02020603050405020304" pitchFamily="18" charset="0"/>
              </a:rPr>
              <a:t>References</a:t>
            </a:r>
          </a:p>
          <a:p>
            <a:pPr algn="just"/>
            <a:endParaRPr lang="en-US" sz="2000" b="1" dirty="0">
              <a:latin typeface="Courier New" pitchFamily="49" charset="0"/>
              <a:cs typeface="Courier New" pitchFamily="49" charset="0"/>
            </a:endParaRPr>
          </a:p>
          <a:p>
            <a:endParaRPr lang="en-US" sz="2000" dirty="0">
              <a:ea typeface="+mn-ea"/>
              <a:cs typeface="+mn-cs"/>
            </a:endParaRPr>
          </a:p>
          <a:p>
            <a:pPr lvl="1">
              <a:lnSpc>
                <a:spcPct val="80000"/>
              </a:lnSpc>
            </a:pPr>
            <a:endParaRPr lang="en-US" sz="1100" dirty="0">
              <a:latin typeface="Courier New" pitchFamily="49" charset="0"/>
            </a:endParaRPr>
          </a:p>
          <a:p>
            <a:pPr lvl="1"/>
            <a:endParaRPr lang="en-US"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524000"/>
            <a:ext cx="4286848" cy="933580"/>
          </a:xfrm>
        </p:spPr>
      </p:pic>
      <p:sp>
        <p:nvSpPr>
          <p:cNvPr id="4" name="Slide Number Placeholder 3"/>
          <p:cNvSpPr>
            <a:spLocks noGrp="1"/>
          </p:cNvSpPr>
          <p:nvPr>
            <p:ph type="sldNum" sz="quarter" idx="10"/>
          </p:nvPr>
        </p:nvSpPr>
        <p:spPr/>
        <p:txBody>
          <a:bodyPr/>
          <a:lstStyle/>
          <a:p>
            <a:fld id="{B6F15528-21DE-4FAA-801E-634DDDAF4B2B}" type="slidenum">
              <a:rPr lang="en-US" smtClean="0"/>
              <a:pPr/>
              <a:t>20</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838200"/>
            <a:ext cx="4267200" cy="3025923"/>
          </a:xfrm>
          <a:prstGeom prst="rect">
            <a:avLst/>
          </a:prstGeom>
        </p:spPr>
      </p:pic>
      <p:sp>
        <p:nvSpPr>
          <p:cNvPr id="8" name="TextBox 7"/>
          <p:cNvSpPr txBox="1"/>
          <p:nvPr/>
        </p:nvSpPr>
        <p:spPr>
          <a:xfrm>
            <a:off x="457200" y="4191000"/>
            <a:ext cx="8305800"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t>Approx. 20 to 30 seconds are required for the oxygen sensor to be heated at threshold temp. of 300 degree C before its operation. </a:t>
            </a:r>
          </a:p>
          <a:p>
            <a:pPr marL="285750" indent="-285750" algn="just">
              <a:buFont typeface="Arial" panose="020B0604020202020204" pitchFamily="34" charset="0"/>
              <a:buChar char="•"/>
            </a:pPr>
            <a:r>
              <a:rPr lang="en-IN" dirty="0" smtClean="0"/>
              <a:t>Its will not give feedback until the threshold is reached.</a:t>
            </a:r>
          </a:p>
          <a:p>
            <a:pPr marL="285750" indent="-285750" algn="just">
              <a:buFont typeface="Arial" panose="020B0604020202020204" pitchFamily="34" charset="0"/>
              <a:buChar char="•"/>
            </a:pPr>
            <a:r>
              <a:rPr lang="en-IN" dirty="0" smtClean="0"/>
              <a:t>So during engine start-up and warm-up operation, the fuel delivery system works in open-loop mode and operates by a selected engine start-up and warm-up fuel factors and falls on the set of internal “maps” until the required temperature reached.</a:t>
            </a:r>
            <a:endParaRPr lang="en-IN" dirty="0"/>
          </a:p>
        </p:txBody>
      </p:sp>
    </p:spTree>
    <p:extLst>
      <p:ext uri="{BB962C8B-B14F-4D97-AF65-F5344CB8AC3E}">
        <p14:creationId xmlns:p14="http://schemas.microsoft.com/office/powerpoint/2010/main" val="294106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610600" cy="5410200"/>
          </a:xfrm>
        </p:spPr>
        <p:txBody>
          <a:bodyPr/>
          <a:lstStyle/>
          <a:p>
            <a:pPr marL="0" indent="0" algn="just">
              <a:buNone/>
            </a:pPr>
            <a:r>
              <a:rPr lang="en-IN" sz="1800" u="sng" dirty="0" smtClean="0"/>
              <a:t>PROCESS  CONTROL  AND  CALIBRATION  COMPONENT</a:t>
            </a:r>
            <a:endParaRPr lang="en-IN" sz="1800" u="sng" dirty="0"/>
          </a:p>
          <a:p>
            <a:pPr marL="0" indent="0" algn="just">
              <a:buNone/>
            </a:pPr>
            <a:endParaRPr lang="en-IN" sz="1800" u="sng" dirty="0" smtClean="0"/>
          </a:p>
          <a:p>
            <a:pPr algn="just"/>
            <a:r>
              <a:rPr lang="en-IN" sz="1800" dirty="0" smtClean="0"/>
              <a:t>The process control and calibration unit consists of ECU, portable connection socket and harness for communication.</a:t>
            </a:r>
          </a:p>
          <a:p>
            <a:pPr algn="just"/>
            <a:endParaRPr lang="en-IN" sz="1800" dirty="0"/>
          </a:p>
          <a:p>
            <a:pPr algn="just"/>
            <a:r>
              <a:rPr lang="en-IN" sz="1800" dirty="0" smtClean="0"/>
              <a:t>ECU which is used, is actually 20-pin microprocessor that includes application specific integrated circuits or ASIC chips and read vehicle parameters from different sensing devices mounted on the engine.</a:t>
            </a:r>
          </a:p>
          <a:p>
            <a:pPr algn="just"/>
            <a:endParaRPr lang="en-IN" sz="1800" dirty="0"/>
          </a:p>
          <a:p>
            <a:pPr algn="just"/>
            <a:r>
              <a:rPr lang="en-IN" sz="1800" dirty="0" smtClean="0"/>
              <a:t>It is integrated with self-learning and return type fuel injection system modes that calculate the amount of fuel and ignition timing for an internal combustion engine to keep running.</a:t>
            </a:r>
          </a:p>
          <a:p>
            <a:pPr algn="just"/>
            <a:endParaRPr lang="en-IN" sz="1800" dirty="0"/>
          </a:p>
          <a:p>
            <a:pPr algn="just"/>
            <a:r>
              <a:rPr lang="en-IN" sz="1800" dirty="0" smtClean="0"/>
              <a:t>It consumes less than 60mA of current and 9V to 16V DC voltage supply.</a:t>
            </a: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21</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4423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267" y="1447800"/>
            <a:ext cx="7209866" cy="3782954"/>
          </a:xfrm>
        </p:spPr>
      </p:pic>
      <p:sp>
        <p:nvSpPr>
          <p:cNvPr id="4" name="Slide Number Placeholder 3"/>
          <p:cNvSpPr>
            <a:spLocks noGrp="1"/>
          </p:cNvSpPr>
          <p:nvPr>
            <p:ph type="sldNum" sz="quarter" idx="10"/>
          </p:nvPr>
        </p:nvSpPr>
        <p:spPr/>
        <p:txBody>
          <a:bodyPr/>
          <a:lstStyle/>
          <a:p>
            <a:fld id="{B6F15528-21DE-4FAA-801E-634DDDAF4B2B}" type="slidenum">
              <a:rPr lang="en-US" smtClean="0"/>
              <a:pPr/>
              <a:t>22</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0258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5486400"/>
          </a:xfrm>
        </p:spPr>
        <p:txBody>
          <a:bodyPr/>
          <a:lstStyle/>
          <a:p>
            <a:pPr marL="0" indent="0">
              <a:buNone/>
            </a:pPr>
            <a:r>
              <a:rPr lang="en-IN" sz="1800" u="sng" dirty="0" smtClean="0">
                <a:latin typeface="Calibri" panose="020F0502020204030204" pitchFamily="34" charset="0"/>
                <a:cs typeface="Calibri" panose="020F0502020204030204" pitchFamily="34" charset="0"/>
              </a:rPr>
              <a:t>EFI  PERMORMANCE  PARAMETER</a:t>
            </a:r>
          </a:p>
          <a:p>
            <a:pPr marL="0" indent="0">
              <a:buNone/>
            </a:pPr>
            <a:endParaRPr lang="en-IN" sz="1800" u="sng" dirty="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After the assembly of the EFI on bike engines, the next step is to monitor its performance. Which includes engine specifications, idle condition and wide open throttle calibration fuel and altitude factors.</a:t>
            </a:r>
          </a:p>
          <a:p>
            <a:pPr algn="just"/>
            <a:endParaRPr lang="en-IN" sz="1800" dirty="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Overall fuel enrichment factor depends on three factors</a:t>
            </a:r>
          </a:p>
          <a:p>
            <a:pPr lvl="1" algn="just"/>
            <a:r>
              <a:rPr lang="en-IN" sz="1400" dirty="0">
                <a:latin typeface="Calibri" panose="020F0502020204030204" pitchFamily="34" charset="0"/>
                <a:cs typeface="Calibri" panose="020F0502020204030204" pitchFamily="34" charset="0"/>
              </a:rPr>
              <a:t>Start Factor</a:t>
            </a:r>
          </a:p>
          <a:p>
            <a:pPr lvl="1" algn="just"/>
            <a:r>
              <a:rPr lang="en-IN" sz="1400" dirty="0">
                <a:latin typeface="Calibri" panose="020F0502020204030204" pitchFamily="34" charset="0"/>
                <a:cs typeface="Calibri" panose="020F0502020204030204" pitchFamily="34" charset="0"/>
              </a:rPr>
              <a:t>After-start Factor</a:t>
            </a:r>
          </a:p>
          <a:p>
            <a:pPr lvl="1" algn="just"/>
            <a:r>
              <a:rPr lang="en-IN" sz="1400" dirty="0">
                <a:latin typeface="Calibri" panose="020F0502020204030204" pitchFamily="34" charset="0"/>
                <a:cs typeface="Calibri" panose="020F0502020204030204" pitchFamily="34" charset="0"/>
              </a:rPr>
              <a:t>Warm-up </a:t>
            </a:r>
            <a:r>
              <a:rPr lang="en-IN" sz="1400" dirty="0" smtClean="0">
                <a:latin typeface="Calibri" panose="020F0502020204030204" pitchFamily="34" charset="0"/>
                <a:cs typeface="Calibri" panose="020F0502020204030204" pitchFamily="34" charset="0"/>
              </a:rPr>
              <a:t>Factor</a:t>
            </a:r>
          </a:p>
          <a:p>
            <a:pPr algn="just"/>
            <a:endParaRPr lang="en-IN" sz="1400" dirty="0" smtClean="0">
              <a:latin typeface="Calibri" panose="020F0502020204030204" pitchFamily="34" charset="0"/>
              <a:cs typeface="Calibri" panose="020F0502020204030204" pitchFamily="34" charset="0"/>
            </a:endParaRPr>
          </a:p>
          <a:p>
            <a:pPr algn="just"/>
            <a:endParaRPr lang="en-IN" sz="1400" dirty="0" smtClean="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The Fuel enrichment factor in our case is 1.2 for before start condition and 1 for all other operating conditions</a:t>
            </a:r>
          </a:p>
          <a:p>
            <a:pPr marL="0" indent="0">
              <a:buNone/>
            </a:pPr>
            <a:endParaRPr lang="en-IN"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23</a:t>
            </a:fld>
            <a:endParaRPr lang="en-US"/>
          </a:p>
        </p:txBody>
      </p:sp>
      <p:sp>
        <p:nvSpPr>
          <p:cNvPr id="6"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751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519" y="3604584"/>
            <a:ext cx="3705361" cy="2957947"/>
          </a:xfrm>
          <a:prstGeom prst="rect">
            <a:avLst/>
          </a:prstGeom>
        </p:spPr>
      </p:pic>
      <p:pic>
        <p:nvPicPr>
          <p:cNvPr id="11" name="Content Placehold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5519" y="811786"/>
            <a:ext cx="3452881" cy="2693414"/>
          </a:xfrm>
        </p:spPr>
      </p:pic>
    </p:spTree>
    <p:extLst>
      <p:ext uri="{BB962C8B-B14F-4D97-AF65-F5344CB8AC3E}">
        <p14:creationId xmlns:p14="http://schemas.microsoft.com/office/powerpoint/2010/main" val="67071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748167"/>
            <a:ext cx="3505200" cy="5811253"/>
          </a:xfrm>
        </p:spPr>
      </p:pic>
      <p:sp>
        <p:nvSpPr>
          <p:cNvPr id="4" name="Slide Number Placeholder 3"/>
          <p:cNvSpPr>
            <a:spLocks noGrp="1"/>
          </p:cNvSpPr>
          <p:nvPr>
            <p:ph type="sldNum" sz="quarter" idx="10"/>
          </p:nvPr>
        </p:nvSpPr>
        <p:spPr/>
        <p:txBody>
          <a:bodyPr/>
          <a:lstStyle/>
          <a:p>
            <a:fld id="{B6F15528-21DE-4FAA-801E-634DDDAF4B2B}" type="slidenum">
              <a:rPr lang="en-US" smtClean="0"/>
              <a:pPr/>
              <a:t>25</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Implementation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5731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486400"/>
          </a:xfrm>
        </p:spPr>
        <p:txBody>
          <a:bodyPr/>
          <a:lstStyle/>
          <a:p>
            <a:pPr marL="0" indent="0">
              <a:buNone/>
            </a:pPr>
            <a:r>
              <a:rPr lang="en-IN" sz="2400" u="sng" dirty="0" smtClean="0">
                <a:latin typeface="Calibri" panose="020F0502020204030204" pitchFamily="34" charset="0"/>
                <a:cs typeface="Calibri" panose="020F0502020204030204" pitchFamily="34" charset="0"/>
              </a:rPr>
              <a:t>EFI Performance Testing Procedure</a:t>
            </a:r>
            <a:endParaRPr lang="en-IN" sz="2400" u="sng" dirty="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The performance was monitored at idle condition plus in a set of 4 different test points. </a:t>
            </a:r>
          </a:p>
          <a:p>
            <a:pPr marL="0" indent="0" algn="just">
              <a:buNone/>
            </a:pPr>
            <a:endParaRPr lang="en-IN" sz="1800" dirty="0" smtClean="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The Engine performance parameters from different sensors were noted down after covering the distance of 4 km in different 4 rpm conditions.</a:t>
            </a:r>
          </a:p>
          <a:p>
            <a:pPr algn="just"/>
            <a:endParaRPr lang="en-IN" sz="1800" dirty="0" smtClean="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Taken one </a:t>
            </a:r>
            <a:r>
              <a:rPr lang="en-IN" sz="1800" dirty="0" err="1">
                <a:latin typeface="Calibri" panose="020F0502020204030204" pitchFamily="34" charset="0"/>
                <a:cs typeface="Calibri" panose="020F0502020204030204" pitchFamily="34" charset="0"/>
              </a:rPr>
              <a:t>l</a:t>
            </a:r>
            <a:r>
              <a:rPr lang="en-IN" sz="1800" dirty="0" err="1" smtClean="0">
                <a:latin typeface="Calibri" panose="020F0502020204030204" pitchFamily="34" charset="0"/>
                <a:cs typeface="Calibri" panose="020F0502020204030204" pitchFamily="34" charset="0"/>
              </a:rPr>
              <a:t>iter</a:t>
            </a:r>
            <a:r>
              <a:rPr lang="en-IN" sz="1800" dirty="0" smtClean="0">
                <a:latin typeface="Calibri" panose="020F0502020204030204" pitchFamily="34" charset="0"/>
                <a:cs typeface="Calibri" panose="020F0502020204030204" pitchFamily="34" charset="0"/>
              </a:rPr>
              <a:t> of fuel to check the mileage of the bike for both </a:t>
            </a:r>
            <a:r>
              <a:rPr lang="en-IN" sz="1800" dirty="0" err="1" smtClean="0">
                <a:latin typeface="Calibri" panose="020F0502020204030204" pitchFamily="34" charset="0"/>
                <a:cs typeface="Calibri" panose="020F0502020204030204" pitchFamily="34" charset="0"/>
              </a:rPr>
              <a:t>carburated</a:t>
            </a:r>
            <a:r>
              <a:rPr lang="en-IN" sz="1800" dirty="0" smtClean="0">
                <a:latin typeface="Calibri" panose="020F0502020204030204" pitchFamily="34" charset="0"/>
                <a:cs typeface="Calibri" panose="020F0502020204030204" pitchFamily="34" charset="0"/>
              </a:rPr>
              <a:t> engine and EFI engine system.</a:t>
            </a:r>
          </a:p>
          <a:p>
            <a:pPr algn="just"/>
            <a:endParaRPr lang="en-IN" sz="1800" dirty="0">
              <a:latin typeface="Calibri" panose="020F0502020204030204" pitchFamily="34" charset="0"/>
              <a:cs typeface="Calibri" panose="020F0502020204030204" pitchFamily="34" charset="0"/>
            </a:endParaRPr>
          </a:p>
          <a:p>
            <a:pPr algn="just"/>
            <a:r>
              <a:rPr lang="en-IN" sz="1800" dirty="0" smtClean="0">
                <a:latin typeface="Calibri" panose="020F0502020204030204" pitchFamily="34" charset="0"/>
                <a:cs typeface="Calibri" panose="020F0502020204030204" pitchFamily="34" charset="0"/>
              </a:rPr>
              <a:t>The whole experiment of mileage included sudden acceleration and decelerations with a varying range from 25 km/h to 55 km/h, brakes and WOT conditions</a:t>
            </a:r>
            <a:endParaRPr lang="en-IN" sz="18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Results and Discussion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159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762000"/>
            <a:ext cx="5562600" cy="3077971"/>
          </a:xfrm>
        </p:spPr>
      </p:pic>
      <p:sp>
        <p:nvSpPr>
          <p:cNvPr id="4" name="Slide Number Placeholder 3"/>
          <p:cNvSpPr>
            <a:spLocks noGrp="1"/>
          </p:cNvSpPr>
          <p:nvPr>
            <p:ph type="sldNum" sz="quarter" idx="10"/>
          </p:nvPr>
        </p:nvSpPr>
        <p:spPr/>
        <p:txBody>
          <a:bodyPr/>
          <a:lstStyle/>
          <a:p>
            <a:fld id="{B6F15528-21DE-4FAA-801E-634DDDAF4B2B}" type="slidenum">
              <a:rPr lang="en-US" smtClean="0"/>
              <a:pPr/>
              <a:t>27</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Results and Discussion</a:t>
            </a:r>
            <a:endParaRPr lang="en-US" kern="0" dirty="0">
              <a:latin typeface="Calibri" panose="020F0502020204030204" pitchFamily="34" charset="0"/>
              <a:cs typeface="Calibri" panose="020F0502020204030204" pitchFamily="34" charset="0"/>
            </a:endParaRPr>
          </a:p>
        </p:txBody>
      </p:sp>
      <p:sp>
        <p:nvSpPr>
          <p:cNvPr id="7" name="TextBox 6"/>
          <p:cNvSpPr txBox="1"/>
          <p:nvPr/>
        </p:nvSpPr>
        <p:spPr>
          <a:xfrm>
            <a:off x="457200" y="3962400"/>
            <a:ext cx="8305799"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t>By using 1 </a:t>
            </a:r>
            <a:r>
              <a:rPr lang="en-IN" dirty="0" err="1" smtClean="0"/>
              <a:t>liter</a:t>
            </a:r>
            <a:r>
              <a:rPr lang="en-IN" dirty="0" smtClean="0"/>
              <a:t> of fuel with a carburetor assembly, a mileage of 55 km has observed.</a:t>
            </a:r>
          </a:p>
          <a:p>
            <a:pPr marL="285750" indent="-285750" algn="just">
              <a:buFont typeface="Arial" panose="020B0604020202020204" pitchFamily="34" charset="0"/>
              <a:buChar char="•"/>
            </a:pPr>
            <a:r>
              <a:rPr lang="en-IN" dirty="0" smtClean="0"/>
              <a:t>With same engine condition and load for EFI system, a mileage of approx. 64 km has observed. </a:t>
            </a:r>
          </a:p>
          <a:p>
            <a:pPr marL="285750" indent="-285750" algn="just">
              <a:buFont typeface="Arial" panose="020B0604020202020204" pitchFamily="34" charset="0"/>
              <a:buChar char="•"/>
            </a:pPr>
            <a:r>
              <a:rPr lang="en-IN" dirty="0" smtClean="0"/>
              <a:t>This gives an increase of 9 km per </a:t>
            </a:r>
            <a:r>
              <a:rPr lang="en-IN" dirty="0" err="1" smtClean="0"/>
              <a:t>liter</a:t>
            </a:r>
            <a:r>
              <a:rPr lang="en-IN" dirty="0" smtClean="0"/>
              <a:t> more mileage that is equal to the 16.36% increase in the fuel efficiency for specified baseline vehicle.</a:t>
            </a:r>
            <a:endParaRPr lang="en-IN" dirty="0"/>
          </a:p>
        </p:txBody>
      </p:sp>
    </p:spTree>
    <p:extLst>
      <p:ext uri="{BB962C8B-B14F-4D97-AF65-F5344CB8AC3E}">
        <p14:creationId xmlns:p14="http://schemas.microsoft.com/office/powerpoint/2010/main" val="244091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143000"/>
            <a:ext cx="5695486" cy="4525963"/>
          </a:xfrm>
        </p:spPr>
      </p:pic>
      <p:sp>
        <p:nvSpPr>
          <p:cNvPr id="4" name="Slide Number Placeholder 3"/>
          <p:cNvSpPr>
            <a:spLocks noGrp="1"/>
          </p:cNvSpPr>
          <p:nvPr>
            <p:ph type="sldNum" sz="quarter" idx="10"/>
          </p:nvPr>
        </p:nvSpPr>
        <p:spPr/>
        <p:txBody>
          <a:bodyPr/>
          <a:lstStyle/>
          <a:p>
            <a:fld id="{B6F15528-21DE-4FAA-801E-634DDDAF4B2B}" type="slidenum">
              <a:rPr lang="en-US" smtClean="0"/>
              <a:pPr/>
              <a:t>28</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Results and Discussion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70946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458200" cy="5410200"/>
          </a:xfrm>
        </p:spPr>
        <p:txBody>
          <a:bodyPr/>
          <a:lstStyle/>
          <a:p>
            <a:pPr algn="just"/>
            <a:r>
              <a:rPr lang="en-IN" sz="1800" dirty="0" smtClean="0"/>
              <a:t>This system eliminates the use of choke valve.</a:t>
            </a:r>
          </a:p>
          <a:p>
            <a:pPr algn="just"/>
            <a:r>
              <a:rPr lang="en-IN" sz="1800" dirty="0" smtClean="0"/>
              <a:t>Improved performance and drivability.</a:t>
            </a:r>
          </a:p>
          <a:p>
            <a:pPr algn="just"/>
            <a:r>
              <a:rPr lang="en-IN" sz="1800" dirty="0" smtClean="0"/>
              <a:t>Result had shown 13 % increase in the </a:t>
            </a:r>
            <a:r>
              <a:rPr lang="en-IN" sz="1800" dirty="0" err="1" smtClean="0"/>
              <a:t>avg</a:t>
            </a:r>
            <a:r>
              <a:rPr lang="en-IN" sz="1800" dirty="0" smtClean="0"/>
              <a:t> fuel saving for most of the speed range.</a:t>
            </a:r>
          </a:p>
          <a:p>
            <a:pPr algn="just"/>
            <a:r>
              <a:rPr lang="en-IN" sz="1800" dirty="0" smtClean="0"/>
              <a:t>Fuel efficiency calculated around 16.4 % on road test. Approx. increase 9 km per </a:t>
            </a:r>
            <a:r>
              <a:rPr lang="en-IN" sz="1800" dirty="0" err="1" smtClean="0"/>
              <a:t>liter</a:t>
            </a:r>
            <a:r>
              <a:rPr lang="en-IN" sz="1800" dirty="0" smtClean="0"/>
              <a:t>.</a:t>
            </a:r>
          </a:p>
          <a:p>
            <a:pPr algn="just"/>
            <a:r>
              <a:rPr lang="en-IN" sz="1800" dirty="0" smtClean="0"/>
              <a:t>Eliminate the cold start problem.</a:t>
            </a:r>
          </a:p>
          <a:p>
            <a:pPr algn="just"/>
            <a:r>
              <a:rPr lang="en-IN" sz="1800" dirty="0" smtClean="0"/>
              <a:t>Reduce High emissions.</a:t>
            </a:r>
          </a:p>
          <a:p>
            <a:endParaRPr lang="en-IN" sz="1800" dirty="0" smtClean="0"/>
          </a:p>
          <a:p>
            <a:endParaRPr lang="en-IN" sz="1800" dirty="0" smtClean="0"/>
          </a:p>
        </p:txBody>
      </p:sp>
      <p:sp>
        <p:nvSpPr>
          <p:cNvPr id="4" name="Slide Number Placeholder 3"/>
          <p:cNvSpPr>
            <a:spLocks noGrp="1"/>
          </p:cNvSpPr>
          <p:nvPr>
            <p:ph type="sldNum" sz="quarter" idx="10"/>
          </p:nvPr>
        </p:nvSpPr>
        <p:spPr/>
        <p:txBody>
          <a:bodyPr/>
          <a:lstStyle/>
          <a:p>
            <a:fld id="{B6F15528-21DE-4FAA-801E-634DDDAF4B2B}" type="slidenum">
              <a:rPr lang="en-US" smtClean="0"/>
              <a:pPr/>
              <a:t>29</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Conclusion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748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2000" cy="5135563"/>
          </a:xfrm>
        </p:spPr>
        <p:txBody>
          <a:bodyPr/>
          <a:lstStyle/>
          <a:p>
            <a:pPr algn="just"/>
            <a:r>
              <a:rPr lang="en-IN" sz="1800" dirty="0" smtClean="0"/>
              <a:t>Small motorbikes usually in the range of 100 cubic centimetre(cc) to 250 cubic centimetre(cc) are widely used in many countries because of the convenience and good fuel economy</a:t>
            </a:r>
          </a:p>
          <a:p>
            <a:pPr marL="0" indent="0" algn="just">
              <a:buNone/>
            </a:pPr>
            <a:endParaRPr lang="en-IN" sz="1800" dirty="0" smtClean="0"/>
          </a:p>
          <a:p>
            <a:pPr algn="just"/>
            <a:r>
              <a:rPr lang="en-IN" sz="1800" dirty="0" smtClean="0"/>
              <a:t>A survey made on motorbikes in 2001, registered 26 million motorbikes across the global. </a:t>
            </a:r>
          </a:p>
          <a:p>
            <a:pPr algn="just"/>
            <a:endParaRPr lang="en-IN" sz="1800" dirty="0"/>
          </a:p>
          <a:p>
            <a:pPr algn="just"/>
            <a:r>
              <a:rPr lang="en-IN" sz="1800" dirty="0" smtClean="0"/>
              <a:t>Most of the motorbikes in developing countries use carburetor for mixing of fuel with air.</a:t>
            </a:r>
          </a:p>
          <a:p>
            <a:pPr algn="just"/>
            <a:endParaRPr lang="en-IN" sz="1800" dirty="0"/>
          </a:p>
          <a:p>
            <a:pPr algn="just"/>
            <a:r>
              <a:rPr lang="en-IN" sz="1800" dirty="0" smtClean="0"/>
              <a:t>Carburetor motorbikes have so many drawbacks, such as higher fuel consumption, cold start problem, and many hazardous emissions.</a:t>
            </a:r>
          </a:p>
          <a:p>
            <a:pPr algn="just"/>
            <a:endParaRPr lang="en-IN" sz="1800" dirty="0"/>
          </a:p>
          <a:p>
            <a:pPr algn="just"/>
            <a:r>
              <a:rPr lang="en-IN" sz="1800" dirty="0" smtClean="0"/>
              <a:t>The desire for increased fuel economy in conjunction with stringent emissions restriction has forced the automotive industry to make changes in the spark-ignition engines.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3</a:t>
            </a:fld>
            <a:endParaRPr lang="en-US"/>
          </a:p>
        </p:txBody>
      </p:sp>
      <p:sp>
        <p:nvSpPr>
          <p:cNvPr id="6" name="Title 1"/>
          <p:cNvSpPr txBox="1">
            <a:spLocks/>
          </p:cNvSpPr>
          <p:nvPr/>
        </p:nvSpPr>
        <p:spPr>
          <a:xfrm>
            <a:off x="472751"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Introduction</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1323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486400"/>
          </a:xfrm>
        </p:spPr>
        <p:txBody>
          <a:bodyPr/>
          <a:lstStyle/>
          <a:p>
            <a:pPr algn="just"/>
            <a:r>
              <a:rPr lang="en-IN" sz="1800" dirty="0" smtClean="0"/>
              <a:t>This method is only suitable for the low rpm and loading conditions because MAP sensor has limited resolution.</a:t>
            </a:r>
          </a:p>
          <a:p>
            <a:pPr algn="just"/>
            <a:endParaRPr lang="en-IN" sz="1800" dirty="0"/>
          </a:p>
          <a:p>
            <a:pPr algn="just"/>
            <a:r>
              <a:rPr lang="en-IN" sz="1800" dirty="0" smtClean="0"/>
              <a:t>Small engine manifold pressure changes so dynamically that there are no stable constant MAP signals for specific case.</a:t>
            </a:r>
          </a:p>
          <a:p>
            <a:pPr algn="just"/>
            <a:endParaRPr lang="en-IN" sz="1800" dirty="0"/>
          </a:p>
          <a:p>
            <a:pPr algn="just"/>
            <a:r>
              <a:rPr lang="en-IN" sz="1800" dirty="0" smtClean="0"/>
              <a:t>To overcome this problem, this method needs to be blend with Alpha N method( TPS based load method ) to get best engine control at low and high rpm conditions</a:t>
            </a: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30</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Limitations</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224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458200" cy="5562600"/>
          </a:xfrm>
        </p:spPr>
        <p:txBody>
          <a:bodyPr/>
          <a:lstStyle/>
          <a:p>
            <a:r>
              <a:rPr lang="en-IN" sz="1800" dirty="0"/>
              <a:t>M. T. Muslim, H. </a:t>
            </a:r>
            <a:r>
              <a:rPr lang="en-IN" sz="1800" dirty="0" err="1"/>
              <a:t>Selamat</a:t>
            </a:r>
            <a:r>
              <a:rPr lang="en-IN" sz="1800" dirty="0"/>
              <a:t>, A. J. </a:t>
            </a:r>
            <a:r>
              <a:rPr lang="en-IN" sz="1800" dirty="0" err="1"/>
              <a:t>Alimin</a:t>
            </a:r>
            <a:r>
              <a:rPr lang="en-IN" sz="1800" dirty="0"/>
              <a:t>, N. M. </a:t>
            </a:r>
            <a:r>
              <a:rPr lang="en-IN" sz="1800" dirty="0" err="1"/>
              <a:t>Rohi</a:t>
            </a:r>
            <a:r>
              <a:rPr lang="en-IN" sz="1800" dirty="0"/>
              <a:t> and . M. F. </a:t>
            </a:r>
            <a:r>
              <a:rPr lang="en-IN" sz="1800" dirty="0" err="1"/>
              <a:t>Hushim</a:t>
            </a:r>
            <a:r>
              <a:rPr lang="en-IN" sz="1800" dirty="0"/>
              <a:t>, "A review on retrofit fuel injection technology for small carburetted motorcycle engines towards lower fuel consumption and cleaner exhaust emission," Renewable and Sustainable Energy Reviews, vol. 35, pp. 279-284, July 2014</a:t>
            </a:r>
            <a:r>
              <a:rPr lang="en-IN" sz="1800" dirty="0" smtClean="0"/>
              <a:t>.</a:t>
            </a:r>
          </a:p>
          <a:p>
            <a:endParaRPr lang="en-IN" sz="1800" dirty="0"/>
          </a:p>
          <a:p>
            <a:r>
              <a:rPr lang="en-US" sz="1800" dirty="0"/>
              <a:t>T. S. Lai and H. Gitano-</a:t>
            </a:r>
            <a:r>
              <a:rPr lang="en-US" sz="1800" dirty="0" err="1"/>
              <a:t>briggs</a:t>
            </a:r>
            <a:r>
              <a:rPr lang="en-US" sz="1800" dirty="0"/>
              <a:t>, "Development of a Small Motorcycle EFI Retrofit System," 2009. </a:t>
            </a:r>
            <a:r>
              <a:rPr lang="en-IN" sz="1800" dirty="0" smtClean="0"/>
              <a:t> </a:t>
            </a: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31</a:t>
            </a:fld>
            <a:endParaRPr lang="en-US"/>
          </a:p>
        </p:txBody>
      </p:sp>
      <p:sp>
        <p:nvSpPr>
          <p:cNvPr id="5" name="Title 1"/>
          <p:cNvSpPr txBox="1">
            <a:spLocks/>
          </p:cNvSpPr>
          <p:nvPr/>
        </p:nvSpPr>
        <p:spPr>
          <a:xfrm>
            <a:off x="3048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Limitations</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2223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562600"/>
          </a:xfrm>
        </p:spPr>
        <p:txBody>
          <a:bodyPr/>
          <a:lstStyle/>
          <a:p>
            <a:pPr marL="457200" lvl="1" indent="0" algn="just">
              <a:buNone/>
            </a:pPr>
            <a:endParaRPr lang="en-IN" sz="2400" b="1" dirty="0" smtClean="0">
              <a:latin typeface="Courier New" panose="02070309020205020404" pitchFamily="49" charset="0"/>
              <a:cs typeface="Courier New" panose="02070309020205020404" pitchFamily="49" charset="0"/>
            </a:endParaRPr>
          </a:p>
          <a:p>
            <a:pPr marL="457200" lvl="1" indent="0" algn="just">
              <a:buNone/>
            </a:pPr>
            <a:endParaRPr lang="en-IN" sz="2400" b="1" dirty="0">
              <a:latin typeface="Courier New" panose="02070309020205020404" pitchFamily="49" charset="0"/>
              <a:cs typeface="Courier New" panose="02070309020205020404" pitchFamily="49" charset="0"/>
            </a:endParaRPr>
          </a:p>
          <a:p>
            <a:pPr algn="just">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4</a:t>
            </a:fld>
            <a:endParaRPr lang="en-US"/>
          </a:p>
        </p:txBody>
      </p:sp>
      <p:sp>
        <p:nvSpPr>
          <p:cNvPr id="6" name="Title 1"/>
          <p:cNvSpPr txBox="1">
            <a:spLocks/>
          </p:cNvSpPr>
          <p:nvPr/>
        </p:nvSpPr>
        <p:spPr>
          <a:xfrm>
            <a:off x="472751"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Introduction</a:t>
            </a:r>
            <a:endParaRPr lang="en-US" kern="0" dirty="0">
              <a:latin typeface="Calibri" panose="020F0502020204030204" pitchFamily="34" charset="0"/>
              <a:cs typeface="Calibri" panose="020F0502020204030204" pitchFamily="34" charset="0"/>
            </a:endParaRPr>
          </a:p>
        </p:txBody>
      </p:sp>
      <p:sp>
        <p:nvSpPr>
          <p:cNvPr id="7" name="TextBox 6"/>
          <p:cNvSpPr txBox="1"/>
          <p:nvPr/>
        </p:nvSpPr>
        <p:spPr>
          <a:xfrm>
            <a:off x="381001" y="1066800"/>
            <a:ext cx="838200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t>Therefore, an Electronic Fuel Injection(EFI) system was developed which is an efficient system for controlling and supplying optimal amount of fuel to the combustion chamber. </a:t>
            </a:r>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smtClean="0"/>
              <a:t>Its capabilities include better fuel economy, better cold starting capabilities, lower outputs of exhaust emissions, good vehicle drivability and performance.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562600"/>
          </a:xfrm>
        </p:spPr>
        <p:txBody>
          <a:bodyPr/>
          <a:lstStyle/>
          <a:p>
            <a:pPr marL="457200" lvl="1" indent="0" algn="just">
              <a:buNone/>
            </a:pPr>
            <a:endParaRPr lang="en-IN" sz="2400" b="1" dirty="0">
              <a:latin typeface="Courier New" panose="02070309020205020404" pitchFamily="49" charset="0"/>
              <a:cs typeface="Courier New" panose="02070309020205020404" pitchFamily="49" charset="0"/>
            </a:endParaRPr>
          </a:p>
          <a:p>
            <a:pPr algn="just">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5</a:t>
            </a:fld>
            <a:endParaRPr lang="en-US"/>
          </a:p>
        </p:txBody>
      </p:sp>
      <p:sp>
        <p:nvSpPr>
          <p:cNvPr id="6"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Objectives</a:t>
            </a:r>
            <a:endParaRPr lang="en-US" kern="0" dirty="0">
              <a:latin typeface="Calibri" panose="020F0502020204030204" pitchFamily="34" charset="0"/>
              <a:cs typeface="Calibri" panose="020F0502020204030204" pitchFamily="34" charset="0"/>
            </a:endParaRPr>
          </a:p>
        </p:txBody>
      </p:sp>
      <p:sp>
        <p:nvSpPr>
          <p:cNvPr id="7" name="TextBox 6"/>
          <p:cNvSpPr txBox="1"/>
          <p:nvPr/>
        </p:nvSpPr>
        <p:spPr>
          <a:xfrm>
            <a:off x="472751" y="1066800"/>
            <a:ext cx="8290249" cy="3139321"/>
          </a:xfrm>
          <a:prstGeom prst="rect">
            <a:avLst/>
          </a:prstGeom>
          <a:noFill/>
        </p:spPr>
        <p:txBody>
          <a:bodyPr wrap="square" rtlCol="0">
            <a:spAutoFit/>
          </a:bodyPr>
          <a:lstStyle/>
          <a:p>
            <a:pPr marL="342900" indent="-342900">
              <a:buFont typeface="+mj-lt"/>
              <a:buAutoNum type="arabicPeriod"/>
            </a:pPr>
            <a:r>
              <a:rPr lang="en-IN" dirty="0" smtClean="0"/>
              <a:t>Reduce Fuel Consumption</a:t>
            </a:r>
          </a:p>
          <a:p>
            <a:pPr marL="342900" indent="-342900">
              <a:buFont typeface="+mj-lt"/>
              <a:buAutoNum type="arabicPeriod"/>
            </a:pPr>
            <a:endParaRPr lang="en-IN" dirty="0"/>
          </a:p>
          <a:p>
            <a:pPr marL="342900" indent="-342900">
              <a:buFont typeface="+mj-lt"/>
              <a:buAutoNum type="arabicPeriod"/>
            </a:pPr>
            <a:r>
              <a:rPr lang="en-IN" dirty="0" smtClean="0"/>
              <a:t>Increase Fuel Economy</a:t>
            </a:r>
          </a:p>
          <a:p>
            <a:pPr marL="342900" indent="-342900">
              <a:buFont typeface="+mj-lt"/>
              <a:buAutoNum type="arabicPeriod"/>
            </a:pPr>
            <a:endParaRPr lang="en-IN" dirty="0" smtClean="0"/>
          </a:p>
          <a:p>
            <a:pPr marL="342900" indent="-342900">
              <a:buFont typeface="+mj-lt"/>
              <a:buAutoNum type="arabicPeriod"/>
            </a:pPr>
            <a:r>
              <a:rPr lang="en-IN" dirty="0" smtClean="0"/>
              <a:t>Eliminate Cold Start problem</a:t>
            </a:r>
          </a:p>
          <a:p>
            <a:pPr marL="342900" indent="-342900">
              <a:buFont typeface="+mj-lt"/>
              <a:buAutoNum type="arabicPeriod"/>
            </a:pPr>
            <a:endParaRPr lang="en-IN" dirty="0"/>
          </a:p>
          <a:p>
            <a:pPr marL="342900" indent="-342900">
              <a:buFont typeface="+mj-lt"/>
              <a:buAutoNum type="arabicPeriod"/>
            </a:pPr>
            <a:r>
              <a:rPr lang="en-IN" dirty="0" smtClean="0"/>
              <a:t>Reduce high emissions</a:t>
            </a:r>
          </a:p>
          <a:p>
            <a:pPr marL="342900" indent="-342900">
              <a:buFont typeface="+mj-lt"/>
              <a:buAutoNum type="arabicPeriod"/>
            </a:pPr>
            <a:endParaRPr lang="en-IN" dirty="0"/>
          </a:p>
          <a:p>
            <a:pPr marL="342900" indent="-342900">
              <a:buFont typeface="+mj-lt"/>
              <a:buAutoNum type="arabicPeriod"/>
            </a:pPr>
            <a:r>
              <a:rPr lang="en-IN" dirty="0" smtClean="0"/>
              <a:t>Improves good drivability</a:t>
            </a: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43056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30" y="990600"/>
            <a:ext cx="8296469" cy="5334000"/>
          </a:xfrm>
        </p:spPr>
        <p:txBody>
          <a:bodyPr/>
          <a:lstStyle/>
          <a:p>
            <a:pPr algn="just"/>
            <a:r>
              <a:rPr lang="en-IN" sz="1800" dirty="0" smtClean="0"/>
              <a:t>This study proposes the application of using fuel injection system for low powered motorbikes.</a:t>
            </a:r>
          </a:p>
          <a:p>
            <a:pPr algn="just"/>
            <a:endParaRPr lang="en-IN" sz="1800" dirty="0"/>
          </a:p>
          <a:p>
            <a:pPr algn="just"/>
            <a:r>
              <a:rPr lang="en-IN" sz="1800" dirty="0" smtClean="0"/>
              <a:t>This method reduces fuel consumption, elevate performance and eliminates so many problems.</a:t>
            </a:r>
          </a:p>
          <a:p>
            <a:pPr algn="just"/>
            <a:endParaRPr lang="en-IN" sz="1800" dirty="0"/>
          </a:p>
          <a:p>
            <a:pPr algn="just"/>
            <a:r>
              <a:rPr lang="en-IN" sz="1800" dirty="0" smtClean="0"/>
              <a:t>This system is based on injecting fuel in air stream by sensing engine condition from various sensors through electronic means.</a:t>
            </a:r>
          </a:p>
          <a:p>
            <a:pPr algn="just"/>
            <a:endParaRPr lang="en-IN" sz="1800" dirty="0"/>
          </a:p>
          <a:p>
            <a:pPr algn="just"/>
            <a:r>
              <a:rPr lang="en-IN" sz="1800" dirty="0" smtClean="0"/>
              <a:t>This paper also discusses different factors that are required to control quality of fuel in airstream for max fuel efficiency.</a:t>
            </a:r>
          </a:p>
          <a:p>
            <a:pPr algn="just"/>
            <a:endParaRPr lang="en-IN" sz="1800" dirty="0"/>
          </a:p>
          <a:p>
            <a:pPr algn="just"/>
            <a:r>
              <a:rPr lang="en-IN" sz="1800" dirty="0" smtClean="0"/>
              <a:t>The mathematical background, material and technology, performance testing procedure and test results will be discussed in the following sections.</a:t>
            </a:r>
          </a:p>
          <a:p>
            <a:pPr marL="0" indent="0" algn="just">
              <a:buNone/>
            </a:pPr>
            <a:r>
              <a:rPr lang="en-IN" sz="1800" dirty="0" smtClean="0"/>
              <a:t>  </a:t>
            </a:r>
            <a:endParaRPr lang="en-IN" sz="1800" dirty="0"/>
          </a:p>
        </p:txBody>
      </p:sp>
      <p:sp>
        <p:nvSpPr>
          <p:cNvPr id="4" name="Slide Number Placeholder 3"/>
          <p:cNvSpPr>
            <a:spLocks noGrp="1"/>
          </p:cNvSpPr>
          <p:nvPr>
            <p:ph type="sldNum" sz="quarter" idx="10"/>
          </p:nvPr>
        </p:nvSpPr>
        <p:spPr/>
        <p:txBody>
          <a:bodyPr/>
          <a:lstStyle/>
          <a:p>
            <a:fld id="{B6F15528-21DE-4FAA-801E-634DDDAF4B2B}" type="slidenum">
              <a:rPr lang="en-US" smtClean="0"/>
              <a:pPr/>
              <a:t>6</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4323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31" y="990600"/>
            <a:ext cx="8220269" cy="5410200"/>
          </a:xfrm>
        </p:spPr>
        <p:txBody>
          <a:bodyPr/>
          <a:lstStyle/>
          <a:p>
            <a:pPr marL="514350" indent="-514350">
              <a:buFont typeface="+mj-lt"/>
              <a:buAutoNum type="romanUcPeriod"/>
            </a:pPr>
            <a:r>
              <a:rPr lang="en-IN" sz="2400" dirty="0" smtClean="0">
                <a:solidFill>
                  <a:srgbClr val="B95F47"/>
                </a:solidFill>
              </a:rPr>
              <a:t> Closed-Loop Control Approach</a:t>
            </a:r>
            <a:endParaRPr lang="en-IN" sz="2400" dirty="0">
              <a:solidFill>
                <a:srgbClr val="B95F47"/>
              </a:solidFill>
            </a:endParaRPr>
          </a:p>
          <a:p>
            <a:pPr marL="0" indent="0">
              <a:buNone/>
            </a:pPr>
            <a:endParaRPr lang="en-IN" sz="2400" dirty="0" smtClean="0">
              <a:solidFill>
                <a:srgbClr val="B95F47"/>
              </a:solidFill>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7</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65" y="1828800"/>
            <a:ext cx="7696200" cy="2473359"/>
          </a:xfrm>
          <a:prstGeom prst="rect">
            <a:avLst/>
          </a:prstGeom>
        </p:spPr>
      </p:pic>
      <p:sp>
        <p:nvSpPr>
          <p:cNvPr id="7" name="TextBox 6"/>
          <p:cNvSpPr txBox="1"/>
          <p:nvPr/>
        </p:nvSpPr>
        <p:spPr>
          <a:xfrm>
            <a:off x="728565" y="4343400"/>
            <a:ext cx="7696199"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t>In this system, a closed-loop control approach is used to meet the requirement of A/F ratio control as well as emission control.</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Engine outputs as power, torque and exhaust chemistry are used as potential controllers for the A/F ratio and ignition timing.</a:t>
            </a:r>
            <a:endParaRPr lang="en-IN" dirty="0"/>
          </a:p>
        </p:txBody>
      </p:sp>
    </p:spTree>
    <p:extLst>
      <p:ext uri="{BB962C8B-B14F-4D97-AF65-F5344CB8AC3E}">
        <p14:creationId xmlns:p14="http://schemas.microsoft.com/office/powerpoint/2010/main" val="1594365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8</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sp>
        <p:nvSpPr>
          <p:cNvPr id="9" name="TextBox 8"/>
          <p:cNvSpPr txBox="1"/>
          <p:nvPr/>
        </p:nvSpPr>
        <p:spPr>
          <a:xfrm>
            <a:off x="762000" y="1295400"/>
            <a:ext cx="8077200" cy="3600986"/>
          </a:xfrm>
          <a:prstGeom prst="rect">
            <a:avLst/>
          </a:prstGeom>
          <a:noFill/>
        </p:spPr>
        <p:txBody>
          <a:bodyPr wrap="square" rtlCol="0">
            <a:spAutoFit/>
          </a:bodyPr>
          <a:lstStyle/>
          <a:p>
            <a:pPr marL="457200" indent="-457200">
              <a:buAutoNum type="arabicPeriod" startAt="2"/>
            </a:pPr>
            <a:r>
              <a:rPr lang="en-IN" sz="2400" dirty="0" smtClean="0">
                <a:solidFill>
                  <a:srgbClr val="B95F47"/>
                </a:solidFill>
              </a:rPr>
              <a:t>Mathematical Background</a:t>
            </a:r>
          </a:p>
          <a:p>
            <a:pPr marL="457200" indent="-457200">
              <a:buAutoNum type="arabicPeriod" startAt="2"/>
            </a:pPr>
            <a:endParaRPr lang="en-IN" sz="2400" dirty="0"/>
          </a:p>
          <a:p>
            <a:pPr marL="800100" lvl="1" indent="-342900">
              <a:buAutoNum type="alphaUcPeriod"/>
            </a:pPr>
            <a:r>
              <a:rPr lang="en-IN" u="sng" dirty="0" smtClean="0">
                <a:solidFill>
                  <a:srgbClr val="B95F47"/>
                </a:solidFill>
              </a:rPr>
              <a:t>Speed Density Model</a:t>
            </a:r>
          </a:p>
          <a:p>
            <a:pPr lvl="1"/>
            <a:endParaRPr lang="en-IN" dirty="0"/>
          </a:p>
          <a:p>
            <a:pPr marL="742950" lvl="1" indent="-285750" algn="just">
              <a:buFont typeface="Arial" panose="020B0604020202020204" pitchFamily="34" charset="0"/>
              <a:buChar char="•"/>
            </a:pPr>
            <a:r>
              <a:rPr lang="en-IN" dirty="0" smtClean="0"/>
              <a:t>Speed density model is used which calibrate the engine as an air pump and in this case, intake density and pump efficiency are know as a function of speed and load.</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r>
              <a:rPr lang="en-IN" dirty="0" smtClean="0"/>
              <a:t>Air mass along with relative air change(load) is calculated to get a basic fuel pulse width.</a:t>
            </a:r>
          </a:p>
          <a:p>
            <a:pPr marL="742950" lvl="1" indent="-285750" algn="just">
              <a:buFont typeface="Arial" panose="020B0604020202020204" pitchFamily="34" charset="0"/>
              <a:buChar char="•"/>
            </a:pPr>
            <a:endParaRPr lang="en-IN" dirty="0"/>
          </a:p>
          <a:p>
            <a:pPr marL="742950" lvl="1" indent="-285750" algn="just">
              <a:buFont typeface="Arial" panose="020B0604020202020204" pitchFamily="34" charset="0"/>
              <a:buChar char="•"/>
            </a:pPr>
            <a:r>
              <a:rPr lang="en-IN" dirty="0" smtClean="0"/>
              <a:t>Intake air density is calculated by using ideal gas law,</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912599"/>
            <a:ext cx="5593744" cy="1371600"/>
          </a:xfrm>
          <a:prstGeom prst="rect">
            <a:avLst/>
          </a:prstGeom>
        </p:spPr>
      </p:pic>
    </p:spTree>
    <p:extLst>
      <p:ext uri="{BB962C8B-B14F-4D97-AF65-F5344CB8AC3E}">
        <p14:creationId xmlns:p14="http://schemas.microsoft.com/office/powerpoint/2010/main" val="3592154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IN" sz="1800" dirty="0" smtClean="0"/>
              <a:t>The intake air volume is a function of volumetric efficiency and calculated for each by using,</a:t>
            </a:r>
          </a:p>
          <a:p>
            <a:endParaRPr lang="en-IN" sz="1800" dirty="0"/>
          </a:p>
          <a:p>
            <a:endParaRPr lang="en-IN" sz="1800" dirty="0" smtClean="0"/>
          </a:p>
          <a:p>
            <a:endParaRPr lang="en-IN" sz="1800" dirty="0"/>
          </a:p>
          <a:p>
            <a:endParaRPr lang="en-IN" sz="1800" dirty="0" smtClean="0"/>
          </a:p>
          <a:p>
            <a:pPr marL="0" indent="0">
              <a:buNone/>
            </a:pPr>
            <a:r>
              <a:rPr lang="en-IN" sz="1800" dirty="0"/>
              <a:t>	</a:t>
            </a:r>
            <a:r>
              <a:rPr lang="en-IN" sz="1800" dirty="0" smtClean="0"/>
              <a:t>                                  = Volumetric efficiency</a:t>
            </a:r>
          </a:p>
          <a:p>
            <a:pPr marL="0" indent="0">
              <a:buNone/>
            </a:pPr>
            <a:endParaRPr lang="en-IN" sz="1800" dirty="0"/>
          </a:p>
          <a:p>
            <a:endParaRPr lang="en-IN" sz="1800" dirty="0" smtClean="0"/>
          </a:p>
          <a:p>
            <a:r>
              <a:rPr lang="en-IN" sz="1800" dirty="0" smtClean="0"/>
              <a:t>The mass of the air entering in the engine is calculated by using,</a:t>
            </a:r>
          </a:p>
          <a:p>
            <a:endParaRPr lang="en-IN" sz="1800" dirty="0"/>
          </a:p>
          <a:p>
            <a:pPr marL="0" indent="0">
              <a:buNone/>
            </a:pPr>
            <a:endParaRPr lang="en-IN" sz="1800" dirty="0" smtClean="0"/>
          </a:p>
        </p:txBody>
      </p:sp>
      <p:sp>
        <p:nvSpPr>
          <p:cNvPr id="4" name="Slide Number Placeholder 3"/>
          <p:cNvSpPr>
            <a:spLocks noGrp="1"/>
          </p:cNvSpPr>
          <p:nvPr>
            <p:ph type="sldNum" sz="quarter" idx="10"/>
          </p:nvPr>
        </p:nvSpPr>
        <p:spPr/>
        <p:txBody>
          <a:bodyPr/>
          <a:lstStyle/>
          <a:p>
            <a:fld id="{B6F15528-21DE-4FAA-801E-634DDDAF4B2B}" type="slidenum">
              <a:rPr lang="en-US" smtClean="0"/>
              <a:pPr/>
              <a:t>9</a:t>
            </a:fld>
            <a:endParaRPr lang="en-US"/>
          </a:p>
        </p:txBody>
      </p:sp>
      <p:sp>
        <p:nvSpPr>
          <p:cNvPr id="5" name="Title 1"/>
          <p:cNvSpPr txBox="1">
            <a:spLocks/>
          </p:cNvSpPr>
          <p:nvPr/>
        </p:nvSpPr>
        <p:spPr>
          <a:xfrm>
            <a:off x="457200" y="76200"/>
            <a:ext cx="8686800" cy="38100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800" b="1" i="1" kern="0" dirty="0" smtClean="0">
                <a:solidFill>
                  <a:srgbClr val="CC6600"/>
                </a:solidFill>
              </a:rPr>
              <a:t>		  		                  </a:t>
            </a:r>
            <a:r>
              <a:rPr lang="en-US" sz="3600" b="1" kern="0" dirty="0" smtClean="0">
                <a:solidFill>
                  <a:srgbClr val="CC6600"/>
                </a:solidFill>
                <a:latin typeface="Calibri" panose="020F0502020204030204" pitchFamily="34" charset="0"/>
                <a:cs typeface="Calibri" panose="020F0502020204030204" pitchFamily="34" charset="0"/>
              </a:rPr>
              <a:t>Technology</a:t>
            </a:r>
            <a:endParaRPr lang="en-US" kern="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1676400"/>
            <a:ext cx="5410200" cy="1094998"/>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67606" t="48623" r="23943" b="16582"/>
          <a:stretch/>
        </p:blipFill>
        <p:spPr>
          <a:xfrm>
            <a:off x="3124200" y="2962882"/>
            <a:ext cx="457200" cy="381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1" y="4410939"/>
            <a:ext cx="6797037" cy="1219200"/>
          </a:xfrm>
          <a:prstGeom prst="rect">
            <a:avLst/>
          </a:prstGeom>
        </p:spPr>
      </p:pic>
    </p:spTree>
    <p:extLst>
      <p:ext uri="{BB962C8B-B14F-4D97-AF65-F5344CB8AC3E}">
        <p14:creationId xmlns:p14="http://schemas.microsoft.com/office/powerpoint/2010/main" val="129671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66388</TotalTime>
  <Words>1806</Words>
  <Application>Microsoft Office PowerPoint</Application>
  <PresentationFormat>On-screen Show (4:3)</PresentationFormat>
  <Paragraphs>291</Paragraphs>
  <Slides>33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Times New Roman</vt:lpstr>
      <vt:lpstr>Theme1</vt:lpstr>
      <vt:lpstr>Improving fuel consumption using EFI Technology for low-powered Motorbike Engine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HIGH PERFORMANCE ARITHMETIC UNIT</dc:title>
  <dc:creator>vishnu</dc:creator>
  <cp:lastModifiedBy>ADARSH PRABHAKAR</cp:lastModifiedBy>
  <cp:revision>1056</cp:revision>
  <dcterms:created xsi:type="dcterms:W3CDTF">2006-08-16T00:00:00Z</dcterms:created>
  <dcterms:modified xsi:type="dcterms:W3CDTF">2023-10-04T04:57:14Z</dcterms:modified>
</cp:coreProperties>
</file>