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3"/>
  </p:sldMasterIdLst>
  <p:notesMasterIdLst>
    <p:notesMasterId r:id="rId22"/>
  </p:notesMasterIdLst>
  <p:handoutMasterIdLst>
    <p:handoutMasterId r:id="rId23"/>
  </p:handoutMasterIdLst>
  <p:sldIdLst>
    <p:sldId id="256" r:id="rId4"/>
    <p:sldId id="280" r:id="rId5"/>
    <p:sldId id="281" r:id="rId6"/>
    <p:sldId id="284" r:id="rId7"/>
    <p:sldId id="288" r:id="rId8"/>
    <p:sldId id="289" r:id="rId9"/>
    <p:sldId id="282" r:id="rId10"/>
    <p:sldId id="283" r:id="rId11"/>
    <p:sldId id="285" r:id="rId12"/>
    <p:sldId id="286" r:id="rId13"/>
    <p:sldId id="287" r:id="rId14"/>
    <p:sldId id="290" r:id="rId15"/>
    <p:sldId id="291" r:id="rId16"/>
    <p:sldId id="292" r:id="rId17"/>
    <p:sldId id="293" r:id="rId18"/>
    <p:sldId id="294" r:id="rId19"/>
    <p:sldId id="295" r:id="rId20"/>
    <p:sldId id="296" r:id="rId21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SzPct val="100000"/>
      <a:buFont typeface="Wingdings" panose="05000000000000000000" pitchFamily="2" charset="2"/>
      <a:buChar char="n"/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SzPct val="100000"/>
      <a:buFont typeface="Wingdings" panose="05000000000000000000" pitchFamily="2" charset="2"/>
      <a:buChar char="n"/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SzPct val="100000"/>
      <a:buFont typeface="Wingdings" panose="05000000000000000000" pitchFamily="2" charset="2"/>
      <a:buChar char="n"/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SzPct val="100000"/>
      <a:buFont typeface="Wingdings" panose="05000000000000000000" pitchFamily="2" charset="2"/>
      <a:buChar char="n"/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SzPct val="100000"/>
      <a:buFont typeface="Wingdings" panose="05000000000000000000" pitchFamily="2" charset="2"/>
      <a:buChar char="n"/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1E9B1-8E0F-4F40-8171-AE90215F6148}" v="3" dt="2024-01-12T09:59:34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WAL H S                              - 231039003 - MSISMPL" userId="S::prajwal.msismpl2023@learner.manipal.edu::5f75a22f-0dbc-498b-83f1-be9bd9c0d823" providerId="AD" clId="Web-{BBF1E9B1-8E0F-4F40-8171-AE90215F6148}"/>
    <pc:docChg chg="modSld">
      <pc:chgData name="PRAJWAL H S                              - 231039003 - MSISMPL" userId="S::prajwal.msismpl2023@learner.manipal.edu::5f75a22f-0dbc-498b-83f1-be9bd9c0d823" providerId="AD" clId="Web-{BBF1E9B1-8E0F-4F40-8171-AE90215F6148}" dt="2024-01-12T09:59:33.298" v="1" actId="20577"/>
      <pc:docMkLst>
        <pc:docMk/>
      </pc:docMkLst>
      <pc:sldChg chg="modSp">
        <pc:chgData name="PRAJWAL H S                              - 231039003 - MSISMPL" userId="S::prajwal.msismpl2023@learner.manipal.edu::5f75a22f-0dbc-498b-83f1-be9bd9c0d823" providerId="AD" clId="Web-{BBF1E9B1-8E0F-4F40-8171-AE90215F6148}" dt="2024-01-12T09:59:33.298" v="1" actId="20577"/>
        <pc:sldMkLst>
          <pc:docMk/>
          <pc:sldMk cId="0" sldId="256"/>
        </pc:sldMkLst>
        <pc:spChg chg="mod">
          <ac:chgData name="PRAJWAL H S                              - 231039003 - MSISMPL" userId="S::prajwal.msismpl2023@learner.manipal.edu::5f75a22f-0dbc-498b-83f1-be9bd9c0d823" providerId="AD" clId="Web-{BBF1E9B1-8E0F-4F40-8171-AE90215F6148}" dt="2024-01-12T09:59:33.298" v="1" actId="20577"/>
          <ac:spMkLst>
            <pc:docMk/>
            <pc:sldMk cId="0" sldId="256"/>
            <ac:spMk id="3074" creationId="{FD8877B6-D4F2-CEE6-3F3E-9B489A8857B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5BEB0B3-F94D-5E04-68BB-FE649BA3BB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851DFC7-6B0F-AB12-37B2-2DA6E91302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8126E53-A2F2-482E-A2C5-EACB305FFC38}" type="datetime4">
              <a:rPr lang="en-US"/>
              <a:pPr>
                <a:defRPr/>
              </a:pPr>
              <a:t>January 12, 2024</a:t>
            </a:fld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FB25768-5FEF-4661-BD07-680DF41029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P.K.Shetty, MCIS, Manipal University, INDIA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D59598F3-C72E-1F9E-7735-1AAD0F63402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3AED51FD-71DC-4814-AFE5-1A6F4E132D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B4B759F1-62B9-CDB0-E775-49885C390D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9">
            <a:extLst>
              <a:ext uri="{FF2B5EF4-FFF2-40B4-BE49-F238E27FC236}">
                <a16:creationId xmlns:a16="http://schemas.microsoft.com/office/drawing/2014/main" id="{9473677D-083A-B6E0-7ED3-C982A866C8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549EE55B-F7A9-9000-3722-1D589C1587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D3B82A98-6717-BB9B-F41C-9039288BF85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F65E1DC-E94E-43D9-9498-29DC67ABE9E2}" type="datetime4">
              <a:rPr lang="en-US"/>
              <a:pPr>
                <a:defRPr/>
              </a:pPr>
              <a:t>January 12, 2024</a:t>
            </a:fld>
            <a:endParaRPr lang="en-US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435EC48C-9353-C803-8B9A-17B94650CE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P.K.Shetty, MCIS, Manipal University, INDIA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16540960-6405-F6A4-AE75-3043A9F3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43444AAE-DC4D-44F5-9FF2-75D939780B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>
            <a:extLst>
              <a:ext uri="{FF2B5EF4-FFF2-40B4-BE49-F238E27FC236}">
                <a16:creationId xmlns:a16="http://schemas.microsoft.com/office/drawing/2014/main" id="{03EEC0F0-AD25-0CCD-6A1F-5955777149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608082-0BD5-45BB-8BA1-C290702C6325}" type="datetime4">
              <a:rPr kumimoji="0"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January 12, 2024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1" name="Rectangle 12">
            <a:extLst>
              <a:ext uri="{FF2B5EF4-FFF2-40B4-BE49-F238E27FC236}">
                <a16:creationId xmlns:a16="http://schemas.microsoft.com/office/drawing/2014/main" id="{9CE735E5-BAD2-BF21-0ED3-358B0535F9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>
                <a:latin typeface="Times New Roman" panose="02020603050405020304" pitchFamily="18" charset="0"/>
              </a:rPr>
              <a:t>P.K.Shetty, MCIS, Manipal University, INDIA</a:t>
            </a:r>
          </a:p>
        </p:txBody>
      </p:sp>
      <p:sp>
        <p:nvSpPr>
          <p:cNvPr id="22532" name="Rectangle 13">
            <a:extLst>
              <a:ext uri="{FF2B5EF4-FFF2-40B4-BE49-F238E27FC236}">
                <a16:creationId xmlns:a16="http://schemas.microsoft.com/office/drawing/2014/main" id="{FA502E4D-D51A-FB77-D7F1-1F7FC9E8AB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420E43-7CAF-455B-90C3-CDDD77F06EDB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EB12A21E-A0AC-5FFF-B0DA-004E66C3AF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29908574-53A8-D7BB-9572-38B541938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4256F30-9E77-83F7-753B-504990FA14C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20ACF930-217B-B6B1-B70D-D67839445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7A5320FB-B9CE-49D9-D918-A1AF4EB53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50455343-423C-1881-3823-C72D850B8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D48EA9D4-0D6C-6793-6277-97466746B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A67F97-8A47-01A9-9CB7-3F00C4C1F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FFA0C38-0E7A-5A0C-358C-DBE753946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53EC853E-03FC-E91A-9616-E1EB981B7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7EFED4BB-A519-97A8-E358-94009F973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D316639F-2067-68E0-9DAD-6DD46BCB9E5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1085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85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EBEE6A65-F019-1CF4-ACE9-268C5DF896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266ABD9-DFBF-4B53-A3AF-C327FA53CD1D}" type="datetime4">
              <a:rPr lang="en-US"/>
              <a:pPr>
                <a:defRPr/>
              </a:pPr>
              <a:t>January 12, 2024</a:t>
            </a:fld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9D57D4BC-4576-78C7-BCF3-F04EDDFC66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P.K.Shetty, MCIS, Manipal University, INDIA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E387361A-E75D-A498-2645-EFC48D4401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F3D1F07-E8F9-42BF-ADCC-02441482C2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40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3676BC6-80D2-B376-A825-4941ADF0C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C354B-71E7-47BC-8167-475C15B21DE1}" type="datetime4">
              <a:rPr lang="en-US"/>
              <a:pPr>
                <a:defRPr/>
              </a:pPr>
              <a:t>January 12, 2024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0F98571-E302-8305-DB05-63B317178A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P.K.Shetty, MCIS, Manipal University, INDIA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2FB3EBD-3CDE-64CE-AB71-ABF5DADFDD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1E38C-A93F-4C68-8F72-0FCB764E98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80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1E5A751-CB92-A018-AD2D-F6EBD2EFA3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AC4DC-961A-45E5-A454-51A5E35095B0}" type="datetime4">
              <a:rPr lang="en-US"/>
              <a:pPr>
                <a:defRPr/>
              </a:pPr>
              <a:t>January 12, 2024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61D13BC-B033-C6E5-F62B-8B5902D123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P.K.Shetty, MCIS, Manipal University, INDIA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203DA86-D395-2CCC-5EBD-BA3F691C5E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715FDF-3A07-4CC5-A330-F2E326C4FB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37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9F6BEB-9FCA-FD64-DE83-BA9AA5A1E7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7EE4D-9C8B-4C8E-A59B-C06E519141E2}" type="datetime4">
              <a:rPr lang="en-US"/>
              <a:pPr>
                <a:defRPr/>
              </a:pPr>
              <a:t>January 12, 2024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2E7CABE-8287-B138-BC21-1DF269C1ED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P.K.Shetty, MCIS, Manipal University, INDIA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DD663A2-7031-55F9-7928-DF47CA9B3F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0473B-B171-4A82-9E68-A336032C16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11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C68AB7A-9795-DD9A-920C-D9C0F3BBCB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4274C-1924-4EDA-86B1-FE836084B948}" type="datetime4">
              <a:rPr lang="en-US"/>
              <a:pPr>
                <a:defRPr/>
              </a:pPr>
              <a:t>January 12, 2024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CAC7B8F-3B18-34C9-8C61-A33414B54D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P.K.Shetty, MCIS, Manipal University, INDIA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4CC97AC-0382-6396-8515-FEC67E7BE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222B-DC8F-4D74-952C-FE5E0C060F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48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94F9FA5-36EB-61F7-8450-13E9D75E21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DA5D7-BBAD-41A5-B8EE-F9BF56778683}" type="datetime4">
              <a:rPr lang="en-US"/>
              <a:pPr>
                <a:defRPr/>
              </a:pPr>
              <a:t>January 12, 2024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953DDDF-B9D4-A8E7-6AB9-477CF7158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P.K.Shetty, MCIS, Manipal University, INDIA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F135F44-4898-2F6E-7079-866D913D1E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B42C9-8ABD-4099-AEAF-E3299F5F73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62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4BFD6B-98C4-72E2-8CFE-7AB06B442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8F03E-149F-490D-BC43-5A245E92F1E8}" type="datetime4">
              <a:rPr lang="en-US"/>
              <a:pPr>
                <a:defRPr/>
              </a:pPr>
              <a:t>January 12, 2024</a:t>
            </a:fld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F60AE14-BE34-F493-2235-748A9E1672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P.K.Shetty, MCIS, Manipal University, INDIA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DED58EC-96EA-DD0E-361F-8341DE9597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D7A37-351B-4459-917C-C94F7F117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5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C2486A1-857C-BBDA-641F-8A27FA4501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8CD3E-E15B-4171-8F84-6FA776EFD8F1}" type="datetime4">
              <a:rPr lang="en-US"/>
              <a:pPr>
                <a:defRPr/>
              </a:pPr>
              <a:t>January 12, 2024</a:t>
            </a:fld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1D4D77A-FACB-3D3F-8A37-2604F10FB8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P.K.Shetty, MCIS, Manipal University, INDIA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52FD156-F1A5-0396-5D03-8C771A62C1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E012D3-C2F0-4355-B82C-4C2FA495CB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62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6AFF23C-3AE4-070C-4199-7E6CEE9120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6D0B8-79D5-4BA3-A918-94A202F456D5}" type="datetime4">
              <a:rPr lang="en-US"/>
              <a:pPr>
                <a:defRPr/>
              </a:pPr>
              <a:t>January 12, 2024</a:t>
            </a:fld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9C8E40E-009C-F3CA-2F45-78CE17B53D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P.K.Shetty, MCIS, Manipal University, INDIA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33996AD-9102-4F94-EF65-D5DC831FB0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80AA1-6451-44CC-A53D-DEFE70A762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04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9ECFC68-3C05-1419-7EAC-09040C0D6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4EF41-82AC-40E2-9B2E-540E201DCC49}" type="datetime4">
              <a:rPr lang="en-US"/>
              <a:pPr>
                <a:defRPr/>
              </a:pPr>
              <a:t>January 12, 2024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A0463FE-D6FA-9F96-10E7-A72DE414CE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P.K.Shetty, MCIS, Manipal University, INDIA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D3AEB18-25F1-49A3-D6E9-681C003F0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A86DB-B54D-4EA8-963C-E314D54D9E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05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8D10938-AB46-3077-1938-E925D28A3B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FCCBE-124E-4BE3-ADA4-6B4F18890796}" type="datetime4">
              <a:rPr lang="en-US"/>
              <a:pPr>
                <a:defRPr/>
              </a:pPr>
              <a:t>January 12, 2024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373FDEA-CD4C-353D-CD14-2EFB48EAF6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P.K.Shetty, MCIS, Manipal University, INDIA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0E25A54-6BC1-316C-8BDA-B3214D2E88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89250-E04D-4610-9FD9-BA53070CA3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51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88D363D-38A0-266E-F91B-7B3415A5E2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endParaRPr kumimoji="1" lang="en-US" altLang="en-US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F987C0-D00F-871F-0264-645B5709AC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endParaRPr kumimoji="1" lang="en-US" altLang="en-US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9B96DBE-3CE4-1061-B6D4-55F9E9B4263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endParaRPr kumimoji="1" lang="en-US" altLang="en-US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B2F01F0-2A6F-B517-1E50-F776116AB35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endParaRPr kumimoji="1" lang="en-US" altLang="en-US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5067F70-8F3B-F1AB-8646-795388DA552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endParaRPr kumimoji="1" lang="en-US" altLang="en-US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CF7E4E9-8678-4E29-AFCE-F76D6ED50F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endParaRPr kumimoji="1" lang="en-US" altLang="en-US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68D97D4-F76F-EDAE-0DC1-94DE0D2F5C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endParaRPr kumimoji="1" lang="en-US" altLang="en-US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EEB0132-D95D-743B-660C-CF7F2ED0C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12EA2249-6EBA-9475-18CE-6676254D2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7531" name="Rectangle 11">
            <a:extLst>
              <a:ext uri="{FF2B5EF4-FFF2-40B4-BE49-F238E27FC236}">
                <a16:creationId xmlns:a16="http://schemas.microsoft.com/office/drawing/2014/main" id="{7DF0C9C2-E32F-B664-7DED-A90A3DDC2A4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400"/>
            </a:lvl1pPr>
          </a:lstStyle>
          <a:p>
            <a:pPr>
              <a:defRPr/>
            </a:pPr>
            <a:fld id="{E1204A89-1BF6-48F2-876B-1A49EC295F99}" type="datetime4">
              <a:rPr lang="en-US"/>
              <a:pPr>
                <a:defRPr/>
              </a:pPr>
              <a:t>January 12, 2024</a:t>
            </a:fld>
            <a:endParaRPr lang="en-US"/>
          </a:p>
        </p:txBody>
      </p:sp>
      <p:sp>
        <p:nvSpPr>
          <p:cNvPr id="107532" name="Rectangle 12">
            <a:extLst>
              <a:ext uri="{FF2B5EF4-FFF2-40B4-BE49-F238E27FC236}">
                <a16:creationId xmlns:a16="http://schemas.microsoft.com/office/drawing/2014/main" id="{DCCE21EB-3720-DBB5-9109-16FAE951B6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SzTx/>
              <a:buFontTx/>
              <a:buNone/>
              <a:defRPr sz="1400"/>
            </a:lvl1pPr>
          </a:lstStyle>
          <a:p>
            <a:pPr>
              <a:defRPr/>
            </a:pPr>
            <a:r>
              <a:rPr lang="en-US"/>
              <a:t>P.K.Shetty, MCIS, Manipal University, INDIA</a:t>
            </a:r>
          </a:p>
        </p:txBody>
      </p:sp>
      <p:sp>
        <p:nvSpPr>
          <p:cNvPr id="107533" name="Rectangle 13">
            <a:extLst>
              <a:ext uri="{FF2B5EF4-FFF2-40B4-BE49-F238E27FC236}">
                <a16:creationId xmlns:a16="http://schemas.microsoft.com/office/drawing/2014/main" id="{3CADB78F-D8B8-6E0C-7147-307F9D1E36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400"/>
            </a:lvl1pPr>
          </a:lstStyle>
          <a:p>
            <a:fld id="{74A3CE61-D8EF-4C75-8C68-D42F69CE1B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D8877B6-D4F2-CEE6-3F3E-9B489A8857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960438"/>
            <a:ext cx="7848600" cy="1401762"/>
          </a:xfrm>
          <a:noFill/>
        </p:spPr>
        <p:txBody>
          <a:bodyPr lIns="92075" tIns="46038" rIns="92075" bIns="46038"/>
          <a:lstStyle/>
          <a:p>
            <a:pPr algn="ctr" eaLnBrk="1" hangingPunct="1"/>
            <a:r>
              <a:rPr lang="en-US" altLang="en-US" sz="4000" b="1"/>
              <a:t>4. Classes and Objects In C++</a:t>
            </a:r>
            <a:endParaRPr lang="en-US" altLang="en-US" sz="40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EB1633F-02F6-8EFB-E479-5801C34F9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example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E4873C3-EB0E-4BAE-5138-B3247A149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function declared within the definition of a class is called a “member function” or “method”. The two terms are interchangeable; member function is a C++ term &amp; method is a general OOP’s term.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Usually the data within a class is private and the functions are public.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DFCC52A-BF9E-14A7-814E-629FCD1CD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example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25D519E-3446-3648-988F-E7EFF8809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first statement in main()</a:t>
            </a:r>
          </a:p>
          <a:p>
            <a:pPr lvl="1" eaLnBrk="1" hangingPunct="1"/>
            <a:r>
              <a:rPr lang="en-US" altLang="en-US" sz="2000"/>
              <a:t>Rectangle r1,r2,r3;</a:t>
            </a:r>
          </a:p>
          <a:p>
            <a:pPr eaLnBrk="1" hangingPunct="1"/>
            <a:r>
              <a:rPr lang="en-US" altLang="en-US" sz="2400"/>
              <a:t>Defining an object is similar to defining a variable of any data type: space is set aside for it in memory.</a:t>
            </a:r>
          </a:p>
          <a:p>
            <a:pPr eaLnBrk="1" hangingPunct="1"/>
            <a:r>
              <a:rPr lang="en-US" altLang="en-US" sz="2400"/>
              <a:t>To use a member function, the dot operator connects the object name and the member function.</a:t>
            </a:r>
          </a:p>
          <a:p>
            <a:pPr lvl="1" eaLnBrk="1" hangingPunct="1"/>
            <a:r>
              <a:rPr lang="en-US" altLang="en-US" sz="2000"/>
              <a:t>r1.setdata(10,20);</a:t>
            </a:r>
          </a:p>
          <a:p>
            <a:pPr eaLnBrk="1" hangingPunct="1"/>
            <a:r>
              <a:rPr lang="en-US" altLang="en-US" sz="2400"/>
              <a:t>The dot operator is also called “class member access operator”.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28EA392-5391-A26A-A18A-7A2001B1F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Data Members</a:t>
            </a:r>
          </a:p>
        </p:txBody>
      </p:sp>
      <p:sp>
        <p:nvSpPr>
          <p:cNvPr id="587779" name="Rectangle 3">
            <a:extLst>
              <a:ext uri="{FF2B5EF4-FFF2-40B4-BE49-F238E27FC236}">
                <a16:creationId xmlns:a16="http://schemas.microsoft.com/office/drawing/2014/main" id="{94D12EBA-C14E-14B9-4D0E-07C98252A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2514600"/>
            <a:ext cx="7772400" cy="1792288"/>
          </a:xfrm>
        </p:spPr>
        <p:txBody>
          <a:bodyPr/>
          <a:lstStyle/>
          <a:p>
            <a:pPr eaLnBrk="1" hangingPunct="1"/>
            <a:r>
              <a:rPr lang="en-US" altLang="en-US" sz="1800"/>
              <a:t>A static member variable has certain special characteristics. These are</a:t>
            </a:r>
          </a:p>
          <a:p>
            <a:pPr lvl="1" eaLnBrk="1" hangingPunct="1"/>
            <a:r>
              <a:rPr lang="en-US" altLang="en-US" sz="1600"/>
              <a:t>It is initialized to zero when the first object of its class is created. </a:t>
            </a:r>
          </a:p>
          <a:p>
            <a:pPr lvl="1" eaLnBrk="1" hangingPunct="1"/>
            <a:r>
              <a:rPr lang="en-US" altLang="en-US" sz="1600"/>
              <a:t>Only one copy of the member is created for the entire class and is shared by all the objects of that class, no matter how many objects are created.</a:t>
            </a:r>
          </a:p>
          <a:p>
            <a:pPr lvl="1" eaLnBrk="1" hangingPunct="1"/>
            <a:r>
              <a:rPr lang="en-US" altLang="en-US" sz="1600"/>
              <a:t>It is visible only within the class, but its lifetime is the entire program.</a:t>
            </a:r>
          </a:p>
        </p:txBody>
      </p:sp>
      <p:sp>
        <p:nvSpPr>
          <p:cNvPr id="587780" name="Text Box 4">
            <a:extLst>
              <a:ext uri="{FF2B5EF4-FFF2-40B4-BE49-F238E27FC236}">
                <a16:creationId xmlns:a16="http://schemas.microsoft.com/office/drawing/2014/main" id="{7A47EE67-2C65-8583-EE9F-2B0FCBB1B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724400"/>
            <a:ext cx="685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lr>
                <a:schemeClr val="folHlink"/>
              </a:buClr>
              <a:buSzPct val="60000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en-US" sz="1800"/>
              <a:t> int item :: count; 	//definition of static data member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 build="p"/>
      <p:bldP spid="5877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D0AD98D-DE75-982B-13F5-8BA8A109F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Member Functions</a:t>
            </a:r>
          </a:p>
        </p:txBody>
      </p:sp>
      <p:sp>
        <p:nvSpPr>
          <p:cNvPr id="588803" name="Rectangle 3">
            <a:extLst>
              <a:ext uri="{FF2B5EF4-FFF2-40B4-BE49-F238E27FC236}">
                <a16:creationId xmlns:a16="http://schemas.microsoft.com/office/drawing/2014/main" id="{F81C40D6-E189-401C-B453-4B8F852A0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249487"/>
          </a:xfrm>
        </p:spPr>
        <p:txBody>
          <a:bodyPr/>
          <a:lstStyle/>
          <a:p>
            <a:pPr eaLnBrk="1" hangingPunct="1"/>
            <a:r>
              <a:rPr lang="en-US" altLang="en-US" sz="1800"/>
              <a:t>A member function that is declared static has the following properties</a:t>
            </a:r>
          </a:p>
          <a:p>
            <a:pPr lvl="1" eaLnBrk="1" hangingPunct="1"/>
            <a:r>
              <a:rPr lang="en-US" altLang="en-US" sz="1600"/>
              <a:t>A static function can have access to only other static members (functions or variables) declared in the same class.</a:t>
            </a:r>
          </a:p>
          <a:p>
            <a:pPr lvl="1" eaLnBrk="1" hangingPunct="1"/>
            <a:r>
              <a:rPr lang="en-US" altLang="en-US" sz="1600"/>
              <a:t>A static member function can be called using the class name (instead of its objects) as follows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			class name:: function-name;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64C7128-F7FE-061A-DAFF-2F7276E9F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of Objects</a:t>
            </a:r>
          </a:p>
        </p:txBody>
      </p:sp>
      <p:sp>
        <p:nvSpPr>
          <p:cNvPr id="589827" name="Rectangle 3">
            <a:extLst>
              <a:ext uri="{FF2B5EF4-FFF2-40B4-BE49-F238E27FC236}">
                <a16:creationId xmlns:a16="http://schemas.microsoft.com/office/drawing/2014/main" id="{DE0A32F7-2D07-AFF4-C0EE-E7EEAFC84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en-US" sz="1800"/>
              <a:t>We can have arrays of variables that are of the type class. Such variables are called arrays of objects</a:t>
            </a:r>
          </a:p>
        </p:txBody>
      </p:sp>
      <p:sp>
        <p:nvSpPr>
          <p:cNvPr id="589828" name="Text Box 4">
            <a:extLst>
              <a:ext uri="{FF2B5EF4-FFF2-40B4-BE49-F238E27FC236}">
                <a16:creationId xmlns:a16="http://schemas.microsoft.com/office/drawing/2014/main" id="{89D11710-954F-0DDA-0ECA-1EAA354AF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6553200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lr>
                <a:schemeClr val="folHlink"/>
              </a:buClr>
              <a:buSzPct val="60000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en-US" sz="1800"/>
              <a:t>class employee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en-US" sz="1800"/>
              <a:t>{	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en-US" sz="1800"/>
              <a:t>		char name[30];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en-US" sz="1800"/>
              <a:t>		float age;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en-US" sz="1800"/>
              <a:t>	public: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en-US" sz="1800"/>
              <a:t>		void getdata(void);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en-US" sz="1800"/>
              <a:t>		void putdata(void);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en-US" sz="1800"/>
              <a:t>};	</a:t>
            </a:r>
          </a:p>
        </p:txBody>
      </p:sp>
      <p:sp>
        <p:nvSpPr>
          <p:cNvPr id="589829" name="Text Box 5">
            <a:extLst>
              <a:ext uri="{FF2B5EF4-FFF2-40B4-BE49-F238E27FC236}">
                <a16:creationId xmlns:a16="http://schemas.microsoft.com/office/drawing/2014/main" id="{40F540B4-959F-A5AD-2D95-EED3A7B57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638800"/>
            <a:ext cx="6324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lr>
                <a:schemeClr val="folHlink"/>
              </a:buClr>
              <a:buSzPct val="60000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en-US" sz="1800"/>
              <a:t>employee manager[3];	//array of manager</a:t>
            </a:r>
          </a:p>
          <a:p>
            <a:pPr eaLnBrk="1" hangingPunct="1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en-US" sz="1800"/>
              <a:t>employee worker[75];	//array of workers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/>
      <p:bldP spid="589828" grpId="0"/>
      <p:bldP spid="5898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884E19B-A752-826D-4879-64CB077C1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Objects as Function Arguments</a:t>
            </a:r>
          </a:p>
        </p:txBody>
      </p:sp>
      <p:sp>
        <p:nvSpPr>
          <p:cNvPr id="590851" name="Rectangle 3">
            <a:extLst>
              <a:ext uri="{FF2B5EF4-FFF2-40B4-BE49-F238E27FC236}">
                <a16:creationId xmlns:a16="http://schemas.microsoft.com/office/drawing/2014/main" id="{D7EA0702-F569-83E7-BF01-61319159F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en-US" sz="1800"/>
              <a:t>Like any other data type, an object may be used as a function argument. </a:t>
            </a:r>
          </a:p>
        </p:txBody>
      </p:sp>
      <p:sp>
        <p:nvSpPr>
          <p:cNvPr id="590853" name="Text Box 5">
            <a:extLst>
              <a:ext uri="{FF2B5EF4-FFF2-40B4-BE49-F238E27FC236}">
                <a16:creationId xmlns:a16="http://schemas.microsoft.com/office/drawing/2014/main" id="{6A88102E-363B-780D-7DA8-B1C87BEDC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971800"/>
            <a:ext cx="1038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SzPct val="60000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en-US" sz="180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build="p"/>
      <p:bldP spid="5908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16DE67F-C5CA-EBC7-C7B0-87F405955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Friendly functions</a:t>
            </a:r>
          </a:p>
        </p:txBody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63F8E524-C339-1C32-BFC0-D743843FC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eaLnBrk="1" hangingPunct="1"/>
            <a:r>
              <a:rPr lang="en-US" altLang="en-US" sz="1800"/>
              <a:t>Private members cannot be accessed from outside the class.</a:t>
            </a:r>
          </a:p>
          <a:p>
            <a:pPr eaLnBrk="1" hangingPunct="1"/>
            <a:r>
              <a:rPr lang="en-US" altLang="en-US" sz="1800"/>
              <a:t>That is, a non-member function cannot have an access to the private data of a class.</a:t>
            </a:r>
          </a:p>
        </p:txBody>
      </p:sp>
      <p:sp>
        <p:nvSpPr>
          <p:cNvPr id="591876" name="Text Box 4">
            <a:extLst>
              <a:ext uri="{FF2B5EF4-FFF2-40B4-BE49-F238E27FC236}">
                <a16:creationId xmlns:a16="http://schemas.microsoft.com/office/drawing/2014/main" id="{9EB76DC3-8D84-E3A7-262C-B86EB3425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33800"/>
            <a:ext cx="7391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lr>
                <a:schemeClr val="folHlink"/>
              </a:buClr>
              <a:buSzPct val="60000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In such situations, C++ allows the function to be friend with the both classes, thereby allowing the function to have access to the private data of these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5" grpId="0" build="p"/>
      <p:bldP spid="5918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1932F2B-9B0F-AAA7-90F8-6984CA120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Friendly functions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B82F33E-64BE-E9B4-D274-9674CA0E8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General form to write friend function</a:t>
            </a:r>
          </a:p>
          <a:p>
            <a:pPr eaLnBrk="1" hangingPunct="1"/>
            <a:endParaRPr lang="en-US" altLang="en-US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Class ABC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		…….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		…….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	public: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		…….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		…….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		friend void xyz(void); //declaration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};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3C7A736-E152-8348-F5C5-51F685DAF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Friendly function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A0C0F3F-4037-50DE-885B-C98AEDA20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A friend function possesses certain special characteristics.</a:t>
            </a:r>
          </a:p>
          <a:p>
            <a:pPr lvl="1" eaLnBrk="1" hangingPunct="1"/>
            <a:r>
              <a:rPr lang="en-US" altLang="en-US" sz="1600"/>
              <a:t>It is not in the scope of the class to which it has been declared as </a:t>
            </a:r>
            <a:r>
              <a:rPr lang="en-US" altLang="en-US" sz="1600" b="1">
                <a:solidFill>
                  <a:schemeClr val="hlink"/>
                </a:solidFill>
              </a:rPr>
              <a:t>friend</a:t>
            </a:r>
            <a:r>
              <a:rPr lang="en-US" altLang="en-US" sz="1600"/>
              <a:t>.</a:t>
            </a:r>
          </a:p>
          <a:p>
            <a:pPr lvl="1" eaLnBrk="1" hangingPunct="1"/>
            <a:r>
              <a:rPr lang="en-US" altLang="en-US" sz="1600"/>
              <a:t>Since it is not in the scope of the class, it cannot be called using the object of that class</a:t>
            </a:r>
          </a:p>
          <a:p>
            <a:pPr lvl="1" eaLnBrk="1" hangingPunct="1"/>
            <a:r>
              <a:rPr lang="en-US" altLang="en-US" sz="1600"/>
              <a:t>It can be invoked like a normal function without the help of any object.</a:t>
            </a:r>
          </a:p>
          <a:p>
            <a:pPr lvl="1" eaLnBrk="1" hangingPunct="1"/>
            <a:r>
              <a:rPr lang="en-US" altLang="en-US" sz="1600"/>
              <a:t>Unlike member functions, it cannot access the member names directly and has to use an object name and dot membership operator with each member name.</a:t>
            </a:r>
          </a:p>
          <a:p>
            <a:pPr lvl="1" eaLnBrk="1" hangingPunct="1"/>
            <a:r>
              <a:rPr lang="en-US" altLang="en-US" sz="1600"/>
              <a:t>It can be declared either in the public or the private part of a class without affecting its meaning.</a:t>
            </a:r>
          </a:p>
          <a:p>
            <a:pPr lvl="1" eaLnBrk="1" hangingPunct="1"/>
            <a:r>
              <a:rPr lang="en-US" altLang="en-US" sz="1600"/>
              <a:t>Usually, it has the objects as arguments.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61E2A0F-C655-4129-62BD-8CCD6AD8B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18D3B366-3AF6-73CA-007C-FA29B8CF1162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182688" y="2017713"/>
            <a:ext cx="7199312" cy="3849687"/>
          </a:xfrm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A structure in C is a collection of similar &amp; dissimilar data types. C++ extends the reach of structures by allowing the inclusion of even functions within structures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Placing data &amp; functions together into a single entity is the central idea in object oriented programming.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64BDDC-DB52-74E2-0094-58CAADF43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Classes &amp; Objects In C++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91B8846-ABC2-FCDA-46E2-60B5A7A1F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There is almost no difference in the syntax of a structure and a class, hence at least in principle they can be used interchangeably.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But most C++ programmers use structures to exclusively hold data and classes to hold both data &amp; functions.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C1822A2-A6D4-1F6D-5D3F-3DB431A4F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389CAFF-C6F9-6B5A-F888-1F6976B9A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An object is an </a:t>
            </a:r>
            <a:r>
              <a:rPr lang="en-US" altLang="en-US" sz="2400" i="1">
                <a:solidFill>
                  <a:schemeClr val="hlink"/>
                </a:solidFill>
              </a:rPr>
              <a:t>instance </a:t>
            </a:r>
            <a:r>
              <a:rPr lang="en-US" altLang="en-US" sz="2400"/>
              <a:t>of a class, and the process of creating an object is called </a:t>
            </a:r>
            <a:r>
              <a:rPr lang="en-US" altLang="en-US" sz="2400" i="1">
                <a:solidFill>
                  <a:schemeClr val="hlink"/>
                </a:solidFill>
              </a:rPr>
              <a:t>instantiation</a:t>
            </a:r>
            <a:r>
              <a:rPr lang="en-US" altLang="en-US" sz="2400"/>
              <a:t>.</a:t>
            </a:r>
          </a:p>
          <a:p>
            <a:pPr lvl="1" eaLnBrk="1" hangingPunct="1"/>
            <a:r>
              <a:rPr lang="en-US" altLang="en-US" sz="2000"/>
              <a:t>rectangle r1,r2,r3   //known as instance variables.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In simplest terms a class is like a data type, where as an object is like a variable of that data type.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75FB16A-2CA8-6124-67BA-198D11B6C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a Class</a:t>
            </a:r>
          </a:p>
        </p:txBody>
      </p:sp>
      <p:sp>
        <p:nvSpPr>
          <p:cNvPr id="585731" name="Rectangle 3">
            <a:extLst>
              <a:ext uri="{FF2B5EF4-FFF2-40B4-BE49-F238E27FC236}">
                <a16:creationId xmlns:a16="http://schemas.microsoft.com/office/drawing/2014/main" id="{1301C73F-B4BE-421C-3F9C-5EB315A23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82687"/>
          </a:xfrm>
        </p:spPr>
        <p:txBody>
          <a:bodyPr/>
          <a:lstStyle/>
          <a:p>
            <a:pPr eaLnBrk="1" hangingPunct="1"/>
            <a:r>
              <a:rPr lang="en-US" altLang="en-US" sz="1800"/>
              <a:t>Generally, a class specification has two parts,</a:t>
            </a:r>
          </a:p>
          <a:p>
            <a:pPr lvl="1" eaLnBrk="1" hangingPunct="1"/>
            <a:r>
              <a:rPr lang="en-US" altLang="en-US" sz="1800"/>
              <a:t>Class Declaration</a:t>
            </a:r>
          </a:p>
          <a:p>
            <a:pPr lvl="1" eaLnBrk="1" hangingPunct="1"/>
            <a:r>
              <a:rPr lang="en-US" altLang="en-US" sz="1800"/>
              <a:t>Class function definitions.</a:t>
            </a:r>
          </a:p>
          <a:p>
            <a:pPr eaLnBrk="1" hangingPunct="1"/>
            <a:endParaRPr lang="en-US" altLang="en-US" sz="1800"/>
          </a:p>
        </p:txBody>
      </p:sp>
      <p:sp>
        <p:nvSpPr>
          <p:cNvPr id="585732" name="Text Box 4">
            <a:extLst>
              <a:ext uri="{FF2B5EF4-FFF2-40B4-BE49-F238E27FC236}">
                <a16:creationId xmlns:a16="http://schemas.microsoft.com/office/drawing/2014/main" id="{5EAFC106-0527-CC0F-D2B3-A2A0A0947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124200"/>
            <a:ext cx="4648200" cy="3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buClr>
                <a:schemeClr val="folHlink"/>
              </a:buClr>
              <a:buSzPct val="60000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class class_name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{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	private: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		variable declarations;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		function declarations;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	public: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		variable declarations;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		function declarations;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build="p"/>
      <p:bldP spid="5857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EEBE8A3-E01E-7370-1C08-A0FD4FA45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Defining member functions</a:t>
            </a:r>
          </a:p>
        </p:txBody>
      </p:sp>
      <p:sp>
        <p:nvSpPr>
          <p:cNvPr id="586755" name="Rectangle 3">
            <a:extLst>
              <a:ext uri="{FF2B5EF4-FFF2-40B4-BE49-F238E27FC236}">
                <a16:creationId xmlns:a16="http://schemas.microsoft.com/office/drawing/2014/main" id="{A2078650-192A-E1E2-787F-389D6C96F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82687"/>
          </a:xfrm>
        </p:spPr>
        <p:txBody>
          <a:bodyPr/>
          <a:lstStyle/>
          <a:p>
            <a:pPr eaLnBrk="1" hangingPunct="1"/>
            <a:r>
              <a:rPr lang="en-US" altLang="en-US" sz="2000"/>
              <a:t>Member functions can be defined in two places.</a:t>
            </a:r>
          </a:p>
          <a:p>
            <a:pPr lvl="1" eaLnBrk="1" hangingPunct="1"/>
            <a:r>
              <a:rPr lang="en-US" altLang="en-US" sz="1800"/>
              <a:t>Outside the class definition</a:t>
            </a:r>
          </a:p>
          <a:p>
            <a:pPr lvl="1" eaLnBrk="1" hangingPunct="1"/>
            <a:r>
              <a:rPr lang="en-US" altLang="en-US" sz="1800"/>
              <a:t>Inside the class definition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586756" name="Text Box 4">
            <a:extLst>
              <a:ext uri="{FF2B5EF4-FFF2-40B4-BE49-F238E27FC236}">
                <a16:creationId xmlns:a16="http://schemas.microsoft.com/office/drawing/2014/main" id="{DC1DE530-FF63-C95D-8AEA-3A48CC24E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73152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lr>
                <a:schemeClr val="folHlink"/>
              </a:buClr>
              <a:buSzPct val="60000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en-US" sz="1800" u="sng"/>
              <a:t>Outside the class definition</a:t>
            </a:r>
          </a:p>
          <a:p>
            <a:pPr eaLnBrk="1" hangingPunct="1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en-US" sz="1800"/>
              <a:t>Return-type class-name:: function-name (argument declaration)</a:t>
            </a:r>
          </a:p>
          <a:p>
            <a:pPr eaLnBrk="1" hangingPunct="1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en-US" sz="1800"/>
              <a:t>{</a:t>
            </a:r>
          </a:p>
          <a:p>
            <a:pPr eaLnBrk="1" hangingPunct="1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en-US" sz="1800"/>
              <a:t>	function body</a:t>
            </a:r>
          </a:p>
          <a:p>
            <a:pPr eaLnBrk="1" hangingPunct="1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  <a:p>
            <a:pPr eaLnBrk="1" hangingPunct="1">
              <a:spcBef>
                <a:spcPct val="50000"/>
              </a:spcBef>
              <a:buClrTx/>
              <a:buSzPct val="100000"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  <p:bldP spid="5867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4" name="Rectangle 4">
            <a:extLst>
              <a:ext uri="{FF2B5EF4-FFF2-40B4-BE49-F238E27FC236}">
                <a16:creationId xmlns:a16="http://schemas.microsoft.com/office/drawing/2014/main" id="{43F8A875-730A-A561-8A68-D926E3A4D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US" altLang="en-US" sz="2400"/>
              <a:t>#include&lt;iostream&gt;</a:t>
            </a:r>
            <a:br>
              <a:rPr lang="en-US" altLang="en-US" sz="2400"/>
            </a:br>
            <a:r>
              <a:rPr lang="en-US" altLang="en-US" sz="2400"/>
              <a:t>using namespace std;</a:t>
            </a:r>
          </a:p>
        </p:txBody>
      </p:sp>
      <p:sp>
        <p:nvSpPr>
          <p:cNvPr id="578565" name="Text Box 5">
            <a:extLst>
              <a:ext uri="{FF2B5EF4-FFF2-40B4-BE49-F238E27FC236}">
                <a16:creationId xmlns:a16="http://schemas.microsoft.com/office/drawing/2014/main" id="{E0CB1D84-77EB-7EF4-3161-F1A19E9ED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914400"/>
            <a:ext cx="6272213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buClr>
                <a:schemeClr val="folHlink"/>
              </a:buClr>
              <a:buSzPct val="60000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Class rectangle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	int len,br;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	void getdata()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	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		cout&lt;&lt;“Enter length &amp; breadth”;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		cin&gt;&gt;len&gt;&gt;br;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	void setdata(int l,int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	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		len=l;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		br=b;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	void displaydata()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	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		cout&lt;&lt;“length= “&lt;&lt;len;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		cout&lt;&lt;“breadth=“&lt;&lt;br;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4" grpId="0"/>
      <p:bldP spid="5785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2" name="Text Box 4">
            <a:extLst>
              <a:ext uri="{FF2B5EF4-FFF2-40B4-BE49-F238E27FC236}">
                <a16:creationId xmlns:a16="http://schemas.microsoft.com/office/drawing/2014/main" id="{6F80E132-2F94-B4A1-88AB-481C01732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0"/>
            <a:ext cx="6629400" cy="3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buClr>
                <a:schemeClr val="folHlink"/>
              </a:buClr>
              <a:buSzPct val="60000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	void area_peri()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	{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		int a,p;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		a=len*br;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		p=2*(len+br);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		cout&lt;&lt;“area=“&lt;&lt;a;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		cout&lt;&lt;“perimeter=“&lt;&lt;p;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	}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};</a:t>
            </a:r>
          </a:p>
        </p:txBody>
      </p:sp>
      <p:sp>
        <p:nvSpPr>
          <p:cNvPr id="580613" name="Text Box 5">
            <a:extLst>
              <a:ext uri="{FF2B5EF4-FFF2-40B4-BE49-F238E27FC236}">
                <a16:creationId xmlns:a16="http://schemas.microsoft.com/office/drawing/2014/main" id="{7AAAC3A2-5551-9998-8337-FC717E841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02038"/>
            <a:ext cx="7010400" cy="325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buClr>
                <a:schemeClr val="folHlink"/>
              </a:buClr>
              <a:buSzPct val="60000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int main()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{	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	rectangle r1,r2,r3;   //define 3 objects of class rectangle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	r1.setdata(10,20);  //set data in elements of the objects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	r1.displaydata();   //display the data set by setdata()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	r1.area_peri();	//calculate and print area &amp; perimeter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	return 0;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2" grpId="0"/>
      <p:bldP spid="5806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87E18E5-3895-EBF6-2E00-251F16F71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example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2720C97-83CE-BCB6-5269-3EDAB7506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Class declaration. // class rectangle</a:t>
            </a:r>
          </a:p>
          <a:p>
            <a:pPr eaLnBrk="1" hangingPunct="1"/>
            <a:r>
              <a:rPr lang="en-US" altLang="en-US" sz="2400"/>
              <a:t>Class is delimited by braces and terminated by a semicolon.</a:t>
            </a:r>
          </a:p>
          <a:p>
            <a:pPr eaLnBrk="1" hangingPunct="1"/>
            <a:r>
              <a:rPr lang="en-US" altLang="en-US" sz="2400"/>
              <a:t>The body of the class contains two unfamiliar keywords:</a:t>
            </a:r>
          </a:p>
          <a:p>
            <a:pPr lvl="1" eaLnBrk="1" hangingPunct="1"/>
            <a:r>
              <a:rPr lang="en-US" altLang="en-US" sz="2000"/>
              <a:t>private &amp; public, they are used in C++ to implement a concept called data hiding.</a:t>
            </a:r>
          </a:p>
          <a:p>
            <a:pPr eaLnBrk="1" hangingPunct="1"/>
            <a:r>
              <a:rPr lang="en-US" altLang="en-US" sz="2400"/>
              <a:t>In the class the data items </a:t>
            </a:r>
            <a:r>
              <a:rPr lang="en-US" altLang="en-US" sz="2400">
                <a:solidFill>
                  <a:schemeClr val="hlink"/>
                </a:solidFill>
              </a:rPr>
              <a:t>len</a:t>
            </a:r>
            <a:r>
              <a:rPr lang="en-US" altLang="en-US" sz="2400"/>
              <a:t> &amp; </a:t>
            </a:r>
            <a:r>
              <a:rPr lang="en-US" altLang="en-US" sz="2400">
                <a:solidFill>
                  <a:schemeClr val="hlink"/>
                </a:solidFill>
              </a:rPr>
              <a:t>br </a:t>
            </a:r>
            <a:r>
              <a:rPr lang="en-US" altLang="en-US" sz="2400"/>
              <a:t>follow the keyword private, so they can be accessed from within the class, but not from outside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079F9AA3DAE41BFFDB638BE5E8259" ma:contentTypeVersion="7" ma:contentTypeDescription="Create a new document." ma:contentTypeScope="" ma:versionID="f33c7f5246b0de1ec646115df3a74e97">
  <xsd:schema xmlns:xsd="http://www.w3.org/2001/XMLSchema" xmlns:xs="http://www.w3.org/2001/XMLSchema" xmlns:p="http://schemas.microsoft.com/office/2006/metadata/properties" xmlns:ns2="96b73ab5-af18-480c-badd-1b0e5ede93fa" targetNamespace="http://schemas.microsoft.com/office/2006/metadata/properties" ma:root="true" ma:fieldsID="906298545068bdd81ff8ad624f8314d3" ns2:_="">
    <xsd:import namespace="96b73ab5-af18-480c-badd-1b0e5ede93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b73ab5-af18-480c-badd-1b0e5ede93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652138-6754-43F8-8BE3-54BB8198D0B7}"/>
</file>

<file path=customXml/itemProps2.xml><?xml version="1.0" encoding="utf-8"?>
<ds:datastoreItem xmlns:ds="http://schemas.openxmlformats.org/officeDocument/2006/customXml" ds:itemID="{41FEC4DE-C85A-47CA-8B3E-64AD1DE756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5D6BDB-CB4D-4FF3-8420-A7AB8C272CD0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Blends</vt:lpstr>
      <vt:lpstr>4. Classes and Objects In C++</vt:lpstr>
      <vt:lpstr>Introduction</vt:lpstr>
      <vt:lpstr>Classes &amp; Objects In C++</vt:lpstr>
      <vt:lpstr>Object</vt:lpstr>
      <vt:lpstr>Specifying a Class</vt:lpstr>
      <vt:lpstr>Defining member functions</vt:lpstr>
      <vt:lpstr>#include&lt;iostream&gt; using namespace std;</vt:lpstr>
      <vt:lpstr>PowerPoint Presentation</vt:lpstr>
      <vt:lpstr>From example</vt:lpstr>
      <vt:lpstr>From example</vt:lpstr>
      <vt:lpstr>From example</vt:lpstr>
      <vt:lpstr>Static Data Members</vt:lpstr>
      <vt:lpstr>Static Member Functions</vt:lpstr>
      <vt:lpstr>Arrays of Objects</vt:lpstr>
      <vt:lpstr>Objects as Function Arguments</vt:lpstr>
      <vt:lpstr>Friendly functions</vt:lpstr>
      <vt:lpstr>Friendly functions </vt:lpstr>
      <vt:lpstr>Friendly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subject>Object-Oriented Programming with Java</dc:subject>
  <dc:creator>Prashanth Kumar Shetty, MCIS, Manipal</dc:creator>
  <cp:revision>1</cp:revision>
  <dcterms:created xsi:type="dcterms:W3CDTF">2002-02-10T21:00:01Z</dcterms:created>
  <dcterms:modified xsi:type="dcterms:W3CDTF">2024-01-12T09:59:46Z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0x0101004A5079F9AA3DAE41BFFDB638BE5E8259</vt:lpwstr>
  </property>
</Properties>
</file>