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82" r:id="rId6"/>
    <p:sldId id="327" r:id="rId7"/>
    <p:sldId id="325" r:id="rId8"/>
    <p:sldId id="281" r:id="rId9"/>
    <p:sldId id="262" r:id="rId10"/>
    <p:sldId id="263" r:id="rId11"/>
    <p:sldId id="283" r:id="rId12"/>
    <p:sldId id="284"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8" r:id="rId26"/>
    <p:sldId id="279" r:id="rId27"/>
    <p:sldId id="319" r:id="rId28"/>
    <p:sldId id="320" r:id="rId29"/>
    <p:sldId id="287" r:id="rId30"/>
    <p:sldId id="328" r:id="rId31"/>
    <p:sldId id="285" r:id="rId32"/>
    <p:sldId id="286" r:id="rId33"/>
    <p:sldId id="329" r:id="rId34"/>
    <p:sldId id="326" r:id="rId35"/>
    <p:sldId id="330" r:id="rId36"/>
    <p:sldId id="290" r:id="rId37"/>
    <p:sldId id="291" r:id="rId38"/>
    <p:sldId id="300" r:id="rId39"/>
    <p:sldId id="292" r:id="rId40"/>
    <p:sldId id="293" r:id="rId41"/>
    <p:sldId id="294" r:id="rId42"/>
    <p:sldId id="295" r:id="rId43"/>
    <p:sldId id="296" r:id="rId44"/>
    <p:sldId id="301" r:id="rId45"/>
    <p:sldId id="302" r:id="rId46"/>
    <p:sldId id="312" r:id="rId47"/>
    <p:sldId id="303" r:id="rId48"/>
    <p:sldId id="304" r:id="rId49"/>
    <p:sldId id="305" r:id="rId50"/>
    <p:sldId id="331" r:id="rId51"/>
    <p:sldId id="321" r:id="rId52"/>
    <p:sldId id="322" r:id="rId53"/>
    <p:sldId id="323" r:id="rId54"/>
    <p:sldId id="324" r:id="rId55"/>
    <p:sldId id="306" r:id="rId56"/>
    <p:sldId id="307" r:id="rId57"/>
    <p:sldId id="308" r:id="rId58"/>
    <p:sldId id="309" r:id="rId59"/>
    <p:sldId id="310" r:id="rId60"/>
    <p:sldId id="333" r:id="rId61"/>
    <p:sldId id="332" r:id="rId62"/>
    <p:sldId id="313" r:id="rId63"/>
    <p:sldId id="31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53" autoAdjust="0"/>
    <p:restoredTop sz="94364" autoAdjust="0"/>
  </p:normalViewPr>
  <p:slideViewPr>
    <p:cSldViewPr snapToGrid="0">
      <p:cViewPr>
        <p:scale>
          <a:sx n="70" d="100"/>
          <a:sy n="70" d="100"/>
        </p:scale>
        <p:origin x="151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23AEE-E44E-4D39-83D6-1D8581D54A8A}" type="datetimeFigureOut">
              <a:rPr lang="en-US" smtClean="0"/>
              <a:t>12/21/2020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A21B0-15F1-47FB-9EE1-EBB0F105B2CC}" type="slidenum">
              <a:rPr lang="en-US" smtClean="0"/>
              <a:t>‹#›</a:t>
            </a:fld>
            <a:endParaRPr lang="en-US"/>
          </a:p>
        </p:txBody>
      </p:sp>
    </p:spTree>
    <p:extLst>
      <p:ext uri="{BB962C8B-B14F-4D97-AF65-F5344CB8AC3E}">
        <p14:creationId xmlns:p14="http://schemas.microsoft.com/office/powerpoint/2010/main" val="135585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PSL is an abbreviation for Property Specification Language. A property is a </a:t>
            </a:r>
            <a:r>
              <a:rPr lang="en-IN" sz="1200" b="0" i="0" kern="1200" dirty="0" err="1" smtClean="0">
                <a:solidFill>
                  <a:schemeClr val="tx1"/>
                </a:solidFill>
                <a:effectLst/>
                <a:latin typeface="+mn-lt"/>
                <a:ea typeface="+mn-ea"/>
                <a:cs typeface="+mn-cs"/>
              </a:rPr>
              <a:t>boolean</a:t>
            </a:r>
            <a:r>
              <a:rPr lang="en-IN" sz="1200" b="0" i="0" kern="1200" dirty="0" smtClean="0">
                <a:solidFill>
                  <a:schemeClr val="tx1"/>
                </a:solidFill>
                <a:effectLst/>
                <a:latin typeface="+mn-lt"/>
                <a:ea typeface="+mn-ea"/>
                <a:cs typeface="+mn-cs"/>
              </a:rPr>
              <a:t>-valued fact about a design-under-test.</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7</a:t>
            </a:fld>
            <a:endParaRPr lang="en-US"/>
          </a:p>
        </p:txBody>
      </p:sp>
    </p:spTree>
    <p:extLst>
      <p:ext uri="{BB962C8B-B14F-4D97-AF65-F5344CB8AC3E}">
        <p14:creationId xmlns:p14="http://schemas.microsoft.com/office/powerpoint/2010/main" val="391451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err="1" smtClean="0"/>
              <a:t>argc</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argument count</a:t>
            </a:r>
            <a:r>
              <a:rPr lang="en-IN" sz="1200" b="0" i="0" kern="1200" dirty="0" smtClean="0">
                <a:solidFill>
                  <a:schemeClr val="tx1"/>
                </a:solidFill>
                <a:effectLst/>
                <a:latin typeface="+mn-lt"/>
                <a:ea typeface="+mn-ea"/>
                <a:cs typeface="+mn-cs"/>
              </a:rPr>
              <a:t>) and </a:t>
            </a:r>
            <a:r>
              <a:rPr lang="en-IN" dirty="0" err="1" smtClean="0"/>
              <a:t>argv</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argument vector</a:t>
            </a:r>
            <a:r>
              <a:rPr lang="en-IN" sz="1200" b="0" i="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but they can be given any valid identifier: </a:t>
            </a:r>
            <a:r>
              <a:rPr lang="en-IN" dirty="0" err="1" smtClean="0"/>
              <a:t>int</a:t>
            </a:r>
            <a:r>
              <a:rPr lang="en-IN" dirty="0" smtClean="0"/>
              <a:t> main(</a:t>
            </a:r>
            <a:r>
              <a:rPr lang="en-IN" dirty="0" err="1" smtClean="0"/>
              <a:t>int</a:t>
            </a:r>
            <a:r>
              <a:rPr lang="en-IN" dirty="0" smtClean="0"/>
              <a:t> </a:t>
            </a:r>
            <a:r>
              <a:rPr lang="en-IN" dirty="0" err="1" smtClean="0"/>
              <a:t>num_args</a:t>
            </a:r>
            <a:r>
              <a:rPr lang="en-IN" dirty="0" smtClean="0"/>
              <a:t>, char** </a:t>
            </a:r>
            <a:r>
              <a:rPr lang="en-IN" dirty="0" err="1" smtClean="0"/>
              <a:t>arg_strings</a:t>
            </a:r>
            <a:r>
              <a:rPr lang="en-IN" dirty="0" smtClean="0"/>
              <a:t>)</a:t>
            </a:r>
            <a:r>
              <a:rPr lang="en-IN" sz="1200" b="0" i="0" kern="1200" dirty="0" smtClean="0">
                <a:solidFill>
                  <a:schemeClr val="tx1"/>
                </a:solidFill>
                <a:effectLst/>
                <a:latin typeface="+mn-lt"/>
                <a:ea typeface="+mn-ea"/>
                <a:cs typeface="+mn-cs"/>
              </a:rPr>
              <a:t> is equally valid</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They can also be omitted entirely, yielding </a:t>
            </a:r>
            <a:r>
              <a:rPr lang="en-IN" dirty="0" err="1" smtClean="0"/>
              <a:t>int</a:t>
            </a:r>
            <a:r>
              <a:rPr lang="en-IN" dirty="0" smtClean="0"/>
              <a:t> main()</a:t>
            </a:r>
            <a:r>
              <a:rPr lang="en-IN" sz="1200" b="0" i="0" kern="1200" dirty="0" smtClean="0">
                <a:solidFill>
                  <a:schemeClr val="tx1"/>
                </a:solidFill>
                <a:effectLst/>
                <a:latin typeface="+mn-lt"/>
                <a:ea typeface="+mn-ea"/>
                <a:cs typeface="+mn-cs"/>
              </a:rPr>
              <a:t>, if you do not intend to process command line arguments.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Ex: </a:t>
            </a:r>
            <a:r>
              <a:rPr lang="en-US" dirty="0" smtClean="0"/>
              <a:t>./test a1 b2 c3</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33</a:t>
            </a:fld>
            <a:endParaRPr lang="en-US"/>
          </a:p>
        </p:txBody>
      </p:sp>
    </p:spTree>
    <p:extLst>
      <p:ext uri="{BB962C8B-B14F-4D97-AF65-F5344CB8AC3E}">
        <p14:creationId xmlns:p14="http://schemas.microsoft.com/office/powerpoint/2010/main" val="89459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34</a:t>
            </a:fld>
            <a:endParaRPr lang="en-US"/>
          </a:p>
        </p:txBody>
      </p:sp>
    </p:spTree>
    <p:extLst>
      <p:ext uri="{BB962C8B-B14F-4D97-AF65-F5344CB8AC3E}">
        <p14:creationId xmlns:p14="http://schemas.microsoft.com/office/powerpoint/2010/main" val="457343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irun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helpall</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35</a:t>
            </a:fld>
            <a:endParaRPr lang="en-US"/>
          </a:p>
        </p:txBody>
      </p:sp>
    </p:spTree>
    <p:extLst>
      <p:ext uri="{BB962C8B-B14F-4D97-AF65-F5344CB8AC3E}">
        <p14:creationId xmlns:p14="http://schemas.microsoft.com/office/powerpoint/2010/main" val="2680880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A7C54-0DC9-4A03-B526-9C148E8581FC}" type="slidenum">
              <a:rPr lang="en-US" altLang="en-US"/>
              <a:pPr/>
              <a:t>36</a:t>
            </a:fld>
            <a:endParaRPr lang="en-US" altLang="en-US"/>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91943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44432-FD8A-4D6D-A63B-74B98A54C586}" type="slidenum">
              <a:rPr lang="en-US" altLang="en-US"/>
              <a:pPr/>
              <a:t>37</a:t>
            </a:fld>
            <a:endParaRPr lang="en-US" altLang="en-US"/>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76835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25BCC-A556-4AC7-879F-585E5781098D}" type="slidenum">
              <a:rPr lang="en-US" altLang="en-US"/>
              <a:pPr/>
              <a:t>39</a:t>
            </a:fld>
            <a:endParaRPr lang="en-US" alt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r>
              <a:rPr lang="en-US" altLang="en-US" dirty="0" err="1" smtClean="0"/>
              <a:t>sc_fix</a:t>
            </a:r>
            <a:r>
              <a:rPr lang="en-US" altLang="en-US" dirty="0" smtClean="0"/>
              <a:t>* - Fixed Point Numbers (DSP)</a:t>
            </a:r>
            <a:endParaRPr lang="en-US" altLang="en-US" dirty="0"/>
          </a:p>
        </p:txBody>
      </p:sp>
    </p:spTree>
    <p:extLst>
      <p:ext uri="{BB962C8B-B14F-4D97-AF65-F5344CB8AC3E}">
        <p14:creationId xmlns:p14="http://schemas.microsoft.com/office/powerpoint/2010/main" val="3522765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6462BF-7265-4952-993F-62E6896562AE}" type="slidenum">
              <a:rPr lang="en-US" altLang="en-US"/>
              <a:pPr/>
              <a:t>40</a:t>
            </a:fld>
            <a:endParaRPr lang="en-US" alt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6567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CE84B4-45E3-49FB-93F7-FB893A1B8D6C}" type="slidenum">
              <a:rPr lang="en-US" altLang="en-US"/>
              <a:pPr/>
              <a:t>41</a:t>
            </a:fld>
            <a:endParaRPr lang="en-US" alt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6399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9474D-9101-4C04-927C-8FB9B1BCD243}" type="slidenum">
              <a:rPr lang="en-US" altLang="en-US"/>
              <a:pPr/>
              <a:t>42</a:t>
            </a:fld>
            <a:endParaRPr lang="en-US" alt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2294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35D8F-FBD5-4581-A835-B56898C30F49}" type="slidenum">
              <a:rPr lang="en-US" altLang="en-US"/>
              <a:pPr/>
              <a:t>43</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83689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Example: Consider the Class of </a:t>
            </a:r>
            <a:r>
              <a:rPr lang="en-IN" sz="1200" b="1" i="0" kern="1200" dirty="0" smtClean="0">
                <a:solidFill>
                  <a:schemeClr val="tx1"/>
                </a:solidFill>
                <a:effectLst/>
                <a:latin typeface="+mn-lt"/>
                <a:ea typeface="+mn-ea"/>
                <a:cs typeface="+mn-cs"/>
              </a:rPr>
              <a:t>Cars</a:t>
            </a:r>
            <a:r>
              <a:rPr lang="en-IN" sz="1200" b="0" i="0" kern="1200" dirty="0" smtClean="0">
                <a:solidFill>
                  <a:schemeClr val="tx1"/>
                </a:solidFill>
                <a:effectLst/>
                <a:latin typeface="+mn-lt"/>
                <a:ea typeface="+mn-ea"/>
                <a:cs typeface="+mn-cs"/>
              </a:rPr>
              <a:t>. There may be many cars with different names and brand but all of them will share some common properties like all of them will have </a:t>
            </a:r>
            <a:r>
              <a:rPr lang="en-IN" sz="1200" b="0" i="1" kern="1200" dirty="0" smtClean="0">
                <a:solidFill>
                  <a:schemeClr val="tx1"/>
                </a:solidFill>
                <a:effectLst/>
                <a:latin typeface="+mn-lt"/>
                <a:ea typeface="+mn-ea"/>
                <a:cs typeface="+mn-cs"/>
              </a:rPr>
              <a:t>4 wheels</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Speed Limit</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Mileage range</a:t>
            </a:r>
            <a:r>
              <a:rPr lang="en-IN" sz="1200" b="0" i="0" kern="1200" dirty="0" smtClean="0">
                <a:solidFill>
                  <a:schemeClr val="tx1"/>
                </a:solidFill>
                <a:effectLst/>
                <a:latin typeface="+mn-lt"/>
                <a:ea typeface="+mn-ea"/>
                <a:cs typeface="+mn-cs"/>
              </a:rPr>
              <a:t> etc. So here, Car is the class and wheels, speed limits, mileage are their properties.</a:t>
            </a:r>
          </a:p>
          <a:p>
            <a:r>
              <a:rPr lang="en-IN" sz="1200" b="0" i="0" kern="1200" dirty="0" smtClean="0">
                <a:solidFill>
                  <a:schemeClr val="tx1"/>
                </a:solidFill>
                <a:effectLst/>
                <a:latin typeface="+mn-lt"/>
                <a:ea typeface="+mn-ea"/>
                <a:cs typeface="+mn-cs"/>
              </a:rPr>
              <a:t>A Class is a user defined data-type which have data members and member functions</a:t>
            </a:r>
          </a:p>
          <a:p>
            <a:r>
              <a:rPr lang="en-IN" sz="1200" b="0" i="0" kern="1200" dirty="0" smtClean="0">
                <a:solidFill>
                  <a:schemeClr val="tx1"/>
                </a:solidFill>
                <a:effectLst/>
                <a:latin typeface="+mn-lt"/>
                <a:ea typeface="+mn-ea"/>
                <a:cs typeface="+mn-cs"/>
              </a:rPr>
              <a:t>Data members are the data variables and member functions are the functions used to manipulate these variables</a:t>
            </a:r>
          </a:p>
          <a:p>
            <a:r>
              <a:rPr lang="en-IN" sz="1200" b="0" i="0" kern="1200" dirty="0" smtClean="0">
                <a:solidFill>
                  <a:schemeClr val="tx1"/>
                </a:solidFill>
                <a:effectLst/>
                <a:latin typeface="+mn-lt"/>
                <a:ea typeface="+mn-ea"/>
                <a:cs typeface="+mn-cs"/>
              </a:rPr>
              <a:t>data member will be </a:t>
            </a:r>
            <a:r>
              <a:rPr lang="en-IN" sz="1200" b="0" i="1" kern="1200" dirty="0" smtClean="0">
                <a:solidFill>
                  <a:schemeClr val="tx1"/>
                </a:solidFill>
                <a:effectLst/>
                <a:latin typeface="+mn-lt"/>
                <a:ea typeface="+mn-ea"/>
                <a:cs typeface="+mn-cs"/>
              </a:rPr>
              <a:t>speed limit</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mileage</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etc</a:t>
            </a:r>
            <a:r>
              <a:rPr lang="en-IN" sz="1200" b="0" i="0" kern="1200" dirty="0" smtClean="0">
                <a:solidFill>
                  <a:schemeClr val="tx1"/>
                </a:solidFill>
                <a:effectLst/>
                <a:latin typeface="+mn-lt"/>
                <a:ea typeface="+mn-ea"/>
                <a:cs typeface="+mn-cs"/>
              </a:rPr>
              <a:t> and member functions can be </a:t>
            </a:r>
            <a:r>
              <a:rPr lang="en-IN" sz="1200" b="0" i="1" kern="1200" dirty="0" smtClean="0">
                <a:solidFill>
                  <a:schemeClr val="tx1"/>
                </a:solidFill>
                <a:effectLst/>
                <a:latin typeface="+mn-lt"/>
                <a:ea typeface="+mn-ea"/>
                <a:cs typeface="+mn-cs"/>
              </a:rPr>
              <a:t>apply brakes</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increase speed</a:t>
            </a:r>
            <a:r>
              <a:rPr lang="en-IN" sz="1200" b="0" i="0" kern="1200" dirty="0" smtClean="0">
                <a:solidFill>
                  <a:schemeClr val="tx1"/>
                </a:solidFill>
                <a:effectLst/>
                <a:latin typeface="+mn-lt"/>
                <a:ea typeface="+mn-ea"/>
                <a:cs typeface="+mn-cs"/>
              </a:rPr>
              <a:t> </a:t>
            </a:r>
            <a:r>
              <a:rPr lang="en-IN" sz="1200" b="0" i="0" kern="1200" dirty="0" err="1" smtClean="0">
                <a:solidFill>
                  <a:schemeClr val="tx1"/>
                </a:solidFill>
                <a:effectLst/>
                <a:latin typeface="+mn-lt"/>
                <a:ea typeface="+mn-ea"/>
                <a:cs typeface="+mn-cs"/>
              </a:rPr>
              <a:t>etc</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10</a:t>
            </a:fld>
            <a:endParaRPr lang="en-US"/>
          </a:p>
        </p:txBody>
      </p:sp>
    </p:spTree>
    <p:extLst>
      <p:ext uri="{BB962C8B-B14F-4D97-AF65-F5344CB8AC3E}">
        <p14:creationId xmlns:p14="http://schemas.microsoft.com/office/powerpoint/2010/main" val="1970532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Instances of the </a:t>
            </a:r>
            <a:r>
              <a:rPr lang="en-IN" sz="1200" b="0" i="0" u="none" strike="noStrike" kern="1200" baseline="0" dirty="0" err="1" smtClean="0">
                <a:solidFill>
                  <a:schemeClr val="tx1"/>
                </a:solidFill>
                <a:latin typeface="+mn-lt"/>
                <a:ea typeface="+mn-ea"/>
                <a:cs typeface="+mn-cs"/>
              </a:rPr>
              <a:t>SystemC</a:t>
            </a:r>
            <a:r>
              <a:rPr lang="en-IN" sz="1200" b="0" i="0" u="none" strike="noStrike" kern="1200" baseline="0" dirty="0" smtClean="0">
                <a:solidFill>
                  <a:schemeClr val="tx1"/>
                </a:solidFill>
                <a:latin typeface="+mn-lt"/>
                <a:ea typeface="+mn-ea"/>
                <a:cs typeface="+mn-cs"/>
              </a:rPr>
              <a:t> data types may be converted to a standard C++ string using the data type’s </a:t>
            </a:r>
            <a:r>
              <a:rPr lang="en-IN" sz="1200" b="1" i="0" u="none" strike="noStrike" kern="1200" baseline="0" dirty="0" err="1" smtClean="0">
                <a:solidFill>
                  <a:schemeClr val="tx1"/>
                </a:solidFill>
                <a:latin typeface="+mn-lt"/>
                <a:ea typeface="+mn-ea"/>
                <a:cs typeface="+mn-cs"/>
              </a:rPr>
              <a:t>to_string</a:t>
            </a:r>
            <a:r>
              <a:rPr lang="en-IN" sz="1200" b="1" i="0" u="none" strike="noStrike" kern="1200" baseline="0" dirty="0" smtClean="0">
                <a:solidFill>
                  <a:schemeClr val="tx1"/>
                </a:solidFill>
                <a:latin typeface="+mn-lt"/>
                <a:ea typeface="+mn-ea"/>
                <a:cs typeface="+mn-cs"/>
              </a:rPr>
              <a:t> </a:t>
            </a:r>
            <a:r>
              <a:rPr lang="en-IN" sz="1200" b="0" i="0" u="none" strike="noStrike" kern="1200" baseline="0" dirty="0" smtClean="0">
                <a:solidFill>
                  <a:schemeClr val="tx1"/>
                </a:solidFill>
                <a:latin typeface="+mn-lt"/>
                <a:ea typeface="+mn-ea"/>
                <a:cs typeface="+mn-cs"/>
              </a:rPr>
              <a:t>method</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44</a:t>
            </a:fld>
            <a:endParaRPr lang="en-US"/>
          </a:p>
        </p:txBody>
      </p:sp>
    </p:spTree>
    <p:extLst>
      <p:ext uri="{BB962C8B-B14F-4D97-AF65-F5344CB8AC3E}">
        <p14:creationId xmlns:p14="http://schemas.microsoft.com/office/powerpoint/2010/main" val="137848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sz="2000" dirty="0" smtClean="0"/>
              <a:t>For example, it might take 2 seconds by your watch (wall-clock time) to simulate 15 </a:t>
            </a:r>
            <a:r>
              <a:rPr lang="en-IN" sz="2000" dirty="0" err="1" smtClean="0"/>
              <a:t>ms</a:t>
            </a:r>
            <a:r>
              <a:rPr lang="en-IN" sz="2000" dirty="0" smtClean="0"/>
              <a:t> (simulated time) of your design, but it may only take 1 second (processor time) of the CPU because another program was hogging the processor.</a:t>
            </a:r>
          </a:p>
          <a:p>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48</a:t>
            </a:fld>
            <a:endParaRPr lang="en-US"/>
          </a:p>
        </p:txBody>
      </p:sp>
    </p:spTree>
    <p:extLst>
      <p:ext uri="{BB962C8B-B14F-4D97-AF65-F5344CB8AC3E}">
        <p14:creationId xmlns:p14="http://schemas.microsoft.com/office/powerpoint/2010/main" val="530065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err="1" smtClean="0">
                <a:solidFill>
                  <a:schemeClr val="tx1"/>
                </a:solidFill>
                <a:latin typeface="+mn-lt"/>
                <a:ea typeface="+mn-ea"/>
                <a:cs typeface="+mn-cs"/>
              </a:rPr>
              <a:t>SystemC’s</a:t>
            </a:r>
            <a:r>
              <a:rPr lang="en-IN" sz="1200" b="0" i="0" u="none" strike="noStrike" kern="1200" baseline="0" dirty="0" smtClean="0">
                <a:solidFill>
                  <a:schemeClr val="tx1"/>
                </a:solidFill>
                <a:latin typeface="+mn-lt"/>
                <a:ea typeface="+mn-ea"/>
                <a:cs typeface="+mn-cs"/>
              </a:rPr>
              <a:t> primitive channels are known as primitive because they contain no hierarchy, no simulation processes, and are designed simple to be very fast</a:t>
            </a:r>
          </a:p>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char* kind() : Return string "</a:t>
            </a:r>
            <a:r>
              <a:rPr lang="en-IN" dirty="0" err="1" smtClean="0"/>
              <a:t>sc_mutex</a:t>
            </a:r>
            <a:r>
              <a:rPr lang="en-IN" smtClean="0"/>
              <a:t>"</a:t>
            </a:r>
          </a:p>
        </p:txBody>
      </p:sp>
      <p:sp>
        <p:nvSpPr>
          <p:cNvPr id="4" name="Slide Number Placeholder 3"/>
          <p:cNvSpPr>
            <a:spLocks noGrp="1"/>
          </p:cNvSpPr>
          <p:nvPr>
            <p:ph type="sldNum" sz="quarter" idx="10"/>
          </p:nvPr>
        </p:nvSpPr>
        <p:spPr/>
        <p:txBody>
          <a:bodyPr/>
          <a:lstStyle/>
          <a:p>
            <a:fld id="{F6FA21B0-15F1-47FB-9EE1-EBB0F105B2CC}" type="slidenum">
              <a:rPr lang="en-US" smtClean="0"/>
              <a:t>55</a:t>
            </a:fld>
            <a:endParaRPr lang="en-US"/>
          </a:p>
        </p:txBody>
      </p:sp>
    </p:spTree>
    <p:extLst>
      <p:ext uri="{BB962C8B-B14F-4D97-AF65-F5344CB8AC3E}">
        <p14:creationId xmlns:p14="http://schemas.microsoft.com/office/powerpoint/2010/main" val="339004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SC_METHOD </a:t>
            </a:r>
            <a:r>
              <a:rPr lang="en-US" sz="1200" b="0" i="0" u="none" strike="noStrike" kern="1200" baseline="0" dirty="0" smtClean="0">
                <a:solidFill>
                  <a:schemeClr val="tx1"/>
                </a:solidFill>
                <a:latin typeface="+mn-lt"/>
                <a:ea typeface="+mn-ea"/>
                <a:cs typeface="+mn-cs"/>
              </a:rPr>
              <a:t>implements </a:t>
            </a:r>
            <a:r>
              <a:rPr lang="en-IN" sz="1200" b="0" i="0" u="none" strike="noStrike" kern="1200" baseline="0" dirty="0" smtClean="0">
                <a:solidFill>
                  <a:schemeClr val="tx1"/>
                </a:solidFill>
                <a:latin typeface="+mn-lt"/>
                <a:ea typeface="+mn-ea"/>
                <a:cs typeface="+mn-cs"/>
              </a:rPr>
              <a:t>dynamic sensitivity with a </a:t>
            </a:r>
            <a:r>
              <a:rPr lang="en-IN" sz="1200" b="1" i="0" u="none" strike="noStrike" kern="1200" baseline="0" dirty="0" err="1" smtClean="0">
                <a:solidFill>
                  <a:schemeClr val="tx1"/>
                </a:solidFill>
                <a:latin typeface="+mn-lt"/>
                <a:ea typeface="+mn-ea"/>
                <a:cs typeface="+mn-cs"/>
              </a:rPr>
              <a:t>next_trigger</a:t>
            </a:r>
            <a:r>
              <a:rPr lang="en-IN" sz="1200" b="1" i="0" u="none" strike="noStrike" kern="1200" baseline="0" dirty="0" smtClean="0">
                <a:solidFill>
                  <a:schemeClr val="tx1"/>
                </a:solidFill>
                <a:latin typeface="+mn-lt"/>
                <a:ea typeface="+mn-ea"/>
                <a:cs typeface="+mn-cs"/>
              </a:rPr>
              <a:t>(</a:t>
            </a:r>
            <a:r>
              <a:rPr lang="en-IN" sz="1200" b="1" i="0" u="none" strike="noStrike" kern="1200" baseline="0" dirty="0" err="1" smtClean="0">
                <a:solidFill>
                  <a:schemeClr val="tx1"/>
                </a:solidFill>
                <a:latin typeface="+mn-lt"/>
                <a:ea typeface="+mn-ea"/>
                <a:cs typeface="+mn-cs"/>
              </a:rPr>
              <a:t>arg</a:t>
            </a:r>
            <a:r>
              <a:rPr lang="en-IN" sz="1200" b="1" i="0" u="none" strike="noStrike" kern="1200" baseline="0" dirty="0" smtClean="0">
                <a:solidFill>
                  <a:schemeClr val="tx1"/>
                </a:solidFill>
                <a:latin typeface="+mn-lt"/>
                <a:ea typeface="+mn-ea"/>
                <a:cs typeface="+mn-cs"/>
              </a:rPr>
              <a:t>) </a:t>
            </a:r>
            <a:r>
              <a:rPr lang="en-IN" sz="1200" b="0" i="0" u="none" strike="noStrike" kern="1200" baseline="0" dirty="0" smtClean="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59</a:t>
            </a:fld>
            <a:endParaRPr lang="en-US"/>
          </a:p>
        </p:txBody>
      </p:sp>
    </p:spTree>
    <p:extLst>
      <p:ext uri="{BB962C8B-B14F-4D97-AF65-F5344CB8AC3E}">
        <p14:creationId xmlns:p14="http://schemas.microsoft.com/office/powerpoint/2010/main" val="1183367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SC_METHOD </a:t>
            </a:r>
            <a:r>
              <a:rPr lang="en-US" sz="1200" b="0" i="0" u="none" strike="noStrike" kern="1200" baseline="0" dirty="0" smtClean="0">
                <a:solidFill>
                  <a:schemeClr val="tx1"/>
                </a:solidFill>
                <a:latin typeface="+mn-lt"/>
                <a:ea typeface="+mn-ea"/>
                <a:cs typeface="+mn-cs"/>
              </a:rPr>
              <a:t>implements </a:t>
            </a:r>
            <a:r>
              <a:rPr lang="en-IN" sz="1200" b="0" i="0" u="none" strike="noStrike" kern="1200" baseline="0" dirty="0" smtClean="0">
                <a:solidFill>
                  <a:schemeClr val="tx1"/>
                </a:solidFill>
                <a:latin typeface="+mn-lt"/>
                <a:ea typeface="+mn-ea"/>
                <a:cs typeface="+mn-cs"/>
              </a:rPr>
              <a:t>dynamic sensitivity with a </a:t>
            </a:r>
            <a:r>
              <a:rPr lang="en-IN" sz="1200" b="1" i="0" u="none" strike="noStrike" kern="1200" baseline="0" dirty="0" err="1" smtClean="0">
                <a:solidFill>
                  <a:schemeClr val="tx1"/>
                </a:solidFill>
                <a:latin typeface="+mn-lt"/>
                <a:ea typeface="+mn-ea"/>
                <a:cs typeface="+mn-cs"/>
              </a:rPr>
              <a:t>next_trigger</a:t>
            </a:r>
            <a:r>
              <a:rPr lang="en-IN" sz="1200" b="1" i="0" u="none" strike="noStrike" kern="1200" baseline="0" dirty="0" smtClean="0">
                <a:solidFill>
                  <a:schemeClr val="tx1"/>
                </a:solidFill>
                <a:latin typeface="+mn-lt"/>
                <a:ea typeface="+mn-ea"/>
                <a:cs typeface="+mn-cs"/>
              </a:rPr>
              <a:t>(</a:t>
            </a:r>
            <a:r>
              <a:rPr lang="en-IN" sz="1200" b="1" i="0" u="none" strike="noStrike" kern="1200" baseline="0" dirty="0" err="1" smtClean="0">
                <a:solidFill>
                  <a:schemeClr val="tx1"/>
                </a:solidFill>
                <a:latin typeface="+mn-lt"/>
                <a:ea typeface="+mn-ea"/>
                <a:cs typeface="+mn-cs"/>
              </a:rPr>
              <a:t>arg</a:t>
            </a:r>
            <a:r>
              <a:rPr lang="en-IN" sz="1200" b="1" i="0" u="none" strike="noStrike" kern="1200" baseline="0" dirty="0" smtClean="0">
                <a:solidFill>
                  <a:schemeClr val="tx1"/>
                </a:solidFill>
                <a:latin typeface="+mn-lt"/>
                <a:ea typeface="+mn-ea"/>
                <a:cs typeface="+mn-cs"/>
              </a:rPr>
              <a:t>) </a:t>
            </a:r>
            <a:r>
              <a:rPr lang="en-IN" sz="1200" b="0" i="0" u="none" strike="noStrike" kern="1200" baseline="0" dirty="0" smtClean="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60</a:t>
            </a:fld>
            <a:endParaRPr lang="en-US"/>
          </a:p>
        </p:txBody>
      </p:sp>
    </p:spTree>
    <p:extLst>
      <p:ext uri="{BB962C8B-B14F-4D97-AF65-F5344CB8AC3E}">
        <p14:creationId xmlns:p14="http://schemas.microsoft.com/office/powerpoint/2010/main" val="3541245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SC_METHOD </a:t>
            </a:r>
            <a:r>
              <a:rPr lang="en-US" sz="1200" b="0" i="0" u="none" strike="noStrike" kern="1200" baseline="0" dirty="0" smtClean="0">
                <a:solidFill>
                  <a:schemeClr val="tx1"/>
                </a:solidFill>
                <a:latin typeface="+mn-lt"/>
                <a:ea typeface="+mn-ea"/>
                <a:cs typeface="+mn-cs"/>
              </a:rPr>
              <a:t>implements </a:t>
            </a:r>
            <a:r>
              <a:rPr lang="en-IN" sz="1200" b="0" i="0" u="none" strike="noStrike" kern="1200" baseline="0" dirty="0" smtClean="0">
                <a:solidFill>
                  <a:schemeClr val="tx1"/>
                </a:solidFill>
                <a:latin typeface="+mn-lt"/>
                <a:ea typeface="+mn-ea"/>
                <a:cs typeface="+mn-cs"/>
              </a:rPr>
              <a:t>dynamic sensitivity with a </a:t>
            </a:r>
            <a:r>
              <a:rPr lang="en-IN" sz="1200" b="1" i="0" u="none" strike="noStrike" kern="1200" baseline="0" dirty="0" err="1" smtClean="0">
                <a:solidFill>
                  <a:schemeClr val="tx1"/>
                </a:solidFill>
                <a:latin typeface="+mn-lt"/>
                <a:ea typeface="+mn-ea"/>
                <a:cs typeface="+mn-cs"/>
              </a:rPr>
              <a:t>next_trigger</a:t>
            </a:r>
            <a:r>
              <a:rPr lang="en-IN" sz="1200" b="1" i="0" u="none" strike="noStrike" kern="1200" baseline="0" dirty="0" smtClean="0">
                <a:solidFill>
                  <a:schemeClr val="tx1"/>
                </a:solidFill>
                <a:latin typeface="+mn-lt"/>
                <a:ea typeface="+mn-ea"/>
                <a:cs typeface="+mn-cs"/>
              </a:rPr>
              <a:t>(</a:t>
            </a:r>
            <a:r>
              <a:rPr lang="en-IN" sz="1200" b="1" i="0" u="none" strike="noStrike" kern="1200" baseline="0" dirty="0" err="1" smtClean="0">
                <a:solidFill>
                  <a:schemeClr val="tx1"/>
                </a:solidFill>
                <a:latin typeface="+mn-lt"/>
                <a:ea typeface="+mn-ea"/>
                <a:cs typeface="+mn-cs"/>
              </a:rPr>
              <a:t>arg</a:t>
            </a:r>
            <a:r>
              <a:rPr lang="en-IN" sz="1200" b="1" i="0" u="none" strike="noStrike" kern="1200" baseline="0" dirty="0" smtClean="0">
                <a:solidFill>
                  <a:schemeClr val="tx1"/>
                </a:solidFill>
                <a:latin typeface="+mn-lt"/>
                <a:ea typeface="+mn-ea"/>
                <a:cs typeface="+mn-cs"/>
              </a:rPr>
              <a:t>) </a:t>
            </a:r>
            <a:r>
              <a:rPr lang="en-IN" sz="1200" b="0" i="0" u="none" strike="noStrike" kern="1200" baseline="0" dirty="0" smtClean="0">
                <a:solidFill>
                  <a:schemeClr val="tx1"/>
                </a:solidFill>
                <a:latin typeface="+mn-lt"/>
                <a:ea typeface="+mn-ea"/>
                <a:cs typeface="+mn-cs"/>
              </a:rPr>
              <a:t>command</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61</a:t>
            </a:fld>
            <a:endParaRPr lang="en-US"/>
          </a:p>
        </p:txBody>
      </p:sp>
    </p:spTree>
    <p:extLst>
      <p:ext uri="{BB962C8B-B14F-4D97-AF65-F5344CB8AC3E}">
        <p14:creationId xmlns:p14="http://schemas.microsoft.com/office/powerpoint/2010/main" val="2976995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D24AD-F248-48F7-8064-DC27C3942D08}" type="slidenum">
              <a:rPr lang="en-US" altLang="en-US"/>
              <a:pPr/>
              <a:t>62</a:t>
            </a:fld>
            <a:endParaRPr lang="en-US" alt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781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5E3AE-5C2B-4C20-8A27-4CDE2EF7363A}" type="slidenum">
              <a:rPr lang="en-US" altLang="en-US"/>
              <a:pPr/>
              <a:t>63</a:t>
            </a:fld>
            <a:endParaRPr lang="en-US" alt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727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Constructors are special class members which are called by the compiler every time an object of that class is instantiated. Constructors have the same name as the class and may be defined inside or outside the class definition.</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12</a:t>
            </a:fld>
            <a:endParaRPr lang="en-US"/>
          </a:p>
        </p:txBody>
      </p:sp>
    </p:spTree>
    <p:extLst>
      <p:ext uri="{BB962C8B-B14F-4D97-AF65-F5344CB8AC3E}">
        <p14:creationId xmlns:p14="http://schemas.microsoft.com/office/powerpoint/2010/main" val="1709502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Process Usage:</a:t>
            </a:r>
          </a:p>
          <a:p>
            <a:r>
              <a:rPr lang="en-IN" dirty="0" smtClean="0"/>
              <a:t>System Algorithmic models tend to use Threads or untimed Methods </a:t>
            </a:r>
          </a:p>
          <a:p>
            <a:r>
              <a:rPr lang="en-IN" dirty="0" smtClean="0"/>
              <a:t>System Performance models tend to use both </a:t>
            </a:r>
          </a:p>
          <a:p>
            <a:r>
              <a:rPr lang="en-IN" dirty="0" smtClean="0"/>
              <a:t>Transaction Level Models tend to use both</a:t>
            </a:r>
          </a:p>
          <a:p>
            <a:r>
              <a:rPr lang="en-IN" dirty="0" err="1" smtClean="0"/>
              <a:t>Behavioral</a:t>
            </a:r>
            <a:r>
              <a:rPr lang="en-IN" dirty="0" smtClean="0"/>
              <a:t>/Algorithmic Synthesis models tend to use clocked Threads</a:t>
            </a:r>
          </a:p>
          <a:p>
            <a:r>
              <a:rPr lang="en-US" dirty="0" smtClean="0"/>
              <a:t>RTL models use Methods </a:t>
            </a:r>
          </a:p>
          <a:p>
            <a:r>
              <a:rPr lang="en-IN" dirty="0" smtClean="0"/>
              <a:t>Test benches may use all process types (Threads and Methods)</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19</a:t>
            </a:fld>
            <a:endParaRPr lang="en-US"/>
          </a:p>
        </p:txBody>
      </p:sp>
    </p:spTree>
    <p:extLst>
      <p:ext uri="{BB962C8B-B14F-4D97-AF65-F5344CB8AC3E}">
        <p14:creationId xmlns:p14="http://schemas.microsoft.com/office/powerpoint/2010/main" val="76498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FA21B0-15F1-47FB-9EE1-EBB0F105B2CC}" type="slidenum">
              <a:rPr lang="en-US" smtClean="0"/>
              <a:t>20</a:t>
            </a:fld>
            <a:endParaRPr lang="en-US"/>
          </a:p>
        </p:txBody>
      </p:sp>
    </p:spTree>
    <p:extLst>
      <p:ext uri="{BB962C8B-B14F-4D97-AF65-F5344CB8AC3E}">
        <p14:creationId xmlns:p14="http://schemas.microsoft.com/office/powerpoint/2010/main" val="364632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03E34-D285-4E42-A20F-CF8BA6F14689}" type="slidenum">
              <a:rPr lang="en-US" altLang="en-US"/>
              <a:pPr/>
              <a:t>27</a:t>
            </a:fld>
            <a:endParaRPr lang="en-US" altLang="en-US"/>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310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73ADC2-CF70-472B-BE3D-DB5FAD32ACFA}" type="slidenum">
              <a:rPr lang="en-US" altLang="en-US"/>
              <a:pPr/>
              <a:t>28</a:t>
            </a:fld>
            <a:endParaRPr lang="en-US" altLang="en-US"/>
          </a:p>
        </p:txBody>
      </p:sp>
      <p:sp>
        <p:nvSpPr>
          <p:cNvPr id="568322" name="Rectangle 2"/>
          <p:cNvSpPr>
            <a:spLocks noGrp="1" noRot="1" noChangeAspect="1" noChangeArrowheads="1" noTextEdit="1"/>
          </p:cNvSpPr>
          <p:nvPr>
            <p:ph type="sldImg"/>
          </p:nvPr>
        </p:nvSpPr>
        <p:spPr>
          <a:ln/>
        </p:spPr>
      </p:sp>
      <p:sp>
        <p:nvSpPr>
          <p:cNvPr id="568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433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AED1B-9F48-4C98-85AD-DC07DDCE7925}" type="slidenum">
              <a:rPr lang="en-US" altLang="en-US"/>
              <a:pPr/>
              <a:t>29</a:t>
            </a:fld>
            <a:endParaRPr lang="en-US" alt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229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err="1" smtClean="0"/>
              <a:t>argc</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argument count</a:t>
            </a:r>
            <a:r>
              <a:rPr lang="en-IN" sz="1200" b="0" i="0" kern="1200" dirty="0" smtClean="0">
                <a:solidFill>
                  <a:schemeClr val="tx1"/>
                </a:solidFill>
                <a:effectLst/>
                <a:latin typeface="+mn-lt"/>
                <a:ea typeface="+mn-ea"/>
                <a:cs typeface="+mn-cs"/>
              </a:rPr>
              <a:t>) and </a:t>
            </a:r>
            <a:r>
              <a:rPr lang="en-IN" dirty="0" err="1" smtClean="0"/>
              <a:t>argv</a:t>
            </a:r>
            <a:r>
              <a:rPr lang="en-IN" sz="1200" b="0" i="0" kern="1200" dirty="0" smtClean="0">
                <a:solidFill>
                  <a:schemeClr val="tx1"/>
                </a:solidFill>
                <a:effectLst/>
                <a:latin typeface="+mn-lt"/>
                <a:ea typeface="+mn-ea"/>
                <a:cs typeface="+mn-cs"/>
              </a:rPr>
              <a:t> (</a:t>
            </a:r>
            <a:r>
              <a:rPr lang="en-IN" sz="1200" b="0" i="1" kern="1200" dirty="0" smtClean="0">
                <a:solidFill>
                  <a:schemeClr val="tx1"/>
                </a:solidFill>
                <a:effectLst/>
                <a:latin typeface="+mn-lt"/>
                <a:ea typeface="+mn-ea"/>
                <a:cs typeface="+mn-cs"/>
              </a:rPr>
              <a:t>argument vector</a:t>
            </a:r>
            <a:r>
              <a:rPr lang="en-IN" sz="1200" b="0" i="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but they can be given any valid identifier: </a:t>
            </a:r>
            <a:r>
              <a:rPr lang="en-IN" dirty="0" err="1" smtClean="0"/>
              <a:t>int</a:t>
            </a:r>
            <a:r>
              <a:rPr lang="en-IN" dirty="0" smtClean="0"/>
              <a:t> main(</a:t>
            </a:r>
            <a:r>
              <a:rPr lang="en-IN" dirty="0" err="1" smtClean="0"/>
              <a:t>int</a:t>
            </a:r>
            <a:r>
              <a:rPr lang="en-IN" dirty="0" smtClean="0"/>
              <a:t> </a:t>
            </a:r>
            <a:r>
              <a:rPr lang="en-IN" dirty="0" err="1" smtClean="0"/>
              <a:t>num_args</a:t>
            </a:r>
            <a:r>
              <a:rPr lang="en-IN" dirty="0" smtClean="0"/>
              <a:t>, char** </a:t>
            </a:r>
            <a:r>
              <a:rPr lang="en-IN" dirty="0" err="1" smtClean="0"/>
              <a:t>arg_strings</a:t>
            </a:r>
            <a:r>
              <a:rPr lang="en-IN" dirty="0" smtClean="0"/>
              <a:t>)</a:t>
            </a:r>
            <a:r>
              <a:rPr lang="en-IN" sz="1200" b="0" i="0" kern="1200" dirty="0" smtClean="0">
                <a:solidFill>
                  <a:schemeClr val="tx1"/>
                </a:solidFill>
                <a:effectLst/>
                <a:latin typeface="+mn-lt"/>
                <a:ea typeface="+mn-ea"/>
                <a:cs typeface="+mn-cs"/>
              </a:rPr>
              <a:t> is equally valid</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They can also be omitted entirely, yielding </a:t>
            </a:r>
            <a:r>
              <a:rPr lang="en-IN" dirty="0" err="1" smtClean="0"/>
              <a:t>int</a:t>
            </a:r>
            <a:r>
              <a:rPr lang="en-IN" dirty="0" smtClean="0"/>
              <a:t> main()</a:t>
            </a:r>
            <a:r>
              <a:rPr lang="en-IN" sz="1200" b="0" i="0" kern="1200" dirty="0" smtClean="0">
                <a:solidFill>
                  <a:schemeClr val="tx1"/>
                </a:solidFill>
                <a:effectLst/>
                <a:latin typeface="+mn-lt"/>
                <a:ea typeface="+mn-ea"/>
                <a:cs typeface="+mn-cs"/>
              </a:rPr>
              <a:t>, if you do not intend to process command line arguments.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Ex: </a:t>
            </a:r>
            <a:r>
              <a:rPr lang="en-US" dirty="0" smtClean="0"/>
              <a:t>./test a1 b2 c3</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F6FA21B0-15F1-47FB-9EE1-EBB0F105B2CC}" type="slidenum">
              <a:rPr lang="en-US" smtClean="0"/>
              <a:t>32</a:t>
            </a:fld>
            <a:endParaRPr lang="en-US"/>
          </a:p>
        </p:txBody>
      </p:sp>
    </p:spTree>
    <p:extLst>
      <p:ext uri="{BB962C8B-B14F-4D97-AF65-F5344CB8AC3E}">
        <p14:creationId xmlns:p14="http://schemas.microsoft.com/office/powerpoint/2010/main" val="1673014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DBCD05-EFDA-4AAD-BA30-ED4A4B284D71}" type="datetimeFigureOut">
              <a:rPr lang="en-US" smtClean="0"/>
              <a:t>12/21/2020</a:t>
            </a:fld>
            <a:endParaRPr lang="en-US" dirty="0"/>
          </a:p>
        </p:txBody>
      </p:sp>
      <p:sp>
        <p:nvSpPr>
          <p:cNvPr id="5" name="Footer Placeholder 4"/>
          <p:cNvSpPr>
            <a:spLocks noGrp="1"/>
          </p:cNvSpPr>
          <p:nvPr>
            <p:ph type="ftr" sz="quarter" idx="11"/>
          </p:nvPr>
        </p:nvSpPr>
        <p:spPr/>
        <p:txBody>
          <a:bodyPr/>
          <a:lstStyle/>
          <a:p>
            <a:r>
              <a:rPr lang="en-US" smtClean="0"/>
              <a:t>Madhushankar M, SOIS, Manipal</a:t>
            </a:r>
            <a:endParaRPr lang="en-US" dirty="0"/>
          </a:p>
        </p:txBody>
      </p:sp>
      <p:sp>
        <p:nvSpPr>
          <p:cNvPr id="6" name="Slide Number Placeholder 5"/>
          <p:cNvSpPr>
            <a:spLocks noGrp="1"/>
          </p:cNvSpPr>
          <p:nvPr>
            <p:ph type="sldNum" sz="quarter" idx="12"/>
          </p:nvPr>
        </p:nvSpPr>
        <p:spPr/>
        <p:txBody>
          <a:bodyPr/>
          <a:lstStyle/>
          <a:p>
            <a:fld id="{291AF5B1-DCEF-4A90-AE4F-791CEAA2A368}" type="slidenum">
              <a:rPr lang="en-US" smtClean="0"/>
              <a:t>‹#›</a:t>
            </a:fld>
            <a:endParaRPr lang="en-US" dirty="0"/>
          </a:p>
        </p:txBody>
      </p:sp>
    </p:spTree>
    <p:extLst>
      <p:ext uri="{BB962C8B-B14F-4D97-AF65-F5344CB8AC3E}">
        <p14:creationId xmlns:p14="http://schemas.microsoft.com/office/powerpoint/2010/main" val="58082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DBCD05-EFDA-4AAD-BA30-ED4A4B284D71}"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310737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DBCD05-EFDA-4AAD-BA30-ED4A4B284D71}"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718949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de-DE" alt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2EC44D9A-57B8-49C9-B27E-6BCC910D0CEC}" type="slidenum">
              <a:rPr lang="de-DE" altLang="en-US"/>
              <a:pPr/>
              <a:t>‹#›</a:t>
            </a:fld>
            <a:endParaRPr lang="de-DE" alt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de-DE" altLang="en-US"/>
          </a:p>
        </p:txBody>
      </p:sp>
    </p:spTree>
    <p:extLst>
      <p:ext uri="{BB962C8B-B14F-4D97-AF65-F5344CB8AC3E}">
        <p14:creationId xmlns:p14="http://schemas.microsoft.com/office/powerpoint/2010/main" val="86754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DBCD05-EFDA-4AAD-BA30-ED4A4B284D71}"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353230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DBCD05-EFDA-4AAD-BA30-ED4A4B284D71}"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116494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DBCD05-EFDA-4AAD-BA30-ED4A4B284D71}"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87407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DBCD05-EFDA-4AAD-BA30-ED4A4B284D71}"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339783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DBCD05-EFDA-4AAD-BA30-ED4A4B284D71}"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30946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BCD05-EFDA-4AAD-BA30-ED4A4B284D71}"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127649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BCD05-EFDA-4AAD-BA30-ED4A4B284D71}"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27209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DBCD05-EFDA-4AAD-BA30-ED4A4B284D71}"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AF5B1-DCEF-4A90-AE4F-791CEAA2A368}" type="slidenum">
              <a:rPr lang="en-US" smtClean="0"/>
              <a:t>‹#›</a:t>
            </a:fld>
            <a:endParaRPr lang="en-US"/>
          </a:p>
        </p:txBody>
      </p:sp>
    </p:spTree>
    <p:extLst>
      <p:ext uri="{BB962C8B-B14F-4D97-AF65-F5344CB8AC3E}">
        <p14:creationId xmlns:p14="http://schemas.microsoft.com/office/powerpoint/2010/main" val="171730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DBCD05-EFDA-4AAD-BA30-ED4A4B284D71}" type="datetimeFigureOut">
              <a:rPr lang="en-US" smtClean="0"/>
              <a:t>12/21/2020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AF5B1-DCEF-4A90-AE4F-791CEAA2A368}" type="slidenum">
              <a:rPr lang="en-US" smtClean="0"/>
              <a:t>‹#›</a:t>
            </a:fld>
            <a:endParaRPr lang="en-US"/>
          </a:p>
        </p:txBody>
      </p:sp>
    </p:spTree>
    <p:extLst>
      <p:ext uri="{BB962C8B-B14F-4D97-AF65-F5344CB8AC3E}">
        <p14:creationId xmlns:p14="http://schemas.microsoft.com/office/powerpoint/2010/main" val="1933216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br>
              <a:rPr lang="en-US" dirty="0" smtClean="0"/>
            </a:br>
            <a:r>
              <a:rPr lang="en-US" dirty="0" smtClean="0"/>
              <a:t>SystemC</a:t>
            </a:r>
            <a:endParaRPr lang="en-US" dirty="0"/>
          </a:p>
        </p:txBody>
      </p:sp>
      <p:sp>
        <p:nvSpPr>
          <p:cNvPr id="3" name="Subtitle 2"/>
          <p:cNvSpPr>
            <a:spLocks noGrp="1"/>
          </p:cNvSpPr>
          <p:nvPr>
            <p:ph type="subTitle" idx="1"/>
          </p:nvPr>
        </p:nvSpPr>
        <p:spPr>
          <a:xfrm>
            <a:off x="465222" y="4122057"/>
            <a:ext cx="8453590" cy="1995552"/>
          </a:xfrm>
        </p:spPr>
        <p:txBody>
          <a:bodyPr>
            <a:normAutofit/>
          </a:bodyPr>
          <a:lstStyle/>
          <a:p>
            <a:r>
              <a:rPr lang="en-US" dirty="0" smtClean="0"/>
              <a:t>Reference:</a:t>
            </a:r>
          </a:p>
          <a:p>
            <a:pPr marL="342900" indent="-342900" algn="l">
              <a:buFont typeface="Arial" panose="020B0604020202020204" pitchFamily="34" charset="0"/>
              <a:buChar char="•"/>
            </a:pPr>
            <a:r>
              <a:rPr lang="en-IN" dirty="0"/>
              <a:t>﻿</a:t>
            </a:r>
            <a:r>
              <a:rPr lang="en-IN" dirty="0" err="1"/>
              <a:t>SystemC</a:t>
            </a:r>
            <a:r>
              <a:rPr lang="en-IN" dirty="0" smtClean="0"/>
              <a:t>: </a:t>
            </a:r>
            <a:r>
              <a:rPr lang="en-IN" dirty="0"/>
              <a:t>From the Ground </a:t>
            </a:r>
            <a:r>
              <a:rPr lang="en-IN" dirty="0" smtClean="0"/>
              <a:t>Up 2</a:t>
            </a:r>
            <a:r>
              <a:rPr lang="en-IN" baseline="30000" dirty="0" smtClean="0"/>
              <a:t>nd</a:t>
            </a:r>
            <a:r>
              <a:rPr lang="en-IN" dirty="0" smtClean="0"/>
              <a:t> </a:t>
            </a:r>
            <a:r>
              <a:rPr lang="en-IN" dirty="0"/>
              <a:t>edition by David C. Black</a:t>
            </a:r>
            <a:endParaRPr lang="en-IN" dirty="0" smtClean="0"/>
          </a:p>
          <a:p>
            <a:pPr marL="342900" indent="-342900" algn="l">
              <a:buFont typeface="Arial" panose="020B0604020202020204" pitchFamily="34" charset="0"/>
              <a:buChar char="•"/>
            </a:pPr>
            <a:r>
              <a:rPr lang="en-US" sz="2500" dirty="0" smtClean="0"/>
              <a:t>SystemC </a:t>
            </a:r>
            <a:r>
              <a:rPr lang="en-US" sz="2500" dirty="0"/>
              <a:t>Language </a:t>
            </a:r>
            <a:r>
              <a:rPr lang="en-US" sz="2500" dirty="0" smtClean="0"/>
              <a:t>Reference Manual</a:t>
            </a:r>
            <a:endParaRPr lang="en-US" sz="2500" dirty="0"/>
          </a:p>
        </p:txBody>
      </p:sp>
    </p:spTree>
    <p:extLst>
      <p:ext uri="{BB962C8B-B14F-4D97-AF65-F5344CB8AC3E}">
        <p14:creationId xmlns:p14="http://schemas.microsoft.com/office/powerpoint/2010/main" val="400779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8650" y="0"/>
            <a:ext cx="7886700" cy="753990"/>
          </a:xfrm>
        </p:spPr>
        <p:txBody>
          <a:bodyPr/>
          <a:lstStyle/>
          <a:p>
            <a:r>
              <a:rPr lang="en-US" altLang="en-US" dirty="0"/>
              <a:t>Modules</a:t>
            </a:r>
          </a:p>
        </p:txBody>
      </p:sp>
      <p:sp>
        <p:nvSpPr>
          <p:cNvPr id="16387" name="Rectangle 3"/>
          <p:cNvSpPr>
            <a:spLocks noGrp="1" noChangeArrowheads="1"/>
          </p:cNvSpPr>
          <p:nvPr>
            <p:ph type="body" idx="1"/>
          </p:nvPr>
        </p:nvSpPr>
        <p:spPr>
          <a:xfrm>
            <a:off x="628649" y="753990"/>
            <a:ext cx="8351577" cy="5612405"/>
          </a:xfrm>
        </p:spPr>
        <p:txBody>
          <a:bodyPr>
            <a:noAutofit/>
          </a:bodyPr>
          <a:lstStyle/>
          <a:p>
            <a:pPr algn="just">
              <a:lnSpc>
                <a:spcPct val="160000"/>
              </a:lnSpc>
            </a:pPr>
            <a:r>
              <a:rPr lang="en-US" altLang="en-US" dirty="0"/>
              <a:t>Hierarchical entity</a:t>
            </a:r>
          </a:p>
          <a:p>
            <a:pPr algn="just">
              <a:lnSpc>
                <a:spcPct val="160000"/>
              </a:lnSpc>
            </a:pPr>
            <a:r>
              <a:rPr lang="en-US" altLang="en-US" dirty="0"/>
              <a:t>Similar to Verilog’s module</a:t>
            </a:r>
          </a:p>
          <a:p>
            <a:pPr algn="just">
              <a:lnSpc>
                <a:spcPct val="160000"/>
              </a:lnSpc>
            </a:pPr>
            <a:r>
              <a:rPr lang="en-US" altLang="en-US" dirty="0" smtClean="0"/>
              <a:t>A </a:t>
            </a:r>
            <a:r>
              <a:rPr lang="en-US" altLang="en-US" dirty="0"/>
              <a:t>C++ class definition</a:t>
            </a:r>
          </a:p>
          <a:p>
            <a:pPr algn="just">
              <a:lnSpc>
                <a:spcPct val="160000"/>
              </a:lnSpc>
            </a:pPr>
            <a:r>
              <a:rPr lang="en-US" altLang="en-US" dirty="0" smtClean="0"/>
              <a:t>Simulation </a:t>
            </a:r>
            <a:r>
              <a:rPr lang="en-US" altLang="en-US" dirty="0"/>
              <a:t>involves</a:t>
            </a:r>
          </a:p>
          <a:p>
            <a:pPr lvl="1" algn="just">
              <a:lnSpc>
                <a:spcPct val="160000"/>
              </a:lnSpc>
            </a:pPr>
            <a:r>
              <a:rPr lang="en-US" altLang="en-US" dirty="0"/>
              <a:t>Creating objects of this class</a:t>
            </a:r>
          </a:p>
          <a:p>
            <a:pPr lvl="1" algn="just">
              <a:lnSpc>
                <a:spcPct val="160000"/>
              </a:lnSpc>
            </a:pPr>
            <a:r>
              <a:rPr lang="en-US" altLang="en-US" dirty="0"/>
              <a:t>They connect themselves together</a:t>
            </a:r>
          </a:p>
          <a:p>
            <a:pPr lvl="1" algn="just">
              <a:lnSpc>
                <a:spcPct val="160000"/>
              </a:lnSpc>
            </a:pPr>
            <a:r>
              <a:rPr lang="en-US" altLang="en-US" dirty="0"/>
              <a:t>Processes in these objects (methods) are called by the scheduler to perform the simulation</a:t>
            </a:r>
          </a:p>
        </p:txBody>
      </p:sp>
    </p:spTree>
    <p:extLst>
      <p:ext uri="{BB962C8B-B14F-4D97-AF65-F5344CB8AC3E}">
        <p14:creationId xmlns:p14="http://schemas.microsoft.com/office/powerpoint/2010/main" val="123056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1161"/>
          </a:xfrm>
        </p:spPr>
        <p:txBody>
          <a:bodyPr>
            <a:normAutofit fontScale="90000"/>
          </a:bodyPr>
          <a:lstStyle/>
          <a:p>
            <a:r>
              <a:rPr lang="en-US" b="1" i="1" dirty="0"/>
              <a:t>SystemC program structure</a:t>
            </a:r>
            <a:r>
              <a:rPr lang="en-US" b="1" i="1" dirty="0" smtClean="0"/>
              <a:t>:</a:t>
            </a:r>
            <a:endParaRPr lang="en-US" dirty="0"/>
          </a:p>
        </p:txBody>
      </p:sp>
      <p:sp>
        <p:nvSpPr>
          <p:cNvPr id="3" name="Content Placeholder 2"/>
          <p:cNvSpPr>
            <a:spLocks noGrp="1"/>
          </p:cNvSpPr>
          <p:nvPr>
            <p:ph idx="1"/>
          </p:nvPr>
        </p:nvSpPr>
        <p:spPr>
          <a:xfrm>
            <a:off x="451229" y="996287"/>
            <a:ext cx="7886700" cy="2568954"/>
          </a:xfrm>
        </p:spPr>
        <p:txBody>
          <a:bodyPr/>
          <a:lstStyle/>
          <a:p>
            <a:pPr marL="0" indent="0">
              <a:buNone/>
            </a:pPr>
            <a:r>
              <a:rPr lang="en-IN" dirty="0"/>
              <a:t>SC_MODULE(&lt;module name</a:t>
            </a:r>
            <a:r>
              <a:rPr lang="en-IN" dirty="0" smtClean="0"/>
              <a:t>&gt;)</a:t>
            </a:r>
          </a:p>
          <a:p>
            <a:pPr marL="0" indent="0">
              <a:buNone/>
            </a:pPr>
            <a:r>
              <a:rPr lang="en-IN" dirty="0" smtClean="0"/>
              <a:t>{..........</a:t>
            </a:r>
            <a:endParaRPr lang="en-IN" dirty="0"/>
          </a:p>
          <a:p>
            <a:pPr marL="0" indent="0">
              <a:buNone/>
            </a:pPr>
            <a:r>
              <a:rPr lang="en-IN" dirty="0"/>
              <a:t>............//this part is described next</a:t>
            </a:r>
          </a:p>
          <a:p>
            <a:pPr marL="0" indent="0">
              <a:buNone/>
            </a:pPr>
            <a:r>
              <a:rPr lang="en-IN" dirty="0"/>
              <a:t>...........</a:t>
            </a:r>
          </a:p>
          <a:p>
            <a:pPr marL="0" indent="0">
              <a:buNone/>
            </a:pPr>
            <a:r>
              <a:rPr lang="en-IN" dirty="0"/>
              <a:t>};</a:t>
            </a:r>
          </a:p>
          <a:p>
            <a:endParaRPr lang="en-US" dirty="0"/>
          </a:p>
        </p:txBody>
      </p:sp>
      <p:sp>
        <p:nvSpPr>
          <p:cNvPr id="4" name="Rectangle 3"/>
          <p:cNvSpPr/>
          <p:nvPr/>
        </p:nvSpPr>
        <p:spPr>
          <a:xfrm>
            <a:off x="156949" y="3550071"/>
            <a:ext cx="8830102" cy="646331"/>
          </a:xfrm>
          <a:prstGeom prst="rect">
            <a:avLst/>
          </a:prstGeom>
        </p:spPr>
        <p:txBody>
          <a:bodyPr wrap="square">
            <a:spAutoFit/>
          </a:bodyPr>
          <a:lstStyle/>
          <a:p>
            <a:pPr marL="285750" indent="-285750">
              <a:buFont typeface="Arial" panose="020B0604020202020204" pitchFamily="34" charset="0"/>
              <a:buChar char="•"/>
            </a:pPr>
            <a:r>
              <a:rPr lang="en-IN" b="0" i="0" dirty="0" smtClean="0">
                <a:solidFill>
                  <a:srgbClr val="000000"/>
                </a:solidFill>
                <a:effectLst/>
                <a:latin typeface="Arial" panose="020B0604020202020204" pitchFamily="34" charset="0"/>
              </a:rPr>
              <a:t>Every module should have a constructor 'SC_CTOR' with the same name as that of the module. The above module with the constructor looks like :</a:t>
            </a:r>
            <a:endParaRPr lang="en-US" dirty="0"/>
          </a:p>
        </p:txBody>
      </p:sp>
      <p:sp>
        <p:nvSpPr>
          <p:cNvPr id="5" name="Rectangle 4"/>
          <p:cNvSpPr/>
          <p:nvPr/>
        </p:nvSpPr>
        <p:spPr>
          <a:xfrm>
            <a:off x="362518" y="4421106"/>
            <a:ext cx="8064121" cy="2308324"/>
          </a:xfrm>
          <a:prstGeom prst="rect">
            <a:avLst/>
          </a:prstGeom>
        </p:spPr>
        <p:txBody>
          <a:bodyPr wrap="square">
            <a:spAutoFit/>
          </a:bodyPr>
          <a:lstStyle/>
          <a:p>
            <a:r>
              <a:rPr lang="en-IN" b="0" i="0" dirty="0" smtClean="0">
                <a:solidFill>
                  <a:srgbClr val="000000"/>
                </a:solidFill>
                <a:effectLst/>
                <a:latin typeface="Courier New" panose="02070309020205020404" pitchFamily="49" charset="0"/>
              </a:rPr>
              <a:t>SC_MODULE(&lt;module name&gt;)</a:t>
            </a:r>
            <a:r>
              <a:rPr lang="en-IN" dirty="0" smtClean="0"/>
              <a:t/>
            </a:r>
            <a:br>
              <a:rPr lang="en-IN" dirty="0" smtClean="0"/>
            </a:br>
            <a:r>
              <a:rPr lang="en-IN" b="0" i="0" dirty="0" smtClean="0">
                <a:solidFill>
                  <a:srgbClr val="000000"/>
                </a:solidFill>
                <a:effectLst/>
                <a:latin typeface="Courier New" panose="02070309020205020404" pitchFamily="49" charset="0"/>
              </a:rPr>
              <a:t>{..........</a:t>
            </a:r>
            <a:r>
              <a:rPr lang="en-IN" dirty="0" smtClean="0"/>
              <a:t/>
            </a:r>
            <a:br>
              <a:rPr lang="en-IN" dirty="0" smtClean="0"/>
            </a:br>
            <a:r>
              <a:rPr lang="en-IN" b="0" i="0" dirty="0" smtClean="0">
                <a:solidFill>
                  <a:srgbClr val="000000"/>
                </a:solidFill>
                <a:effectLst/>
                <a:latin typeface="Courier New" panose="02070309020205020404" pitchFamily="49" charset="0"/>
              </a:rPr>
              <a:t>   ............//these steps are described next</a:t>
            </a:r>
            <a:r>
              <a:rPr lang="en-IN" dirty="0" smtClean="0"/>
              <a:t/>
            </a:r>
            <a:br>
              <a:rPr lang="en-IN" dirty="0" smtClean="0"/>
            </a:br>
            <a:r>
              <a:rPr lang="en-IN" b="0" i="0" dirty="0" smtClean="0">
                <a:solidFill>
                  <a:srgbClr val="000000"/>
                </a:solidFill>
                <a:effectLst/>
                <a:latin typeface="Courier New" panose="02070309020205020404" pitchFamily="49" charset="0"/>
              </a:rPr>
              <a:t>   SC_CTOR(&lt;module name&gt;)</a:t>
            </a:r>
            <a:r>
              <a:rPr lang="en-IN" dirty="0" smtClean="0"/>
              <a:t/>
            </a:r>
            <a:br>
              <a:rPr lang="en-IN" dirty="0" smtClean="0"/>
            </a:br>
            <a:r>
              <a:rPr lang="en-IN" b="0" i="0" dirty="0" smtClean="0">
                <a:solidFill>
                  <a:srgbClr val="000000"/>
                </a:solidFill>
                <a:effectLst/>
                <a:latin typeface="Courier New" panose="02070309020205020404" pitchFamily="49" charset="0"/>
              </a:rPr>
              <a:t>   {...........</a:t>
            </a:r>
            <a:r>
              <a:rPr lang="en-IN" dirty="0" smtClean="0"/>
              <a:t/>
            </a:r>
            <a:br>
              <a:rPr lang="en-IN" dirty="0" smtClean="0"/>
            </a:br>
            <a:r>
              <a:rPr lang="en-IN" b="0" i="0" dirty="0" smtClean="0">
                <a:solidFill>
                  <a:srgbClr val="000000"/>
                </a:solidFill>
                <a:effectLst/>
                <a:latin typeface="Courier New" panose="02070309020205020404" pitchFamily="49" charset="0"/>
              </a:rPr>
              <a:t>   ............//these steps are described next</a:t>
            </a:r>
            <a:r>
              <a:rPr lang="en-IN" dirty="0" smtClean="0"/>
              <a:t/>
            </a:r>
            <a:br>
              <a:rPr lang="en-IN" dirty="0" smtClean="0"/>
            </a:br>
            <a:r>
              <a:rPr lang="en-IN" b="0" i="0" dirty="0" smtClean="0">
                <a:solidFill>
                  <a:srgbClr val="000000"/>
                </a:solidFill>
                <a:effectLst/>
                <a:latin typeface="Courier New" panose="02070309020205020404" pitchFamily="49" charset="0"/>
              </a:rPr>
              <a:t>   }</a:t>
            </a:r>
            <a:r>
              <a:rPr lang="en-IN" dirty="0" smtClean="0"/>
              <a:t/>
            </a:r>
            <a:br>
              <a:rPr lang="en-IN" dirty="0" smtClean="0"/>
            </a:br>
            <a:r>
              <a:rPr lang="en-IN" b="0" i="0" dirty="0" smtClean="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173910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581" y="488144"/>
            <a:ext cx="8515350" cy="5912656"/>
          </a:xfrm>
        </p:spPr>
        <p:txBody>
          <a:bodyPr>
            <a:normAutofit lnSpcReduction="10000"/>
          </a:bodyPr>
          <a:lstStyle/>
          <a:p>
            <a:pPr marL="0" indent="0">
              <a:buNone/>
            </a:pPr>
            <a:r>
              <a:rPr lang="en-IN" dirty="0"/>
              <a:t>SC_MODULE(&lt;module name&gt;)</a:t>
            </a:r>
            <a:br>
              <a:rPr lang="en-IN" dirty="0"/>
            </a:br>
            <a:r>
              <a:rPr lang="en-IN" dirty="0"/>
              <a:t>{</a:t>
            </a:r>
            <a:br>
              <a:rPr lang="en-IN" dirty="0"/>
            </a:br>
            <a:r>
              <a:rPr lang="en-IN" dirty="0" err="1"/>
              <a:t>sc_in</a:t>
            </a:r>
            <a:r>
              <a:rPr lang="en-IN" dirty="0"/>
              <a:t>&lt;datatype&gt; port1; </a:t>
            </a:r>
            <a:endParaRPr lang="en-IN" dirty="0" smtClean="0"/>
          </a:p>
          <a:p>
            <a:pPr marL="0" indent="0">
              <a:buNone/>
            </a:pPr>
            <a:r>
              <a:rPr lang="en-IN" dirty="0" err="1" smtClean="0"/>
              <a:t>sc_out</a:t>
            </a:r>
            <a:r>
              <a:rPr lang="en-IN" dirty="0" smtClean="0"/>
              <a:t>&lt;datatype</a:t>
            </a:r>
            <a:r>
              <a:rPr lang="en-IN" dirty="0"/>
              <a:t>&gt; port2; </a:t>
            </a:r>
            <a:endParaRPr lang="en-IN" dirty="0" smtClean="0"/>
          </a:p>
          <a:p>
            <a:pPr marL="0" indent="0">
              <a:buNone/>
            </a:pPr>
            <a:endParaRPr lang="en-IN" dirty="0" smtClean="0"/>
          </a:p>
          <a:p>
            <a:pPr marL="0" indent="0">
              <a:buNone/>
            </a:pPr>
            <a:r>
              <a:rPr lang="en-IN" dirty="0" smtClean="0"/>
              <a:t>SC_CTOR</a:t>
            </a:r>
            <a:r>
              <a:rPr lang="en-IN" dirty="0"/>
              <a:t>(&lt;module name&gt;)</a:t>
            </a:r>
            <a:br>
              <a:rPr lang="en-IN" dirty="0"/>
            </a:br>
            <a:r>
              <a:rPr lang="en-IN" dirty="0" smtClean="0"/>
              <a:t>{</a:t>
            </a:r>
          </a:p>
          <a:p>
            <a:pPr marL="0" indent="0">
              <a:buNone/>
            </a:pPr>
            <a:r>
              <a:rPr lang="en-IN" dirty="0"/>
              <a:t/>
            </a:r>
            <a:br>
              <a:rPr lang="en-IN" dirty="0"/>
            </a:br>
            <a:r>
              <a:rPr lang="en-IN" dirty="0"/>
              <a:t>SC_METHOD(&lt;process name</a:t>
            </a:r>
            <a:r>
              <a:rPr lang="en-IN" dirty="0" smtClean="0"/>
              <a:t>&gt;);</a:t>
            </a:r>
          </a:p>
          <a:p>
            <a:pPr marL="0" indent="0">
              <a:buNone/>
            </a:pPr>
            <a:r>
              <a:rPr lang="en-IN" dirty="0" smtClean="0"/>
              <a:t>sensitive </a:t>
            </a:r>
            <a:r>
              <a:rPr lang="en-IN" dirty="0"/>
              <a:t>&lt;&lt; &lt;sensitivity list&gt;;</a:t>
            </a:r>
            <a:br>
              <a:rPr lang="en-IN" dirty="0"/>
            </a:br>
            <a:endParaRPr lang="en-IN" dirty="0" smtClean="0"/>
          </a:p>
          <a:p>
            <a:pPr marL="0" indent="0">
              <a:buNone/>
            </a:pPr>
            <a:r>
              <a:rPr lang="en-IN" dirty="0" smtClean="0"/>
              <a:t>}</a:t>
            </a:r>
          </a:p>
          <a:p>
            <a:pPr marL="0" indent="0">
              <a:buNone/>
            </a:pPr>
            <a:r>
              <a:rPr lang="en-IN" dirty="0"/>
              <a:t/>
            </a:r>
            <a:br>
              <a:rPr lang="en-IN" dirty="0"/>
            </a:br>
            <a:r>
              <a:rPr lang="en-IN" dirty="0"/>
              <a:t>};</a:t>
            </a:r>
            <a:endParaRPr lang="en-US" dirty="0"/>
          </a:p>
        </p:txBody>
      </p:sp>
      <p:sp>
        <p:nvSpPr>
          <p:cNvPr id="4" name="Rectangle 3"/>
          <p:cNvSpPr/>
          <p:nvPr/>
        </p:nvSpPr>
        <p:spPr>
          <a:xfrm>
            <a:off x="5179325" y="1146118"/>
            <a:ext cx="3773606" cy="2308324"/>
          </a:xfrm>
          <a:prstGeom prst="rect">
            <a:avLst/>
          </a:prstGeom>
        </p:spPr>
        <p:txBody>
          <a:bodyPr wrap="square">
            <a:spAutoFit/>
          </a:bodyPr>
          <a:lstStyle/>
          <a:p>
            <a:pPr algn="just"/>
            <a:r>
              <a:rPr lang="en-IN" b="0" i="0" dirty="0" smtClean="0">
                <a:solidFill>
                  <a:srgbClr val="000000"/>
                </a:solidFill>
                <a:effectLst/>
                <a:latin typeface="Arial" panose="020B0604020202020204" pitchFamily="34" charset="0"/>
              </a:rPr>
              <a:t>Note that the constructor itself calls the process which means that </a:t>
            </a:r>
          </a:p>
          <a:p>
            <a:pPr marL="285750" indent="-285750" algn="just">
              <a:buFont typeface="Arial" panose="020B0604020202020204" pitchFamily="34" charset="0"/>
              <a:buChar char="•"/>
            </a:pPr>
            <a:r>
              <a:rPr lang="en-IN" b="0" i="0" dirty="0" smtClean="0">
                <a:solidFill>
                  <a:srgbClr val="000000"/>
                </a:solidFill>
                <a:effectLst/>
                <a:latin typeface="Arial" panose="020B0604020202020204" pitchFamily="34" charset="0"/>
              </a:rPr>
              <a:t>all the processes are executed when ever an object of the module is instantiated or </a:t>
            </a:r>
          </a:p>
          <a:p>
            <a:pPr marL="285750" indent="-285750" algn="just">
              <a:buFont typeface="Arial" panose="020B0604020202020204" pitchFamily="34" charset="0"/>
              <a:buChar char="•"/>
            </a:pPr>
            <a:r>
              <a:rPr lang="en-IN" b="0" i="0" dirty="0" smtClean="0">
                <a:solidFill>
                  <a:srgbClr val="000000"/>
                </a:solidFill>
                <a:effectLst/>
                <a:latin typeface="Arial" panose="020B0604020202020204" pitchFamily="34" charset="0"/>
              </a:rPr>
              <a:t>the value of any of the signal or port in the </a:t>
            </a:r>
            <a:r>
              <a:rPr lang="en-IN" b="0" i="1" dirty="0" smtClean="0">
                <a:solidFill>
                  <a:srgbClr val="000000"/>
                </a:solidFill>
                <a:effectLst/>
                <a:latin typeface="Arial" panose="020B0604020202020204" pitchFamily="34" charset="0"/>
              </a:rPr>
              <a:t>sensitivity list </a:t>
            </a:r>
            <a:r>
              <a:rPr lang="en-IN" b="0" i="0" dirty="0" smtClean="0">
                <a:solidFill>
                  <a:srgbClr val="000000"/>
                </a:solidFill>
                <a:effectLst/>
                <a:latin typeface="Arial" panose="020B0604020202020204" pitchFamily="34" charset="0"/>
              </a:rPr>
              <a:t>changes.</a:t>
            </a:r>
            <a:endParaRPr lang="en-US" dirty="0"/>
          </a:p>
        </p:txBody>
      </p:sp>
    </p:spTree>
    <p:extLst>
      <p:ext uri="{BB962C8B-B14F-4D97-AF65-F5344CB8AC3E}">
        <p14:creationId xmlns:p14="http://schemas.microsoft.com/office/powerpoint/2010/main" val="414835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Modules</a:t>
            </a:r>
          </a:p>
        </p:txBody>
      </p:sp>
      <p:sp>
        <p:nvSpPr>
          <p:cNvPr id="18435" name="Rectangle 3"/>
          <p:cNvSpPr>
            <a:spLocks noGrp="1" noChangeArrowheads="1"/>
          </p:cNvSpPr>
          <p:nvPr>
            <p:ph type="body" idx="1"/>
          </p:nvPr>
        </p:nvSpPr>
        <p:spPr/>
        <p:txBody>
          <a:bodyPr>
            <a:normAutofit fontScale="92500" lnSpcReduction="20000"/>
          </a:bodyPr>
          <a:lstStyle/>
          <a:p>
            <a:pPr>
              <a:lnSpc>
                <a:spcPct val="100000"/>
              </a:lnSpc>
              <a:spcBef>
                <a:spcPct val="0"/>
              </a:spcBef>
              <a:buFont typeface="Wingdings" panose="05000000000000000000" pitchFamily="2" charset="2"/>
              <a:buNone/>
            </a:pPr>
            <a:r>
              <a:rPr lang="en-US" altLang="en-US"/>
              <a:t>SC_MODULE(mymod) {</a:t>
            </a:r>
          </a:p>
          <a:p>
            <a:pPr>
              <a:lnSpc>
                <a:spcPct val="100000"/>
              </a:lnSpc>
              <a:spcBef>
                <a:spcPct val="0"/>
              </a:spcBef>
              <a:buFont typeface="Wingdings" panose="05000000000000000000" pitchFamily="2" charset="2"/>
              <a:buNone/>
            </a:pPr>
            <a:r>
              <a:rPr lang="en-US" altLang="en-US">
                <a:solidFill>
                  <a:schemeClr val="tx2"/>
                </a:solidFill>
              </a:rPr>
              <a:t>  /* port definitions */</a:t>
            </a:r>
          </a:p>
          <a:p>
            <a:pPr>
              <a:lnSpc>
                <a:spcPct val="100000"/>
              </a:lnSpc>
              <a:spcBef>
                <a:spcPct val="0"/>
              </a:spcBef>
              <a:buFont typeface="Wingdings" panose="05000000000000000000" pitchFamily="2" charset="2"/>
              <a:buNone/>
            </a:pPr>
            <a:r>
              <a:rPr lang="en-US" altLang="en-US">
                <a:solidFill>
                  <a:schemeClr val="tx2"/>
                </a:solidFill>
              </a:rPr>
              <a:t>  /* signal definitions */</a:t>
            </a:r>
          </a:p>
          <a:p>
            <a:pPr>
              <a:lnSpc>
                <a:spcPct val="100000"/>
              </a:lnSpc>
              <a:spcBef>
                <a:spcPct val="0"/>
              </a:spcBef>
              <a:buFont typeface="Wingdings" panose="05000000000000000000" pitchFamily="2" charset="2"/>
              <a:buNone/>
            </a:pPr>
            <a:r>
              <a:rPr lang="en-US" altLang="en-US">
                <a:solidFill>
                  <a:schemeClr val="tx2"/>
                </a:solidFill>
              </a:rPr>
              <a:t>  /* clock  definitions */</a:t>
            </a:r>
          </a:p>
          <a:p>
            <a:pPr>
              <a:lnSpc>
                <a:spcPct val="100000"/>
              </a:lnSpc>
              <a:spcBef>
                <a:spcPct val="0"/>
              </a:spcBef>
              <a:buFont typeface="Wingdings" panose="05000000000000000000" pitchFamily="2" charset="2"/>
              <a:buNone/>
            </a:pPr>
            <a:endParaRPr lang="en-US" altLang="en-US">
              <a:solidFill>
                <a:schemeClr val="tx2"/>
              </a:solidFill>
            </a:endParaRPr>
          </a:p>
          <a:p>
            <a:pPr>
              <a:lnSpc>
                <a:spcPct val="100000"/>
              </a:lnSpc>
              <a:spcBef>
                <a:spcPct val="0"/>
              </a:spcBef>
              <a:buFont typeface="Wingdings" panose="05000000000000000000" pitchFamily="2" charset="2"/>
              <a:buNone/>
            </a:pPr>
            <a:r>
              <a:rPr lang="en-US" altLang="en-US">
                <a:solidFill>
                  <a:schemeClr val="tx2"/>
                </a:solidFill>
              </a:rPr>
              <a:t>  /* storage and state variables */</a:t>
            </a:r>
          </a:p>
          <a:p>
            <a:pPr>
              <a:lnSpc>
                <a:spcPct val="100000"/>
              </a:lnSpc>
              <a:spcBef>
                <a:spcPct val="0"/>
              </a:spcBef>
              <a:buFont typeface="Wingdings" panose="05000000000000000000" pitchFamily="2" charset="2"/>
              <a:buNone/>
            </a:pPr>
            <a:endParaRPr lang="en-US" altLang="en-US"/>
          </a:p>
          <a:p>
            <a:pPr>
              <a:lnSpc>
                <a:spcPct val="100000"/>
              </a:lnSpc>
              <a:spcBef>
                <a:spcPct val="0"/>
              </a:spcBef>
              <a:buFont typeface="Wingdings" panose="05000000000000000000" pitchFamily="2" charset="2"/>
              <a:buNone/>
            </a:pPr>
            <a:r>
              <a:rPr lang="en-US" altLang="en-US">
                <a:solidFill>
                  <a:schemeClr val="tx2"/>
                </a:solidFill>
              </a:rPr>
              <a:t>  /* process definitions */</a:t>
            </a:r>
          </a:p>
          <a:p>
            <a:pPr>
              <a:lnSpc>
                <a:spcPct val="100000"/>
              </a:lnSpc>
              <a:spcBef>
                <a:spcPct val="0"/>
              </a:spcBef>
              <a:buFont typeface="Wingdings" panose="05000000000000000000" pitchFamily="2" charset="2"/>
              <a:buNone/>
            </a:pPr>
            <a:endParaRPr lang="en-US" altLang="en-US">
              <a:solidFill>
                <a:schemeClr val="tx2"/>
              </a:solidFill>
            </a:endParaRPr>
          </a:p>
          <a:p>
            <a:pPr>
              <a:lnSpc>
                <a:spcPct val="100000"/>
              </a:lnSpc>
              <a:spcBef>
                <a:spcPct val="0"/>
              </a:spcBef>
              <a:buFont typeface="Wingdings" panose="05000000000000000000" pitchFamily="2" charset="2"/>
              <a:buNone/>
            </a:pPr>
            <a:r>
              <a:rPr lang="en-US" altLang="en-US"/>
              <a:t>  SC_CTOR(mymod) {</a:t>
            </a:r>
          </a:p>
          <a:p>
            <a:pPr>
              <a:lnSpc>
                <a:spcPct val="100000"/>
              </a:lnSpc>
              <a:spcBef>
                <a:spcPct val="0"/>
              </a:spcBef>
              <a:buFont typeface="Wingdings" panose="05000000000000000000" pitchFamily="2" charset="2"/>
              <a:buNone/>
            </a:pPr>
            <a:r>
              <a:rPr lang="en-US" altLang="en-US"/>
              <a:t>     </a:t>
            </a:r>
            <a:r>
              <a:rPr lang="en-US" altLang="en-US">
                <a:solidFill>
                  <a:schemeClr val="tx2"/>
                </a:solidFill>
              </a:rPr>
              <a:t>/* Instances of processes and modules */</a:t>
            </a:r>
          </a:p>
          <a:p>
            <a:pPr>
              <a:lnSpc>
                <a:spcPct val="100000"/>
              </a:lnSpc>
              <a:spcBef>
                <a:spcPct val="0"/>
              </a:spcBef>
              <a:buFont typeface="Wingdings" panose="05000000000000000000" pitchFamily="2" charset="2"/>
              <a:buNone/>
            </a:pPr>
            <a:r>
              <a:rPr lang="en-US" altLang="en-US"/>
              <a:t>  }</a:t>
            </a:r>
          </a:p>
          <a:p>
            <a:pPr>
              <a:lnSpc>
                <a:spcPct val="100000"/>
              </a:lnSpc>
              <a:spcBef>
                <a:spcPct val="0"/>
              </a:spcBef>
              <a:buFont typeface="Wingdings" panose="05000000000000000000" pitchFamily="2" charset="2"/>
              <a:buNone/>
            </a:pPr>
            <a:r>
              <a:rPr lang="en-US" altLang="en-US"/>
              <a:t>};</a:t>
            </a:r>
          </a:p>
        </p:txBody>
      </p:sp>
    </p:spTree>
    <p:extLst>
      <p:ext uri="{BB962C8B-B14F-4D97-AF65-F5344CB8AC3E}">
        <p14:creationId xmlns:p14="http://schemas.microsoft.com/office/powerpoint/2010/main" val="1698584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28650" y="365127"/>
            <a:ext cx="7886700" cy="879058"/>
          </a:xfrm>
        </p:spPr>
        <p:txBody>
          <a:bodyPr/>
          <a:lstStyle/>
          <a:p>
            <a:r>
              <a:rPr lang="en-US" altLang="en-US" dirty="0"/>
              <a:t>Ports</a:t>
            </a:r>
          </a:p>
        </p:txBody>
      </p:sp>
      <p:sp>
        <p:nvSpPr>
          <p:cNvPr id="19459" name="Rectangle 3"/>
          <p:cNvSpPr>
            <a:spLocks noGrp="1" noChangeArrowheads="1"/>
          </p:cNvSpPr>
          <p:nvPr>
            <p:ph type="body" idx="1"/>
          </p:nvPr>
        </p:nvSpPr>
        <p:spPr>
          <a:xfrm>
            <a:off x="628649" y="1244184"/>
            <a:ext cx="8215547" cy="5171605"/>
          </a:xfrm>
        </p:spPr>
        <p:txBody>
          <a:bodyPr>
            <a:normAutofit/>
          </a:bodyPr>
          <a:lstStyle/>
          <a:p>
            <a:pPr>
              <a:lnSpc>
                <a:spcPct val="150000"/>
              </a:lnSpc>
            </a:pPr>
            <a:r>
              <a:rPr lang="en-US" altLang="en-US" dirty="0"/>
              <a:t>Define the interface to each module</a:t>
            </a:r>
          </a:p>
          <a:p>
            <a:pPr>
              <a:lnSpc>
                <a:spcPct val="150000"/>
              </a:lnSpc>
            </a:pPr>
            <a:r>
              <a:rPr lang="en-US" altLang="en-US" dirty="0"/>
              <a:t>Channels through which data is communicated</a:t>
            </a:r>
          </a:p>
          <a:p>
            <a:pPr>
              <a:lnSpc>
                <a:spcPct val="150000"/>
              </a:lnSpc>
            </a:pPr>
            <a:r>
              <a:rPr lang="en-US" altLang="en-US" dirty="0"/>
              <a:t>Port consists of a direction</a:t>
            </a:r>
          </a:p>
          <a:p>
            <a:pPr lvl="1">
              <a:lnSpc>
                <a:spcPct val="150000"/>
              </a:lnSpc>
            </a:pPr>
            <a:r>
              <a:rPr lang="en-US" altLang="en-US" dirty="0"/>
              <a:t>input		</a:t>
            </a:r>
            <a:r>
              <a:rPr lang="en-US" altLang="en-US" dirty="0" err="1"/>
              <a:t>sc_in</a:t>
            </a:r>
            <a:endParaRPr lang="en-US" altLang="en-US" dirty="0"/>
          </a:p>
          <a:p>
            <a:pPr lvl="1">
              <a:lnSpc>
                <a:spcPct val="150000"/>
              </a:lnSpc>
            </a:pPr>
            <a:r>
              <a:rPr lang="en-US" altLang="en-US" dirty="0"/>
              <a:t>output		</a:t>
            </a:r>
            <a:r>
              <a:rPr lang="en-US" altLang="en-US" dirty="0" err="1"/>
              <a:t>sc_out</a:t>
            </a:r>
            <a:endParaRPr lang="en-US" altLang="en-US" dirty="0"/>
          </a:p>
          <a:p>
            <a:pPr lvl="1">
              <a:lnSpc>
                <a:spcPct val="150000"/>
              </a:lnSpc>
            </a:pPr>
            <a:r>
              <a:rPr lang="en-US" altLang="en-US" dirty="0"/>
              <a:t>bidirectional	</a:t>
            </a:r>
            <a:r>
              <a:rPr lang="en-US" altLang="en-US" dirty="0" err="1"/>
              <a:t>sc_inout</a:t>
            </a:r>
            <a:endParaRPr lang="en-US" altLang="en-US" dirty="0"/>
          </a:p>
          <a:p>
            <a:pPr marL="0" indent="0">
              <a:lnSpc>
                <a:spcPct val="150000"/>
              </a:lnSpc>
              <a:buNone/>
            </a:pPr>
            <a:r>
              <a:rPr lang="en-US" altLang="en-US" dirty="0"/>
              <a:t>and any C++ or SystemC type</a:t>
            </a:r>
          </a:p>
          <a:p>
            <a:endParaRPr lang="en-US" altLang="en-US" dirty="0"/>
          </a:p>
        </p:txBody>
      </p:sp>
    </p:spTree>
    <p:extLst>
      <p:ext uri="{BB962C8B-B14F-4D97-AF65-F5344CB8AC3E}">
        <p14:creationId xmlns:p14="http://schemas.microsoft.com/office/powerpoint/2010/main" val="922285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Ports</a:t>
            </a:r>
          </a:p>
        </p:txBody>
      </p:sp>
      <p:sp>
        <p:nvSpPr>
          <p:cNvPr id="21507" name="Rectangle 3"/>
          <p:cNvSpPr>
            <a:spLocks noGrp="1" noChangeArrowheads="1"/>
          </p:cNvSpPr>
          <p:nvPr>
            <p:ph type="body" idx="1"/>
          </p:nvPr>
        </p:nvSpPr>
        <p:spPr/>
        <p:txBody>
          <a:bodyPr/>
          <a:lstStyle/>
          <a:p>
            <a:pPr>
              <a:buFont typeface="Wingdings" panose="05000000000000000000" pitchFamily="2" charset="2"/>
              <a:buNone/>
            </a:pPr>
            <a:r>
              <a:rPr lang="en-US" altLang="en-US" dirty="0"/>
              <a:t>SC_MODULE(</a:t>
            </a:r>
            <a:r>
              <a:rPr lang="en-US" altLang="en-US" dirty="0" err="1"/>
              <a:t>mymod</a:t>
            </a:r>
            <a:r>
              <a:rPr lang="en-US" altLang="en-US" dirty="0"/>
              <a:t>) {</a:t>
            </a:r>
          </a:p>
          <a:p>
            <a:pPr>
              <a:buFont typeface="Wingdings" panose="05000000000000000000" pitchFamily="2" charset="2"/>
              <a:buNone/>
            </a:pPr>
            <a:r>
              <a:rPr lang="en-US" altLang="en-US" dirty="0"/>
              <a:t>  </a:t>
            </a:r>
            <a:r>
              <a:rPr lang="en-US" altLang="en-US" dirty="0" err="1"/>
              <a:t>sc_in</a:t>
            </a:r>
            <a:r>
              <a:rPr lang="en-US" altLang="en-US" dirty="0"/>
              <a:t>&lt;bool&gt; load, read;</a:t>
            </a:r>
          </a:p>
          <a:p>
            <a:pPr>
              <a:buFont typeface="Wingdings" panose="05000000000000000000" pitchFamily="2" charset="2"/>
              <a:buNone/>
            </a:pPr>
            <a:r>
              <a:rPr lang="en-US" altLang="en-US" dirty="0"/>
              <a:t>  </a:t>
            </a:r>
            <a:r>
              <a:rPr lang="en-US" altLang="en-US" dirty="0" err="1"/>
              <a:t>sc_inout</a:t>
            </a:r>
            <a:r>
              <a:rPr lang="en-US" altLang="en-US" dirty="0"/>
              <a:t>&lt;</a:t>
            </a:r>
            <a:r>
              <a:rPr lang="en-US" altLang="en-US" dirty="0" err="1"/>
              <a:t>int</a:t>
            </a:r>
            <a:r>
              <a:rPr lang="en-US" altLang="en-US" dirty="0"/>
              <a:t>&gt; data;</a:t>
            </a:r>
          </a:p>
          <a:p>
            <a:pPr>
              <a:buFont typeface="Wingdings" panose="05000000000000000000" pitchFamily="2" charset="2"/>
              <a:buNone/>
            </a:pPr>
            <a:r>
              <a:rPr lang="en-US" altLang="en-US" dirty="0"/>
              <a:t>  </a:t>
            </a:r>
            <a:r>
              <a:rPr lang="en-US" altLang="en-US" dirty="0" err="1"/>
              <a:t>sc_out</a:t>
            </a:r>
            <a:r>
              <a:rPr lang="en-US" altLang="en-US" dirty="0"/>
              <a:t>&lt;bool&gt; full;</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solidFill>
                  <a:schemeClr val="tx2"/>
                </a:solidFill>
              </a:rPr>
              <a:t>  /* rest of the module */</a:t>
            </a:r>
          </a:p>
          <a:p>
            <a:pPr>
              <a:buFont typeface="Wingdings" panose="05000000000000000000" pitchFamily="2" charset="2"/>
              <a:buNone/>
            </a:pPr>
            <a:r>
              <a:rPr lang="en-US" altLang="en-US" dirty="0"/>
              <a:t>};</a:t>
            </a:r>
          </a:p>
          <a:p>
            <a:endParaRPr lang="en-US" altLang="en-US" dirty="0"/>
          </a:p>
        </p:txBody>
      </p:sp>
    </p:spTree>
    <p:extLst>
      <p:ext uri="{BB962C8B-B14F-4D97-AF65-F5344CB8AC3E}">
        <p14:creationId xmlns:p14="http://schemas.microsoft.com/office/powerpoint/2010/main" val="664299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Signals</a:t>
            </a:r>
          </a:p>
        </p:txBody>
      </p:sp>
      <p:sp>
        <p:nvSpPr>
          <p:cNvPr id="20483" name="Rectangle 3"/>
          <p:cNvSpPr>
            <a:spLocks noGrp="1" noChangeArrowheads="1"/>
          </p:cNvSpPr>
          <p:nvPr>
            <p:ph type="body" idx="1"/>
          </p:nvPr>
        </p:nvSpPr>
        <p:spPr/>
        <p:txBody>
          <a:bodyPr>
            <a:normAutofit fontScale="92500"/>
          </a:bodyPr>
          <a:lstStyle/>
          <a:p>
            <a:pPr>
              <a:lnSpc>
                <a:spcPct val="200000"/>
              </a:lnSpc>
            </a:pPr>
            <a:r>
              <a:rPr lang="en-US" altLang="en-US" dirty="0"/>
              <a:t>Convey information between modules within a module</a:t>
            </a:r>
          </a:p>
          <a:p>
            <a:pPr>
              <a:lnSpc>
                <a:spcPct val="200000"/>
              </a:lnSpc>
            </a:pPr>
            <a:r>
              <a:rPr lang="en-US" altLang="en-US" dirty="0"/>
              <a:t>Directionless: module ports define direction of data transfer</a:t>
            </a:r>
          </a:p>
          <a:p>
            <a:pPr>
              <a:lnSpc>
                <a:spcPct val="200000"/>
              </a:lnSpc>
            </a:pPr>
            <a:r>
              <a:rPr lang="en-US" altLang="en-US" dirty="0"/>
              <a:t>Type may be any C++ or built-in type</a:t>
            </a:r>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886750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Signals</a:t>
            </a:r>
          </a:p>
        </p:txBody>
      </p:sp>
      <p:sp>
        <p:nvSpPr>
          <p:cNvPr id="22531" name="Rectangle 3"/>
          <p:cNvSpPr>
            <a:spLocks noGrp="1" noChangeArrowheads="1"/>
          </p:cNvSpPr>
          <p:nvPr>
            <p:ph type="body" idx="1"/>
          </p:nvPr>
        </p:nvSpPr>
        <p:spPr/>
        <p:txBody>
          <a:bodyPr>
            <a:normAutofit fontScale="92500" lnSpcReduction="10000"/>
          </a:bodyPr>
          <a:lstStyle/>
          <a:p>
            <a:pPr>
              <a:lnSpc>
                <a:spcPct val="83000"/>
              </a:lnSpc>
              <a:buFont typeface="Wingdings" panose="05000000000000000000" pitchFamily="2" charset="2"/>
              <a:buNone/>
            </a:pPr>
            <a:r>
              <a:rPr lang="en-US" altLang="en-US" dirty="0"/>
              <a:t>SC_MODULE(</a:t>
            </a:r>
            <a:r>
              <a:rPr lang="en-US" altLang="en-US" dirty="0" err="1"/>
              <a:t>mymod</a:t>
            </a:r>
            <a:r>
              <a:rPr lang="en-US" altLang="en-US" dirty="0"/>
              <a:t>) {</a:t>
            </a:r>
          </a:p>
          <a:p>
            <a:pPr>
              <a:lnSpc>
                <a:spcPct val="83000"/>
              </a:lnSpc>
              <a:buFont typeface="Wingdings" panose="05000000000000000000" pitchFamily="2" charset="2"/>
              <a:buNone/>
            </a:pPr>
            <a:r>
              <a:rPr lang="en-US" altLang="en-US" dirty="0"/>
              <a:t> /* port definitions */</a:t>
            </a:r>
          </a:p>
          <a:p>
            <a:pPr>
              <a:lnSpc>
                <a:spcPct val="83000"/>
              </a:lnSpc>
              <a:buFont typeface="Wingdings" panose="05000000000000000000" pitchFamily="2" charset="2"/>
              <a:buNone/>
            </a:pPr>
            <a:r>
              <a:rPr lang="en-US" altLang="en-US" dirty="0"/>
              <a:t> </a:t>
            </a:r>
            <a:r>
              <a:rPr lang="en-US" altLang="en-US" dirty="0" err="1"/>
              <a:t>sc_signal</a:t>
            </a:r>
            <a:r>
              <a:rPr lang="en-US" altLang="en-US" dirty="0"/>
              <a:t>&lt;</a:t>
            </a:r>
            <a:r>
              <a:rPr lang="en-US" altLang="en-US" dirty="0" err="1"/>
              <a:t>sc_uint</a:t>
            </a:r>
            <a:r>
              <a:rPr lang="en-US" altLang="en-US" dirty="0"/>
              <a:t>&lt;32&gt; &gt; s1, s2;</a:t>
            </a:r>
          </a:p>
          <a:p>
            <a:pPr>
              <a:lnSpc>
                <a:spcPct val="83000"/>
              </a:lnSpc>
              <a:buFont typeface="Wingdings" panose="05000000000000000000" pitchFamily="2" charset="2"/>
              <a:buNone/>
            </a:pPr>
            <a:r>
              <a:rPr lang="en-US" altLang="en-US" dirty="0"/>
              <a:t> </a:t>
            </a:r>
            <a:r>
              <a:rPr lang="en-US" altLang="en-US" dirty="0" err="1"/>
              <a:t>sc_signal</a:t>
            </a:r>
            <a:r>
              <a:rPr lang="en-US" altLang="en-US" dirty="0"/>
              <a:t>&lt;</a:t>
            </a:r>
            <a:r>
              <a:rPr lang="en-US" altLang="en-US" dirty="0" err="1"/>
              <a:t>bool</a:t>
            </a:r>
            <a:r>
              <a:rPr lang="en-US" altLang="en-US" dirty="0"/>
              <a:t>&gt; reset;</a:t>
            </a:r>
          </a:p>
          <a:p>
            <a:pPr>
              <a:lnSpc>
                <a:spcPct val="83000"/>
              </a:lnSpc>
              <a:buFont typeface="Wingdings" panose="05000000000000000000" pitchFamily="2" charset="2"/>
              <a:buNone/>
            </a:pPr>
            <a:endParaRPr lang="en-US" altLang="en-US" dirty="0"/>
          </a:p>
          <a:p>
            <a:pPr>
              <a:lnSpc>
                <a:spcPct val="83000"/>
              </a:lnSpc>
              <a:buFont typeface="Wingdings" panose="05000000000000000000" pitchFamily="2" charset="2"/>
              <a:buNone/>
            </a:pPr>
            <a:r>
              <a:rPr lang="en-US" altLang="en-US" dirty="0"/>
              <a:t>  /* … */</a:t>
            </a:r>
          </a:p>
          <a:p>
            <a:pPr>
              <a:lnSpc>
                <a:spcPct val="83000"/>
              </a:lnSpc>
              <a:buFont typeface="Wingdings" panose="05000000000000000000" pitchFamily="2" charset="2"/>
              <a:buNone/>
            </a:pPr>
            <a:r>
              <a:rPr lang="en-US" altLang="en-US" dirty="0"/>
              <a:t>  SC_CTOR(</a:t>
            </a:r>
            <a:r>
              <a:rPr lang="en-US" altLang="en-US" dirty="0" err="1"/>
              <a:t>mymod</a:t>
            </a:r>
            <a:r>
              <a:rPr lang="en-US" altLang="en-US" dirty="0"/>
              <a:t>) {</a:t>
            </a:r>
          </a:p>
          <a:p>
            <a:pPr>
              <a:lnSpc>
                <a:spcPct val="83000"/>
              </a:lnSpc>
              <a:buFont typeface="Wingdings" panose="05000000000000000000" pitchFamily="2" charset="2"/>
              <a:buNone/>
            </a:pPr>
            <a:r>
              <a:rPr lang="en-US" altLang="en-US" dirty="0"/>
              <a:t>    /* Instances of modules that connect to the signals */</a:t>
            </a:r>
          </a:p>
          <a:p>
            <a:pPr>
              <a:lnSpc>
                <a:spcPct val="83000"/>
              </a:lnSpc>
              <a:buFont typeface="Wingdings" panose="05000000000000000000" pitchFamily="2" charset="2"/>
              <a:buNone/>
            </a:pPr>
            <a:r>
              <a:rPr lang="en-US" altLang="en-US" dirty="0"/>
              <a:t>  }</a:t>
            </a:r>
          </a:p>
          <a:p>
            <a:pPr>
              <a:lnSpc>
                <a:spcPct val="83000"/>
              </a:lnSpc>
              <a:buFont typeface="Wingdings" panose="05000000000000000000" pitchFamily="2" charset="2"/>
              <a:buNone/>
            </a:pPr>
            <a:r>
              <a:rPr lang="en-US" altLang="en-US" dirty="0"/>
              <a:t>};</a:t>
            </a:r>
          </a:p>
          <a:p>
            <a:pPr>
              <a:lnSpc>
                <a:spcPct val="83000"/>
              </a:lnSpc>
            </a:pPr>
            <a:endParaRPr lang="en-US" altLang="en-US" dirty="0"/>
          </a:p>
        </p:txBody>
      </p:sp>
    </p:spTree>
    <p:extLst>
      <p:ext uri="{BB962C8B-B14F-4D97-AF65-F5344CB8AC3E}">
        <p14:creationId xmlns:p14="http://schemas.microsoft.com/office/powerpoint/2010/main" val="2668486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Processes</a:t>
            </a:r>
          </a:p>
        </p:txBody>
      </p:sp>
      <p:sp>
        <p:nvSpPr>
          <p:cNvPr id="17411" name="Rectangle 3"/>
          <p:cNvSpPr>
            <a:spLocks noGrp="1" noChangeArrowheads="1"/>
          </p:cNvSpPr>
          <p:nvPr>
            <p:ph type="body" idx="1"/>
          </p:nvPr>
        </p:nvSpPr>
        <p:spPr/>
        <p:txBody>
          <a:bodyPr>
            <a:normAutofit/>
          </a:bodyPr>
          <a:lstStyle/>
          <a:p>
            <a:pPr algn="just"/>
            <a:endParaRPr lang="en-US" altLang="en-US" sz="3600" dirty="0"/>
          </a:p>
          <a:p>
            <a:pPr algn="just"/>
            <a:r>
              <a:rPr lang="en-US" altLang="en-US" sz="3600" dirty="0"/>
              <a:t>Procedural code with the ability to suspend and resume</a:t>
            </a:r>
          </a:p>
          <a:p>
            <a:pPr algn="just"/>
            <a:endParaRPr lang="en-US" altLang="en-US" sz="3600" dirty="0"/>
          </a:p>
          <a:p>
            <a:pPr algn="just"/>
            <a:r>
              <a:rPr lang="en-US" altLang="en-US" sz="3600" dirty="0" smtClean="0"/>
              <a:t>Like </a:t>
            </a:r>
            <a:r>
              <a:rPr lang="en-US" altLang="en-US" sz="3600" dirty="0"/>
              <a:t>Verilog’s initial blocks</a:t>
            </a:r>
          </a:p>
        </p:txBody>
      </p:sp>
    </p:spTree>
    <p:extLst>
      <p:ext uri="{BB962C8B-B14F-4D97-AF65-F5344CB8AC3E}">
        <p14:creationId xmlns:p14="http://schemas.microsoft.com/office/powerpoint/2010/main" val="3103133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4350" y="201841"/>
            <a:ext cx="7886700" cy="663574"/>
          </a:xfrm>
        </p:spPr>
        <p:txBody>
          <a:bodyPr>
            <a:normAutofit fontScale="90000"/>
          </a:bodyPr>
          <a:lstStyle/>
          <a:p>
            <a:r>
              <a:rPr lang="en-US" altLang="en-US" dirty="0"/>
              <a:t>Three Types of Processes</a:t>
            </a:r>
          </a:p>
        </p:txBody>
      </p:sp>
      <p:sp>
        <p:nvSpPr>
          <p:cNvPr id="25603" name="Rectangle 3"/>
          <p:cNvSpPr>
            <a:spLocks noGrp="1" noChangeArrowheads="1"/>
          </p:cNvSpPr>
          <p:nvPr>
            <p:ph type="body" idx="1"/>
          </p:nvPr>
        </p:nvSpPr>
        <p:spPr>
          <a:xfrm>
            <a:off x="261257" y="1094013"/>
            <a:ext cx="8752113" cy="5082949"/>
          </a:xfrm>
        </p:spPr>
        <p:txBody>
          <a:bodyPr>
            <a:normAutofit fontScale="92500" lnSpcReduction="20000"/>
          </a:bodyPr>
          <a:lstStyle/>
          <a:p>
            <a:pPr marL="171450" indent="-171450">
              <a:lnSpc>
                <a:spcPct val="250000"/>
              </a:lnSpc>
            </a:pPr>
            <a:r>
              <a:rPr lang="en-IN" dirty="0"/>
              <a:t>Method processes (SC_METHOD) – similar to Verilog always block</a:t>
            </a:r>
          </a:p>
          <a:p>
            <a:pPr marL="171450" indent="-171450">
              <a:lnSpc>
                <a:spcPct val="250000"/>
              </a:lnSpc>
            </a:pPr>
            <a:r>
              <a:rPr lang="en-IN" dirty="0"/>
              <a:t>Thread processes (SC_THREAD) – similar to Verilog initial block</a:t>
            </a:r>
          </a:p>
          <a:p>
            <a:pPr marL="171450" indent="-171450">
              <a:lnSpc>
                <a:spcPct val="250000"/>
              </a:lnSpc>
            </a:pPr>
            <a:r>
              <a:rPr lang="en-IN" dirty="0" err="1"/>
              <a:t>CThread</a:t>
            </a:r>
            <a:r>
              <a:rPr lang="en-IN" dirty="0"/>
              <a:t> processes (SC_CTHREAD) – similar to SC_THREAD but sensitive to a particular clock </a:t>
            </a:r>
            <a:r>
              <a:rPr lang="en-IN" dirty="0" smtClean="0"/>
              <a:t>edge</a:t>
            </a:r>
            <a:endParaRPr lang="en-IN" dirty="0"/>
          </a:p>
        </p:txBody>
      </p:sp>
    </p:spTree>
    <p:extLst>
      <p:ext uri="{BB962C8B-B14F-4D97-AF65-F5344CB8AC3E}">
        <p14:creationId xmlns:p14="http://schemas.microsoft.com/office/powerpoint/2010/main" val="126584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3173"/>
          </a:xfrm>
        </p:spPr>
        <p:txBody>
          <a:bodyPr/>
          <a:lstStyle/>
          <a:p>
            <a:r>
              <a:rPr lang="en-US" altLang="en-US" dirty="0"/>
              <a:t>Standard Methodology for ICs</a:t>
            </a:r>
            <a:endParaRPr lang="en-US" dirty="0"/>
          </a:p>
        </p:txBody>
      </p:sp>
      <p:sp>
        <p:nvSpPr>
          <p:cNvPr id="3" name="Content Placeholder 2"/>
          <p:cNvSpPr>
            <a:spLocks noGrp="1"/>
          </p:cNvSpPr>
          <p:nvPr>
            <p:ph idx="1"/>
          </p:nvPr>
        </p:nvSpPr>
        <p:spPr>
          <a:xfrm>
            <a:off x="628649" y="1569493"/>
            <a:ext cx="8242395" cy="4607470"/>
          </a:xfrm>
        </p:spPr>
        <p:txBody>
          <a:bodyPr/>
          <a:lstStyle/>
          <a:p>
            <a:pPr algn="just"/>
            <a:r>
              <a:rPr lang="en-US" altLang="en-US" dirty="0"/>
              <a:t>System-level designers write a C or C++ model</a:t>
            </a:r>
          </a:p>
          <a:p>
            <a:pPr lvl="1" algn="just"/>
            <a:r>
              <a:rPr lang="en-US" altLang="en-US" dirty="0"/>
              <a:t>Written in a stylized, hardware-like form</a:t>
            </a:r>
          </a:p>
          <a:p>
            <a:pPr lvl="1" algn="just"/>
            <a:r>
              <a:rPr lang="en-US" altLang="en-US" dirty="0"/>
              <a:t>Sometimes refined to be more hardware-like</a:t>
            </a:r>
          </a:p>
          <a:p>
            <a:pPr algn="just"/>
            <a:r>
              <a:rPr lang="en-US" altLang="en-US" dirty="0"/>
              <a:t>C/C++ model simulated to verify functionality</a:t>
            </a:r>
          </a:p>
          <a:p>
            <a:pPr algn="just"/>
            <a:r>
              <a:rPr lang="en-US" altLang="en-US" dirty="0"/>
              <a:t>Model given to Verilog/VHDL coders</a:t>
            </a:r>
          </a:p>
          <a:p>
            <a:pPr algn="just"/>
            <a:r>
              <a:rPr lang="en-US" altLang="en-US" dirty="0"/>
              <a:t>Verilog or VHDL specification written</a:t>
            </a:r>
          </a:p>
          <a:p>
            <a:pPr algn="just"/>
            <a:r>
              <a:rPr lang="en-US" altLang="en-US" dirty="0"/>
              <a:t>Models simulated together to test equivalence</a:t>
            </a:r>
          </a:p>
          <a:p>
            <a:pPr algn="just"/>
            <a:r>
              <a:rPr lang="en-US" altLang="en-US" dirty="0"/>
              <a:t>Verilog/VHDL model </a:t>
            </a:r>
            <a:r>
              <a:rPr lang="en-US" altLang="en-US" dirty="0" smtClean="0"/>
              <a:t>synthesized</a:t>
            </a:r>
            <a:endParaRPr lang="en-US" altLang="en-US" dirty="0"/>
          </a:p>
        </p:txBody>
      </p:sp>
    </p:spTree>
    <p:extLst>
      <p:ext uri="{BB962C8B-B14F-4D97-AF65-F5344CB8AC3E}">
        <p14:creationId xmlns:p14="http://schemas.microsoft.com/office/powerpoint/2010/main" val="319168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METHOD Processes</a:t>
            </a:r>
          </a:p>
        </p:txBody>
      </p:sp>
      <p:sp>
        <p:nvSpPr>
          <p:cNvPr id="14339" name="Rectangle 3"/>
          <p:cNvSpPr>
            <a:spLocks noGrp="1" noChangeArrowheads="1"/>
          </p:cNvSpPr>
          <p:nvPr>
            <p:ph type="body" idx="1"/>
          </p:nvPr>
        </p:nvSpPr>
        <p:spPr/>
        <p:txBody>
          <a:bodyPr/>
          <a:lstStyle/>
          <a:p>
            <a:pPr>
              <a:lnSpc>
                <a:spcPct val="150000"/>
              </a:lnSpc>
            </a:pPr>
            <a:r>
              <a:rPr lang="en-US" altLang="en-US" dirty="0"/>
              <a:t>Triggered in response to changes on inputs</a:t>
            </a:r>
          </a:p>
          <a:p>
            <a:pPr>
              <a:lnSpc>
                <a:spcPct val="150000"/>
              </a:lnSpc>
            </a:pPr>
            <a:endParaRPr lang="en-US" altLang="en-US" dirty="0"/>
          </a:p>
          <a:p>
            <a:pPr>
              <a:lnSpc>
                <a:spcPct val="150000"/>
              </a:lnSpc>
            </a:pPr>
            <a:r>
              <a:rPr lang="en-US" altLang="en-US" dirty="0"/>
              <a:t>Cannot store control state between invocations</a:t>
            </a:r>
          </a:p>
          <a:p>
            <a:pPr>
              <a:lnSpc>
                <a:spcPct val="150000"/>
              </a:lnSpc>
            </a:pPr>
            <a:endParaRPr lang="en-US" altLang="en-US" dirty="0"/>
          </a:p>
          <a:p>
            <a:pPr>
              <a:lnSpc>
                <a:spcPct val="150000"/>
              </a:lnSpc>
            </a:pPr>
            <a:r>
              <a:rPr lang="en-US" altLang="en-US" dirty="0"/>
              <a:t>Designed to model blocks of combinational logic</a:t>
            </a:r>
          </a:p>
        </p:txBody>
      </p:sp>
    </p:spTree>
    <p:extLst>
      <p:ext uri="{BB962C8B-B14F-4D97-AF65-F5344CB8AC3E}">
        <p14:creationId xmlns:p14="http://schemas.microsoft.com/office/powerpoint/2010/main" val="25411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METHOD Processes</a:t>
            </a:r>
          </a:p>
        </p:txBody>
      </p:sp>
      <p:sp>
        <p:nvSpPr>
          <p:cNvPr id="26627" name="Rectangle 3"/>
          <p:cNvSpPr>
            <a:spLocks noGrp="1" noChangeArrowheads="1"/>
          </p:cNvSpPr>
          <p:nvPr>
            <p:ph type="body" idx="1"/>
          </p:nvPr>
        </p:nvSpPr>
        <p:spPr/>
        <p:txBody>
          <a:bodyPr>
            <a:normAutofit fontScale="92500" lnSpcReduction="20000"/>
          </a:bodyPr>
          <a:lstStyle/>
          <a:p>
            <a:pPr>
              <a:lnSpc>
                <a:spcPct val="100000"/>
              </a:lnSpc>
              <a:spcBef>
                <a:spcPct val="0"/>
              </a:spcBef>
              <a:buFont typeface="Wingdings" panose="05000000000000000000" pitchFamily="2" charset="2"/>
              <a:buNone/>
            </a:pPr>
            <a:r>
              <a:rPr lang="en-US" altLang="en-US" dirty="0"/>
              <a:t>SC_MODULE(</a:t>
            </a:r>
            <a:r>
              <a:rPr lang="en-US" altLang="en-US" dirty="0" err="1"/>
              <a:t>onemethod</a:t>
            </a:r>
            <a:r>
              <a:rPr lang="en-US" altLang="en-US" dirty="0"/>
              <a:t>) {</a:t>
            </a:r>
          </a:p>
          <a:p>
            <a:pPr>
              <a:lnSpc>
                <a:spcPct val="100000"/>
              </a:lnSpc>
              <a:spcBef>
                <a:spcPct val="0"/>
              </a:spcBef>
              <a:buFont typeface="Wingdings" panose="05000000000000000000" pitchFamily="2" charset="2"/>
              <a:buNone/>
            </a:pPr>
            <a:r>
              <a:rPr lang="en-US" altLang="en-US" dirty="0"/>
              <a:t>  </a:t>
            </a:r>
            <a:r>
              <a:rPr lang="en-US" altLang="en-US" dirty="0" err="1"/>
              <a:t>sc_in</a:t>
            </a:r>
            <a:r>
              <a:rPr lang="en-US" altLang="en-US" dirty="0"/>
              <a:t>&lt;</a:t>
            </a:r>
            <a:r>
              <a:rPr lang="en-US" altLang="en-US" dirty="0" err="1"/>
              <a:t>bool</a:t>
            </a:r>
            <a:r>
              <a:rPr lang="en-US" altLang="en-US" dirty="0"/>
              <a:t>&gt; in;</a:t>
            </a:r>
          </a:p>
          <a:p>
            <a:pPr>
              <a:lnSpc>
                <a:spcPct val="100000"/>
              </a:lnSpc>
              <a:spcBef>
                <a:spcPct val="0"/>
              </a:spcBef>
              <a:buFont typeface="Wingdings" panose="05000000000000000000" pitchFamily="2" charset="2"/>
              <a:buNone/>
            </a:pPr>
            <a:r>
              <a:rPr lang="en-US" altLang="en-US" dirty="0"/>
              <a:t>  </a:t>
            </a:r>
            <a:r>
              <a:rPr lang="en-US" altLang="en-US" dirty="0" err="1"/>
              <a:t>sc_out</a:t>
            </a:r>
            <a:r>
              <a:rPr lang="en-US" altLang="en-US" dirty="0"/>
              <a:t>&lt;</a:t>
            </a:r>
            <a:r>
              <a:rPr lang="en-US" altLang="en-US" dirty="0" err="1"/>
              <a:t>bool</a:t>
            </a:r>
            <a:r>
              <a:rPr lang="en-US" altLang="en-US" dirty="0"/>
              <a:t>&gt; out;</a:t>
            </a:r>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  void inverter();</a:t>
            </a:r>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  SC_CTOR(</a:t>
            </a:r>
            <a:r>
              <a:rPr lang="en-US" altLang="en-US" dirty="0" err="1"/>
              <a:t>onemethod</a:t>
            </a:r>
            <a:r>
              <a:rPr lang="en-US" altLang="en-US" dirty="0"/>
              <a:t>) {</a:t>
            </a:r>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    SC_METHOD(inverter);</a:t>
            </a:r>
          </a:p>
          <a:p>
            <a:pPr>
              <a:lnSpc>
                <a:spcPct val="100000"/>
              </a:lnSpc>
              <a:spcBef>
                <a:spcPct val="0"/>
              </a:spcBef>
              <a:buFont typeface="Wingdings" panose="05000000000000000000" pitchFamily="2" charset="2"/>
              <a:buNone/>
            </a:pPr>
            <a:r>
              <a:rPr lang="en-US" altLang="en-US" dirty="0"/>
              <a:t>    </a:t>
            </a:r>
            <a:r>
              <a:rPr lang="en-US" altLang="en-US" dirty="0" smtClean="0"/>
              <a:t>sensitive &lt;&lt;in;</a:t>
            </a:r>
            <a:endParaRPr lang="en-US" altLang="en-US" dirty="0"/>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  }</a:t>
            </a:r>
          </a:p>
          <a:p>
            <a:pPr>
              <a:lnSpc>
                <a:spcPct val="100000"/>
              </a:lnSpc>
              <a:spcBef>
                <a:spcPct val="0"/>
              </a:spcBef>
              <a:buFont typeface="Wingdings" panose="05000000000000000000" pitchFamily="2" charset="2"/>
              <a:buNone/>
            </a:pPr>
            <a:r>
              <a:rPr lang="en-US" altLang="en-US" dirty="0"/>
              <a:t>};</a:t>
            </a:r>
          </a:p>
        </p:txBody>
      </p:sp>
      <p:sp>
        <p:nvSpPr>
          <p:cNvPr id="26628" name="Text Box 4"/>
          <p:cNvSpPr txBox="1">
            <a:spLocks noChangeArrowheads="1"/>
          </p:cNvSpPr>
          <p:nvPr/>
        </p:nvSpPr>
        <p:spPr bwMode="auto">
          <a:xfrm>
            <a:off x="5715000" y="13716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dirty="0" smtClean="0">
                <a:solidFill>
                  <a:schemeClr val="tx2"/>
                </a:solidFill>
              </a:rPr>
              <a:t>Process</a:t>
            </a:r>
            <a:endParaRPr lang="en-US" altLang="en-US" dirty="0">
              <a:solidFill>
                <a:schemeClr val="tx2"/>
              </a:solidFill>
            </a:endParaRPr>
          </a:p>
        </p:txBody>
      </p:sp>
      <p:sp>
        <p:nvSpPr>
          <p:cNvPr id="26629" name="Line 5"/>
          <p:cNvSpPr>
            <a:spLocks noChangeShapeType="1"/>
          </p:cNvSpPr>
          <p:nvPr/>
        </p:nvSpPr>
        <p:spPr bwMode="auto">
          <a:xfrm flipH="1">
            <a:off x="3016155" y="1752599"/>
            <a:ext cx="2622645" cy="1481919"/>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
        <p:nvSpPr>
          <p:cNvPr id="26630" name="Text Box 6"/>
          <p:cNvSpPr txBox="1">
            <a:spLocks noChangeArrowheads="1"/>
          </p:cNvSpPr>
          <p:nvPr/>
        </p:nvSpPr>
        <p:spPr bwMode="auto">
          <a:xfrm>
            <a:off x="5943600" y="3861357"/>
            <a:ext cx="28194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dirty="0">
                <a:solidFill>
                  <a:schemeClr val="tx2"/>
                </a:solidFill>
              </a:rPr>
              <a:t>Instance of </a:t>
            </a:r>
            <a:r>
              <a:rPr lang="en-US" altLang="en-US" dirty="0" smtClean="0">
                <a:solidFill>
                  <a:schemeClr val="tx2"/>
                </a:solidFill>
              </a:rPr>
              <a:t>the </a:t>
            </a:r>
            <a:r>
              <a:rPr lang="en-US" altLang="en-US" dirty="0">
                <a:solidFill>
                  <a:schemeClr val="tx2"/>
                </a:solidFill>
              </a:rPr>
              <a:t>process created</a:t>
            </a:r>
          </a:p>
        </p:txBody>
      </p:sp>
      <p:sp>
        <p:nvSpPr>
          <p:cNvPr id="26631" name="Line 7"/>
          <p:cNvSpPr>
            <a:spLocks noChangeShapeType="1"/>
          </p:cNvSpPr>
          <p:nvPr/>
        </p:nvSpPr>
        <p:spPr bwMode="auto">
          <a:xfrm flipH="1">
            <a:off x="4648200" y="4343400"/>
            <a:ext cx="11430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
        <p:nvSpPr>
          <p:cNvPr id="26632" name="Text Box 8"/>
          <p:cNvSpPr txBox="1">
            <a:spLocks noChangeArrowheads="1"/>
          </p:cNvSpPr>
          <p:nvPr/>
        </p:nvSpPr>
        <p:spPr bwMode="auto">
          <a:xfrm>
            <a:off x="5943600" y="4572000"/>
            <a:ext cx="28194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a:solidFill>
                  <a:schemeClr val="tx2"/>
                </a:solidFill>
              </a:rPr>
              <a:t>and made sensitive to an input</a:t>
            </a:r>
          </a:p>
        </p:txBody>
      </p:sp>
      <p:sp>
        <p:nvSpPr>
          <p:cNvPr id="26633" name="Line 9"/>
          <p:cNvSpPr>
            <a:spLocks noChangeShapeType="1"/>
          </p:cNvSpPr>
          <p:nvPr/>
        </p:nvSpPr>
        <p:spPr bwMode="auto">
          <a:xfrm flipH="1" flipV="1">
            <a:off x="2895600" y="4800600"/>
            <a:ext cx="2971800" cy="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Tree>
    <p:extLst>
      <p:ext uri="{BB962C8B-B14F-4D97-AF65-F5344CB8AC3E}">
        <p14:creationId xmlns:p14="http://schemas.microsoft.com/office/powerpoint/2010/main" val="3128913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METHOD Processes</a:t>
            </a:r>
          </a:p>
        </p:txBody>
      </p:sp>
      <p:sp>
        <p:nvSpPr>
          <p:cNvPr id="27651" name="Rectangle 3"/>
          <p:cNvSpPr>
            <a:spLocks noGrp="1" noChangeArrowheads="1"/>
          </p:cNvSpPr>
          <p:nvPr>
            <p:ph type="body" idx="1"/>
          </p:nvPr>
        </p:nvSpPr>
        <p:spPr/>
        <p:txBody>
          <a:bodyPr>
            <a:normAutofit fontScale="92500" lnSpcReduction="20000"/>
          </a:bodyPr>
          <a:lstStyle/>
          <a:p>
            <a:pPr>
              <a:lnSpc>
                <a:spcPct val="100000"/>
              </a:lnSpc>
              <a:spcBef>
                <a:spcPct val="0"/>
              </a:spcBef>
            </a:pPr>
            <a:r>
              <a:rPr lang="en-US" altLang="en-US" dirty="0"/>
              <a:t>Invoked once every time input “in” changes</a:t>
            </a:r>
          </a:p>
          <a:p>
            <a:pPr>
              <a:lnSpc>
                <a:spcPct val="100000"/>
              </a:lnSpc>
              <a:spcBef>
                <a:spcPct val="0"/>
              </a:spcBef>
            </a:pPr>
            <a:endParaRPr lang="en-US" altLang="en-US" dirty="0"/>
          </a:p>
          <a:p>
            <a:pPr>
              <a:lnSpc>
                <a:spcPct val="100000"/>
              </a:lnSpc>
              <a:spcBef>
                <a:spcPct val="0"/>
              </a:spcBef>
            </a:pPr>
            <a:r>
              <a:rPr lang="en-US" altLang="en-US" dirty="0"/>
              <a:t>Should not save state between invocations</a:t>
            </a:r>
          </a:p>
          <a:p>
            <a:pPr>
              <a:lnSpc>
                <a:spcPct val="100000"/>
              </a:lnSpc>
              <a:spcBef>
                <a:spcPct val="0"/>
              </a:spcBef>
            </a:pPr>
            <a:endParaRPr lang="en-US" altLang="en-US" dirty="0"/>
          </a:p>
          <a:p>
            <a:pPr>
              <a:lnSpc>
                <a:spcPct val="100000"/>
              </a:lnSpc>
              <a:spcBef>
                <a:spcPct val="0"/>
              </a:spcBef>
            </a:pPr>
            <a:r>
              <a:rPr lang="en-US" altLang="en-US" dirty="0"/>
              <a:t>Runs to completion: should not contain infinite loops</a:t>
            </a:r>
          </a:p>
          <a:p>
            <a:pPr>
              <a:lnSpc>
                <a:spcPct val="100000"/>
              </a:lnSpc>
              <a:spcBef>
                <a:spcPct val="0"/>
              </a:spcBef>
              <a:buFont typeface="Wingdings" panose="05000000000000000000" pitchFamily="2" charset="2"/>
              <a:buNone/>
            </a:pPr>
            <a:endParaRPr lang="en-US" altLang="en-US" dirty="0" smtClean="0"/>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void </a:t>
            </a:r>
            <a:r>
              <a:rPr lang="en-US" altLang="en-US" dirty="0" smtClean="0"/>
              <a:t>inverter</a:t>
            </a:r>
            <a:r>
              <a:rPr lang="en-US" altLang="en-US" dirty="0"/>
              <a:t>() {</a:t>
            </a:r>
          </a:p>
          <a:p>
            <a:pPr>
              <a:lnSpc>
                <a:spcPct val="100000"/>
              </a:lnSpc>
              <a:spcBef>
                <a:spcPct val="0"/>
              </a:spcBef>
              <a:buFont typeface="Wingdings" panose="05000000000000000000" pitchFamily="2" charset="2"/>
              <a:buNone/>
            </a:pPr>
            <a:r>
              <a:rPr lang="en-US" altLang="en-US" dirty="0"/>
              <a:t>  </a:t>
            </a:r>
            <a:r>
              <a:rPr lang="en-US" altLang="en-US" dirty="0" err="1"/>
              <a:t>bool</a:t>
            </a:r>
            <a:r>
              <a:rPr lang="en-US" altLang="en-US" dirty="0"/>
              <a:t> internal;</a:t>
            </a:r>
          </a:p>
          <a:p>
            <a:pPr>
              <a:lnSpc>
                <a:spcPct val="100000"/>
              </a:lnSpc>
              <a:spcBef>
                <a:spcPct val="0"/>
              </a:spcBef>
              <a:buFont typeface="Wingdings" panose="05000000000000000000" pitchFamily="2" charset="2"/>
              <a:buNone/>
            </a:pPr>
            <a:r>
              <a:rPr lang="en-US" altLang="en-US" dirty="0"/>
              <a:t>  internal = in;</a:t>
            </a:r>
          </a:p>
          <a:p>
            <a:pPr>
              <a:lnSpc>
                <a:spcPct val="100000"/>
              </a:lnSpc>
              <a:spcBef>
                <a:spcPct val="0"/>
              </a:spcBef>
              <a:buFont typeface="Wingdings" panose="05000000000000000000" pitchFamily="2" charset="2"/>
              <a:buNone/>
            </a:pPr>
            <a:r>
              <a:rPr lang="en-US" altLang="en-US" dirty="0"/>
              <a:t>  out = ~internal;</a:t>
            </a:r>
          </a:p>
          <a:p>
            <a:pPr>
              <a:lnSpc>
                <a:spcPct val="100000"/>
              </a:lnSpc>
              <a:spcBef>
                <a:spcPct val="0"/>
              </a:spcBef>
              <a:buFont typeface="Wingdings" panose="05000000000000000000" pitchFamily="2" charset="2"/>
              <a:buNone/>
            </a:pPr>
            <a:r>
              <a:rPr lang="en-US" altLang="en-US" dirty="0"/>
              <a:t>}</a:t>
            </a:r>
          </a:p>
        </p:txBody>
      </p:sp>
      <p:sp>
        <p:nvSpPr>
          <p:cNvPr id="27652" name="Text Box 4"/>
          <p:cNvSpPr txBox="1">
            <a:spLocks noChangeArrowheads="1"/>
          </p:cNvSpPr>
          <p:nvPr/>
        </p:nvSpPr>
        <p:spPr bwMode="auto">
          <a:xfrm>
            <a:off x="4724400" y="4495800"/>
            <a:ext cx="35052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a:solidFill>
                  <a:schemeClr val="tx2"/>
                </a:solidFill>
              </a:rPr>
              <a:t>Read a value from the port</a:t>
            </a:r>
          </a:p>
        </p:txBody>
      </p:sp>
      <p:sp>
        <p:nvSpPr>
          <p:cNvPr id="27653" name="Line 5"/>
          <p:cNvSpPr>
            <a:spLocks noChangeShapeType="1"/>
          </p:cNvSpPr>
          <p:nvPr/>
        </p:nvSpPr>
        <p:spPr bwMode="auto">
          <a:xfrm flipH="1">
            <a:off x="2667000" y="4735773"/>
            <a:ext cx="2057400" cy="136265"/>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
        <p:nvSpPr>
          <p:cNvPr id="27654" name="Text Box 6"/>
          <p:cNvSpPr txBox="1">
            <a:spLocks noChangeArrowheads="1"/>
          </p:cNvSpPr>
          <p:nvPr/>
        </p:nvSpPr>
        <p:spPr bwMode="auto">
          <a:xfrm>
            <a:off x="5029200" y="5105400"/>
            <a:ext cx="28194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a:solidFill>
                  <a:schemeClr val="tx2"/>
                </a:solidFill>
              </a:rPr>
              <a:t>Write a value to an output port</a:t>
            </a:r>
          </a:p>
        </p:txBody>
      </p:sp>
      <p:sp>
        <p:nvSpPr>
          <p:cNvPr id="27655" name="Line 7"/>
          <p:cNvSpPr>
            <a:spLocks noChangeShapeType="1"/>
          </p:cNvSpPr>
          <p:nvPr/>
        </p:nvSpPr>
        <p:spPr bwMode="auto">
          <a:xfrm flipH="1" flipV="1">
            <a:off x="2917209" y="5113148"/>
            <a:ext cx="1981200" cy="1524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Tree>
    <p:extLst>
      <p:ext uri="{BB962C8B-B14F-4D97-AF65-F5344CB8AC3E}">
        <p14:creationId xmlns:p14="http://schemas.microsoft.com/office/powerpoint/2010/main" val="624965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THREAD Processes</a:t>
            </a:r>
          </a:p>
        </p:txBody>
      </p:sp>
      <p:sp>
        <p:nvSpPr>
          <p:cNvPr id="28675" name="Rectangle 3"/>
          <p:cNvSpPr>
            <a:spLocks noGrp="1" noChangeArrowheads="1"/>
          </p:cNvSpPr>
          <p:nvPr>
            <p:ph type="body" idx="1"/>
          </p:nvPr>
        </p:nvSpPr>
        <p:spPr/>
        <p:txBody>
          <a:bodyPr/>
          <a:lstStyle/>
          <a:p>
            <a:r>
              <a:rPr lang="en-US" altLang="en-US" dirty="0"/>
              <a:t>Triggered in response to changes on inputs</a:t>
            </a:r>
          </a:p>
          <a:p>
            <a:endParaRPr lang="en-US" altLang="en-US" dirty="0"/>
          </a:p>
          <a:p>
            <a:r>
              <a:rPr lang="en-US" altLang="en-US" dirty="0"/>
              <a:t>Can suspend itself and be reactivated</a:t>
            </a:r>
          </a:p>
          <a:p>
            <a:pPr lvl="1"/>
            <a:r>
              <a:rPr lang="en-US" altLang="en-US" dirty="0" smtClean="0"/>
              <a:t>Uses wait</a:t>
            </a:r>
          </a:p>
          <a:p>
            <a:pPr lvl="1"/>
            <a:r>
              <a:rPr lang="en-US" altLang="en-US" dirty="0" smtClean="0"/>
              <a:t>Scheduler runs it again later</a:t>
            </a:r>
          </a:p>
          <a:p>
            <a:endParaRPr lang="en-US" altLang="en-US" dirty="0"/>
          </a:p>
          <a:p>
            <a:r>
              <a:rPr lang="en-US" altLang="en-US" dirty="0"/>
              <a:t>Designed to model just about anything</a:t>
            </a:r>
          </a:p>
        </p:txBody>
      </p:sp>
    </p:spTree>
    <p:extLst>
      <p:ext uri="{BB962C8B-B14F-4D97-AF65-F5344CB8AC3E}">
        <p14:creationId xmlns:p14="http://schemas.microsoft.com/office/powerpoint/2010/main" val="3604473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THREAD Processes</a:t>
            </a:r>
          </a:p>
        </p:txBody>
      </p:sp>
      <p:sp>
        <p:nvSpPr>
          <p:cNvPr id="29699" name="Rectangle 3"/>
          <p:cNvSpPr>
            <a:spLocks noGrp="1" noChangeArrowheads="1"/>
          </p:cNvSpPr>
          <p:nvPr>
            <p:ph type="body" idx="1"/>
          </p:nvPr>
        </p:nvSpPr>
        <p:spPr/>
        <p:txBody>
          <a:bodyPr>
            <a:normAutofit fontScale="92500" lnSpcReduction="20000"/>
          </a:bodyPr>
          <a:lstStyle/>
          <a:p>
            <a:pPr>
              <a:lnSpc>
                <a:spcPct val="100000"/>
              </a:lnSpc>
              <a:spcBef>
                <a:spcPct val="0"/>
              </a:spcBef>
              <a:buFont typeface="Wingdings" panose="05000000000000000000" pitchFamily="2" charset="2"/>
              <a:buNone/>
            </a:pPr>
            <a:r>
              <a:rPr lang="en-US" altLang="en-US"/>
              <a:t>SC_MODULE(onemethod) {</a:t>
            </a:r>
          </a:p>
          <a:p>
            <a:pPr>
              <a:lnSpc>
                <a:spcPct val="100000"/>
              </a:lnSpc>
              <a:spcBef>
                <a:spcPct val="0"/>
              </a:spcBef>
              <a:buFont typeface="Wingdings" panose="05000000000000000000" pitchFamily="2" charset="2"/>
              <a:buNone/>
            </a:pPr>
            <a:r>
              <a:rPr lang="en-US" altLang="en-US"/>
              <a:t>  sc_in&lt;bool&gt; in;</a:t>
            </a:r>
          </a:p>
          <a:p>
            <a:pPr>
              <a:lnSpc>
                <a:spcPct val="100000"/>
              </a:lnSpc>
              <a:spcBef>
                <a:spcPct val="0"/>
              </a:spcBef>
              <a:buFont typeface="Wingdings" panose="05000000000000000000" pitchFamily="2" charset="2"/>
              <a:buNone/>
            </a:pPr>
            <a:r>
              <a:rPr lang="en-US" altLang="en-US"/>
              <a:t>  sc_out&lt;bool&gt; out;</a:t>
            </a:r>
          </a:p>
          <a:p>
            <a:pPr>
              <a:lnSpc>
                <a:spcPct val="100000"/>
              </a:lnSpc>
              <a:spcBef>
                <a:spcPct val="0"/>
              </a:spcBef>
              <a:buFont typeface="Wingdings" panose="05000000000000000000" pitchFamily="2" charset="2"/>
              <a:buNone/>
            </a:pPr>
            <a:endParaRPr lang="en-US" altLang="en-US"/>
          </a:p>
          <a:p>
            <a:pPr>
              <a:lnSpc>
                <a:spcPct val="100000"/>
              </a:lnSpc>
              <a:spcBef>
                <a:spcPct val="0"/>
              </a:spcBef>
              <a:buFont typeface="Wingdings" panose="05000000000000000000" pitchFamily="2" charset="2"/>
              <a:buNone/>
            </a:pPr>
            <a:r>
              <a:rPr lang="en-US" altLang="en-US"/>
              <a:t>  void toggler();</a:t>
            </a:r>
          </a:p>
          <a:p>
            <a:pPr>
              <a:lnSpc>
                <a:spcPct val="100000"/>
              </a:lnSpc>
              <a:spcBef>
                <a:spcPct val="0"/>
              </a:spcBef>
              <a:buFont typeface="Wingdings" panose="05000000000000000000" pitchFamily="2" charset="2"/>
              <a:buNone/>
            </a:pPr>
            <a:endParaRPr lang="en-US" altLang="en-US"/>
          </a:p>
          <a:p>
            <a:pPr>
              <a:lnSpc>
                <a:spcPct val="100000"/>
              </a:lnSpc>
              <a:spcBef>
                <a:spcPct val="0"/>
              </a:spcBef>
              <a:buFont typeface="Wingdings" panose="05000000000000000000" pitchFamily="2" charset="2"/>
              <a:buNone/>
            </a:pPr>
            <a:r>
              <a:rPr lang="en-US" altLang="en-US"/>
              <a:t>  SC_CTOR(onemethod) {</a:t>
            </a:r>
          </a:p>
          <a:p>
            <a:pPr>
              <a:lnSpc>
                <a:spcPct val="100000"/>
              </a:lnSpc>
              <a:spcBef>
                <a:spcPct val="0"/>
              </a:spcBef>
              <a:buFont typeface="Wingdings" panose="05000000000000000000" pitchFamily="2" charset="2"/>
              <a:buNone/>
            </a:pPr>
            <a:endParaRPr lang="en-US" altLang="en-US"/>
          </a:p>
          <a:p>
            <a:pPr>
              <a:lnSpc>
                <a:spcPct val="100000"/>
              </a:lnSpc>
              <a:spcBef>
                <a:spcPct val="0"/>
              </a:spcBef>
              <a:buFont typeface="Wingdings" panose="05000000000000000000" pitchFamily="2" charset="2"/>
              <a:buNone/>
            </a:pPr>
            <a:r>
              <a:rPr lang="en-US" altLang="en-US"/>
              <a:t>    SC_THREAD(toggler);</a:t>
            </a:r>
          </a:p>
          <a:p>
            <a:pPr>
              <a:lnSpc>
                <a:spcPct val="100000"/>
              </a:lnSpc>
              <a:spcBef>
                <a:spcPct val="0"/>
              </a:spcBef>
              <a:buFont typeface="Wingdings" panose="05000000000000000000" pitchFamily="2" charset="2"/>
              <a:buNone/>
            </a:pPr>
            <a:r>
              <a:rPr lang="en-US" altLang="en-US"/>
              <a:t>    sensitive &lt;&lt; in;</a:t>
            </a:r>
          </a:p>
          <a:p>
            <a:pPr>
              <a:lnSpc>
                <a:spcPct val="100000"/>
              </a:lnSpc>
              <a:spcBef>
                <a:spcPct val="0"/>
              </a:spcBef>
              <a:buFont typeface="Wingdings" panose="05000000000000000000" pitchFamily="2" charset="2"/>
              <a:buNone/>
            </a:pPr>
            <a:r>
              <a:rPr lang="en-US" altLang="en-US"/>
              <a:t>  }</a:t>
            </a:r>
          </a:p>
          <a:p>
            <a:pPr>
              <a:lnSpc>
                <a:spcPct val="100000"/>
              </a:lnSpc>
              <a:spcBef>
                <a:spcPct val="0"/>
              </a:spcBef>
              <a:buFont typeface="Wingdings" panose="05000000000000000000" pitchFamily="2" charset="2"/>
              <a:buNone/>
            </a:pPr>
            <a:endParaRPr lang="en-US" altLang="en-US"/>
          </a:p>
          <a:p>
            <a:pPr>
              <a:lnSpc>
                <a:spcPct val="100000"/>
              </a:lnSpc>
              <a:spcBef>
                <a:spcPct val="0"/>
              </a:spcBef>
              <a:buFont typeface="Wingdings" panose="05000000000000000000" pitchFamily="2" charset="2"/>
              <a:buNone/>
            </a:pPr>
            <a:r>
              <a:rPr lang="en-US" altLang="en-US"/>
              <a:t>};</a:t>
            </a:r>
          </a:p>
        </p:txBody>
      </p:sp>
      <p:sp>
        <p:nvSpPr>
          <p:cNvPr id="29700" name="Text Box 4"/>
          <p:cNvSpPr txBox="1">
            <a:spLocks noChangeArrowheads="1"/>
          </p:cNvSpPr>
          <p:nvPr/>
        </p:nvSpPr>
        <p:spPr bwMode="auto">
          <a:xfrm>
            <a:off x="5715000" y="1371600"/>
            <a:ext cx="28194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a:solidFill>
                  <a:schemeClr val="tx2"/>
                </a:solidFill>
              </a:rPr>
              <a:t>Process is simply a method of this class</a:t>
            </a:r>
          </a:p>
        </p:txBody>
      </p:sp>
      <p:sp>
        <p:nvSpPr>
          <p:cNvPr id="29701" name="Line 5"/>
          <p:cNvSpPr>
            <a:spLocks noChangeShapeType="1"/>
          </p:cNvSpPr>
          <p:nvPr/>
        </p:nvSpPr>
        <p:spPr bwMode="auto">
          <a:xfrm flipH="1">
            <a:off x="2895600" y="1752600"/>
            <a:ext cx="2743200" cy="10668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
        <p:nvSpPr>
          <p:cNvPr id="29702" name="Text Box 6"/>
          <p:cNvSpPr txBox="1">
            <a:spLocks noChangeArrowheads="1"/>
          </p:cNvSpPr>
          <p:nvPr/>
        </p:nvSpPr>
        <p:spPr bwMode="auto">
          <a:xfrm>
            <a:off x="5867400" y="3733800"/>
            <a:ext cx="28194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a:solidFill>
                  <a:schemeClr val="tx2"/>
                </a:solidFill>
              </a:rPr>
              <a:t>Instance of this process created</a:t>
            </a:r>
          </a:p>
        </p:txBody>
      </p:sp>
      <p:sp>
        <p:nvSpPr>
          <p:cNvPr id="29703" name="Line 7"/>
          <p:cNvSpPr>
            <a:spLocks noChangeShapeType="1"/>
          </p:cNvSpPr>
          <p:nvPr/>
        </p:nvSpPr>
        <p:spPr bwMode="auto">
          <a:xfrm flipH="1">
            <a:off x="4114800" y="4191000"/>
            <a:ext cx="1676400" cy="1524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Tree>
    <p:extLst>
      <p:ext uri="{BB962C8B-B14F-4D97-AF65-F5344CB8AC3E}">
        <p14:creationId xmlns:p14="http://schemas.microsoft.com/office/powerpoint/2010/main" val="575615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CTHREAD Processes</a:t>
            </a:r>
          </a:p>
        </p:txBody>
      </p:sp>
      <p:sp>
        <p:nvSpPr>
          <p:cNvPr id="31747" name="Rectangle 3"/>
          <p:cNvSpPr>
            <a:spLocks noGrp="1" noChangeArrowheads="1"/>
          </p:cNvSpPr>
          <p:nvPr>
            <p:ph type="body" idx="1"/>
          </p:nvPr>
        </p:nvSpPr>
        <p:spPr/>
        <p:txBody>
          <a:bodyPr/>
          <a:lstStyle/>
          <a:p>
            <a:r>
              <a:rPr lang="en-US" altLang="en-US" dirty="0"/>
              <a:t>Triggered in response to a single clock edge</a:t>
            </a:r>
          </a:p>
          <a:p>
            <a:endParaRPr lang="en-US" altLang="en-US" dirty="0"/>
          </a:p>
          <a:p>
            <a:r>
              <a:rPr lang="en-US" altLang="en-US" dirty="0"/>
              <a:t>Can suspend itself and be reactivated</a:t>
            </a:r>
          </a:p>
          <a:p>
            <a:pPr lvl="1"/>
            <a:r>
              <a:rPr lang="en-US" altLang="en-US" dirty="0" smtClean="0"/>
              <a:t>Uses wait </a:t>
            </a:r>
            <a:endParaRPr lang="en-US" altLang="en-US" dirty="0"/>
          </a:p>
          <a:p>
            <a:pPr lvl="1"/>
            <a:r>
              <a:rPr lang="en-US" altLang="en-US" dirty="0"/>
              <a:t>Scheduler runs it again later</a:t>
            </a:r>
          </a:p>
          <a:p>
            <a:endParaRPr lang="en-US" altLang="en-US" dirty="0"/>
          </a:p>
          <a:p>
            <a:r>
              <a:rPr lang="en-US" altLang="en-US" dirty="0"/>
              <a:t>Designed to model clocked digital hardware</a:t>
            </a:r>
          </a:p>
        </p:txBody>
      </p:sp>
    </p:spTree>
    <p:extLst>
      <p:ext uri="{BB962C8B-B14F-4D97-AF65-F5344CB8AC3E}">
        <p14:creationId xmlns:p14="http://schemas.microsoft.com/office/powerpoint/2010/main" val="1129908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CTHREAD Processes</a:t>
            </a:r>
          </a:p>
        </p:txBody>
      </p:sp>
      <p:sp>
        <p:nvSpPr>
          <p:cNvPr id="32771" name="Rectangle 3"/>
          <p:cNvSpPr>
            <a:spLocks noGrp="1" noChangeArrowheads="1"/>
          </p:cNvSpPr>
          <p:nvPr>
            <p:ph type="body" idx="1"/>
          </p:nvPr>
        </p:nvSpPr>
        <p:spPr/>
        <p:txBody>
          <a:bodyPr>
            <a:normAutofit fontScale="92500" lnSpcReduction="20000"/>
          </a:bodyPr>
          <a:lstStyle/>
          <a:p>
            <a:pPr>
              <a:lnSpc>
                <a:spcPct val="100000"/>
              </a:lnSpc>
              <a:spcBef>
                <a:spcPct val="0"/>
              </a:spcBef>
              <a:buFont typeface="Wingdings" panose="05000000000000000000" pitchFamily="2" charset="2"/>
              <a:buNone/>
            </a:pPr>
            <a:r>
              <a:rPr lang="en-US" altLang="en-US" dirty="0"/>
              <a:t>SC_MODULE(</a:t>
            </a:r>
            <a:r>
              <a:rPr lang="en-US" altLang="en-US" dirty="0" err="1"/>
              <a:t>onemethod</a:t>
            </a:r>
            <a:r>
              <a:rPr lang="en-US" altLang="en-US" dirty="0"/>
              <a:t>) {</a:t>
            </a:r>
          </a:p>
          <a:p>
            <a:pPr>
              <a:lnSpc>
                <a:spcPct val="100000"/>
              </a:lnSpc>
              <a:spcBef>
                <a:spcPct val="0"/>
              </a:spcBef>
              <a:buFont typeface="Wingdings" panose="05000000000000000000" pitchFamily="2" charset="2"/>
              <a:buNone/>
            </a:pPr>
            <a:r>
              <a:rPr lang="en-US" altLang="en-US" dirty="0"/>
              <a:t>  </a:t>
            </a:r>
            <a:r>
              <a:rPr lang="en-US" altLang="en-US" dirty="0" err="1"/>
              <a:t>sc_in_clk</a:t>
            </a:r>
            <a:r>
              <a:rPr lang="en-US" altLang="en-US" dirty="0"/>
              <a:t> clock;</a:t>
            </a:r>
          </a:p>
          <a:p>
            <a:pPr>
              <a:lnSpc>
                <a:spcPct val="100000"/>
              </a:lnSpc>
              <a:spcBef>
                <a:spcPct val="0"/>
              </a:spcBef>
              <a:buFont typeface="Wingdings" panose="05000000000000000000" pitchFamily="2" charset="2"/>
              <a:buNone/>
            </a:pPr>
            <a:r>
              <a:rPr lang="en-US" altLang="en-US" dirty="0"/>
              <a:t>  </a:t>
            </a:r>
            <a:r>
              <a:rPr lang="en-US" altLang="en-US" dirty="0" err="1"/>
              <a:t>sc_in</a:t>
            </a:r>
            <a:r>
              <a:rPr lang="en-US" altLang="en-US" dirty="0"/>
              <a:t>&lt;</a:t>
            </a:r>
            <a:r>
              <a:rPr lang="en-US" altLang="en-US" dirty="0" err="1"/>
              <a:t>bool</a:t>
            </a:r>
            <a:r>
              <a:rPr lang="en-US" altLang="en-US" dirty="0"/>
              <a:t>&gt; trigger, in;</a:t>
            </a:r>
          </a:p>
          <a:p>
            <a:pPr>
              <a:lnSpc>
                <a:spcPct val="100000"/>
              </a:lnSpc>
              <a:spcBef>
                <a:spcPct val="0"/>
              </a:spcBef>
              <a:buFont typeface="Wingdings" panose="05000000000000000000" pitchFamily="2" charset="2"/>
              <a:buNone/>
            </a:pPr>
            <a:r>
              <a:rPr lang="en-US" altLang="en-US" dirty="0"/>
              <a:t>  </a:t>
            </a:r>
            <a:r>
              <a:rPr lang="en-US" altLang="en-US" dirty="0" err="1"/>
              <a:t>sc_out</a:t>
            </a:r>
            <a:r>
              <a:rPr lang="en-US" altLang="en-US" dirty="0"/>
              <a:t>&lt;</a:t>
            </a:r>
            <a:r>
              <a:rPr lang="en-US" altLang="en-US" dirty="0" err="1"/>
              <a:t>bool</a:t>
            </a:r>
            <a:r>
              <a:rPr lang="en-US" altLang="en-US" dirty="0"/>
              <a:t>&gt; out;</a:t>
            </a:r>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  void </a:t>
            </a:r>
            <a:r>
              <a:rPr lang="en-US" altLang="en-US" dirty="0" err="1"/>
              <a:t>toggler</a:t>
            </a:r>
            <a:r>
              <a:rPr lang="en-US" altLang="en-US" dirty="0"/>
              <a:t>();</a:t>
            </a:r>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  SC_CTOR(</a:t>
            </a:r>
            <a:r>
              <a:rPr lang="en-US" altLang="en-US" dirty="0" err="1"/>
              <a:t>onemethod</a:t>
            </a:r>
            <a:r>
              <a:rPr lang="en-US" altLang="en-US" dirty="0"/>
              <a:t>) {</a:t>
            </a:r>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    SC_CTHREAD(</a:t>
            </a:r>
            <a:r>
              <a:rPr lang="en-US" altLang="en-US" dirty="0" err="1"/>
              <a:t>toggler</a:t>
            </a:r>
            <a:r>
              <a:rPr lang="en-US" altLang="en-US" dirty="0"/>
              <a:t>, </a:t>
            </a:r>
            <a:r>
              <a:rPr lang="en-US" altLang="en-US" dirty="0" err="1"/>
              <a:t>clock.pos</a:t>
            </a:r>
            <a:r>
              <a:rPr lang="en-US" altLang="en-US" dirty="0"/>
              <a:t>());</a:t>
            </a:r>
          </a:p>
          <a:p>
            <a:pPr>
              <a:lnSpc>
                <a:spcPct val="100000"/>
              </a:lnSpc>
              <a:spcBef>
                <a:spcPct val="0"/>
              </a:spcBef>
              <a:buFont typeface="Wingdings" panose="05000000000000000000" pitchFamily="2" charset="2"/>
              <a:buNone/>
            </a:pPr>
            <a:r>
              <a:rPr lang="en-US" altLang="en-US" dirty="0"/>
              <a:t>  }</a:t>
            </a:r>
          </a:p>
          <a:p>
            <a:pPr>
              <a:lnSpc>
                <a:spcPct val="100000"/>
              </a:lnSpc>
              <a:spcBef>
                <a:spcPct val="0"/>
              </a:spcBef>
              <a:buFont typeface="Wingdings" panose="05000000000000000000" pitchFamily="2" charset="2"/>
              <a:buNone/>
            </a:pPr>
            <a:endParaRPr lang="en-US" altLang="en-US" dirty="0"/>
          </a:p>
          <a:p>
            <a:pPr>
              <a:lnSpc>
                <a:spcPct val="100000"/>
              </a:lnSpc>
              <a:spcBef>
                <a:spcPct val="0"/>
              </a:spcBef>
              <a:buFont typeface="Wingdings" panose="05000000000000000000" pitchFamily="2" charset="2"/>
              <a:buNone/>
            </a:pPr>
            <a:r>
              <a:rPr lang="en-US" altLang="en-US" dirty="0"/>
              <a:t>};</a:t>
            </a:r>
          </a:p>
        </p:txBody>
      </p:sp>
      <p:sp>
        <p:nvSpPr>
          <p:cNvPr id="32774" name="Text Box 6"/>
          <p:cNvSpPr txBox="1">
            <a:spLocks noChangeArrowheads="1"/>
          </p:cNvSpPr>
          <p:nvPr/>
        </p:nvSpPr>
        <p:spPr bwMode="auto">
          <a:xfrm>
            <a:off x="5638800" y="1676400"/>
            <a:ext cx="28194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a:spAutoFit/>
          </a:bodyPr>
          <a:lstStyle/>
          <a:p>
            <a:r>
              <a:rPr lang="en-US" altLang="en-US">
                <a:solidFill>
                  <a:schemeClr val="tx2"/>
                </a:solidFill>
              </a:rPr>
              <a:t>Instance of this process created and relevant clock edge assigned</a:t>
            </a:r>
          </a:p>
        </p:txBody>
      </p:sp>
      <p:sp>
        <p:nvSpPr>
          <p:cNvPr id="32775" name="Line 7"/>
          <p:cNvSpPr>
            <a:spLocks noChangeShapeType="1"/>
          </p:cNvSpPr>
          <p:nvPr/>
        </p:nvSpPr>
        <p:spPr bwMode="auto">
          <a:xfrm flipH="1">
            <a:off x="4800600" y="2667000"/>
            <a:ext cx="609600" cy="17526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p>
            <a:endParaRPr lang="en-US"/>
          </a:p>
        </p:txBody>
      </p:sp>
    </p:spTree>
    <p:extLst>
      <p:ext uri="{BB962C8B-B14F-4D97-AF65-F5344CB8AC3E}">
        <p14:creationId xmlns:p14="http://schemas.microsoft.com/office/powerpoint/2010/main" val="4055527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de-DE" altLang="en-US"/>
              <a:t>Ports and Signals</a:t>
            </a:r>
          </a:p>
        </p:txBody>
      </p:sp>
      <p:sp>
        <p:nvSpPr>
          <p:cNvPr id="509955" name="Rectangle 3"/>
          <p:cNvSpPr>
            <a:spLocks noGrp="1" noChangeArrowheads="1"/>
          </p:cNvSpPr>
          <p:nvPr>
            <p:ph type="body" idx="1"/>
          </p:nvPr>
        </p:nvSpPr>
        <p:spPr/>
        <p:txBody>
          <a:bodyPr>
            <a:normAutofit fontScale="92500" lnSpcReduction="20000"/>
          </a:bodyPr>
          <a:lstStyle/>
          <a:p>
            <a:r>
              <a:rPr lang="de-DE" altLang="en-US" dirty="0"/>
              <a:t>Types of ports and signals:</a:t>
            </a:r>
          </a:p>
          <a:p>
            <a:endParaRPr lang="de-DE" altLang="en-US" dirty="0"/>
          </a:p>
          <a:p>
            <a:pPr lvl="1"/>
            <a:r>
              <a:rPr lang="de-DE" altLang="en-US" dirty="0"/>
              <a:t>All natives C/C++ types</a:t>
            </a:r>
          </a:p>
          <a:p>
            <a:pPr lvl="1"/>
            <a:r>
              <a:rPr lang="de-DE" altLang="en-US" dirty="0"/>
              <a:t>All SystemC types</a:t>
            </a:r>
          </a:p>
          <a:p>
            <a:pPr lvl="1"/>
            <a:r>
              <a:rPr lang="de-DE" altLang="en-US" dirty="0"/>
              <a:t>User defined types</a:t>
            </a:r>
          </a:p>
          <a:p>
            <a:endParaRPr lang="de-DE" altLang="en-US" dirty="0"/>
          </a:p>
          <a:p>
            <a:endParaRPr lang="de-DE" altLang="en-US" dirty="0"/>
          </a:p>
          <a:p>
            <a:r>
              <a:rPr lang="de-DE" altLang="en-US" dirty="0"/>
              <a:t>How to declare</a:t>
            </a:r>
          </a:p>
          <a:p>
            <a:endParaRPr lang="de-DE" altLang="en-US" dirty="0"/>
          </a:p>
          <a:p>
            <a:pPr lvl="1"/>
            <a:r>
              <a:rPr lang="en-US" altLang="ko-KR" dirty="0">
                <a:ea typeface="굴림" panose="020B0600000101010101" pitchFamily="34" charset="-127"/>
              </a:rPr>
              <a:t>IN : </a:t>
            </a:r>
            <a:r>
              <a:rPr lang="en-US" altLang="ko-KR" dirty="0" err="1" smtClean="0">
                <a:ea typeface="굴림" panose="020B0600000101010101" pitchFamily="34" charset="-127"/>
              </a:rPr>
              <a:t>sc_in</a:t>
            </a:r>
            <a:r>
              <a:rPr lang="en-US" altLang="ko-KR" dirty="0" smtClean="0">
                <a:ea typeface="굴림" panose="020B0600000101010101" pitchFamily="34" charset="-127"/>
              </a:rPr>
              <a:t>&lt;</a:t>
            </a:r>
            <a:r>
              <a:rPr lang="en-US" altLang="ko-KR" dirty="0" err="1" smtClean="0">
                <a:ea typeface="굴림" panose="020B0600000101010101" pitchFamily="34" charset="-127"/>
              </a:rPr>
              <a:t>port_type</a:t>
            </a:r>
            <a:r>
              <a:rPr lang="en-US" altLang="ko-KR" dirty="0" smtClean="0">
                <a:ea typeface="굴림" panose="020B0600000101010101" pitchFamily="34" charset="-127"/>
              </a:rPr>
              <a:t>&gt;</a:t>
            </a:r>
            <a:endParaRPr lang="en-US" altLang="ko-KR" dirty="0">
              <a:ea typeface="굴림" panose="020B0600000101010101" pitchFamily="34" charset="-127"/>
            </a:endParaRPr>
          </a:p>
          <a:p>
            <a:pPr lvl="1"/>
            <a:r>
              <a:rPr lang="en-US" altLang="ko-KR" dirty="0">
                <a:ea typeface="굴림" panose="020B0600000101010101" pitchFamily="34" charset="-127"/>
              </a:rPr>
              <a:t>OUT : </a:t>
            </a:r>
            <a:r>
              <a:rPr lang="en-US" altLang="ko-KR" dirty="0" err="1">
                <a:ea typeface="굴림" panose="020B0600000101010101" pitchFamily="34" charset="-127"/>
              </a:rPr>
              <a:t>sc_out</a:t>
            </a:r>
            <a:r>
              <a:rPr lang="en-US" altLang="ko-KR" dirty="0">
                <a:ea typeface="굴림" panose="020B0600000101010101" pitchFamily="34" charset="-127"/>
              </a:rPr>
              <a:t>&lt;</a:t>
            </a:r>
            <a:r>
              <a:rPr lang="en-US" altLang="ko-KR" dirty="0" err="1">
                <a:ea typeface="굴림" panose="020B0600000101010101" pitchFamily="34" charset="-127"/>
              </a:rPr>
              <a:t>port_type</a:t>
            </a:r>
            <a:r>
              <a:rPr lang="en-US" altLang="ko-KR" dirty="0">
                <a:ea typeface="굴림" panose="020B0600000101010101" pitchFamily="34" charset="-127"/>
              </a:rPr>
              <a:t>&gt;</a:t>
            </a:r>
          </a:p>
          <a:p>
            <a:pPr lvl="1"/>
            <a:r>
              <a:rPr lang="en-US" altLang="ko-KR" dirty="0">
                <a:ea typeface="굴림" panose="020B0600000101010101" pitchFamily="34" charset="-127"/>
              </a:rPr>
              <a:t>Bi-Directional : </a:t>
            </a:r>
            <a:r>
              <a:rPr lang="en-US" altLang="ko-KR" dirty="0" err="1">
                <a:ea typeface="굴림" panose="020B0600000101010101" pitchFamily="34" charset="-127"/>
              </a:rPr>
              <a:t>sc_inout</a:t>
            </a:r>
            <a:r>
              <a:rPr lang="en-US" altLang="ko-KR" dirty="0">
                <a:ea typeface="굴림" panose="020B0600000101010101" pitchFamily="34" charset="-127"/>
              </a:rPr>
              <a:t>&lt;</a:t>
            </a:r>
            <a:r>
              <a:rPr lang="en-US" altLang="ko-KR" dirty="0" err="1">
                <a:ea typeface="굴림" panose="020B0600000101010101" pitchFamily="34" charset="-127"/>
              </a:rPr>
              <a:t>port_type</a:t>
            </a:r>
            <a:r>
              <a:rPr lang="en-US" altLang="ko-KR" dirty="0">
                <a:ea typeface="굴림" panose="020B0600000101010101" pitchFamily="34" charset="-127"/>
              </a:rPr>
              <a:t>&gt;</a:t>
            </a:r>
          </a:p>
          <a:p>
            <a:pPr lvl="1"/>
            <a:endParaRPr lang="de-DE" altLang="en-US" dirty="0"/>
          </a:p>
          <a:p>
            <a:pPr lvl="1"/>
            <a:endParaRPr lang="de-DE" altLang="en-US" dirty="0"/>
          </a:p>
        </p:txBody>
      </p:sp>
    </p:spTree>
    <p:extLst>
      <p:ext uri="{BB962C8B-B14F-4D97-AF65-F5344CB8AC3E}">
        <p14:creationId xmlns:p14="http://schemas.microsoft.com/office/powerpoint/2010/main" val="2339863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de-DE" altLang="en-US"/>
              <a:t>Ports and Signals</a:t>
            </a:r>
          </a:p>
        </p:txBody>
      </p:sp>
      <p:sp>
        <p:nvSpPr>
          <p:cNvPr id="510979" name="Rectangle 3"/>
          <p:cNvSpPr>
            <a:spLocks noGrp="1" noChangeArrowheads="1"/>
          </p:cNvSpPr>
          <p:nvPr>
            <p:ph type="body" idx="1"/>
          </p:nvPr>
        </p:nvSpPr>
        <p:spPr/>
        <p:txBody>
          <a:bodyPr>
            <a:normAutofit lnSpcReduction="10000"/>
          </a:bodyPr>
          <a:lstStyle/>
          <a:p>
            <a:r>
              <a:rPr lang="de-DE" altLang="en-US"/>
              <a:t>How to read and write a port ?</a:t>
            </a:r>
          </a:p>
          <a:p>
            <a:endParaRPr lang="de-DE" altLang="en-US"/>
          </a:p>
          <a:p>
            <a:pPr lvl="1"/>
            <a:r>
              <a:rPr lang="de-DE" altLang="en-US"/>
              <a:t>Methods read( ); and write( );</a:t>
            </a:r>
          </a:p>
          <a:p>
            <a:endParaRPr lang="de-DE" altLang="en-US"/>
          </a:p>
          <a:p>
            <a:endParaRPr lang="de-DE" altLang="en-US"/>
          </a:p>
          <a:p>
            <a:r>
              <a:rPr lang="de-DE" altLang="en-US"/>
              <a:t>Examples:</a:t>
            </a:r>
          </a:p>
          <a:p>
            <a:pPr lvl="1"/>
            <a:endParaRPr lang="de-DE" altLang="en-US"/>
          </a:p>
          <a:p>
            <a:pPr lvl="1"/>
            <a:r>
              <a:rPr lang="de-DE" altLang="en-US"/>
              <a:t>in_tmp = in.read( );  //reads the port in to in_tmp</a:t>
            </a:r>
          </a:p>
          <a:p>
            <a:pPr lvl="1"/>
            <a:endParaRPr lang="de-DE" altLang="en-US"/>
          </a:p>
          <a:p>
            <a:pPr lvl="1"/>
            <a:r>
              <a:rPr lang="de-DE" altLang="en-US"/>
              <a:t>out.write(out_temp); //writes out_temp in the out port</a:t>
            </a:r>
          </a:p>
        </p:txBody>
      </p:sp>
    </p:spTree>
    <p:extLst>
      <p:ext uri="{BB962C8B-B14F-4D97-AF65-F5344CB8AC3E}">
        <p14:creationId xmlns:p14="http://schemas.microsoft.com/office/powerpoint/2010/main" val="2069242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de-DE" altLang="en-US"/>
              <a:t>Ports and Signals</a:t>
            </a:r>
          </a:p>
        </p:txBody>
      </p:sp>
      <p:sp>
        <p:nvSpPr>
          <p:cNvPr id="508931" name="Rectangle 3"/>
          <p:cNvSpPr>
            <a:spLocks noGrp="1" noChangeArrowheads="1"/>
          </p:cNvSpPr>
          <p:nvPr>
            <p:ph type="body" idx="1"/>
          </p:nvPr>
        </p:nvSpPr>
        <p:spPr/>
        <p:txBody>
          <a:bodyPr/>
          <a:lstStyle/>
          <a:p>
            <a:r>
              <a:rPr lang="de-DE" altLang="en-US"/>
              <a:t>Ports of a module are the external interfaces that pass information to and from a module</a:t>
            </a:r>
          </a:p>
          <a:p>
            <a:endParaRPr lang="de-DE" altLang="en-US"/>
          </a:p>
          <a:p>
            <a:r>
              <a:rPr lang="de-DE" altLang="en-US"/>
              <a:t>In SystemC one port can be IN, OUT or INOUT</a:t>
            </a:r>
          </a:p>
          <a:p>
            <a:endParaRPr lang="de-DE" altLang="en-US"/>
          </a:p>
          <a:p>
            <a:r>
              <a:rPr lang="de-DE" altLang="en-US"/>
              <a:t>Signals are used to connect module ports allowing modules to communicate</a:t>
            </a:r>
          </a:p>
          <a:p>
            <a:endParaRPr lang="de-DE" altLang="en-US"/>
          </a:p>
          <a:p>
            <a:r>
              <a:rPr lang="de-DE" altLang="en-US"/>
              <a:t>Very similar to ports and signals in VHDL</a:t>
            </a:r>
          </a:p>
        </p:txBody>
      </p:sp>
    </p:spTree>
    <p:extLst>
      <p:ext uri="{BB962C8B-B14F-4D97-AF65-F5344CB8AC3E}">
        <p14:creationId xmlns:p14="http://schemas.microsoft.com/office/powerpoint/2010/main" val="4230570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Idea of SystemC</a:t>
            </a:r>
            <a:endParaRPr lang="en-US" dirty="0"/>
          </a:p>
        </p:txBody>
      </p:sp>
      <p:sp>
        <p:nvSpPr>
          <p:cNvPr id="3" name="Content Placeholder 2"/>
          <p:cNvSpPr>
            <a:spLocks noGrp="1"/>
          </p:cNvSpPr>
          <p:nvPr>
            <p:ph idx="1"/>
          </p:nvPr>
        </p:nvSpPr>
        <p:spPr>
          <a:xfrm>
            <a:off x="628650" y="1825625"/>
            <a:ext cx="8210550" cy="4444546"/>
          </a:xfrm>
        </p:spPr>
        <p:txBody>
          <a:bodyPr>
            <a:normAutofit fontScale="92500"/>
          </a:bodyPr>
          <a:lstStyle/>
          <a:p>
            <a:pPr algn="just">
              <a:lnSpc>
                <a:spcPct val="150000"/>
              </a:lnSpc>
            </a:pPr>
            <a:r>
              <a:rPr lang="en-US" altLang="en-US" dirty="0"/>
              <a:t>C and C++ are being used as ad-hoc modeling languages</a:t>
            </a:r>
          </a:p>
          <a:p>
            <a:pPr algn="just">
              <a:lnSpc>
                <a:spcPct val="150000"/>
              </a:lnSpc>
            </a:pPr>
            <a:r>
              <a:rPr lang="en-US" altLang="en-US" dirty="0"/>
              <a:t>Why not formalize their use?</a:t>
            </a:r>
          </a:p>
          <a:p>
            <a:pPr algn="just">
              <a:lnSpc>
                <a:spcPct val="150000"/>
              </a:lnSpc>
            </a:pPr>
            <a:r>
              <a:rPr lang="en-US" altLang="en-US" dirty="0"/>
              <a:t>Why not interpret them as hardware specification languages just as Verilog and VHDL were?</a:t>
            </a:r>
          </a:p>
          <a:p>
            <a:pPr algn="just">
              <a:lnSpc>
                <a:spcPct val="150000"/>
              </a:lnSpc>
            </a:pPr>
            <a:r>
              <a:rPr lang="en-US" altLang="en-US" dirty="0"/>
              <a:t>SystemC is defined and promoted by the Open SystemC Initiative (OSCI — now </a:t>
            </a:r>
            <a:r>
              <a:rPr lang="en-US" altLang="en-US" dirty="0" err="1"/>
              <a:t>Accellera</a:t>
            </a:r>
            <a:r>
              <a:rPr lang="en-US" altLang="en-US" dirty="0"/>
              <a:t>)</a:t>
            </a:r>
          </a:p>
        </p:txBody>
      </p:sp>
    </p:spTree>
    <p:extLst>
      <p:ext uri="{BB962C8B-B14F-4D97-AF65-F5344CB8AC3E}">
        <p14:creationId xmlns:p14="http://schemas.microsoft.com/office/powerpoint/2010/main" val="108148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 y="0"/>
            <a:ext cx="9144001" cy="6858000"/>
          </a:xfrm>
          <a:solidFill>
            <a:schemeClr val="accent1">
              <a:lumMod val="60000"/>
              <a:lumOff val="40000"/>
            </a:schemeClr>
          </a:solidFill>
        </p:spPr>
        <p:txBody>
          <a:bodyPr>
            <a:noAutofit/>
          </a:bodyPr>
          <a:lstStyle/>
          <a:p>
            <a:pPr marL="0" indent="0">
              <a:lnSpc>
                <a:spcPct val="100000"/>
              </a:lnSpc>
              <a:spcBef>
                <a:spcPts val="0"/>
              </a:spcBef>
              <a:buNone/>
            </a:pPr>
            <a:r>
              <a:rPr lang="en-US" sz="2500" dirty="0" smtClean="0"/>
              <a:t>//</a:t>
            </a:r>
            <a:r>
              <a:rPr lang="en-US" sz="2500" dirty="0" err="1" smtClean="0"/>
              <a:t>andgate.h</a:t>
            </a:r>
            <a:endParaRPr lang="en-US" sz="2500" dirty="0" smtClean="0"/>
          </a:p>
          <a:p>
            <a:pPr marL="0" indent="0">
              <a:lnSpc>
                <a:spcPct val="100000"/>
              </a:lnSpc>
              <a:spcBef>
                <a:spcPts val="0"/>
              </a:spcBef>
              <a:buNone/>
            </a:pPr>
            <a:r>
              <a:rPr lang="en-US" sz="2500" dirty="0" smtClean="0"/>
              <a:t>#</a:t>
            </a:r>
            <a:r>
              <a:rPr lang="en-US" sz="2500" dirty="0"/>
              <a:t>include "</a:t>
            </a:r>
            <a:r>
              <a:rPr lang="en-US" sz="2500" dirty="0" err="1"/>
              <a:t>systemc.h</a:t>
            </a:r>
            <a:r>
              <a:rPr lang="en-US" sz="2500" dirty="0"/>
              <a:t>"</a:t>
            </a:r>
          </a:p>
          <a:p>
            <a:pPr marL="0" indent="0">
              <a:lnSpc>
                <a:spcPct val="100000"/>
              </a:lnSpc>
              <a:spcBef>
                <a:spcPts val="0"/>
              </a:spcBef>
              <a:buNone/>
            </a:pPr>
            <a:r>
              <a:rPr lang="en-US" sz="2500" dirty="0"/>
              <a:t>SC_MODULE(</a:t>
            </a:r>
            <a:r>
              <a:rPr lang="en-US" sz="2500" dirty="0" err="1"/>
              <a:t>andgate</a:t>
            </a:r>
            <a:r>
              <a:rPr lang="en-US" sz="2500" dirty="0"/>
              <a:t>)</a:t>
            </a:r>
          </a:p>
          <a:p>
            <a:pPr marL="0" indent="0">
              <a:lnSpc>
                <a:spcPct val="100000"/>
              </a:lnSpc>
              <a:spcBef>
                <a:spcPts val="0"/>
              </a:spcBef>
              <a:buNone/>
            </a:pPr>
            <a:r>
              <a:rPr lang="en-US" sz="2500" dirty="0"/>
              <a:t>{</a:t>
            </a:r>
          </a:p>
          <a:p>
            <a:pPr marL="0" indent="0">
              <a:lnSpc>
                <a:spcPct val="100000"/>
              </a:lnSpc>
              <a:spcBef>
                <a:spcPts val="0"/>
              </a:spcBef>
              <a:buNone/>
            </a:pPr>
            <a:r>
              <a:rPr lang="en-US" sz="2500" dirty="0"/>
              <a:t>	</a:t>
            </a:r>
            <a:r>
              <a:rPr lang="en-US" sz="2500" dirty="0" err="1"/>
              <a:t>sc_in</a:t>
            </a:r>
            <a:r>
              <a:rPr lang="en-US" sz="2500" dirty="0"/>
              <a:t>&lt;</a:t>
            </a:r>
            <a:r>
              <a:rPr lang="en-US" sz="2500" dirty="0" err="1"/>
              <a:t>bool</a:t>
            </a:r>
            <a:r>
              <a:rPr lang="en-US" sz="2500" dirty="0"/>
              <a:t>&gt; a1;</a:t>
            </a:r>
          </a:p>
          <a:p>
            <a:pPr marL="0" indent="0">
              <a:lnSpc>
                <a:spcPct val="100000"/>
              </a:lnSpc>
              <a:spcBef>
                <a:spcPts val="0"/>
              </a:spcBef>
              <a:buNone/>
            </a:pPr>
            <a:r>
              <a:rPr lang="en-US" sz="2500" dirty="0"/>
              <a:t>	</a:t>
            </a:r>
            <a:r>
              <a:rPr lang="en-US" sz="2500" dirty="0" err="1"/>
              <a:t>sc_in</a:t>
            </a:r>
            <a:r>
              <a:rPr lang="en-US" sz="2500" dirty="0"/>
              <a:t>&lt;</a:t>
            </a:r>
            <a:r>
              <a:rPr lang="en-US" sz="2500" dirty="0" err="1"/>
              <a:t>bool</a:t>
            </a:r>
            <a:r>
              <a:rPr lang="en-US" sz="2500" dirty="0"/>
              <a:t>&gt; b1;</a:t>
            </a:r>
          </a:p>
          <a:p>
            <a:pPr marL="0" indent="0">
              <a:lnSpc>
                <a:spcPct val="100000"/>
              </a:lnSpc>
              <a:spcBef>
                <a:spcPts val="0"/>
              </a:spcBef>
              <a:buNone/>
            </a:pPr>
            <a:r>
              <a:rPr lang="en-US" sz="2500" dirty="0"/>
              <a:t>	</a:t>
            </a:r>
            <a:r>
              <a:rPr lang="en-US" sz="2500" dirty="0" err="1"/>
              <a:t>sc_in</a:t>
            </a:r>
            <a:r>
              <a:rPr lang="en-US" sz="2500" dirty="0"/>
              <a:t>&lt;</a:t>
            </a:r>
            <a:r>
              <a:rPr lang="en-US" sz="2500" dirty="0" err="1"/>
              <a:t>bool</a:t>
            </a:r>
            <a:r>
              <a:rPr lang="en-US" sz="2500" dirty="0"/>
              <a:t>&gt; c1;</a:t>
            </a:r>
          </a:p>
          <a:p>
            <a:pPr marL="0" indent="0">
              <a:lnSpc>
                <a:spcPct val="100000"/>
              </a:lnSpc>
              <a:spcBef>
                <a:spcPts val="0"/>
              </a:spcBef>
              <a:buNone/>
            </a:pPr>
            <a:r>
              <a:rPr lang="en-US" sz="2500" dirty="0"/>
              <a:t>	</a:t>
            </a:r>
            <a:r>
              <a:rPr lang="en-US" sz="2500" dirty="0" err="1"/>
              <a:t>sc_out</a:t>
            </a:r>
            <a:r>
              <a:rPr lang="en-US" sz="2500" dirty="0"/>
              <a:t>&lt;</a:t>
            </a:r>
            <a:r>
              <a:rPr lang="en-US" sz="2500" dirty="0" err="1"/>
              <a:t>bool</a:t>
            </a:r>
            <a:r>
              <a:rPr lang="en-US" sz="2500" dirty="0"/>
              <a:t>&gt; d1;</a:t>
            </a:r>
          </a:p>
          <a:p>
            <a:pPr marL="0" indent="0">
              <a:lnSpc>
                <a:spcPct val="100000"/>
              </a:lnSpc>
              <a:spcBef>
                <a:spcPts val="0"/>
              </a:spcBef>
              <a:buNone/>
            </a:pPr>
            <a:r>
              <a:rPr lang="en-US" sz="2500" dirty="0"/>
              <a:t>	</a:t>
            </a:r>
            <a:r>
              <a:rPr lang="en-US" sz="2500" dirty="0" smtClean="0"/>
              <a:t>void </a:t>
            </a:r>
            <a:r>
              <a:rPr lang="en-US" sz="2500" dirty="0" err="1"/>
              <a:t>compute_and</a:t>
            </a:r>
            <a:r>
              <a:rPr lang="en-US" sz="2500" dirty="0"/>
              <a:t>()</a:t>
            </a:r>
          </a:p>
          <a:p>
            <a:pPr marL="0" indent="0">
              <a:lnSpc>
                <a:spcPct val="100000"/>
              </a:lnSpc>
              <a:spcBef>
                <a:spcPts val="0"/>
              </a:spcBef>
              <a:buNone/>
            </a:pPr>
            <a:r>
              <a:rPr lang="en-US" sz="2500" dirty="0"/>
              <a:t>	{	</a:t>
            </a:r>
            <a:endParaRPr lang="en-US" sz="2500" dirty="0" smtClean="0"/>
          </a:p>
          <a:p>
            <a:pPr marL="0" indent="0">
              <a:lnSpc>
                <a:spcPct val="100000"/>
              </a:lnSpc>
              <a:spcBef>
                <a:spcPts val="0"/>
              </a:spcBef>
              <a:buNone/>
            </a:pPr>
            <a:r>
              <a:rPr lang="en-US" sz="2500" dirty="0" smtClean="0"/>
              <a:t>		d1.write(a1.read() &amp;&amp;  b1.read) &amp;&amp;  (c1.read());</a:t>
            </a:r>
          </a:p>
          <a:p>
            <a:pPr marL="0" indent="0">
              <a:lnSpc>
                <a:spcPct val="100000"/>
              </a:lnSpc>
              <a:spcBef>
                <a:spcPts val="0"/>
              </a:spcBef>
              <a:buNone/>
            </a:pPr>
            <a:r>
              <a:rPr lang="en-US" sz="2500" dirty="0"/>
              <a:t>	}</a:t>
            </a:r>
          </a:p>
          <a:p>
            <a:pPr marL="0" indent="0">
              <a:lnSpc>
                <a:spcPct val="100000"/>
              </a:lnSpc>
              <a:spcBef>
                <a:spcPts val="0"/>
              </a:spcBef>
              <a:buNone/>
            </a:pPr>
            <a:r>
              <a:rPr lang="en-US" sz="2500" dirty="0"/>
              <a:t>	SC_CTOR(</a:t>
            </a:r>
            <a:r>
              <a:rPr lang="en-US" sz="2500" dirty="0" err="1"/>
              <a:t>andgate</a:t>
            </a:r>
            <a:r>
              <a:rPr lang="en-US" sz="2500" dirty="0"/>
              <a:t>)</a:t>
            </a:r>
          </a:p>
          <a:p>
            <a:pPr marL="0" indent="0">
              <a:lnSpc>
                <a:spcPct val="100000"/>
              </a:lnSpc>
              <a:spcBef>
                <a:spcPts val="0"/>
              </a:spcBef>
              <a:buNone/>
            </a:pPr>
            <a:r>
              <a:rPr lang="en-US" sz="2500" dirty="0"/>
              <a:t>	{</a:t>
            </a:r>
          </a:p>
          <a:p>
            <a:pPr marL="0" indent="0">
              <a:lnSpc>
                <a:spcPct val="100000"/>
              </a:lnSpc>
              <a:spcBef>
                <a:spcPts val="0"/>
              </a:spcBef>
              <a:buNone/>
            </a:pPr>
            <a:r>
              <a:rPr lang="en-US" sz="2500" dirty="0"/>
              <a:t>	</a:t>
            </a:r>
            <a:r>
              <a:rPr lang="en-US" sz="2500" dirty="0" smtClean="0"/>
              <a:t>	SC_METHOD(</a:t>
            </a:r>
            <a:r>
              <a:rPr lang="en-US" sz="2500" dirty="0" err="1" smtClean="0"/>
              <a:t>compute_and</a:t>
            </a:r>
            <a:r>
              <a:rPr lang="en-US" sz="2500" dirty="0"/>
              <a:t>);</a:t>
            </a:r>
          </a:p>
          <a:p>
            <a:pPr marL="0" indent="0">
              <a:lnSpc>
                <a:spcPct val="100000"/>
              </a:lnSpc>
              <a:spcBef>
                <a:spcPts val="0"/>
              </a:spcBef>
              <a:buNone/>
            </a:pPr>
            <a:r>
              <a:rPr lang="en-US" sz="2500" dirty="0"/>
              <a:t>	</a:t>
            </a:r>
            <a:r>
              <a:rPr lang="en-US" sz="2500" dirty="0" smtClean="0"/>
              <a:t>	sensitive </a:t>
            </a:r>
            <a:r>
              <a:rPr lang="en-US" sz="2500" dirty="0"/>
              <a:t>&lt;&lt;a1 &lt;&lt;b1 &lt;&lt;c1;</a:t>
            </a:r>
          </a:p>
          <a:p>
            <a:pPr marL="0" indent="0">
              <a:lnSpc>
                <a:spcPct val="100000"/>
              </a:lnSpc>
              <a:spcBef>
                <a:spcPts val="0"/>
              </a:spcBef>
              <a:buNone/>
            </a:pPr>
            <a:r>
              <a:rPr lang="en-US" sz="2500" dirty="0"/>
              <a:t>	</a:t>
            </a:r>
            <a:r>
              <a:rPr lang="en-US" sz="2500" dirty="0" smtClean="0"/>
              <a:t>}</a:t>
            </a:r>
          </a:p>
          <a:p>
            <a:pPr marL="0" indent="0">
              <a:lnSpc>
                <a:spcPct val="100000"/>
              </a:lnSpc>
              <a:spcBef>
                <a:spcPts val="0"/>
              </a:spcBef>
              <a:buNone/>
            </a:pPr>
            <a:r>
              <a:rPr lang="en-US" sz="2500" dirty="0" smtClean="0"/>
              <a:t>};</a:t>
            </a:r>
            <a:endParaRPr lang="en-US" sz="2500" dirty="0"/>
          </a:p>
        </p:txBody>
      </p:sp>
    </p:spTree>
    <p:extLst>
      <p:ext uri="{BB962C8B-B14F-4D97-AF65-F5344CB8AC3E}">
        <p14:creationId xmlns:p14="http://schemas.microsoft.com/office/powerpoint/2010/main" val="37681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0" y="0"/>
            <a:ext cx="9144000" cy="6858000"/>
          </a:xfrm>
          <a:solidFill>
            <a:schemeClr val="accent2">
              <a:lumMod val="60000"/>
              <a:lumOff val="40000"/>
            </a:schemeClr>
          </a:solidFill>
        </p:spPr>
        <p:txBody>
          <a:bodyPr>
            <a:noAutofit/>
          </a:bodyPr>
          <a:lstStyle/>
          <a:p>
            <a:pPr marL="0" indent="0">
              <a:spcBef>
                <a:spcPts val="0"/>
              </a:spcBef>
              <a:buNone/>
            </a:pPr>
            <a:r>
              <a:rPr lang="en-US" sz="2400" dirty="0" smtClean="0"/>
              <a:t>//</a:t>
            </a:r>
            <a:r>
              <a:rPr lang="en-US" sz="2400" dirty="0" err="1" smtClean="0"/>
              <a:t>driver.h</a:t>
            </a:r>
            <a:endParaRPr lang="en-US" sz="2400" dirty="0" smtClean="0"/>
          </a:p>
          <a:p>
            <a:pPr marL="0" indent="0">
              <a:spcBef>
                <a:spcPts val="0"/>
              </a:spcBef>
              <a:buNone/>
            </a:pPr>
            <a:r>
              <a:rPr lang="en-US" sz="2400" dirty="0" smtClean="0"/>
              <a:t>#</a:t>
            </a:r>
            <a:r>
              <a:rPr lang="en-US" sz="2400" dirty="0"/>
              <a:t>include "</a:t>
            </a:r>
            <a:r>
              <a:rPr lang="en-US" sz="2400" dirty="0" err="1"/>
              <a:t>systemc.h</a:t>
            </a:r>
            <a:r>
              <a:rPr lang="en-US" sz="2400" dirty="0"/>
              <a:t>"</a:t>
            </a:r>
          </a:p>
          <a:p>
            <a:pPr marL="0" indent="0">
              <a:spcBef>
                <a:spcPts val="0"/>
              </a:spcBef>
              <a:buNone/>
            </a:pPr>
            <a:r>
              <a:rPr lang="en-US" sz="2400" dirty="0"/>
              <a:t>SC_MODULE(driver)</a:t>
            </a:r>
          </a:p>
          <a:p>
            <a:pPr marL="0" indent="0">
              <a:spcBef>
                <a:spcPts val="0"/>
              </a:spcBef>
              <a:buNone/>
            </a:pPr>
            <a:r>
              <a:rPr lang="en-US" sz="2400" dirty="0" smtClean="0"/>
              <a:t>{</a:t>
            </a:r>
            <a:r>
              <a:rPr lang="en-US" sz="2400" dirty="0"/>
              <a:t>	</a:t>
            </a:r>
            <a:r>
              <a:rPr lang="en-US" sz="2400" dirty="0" err="1"/>
              <a:t>sc_out</a:t>
            </a:r>
            <a:r>
              <a:rPr lang="en-US" sz="2400" dirty="0"/>
              <a:t>&lt;bool&gt; a1,b1,c1</a:t>
            </a:r>
            <a:r>
              <a:rPr lang="en-US" sz="2400" dirty="0" smtClean="0"/>
              <a:t>;</a:t>
            </a:r>
          </a:p>
          <a:p>
            <a:pPr marL="0" indent="0">
              <a:spcBef>
                <a:spcPts val="0"/>
              </a:spcBef>
              <a:buNone/>
            </a:pPr>
            <a:endParaRPr lang="en-US" sz="2400" dirty="0"/>
          </a:p>
          <a:p>
            <a:pPr marL="0" indent="0">
              <a:spcBef>
                <a:spcPts val="0"/>
              </a:spcBef>
              <a:buNone/>
            </a:pPr>
            <a:r>
              <a:rPr lang="en-US" sz="2400" dirty="0"/>
              <a:t>	void inputs</a:t>
            </a:r>
            <a:r>
              <a:rPr lang="en-US" sz="2400" dirty="0" smtClean="0"/>
              <a:t>()</a:t>
            </a:r>
          </a:p>
          <a:p>
            <a:pPr marL="0" indent="0">
              <a:spcBef>
                <a:spcPts val="0"/>
              </a:spcBef>
              <a:buNone/>
            </a:pPr>
            <a:r>
              <a:rPr lang="en-US" sz="2400" dirty="0"/>
              <a:t>	</a:t>
            </a:r>
            <a:r>
              <a:rPr lang="en-US" sz="2400" dirty="0" smtClean="0"/>
              <a:t>{</a:t>
            </a:r>
            <a:r>
              <a:rPr lang="en-US" sz="2400" dirty="0"/>
              <a:t>	</a:t>
            </a:r>
          </a:p>
          <a:p>
            <a:pPr marL="0" indent="0">
              <a:spcBef>
                <a:spcPts val="0"/>
              </a:spcBef>
              <a:buNone/>
            </a:pPr>
            <a:r>
              <a:rPr lang="en-US" sz="2400" dirty="0"/>
              <a:t>	</a:t>
            </a:r>
            <a:r>
              <a:rPr lang="en-US" sz="2400" dirty="0" smtClean="0"/>
              <a:t>	a1.write(false</a:t>
            </a:r>
            <a:r>
              <a:rPr lang="en-US" sz="2400" dirty="0"/>
              <a:t>);</a:t>
            </a:r>
          </a:p>
          <a:p>
            <a:pPr marL="0" indent="0">
              <a:spcBef>
                <a:spcPts val="0"/>
              </a:spcBef>
              <a:buNone/>
            </a:pPr>
            <a:r>
              <a:rPr lang="en-US" sz="2400" dirty="0"/>
              <a:t>	</a:t>
            </a:r>
            <a:r>
              <a:rPr lang="en-US" sz="2400" dirty="0" smtClean="0"/>
              <a:t>	b1.write(false</a:t>
            </a:r>
            <a:r>
              <a:rPr lang="en-US" sz="2400" dirty="0"/>
              <a:t>);</a:t>
            </a:r>
          </a:p>
          <a:p>
            <a:pPr marL="0" indent="0">
              <a:spcBef>
                <a:spcPts val="0"/>
              </a:spcBef>
              <a:buNone/>
            </a:pPr>
            <a:r>
              <a:rPr lang="en-US" sz="2400" dirty="0"/>
              <a:t>	</a:t>
            </a:r>
            <a:r>
              <a:rPr lang="en-US" sz="2400" dirty="0" smtClean="0"/>
              <a:t>	c1.write(false); </a:t>
            </a:r>
            <a:r>
              <a:rPr lang="en-US" sz="2400" dirty="0"/>
              <a:t>wait(5,SC_NS);</a:t>
            </a:r>
          </a:p>
          <a:p>
            <a:pPr marL="0" indent="0">
              <a:spcBef>
                <a:spcPts val="0"/>
              </a:spcBef>
              <a:buNone/>
            </a:pPr>
            <a:r>
              <a:rPr lang="en-US" sz="2400" dirty="0"/>
              <a:t>	</a:t>
            </a:r>
            <a:endParaRPr lang="en-US" sz="2400" dirty="0" smtClean="0"/>
          </a:p>
          <a:p>
            <a:pPr marL="0" indent="0">
              <a:spcBef>
                <a:spcPts val="0"/>
              </a:spcBef>
              <a:buNone/>
            </a:pPr>
            <a:r>
              <a:rPr lang="en-US" sz="2400" dirty="0"/>
              <a:t>	</a:t>
            </a:r>
            <a:r>
              <a:rPr lang="en-US" sz="2400" dirty="0" smtClean="0"/>
              <a:t>	a1.write(true</a:t>
            </a:r>
            <a:r>
              <a:rPr lang="en-US" sz="2400" dirty="0"/>
              <a:t>);</a:t>
            </a:r>
          </a:p>
          <a:p>
            <a:pPr marL="0" indent="0">
              <a:spcBef>
                <a:spcPts val="0"/>
              </a:spcBef>
              <a:buNone/>
            </a:pPr>
            <a:r>
              <a:rPr lang="en-US" sz="2400" dirty="0"/>
              <a:t>	</a:t>
            </a:r>
            <a:r>
              <a:rPr lang="en-US" sz="2400" dirty="0" smtClean="0"/>
              <a:t>	b1.write(true</a:t>
            </a:r>
            <a:r>
              <a:rPr lang="en-US" sz="2400" dirty="0"/>
              <a:t>);</a:t>
            </a:r>
          </a:p>
          <a:p>
            <a:pPr marL="0" indent="0">
              <a:spcBef>
                <a:spcPts val="0"/>
              </a:spcBef>
              <a:buNone/>
            </a:pPr>
            <a:r>
              <a:rPr lang="en-US" sz="2400" dirty="0"/>
              <a:t>	</a:t>
            </a:r>
            <a:r>
              <a:rPr lang="en-US" sz="2400" dirty="0" smtClean="0"/>
              <a:t>	c1.write(true); </a:t>
            </a:r>
            <a:r>
              <a:rPr lang="en-US" sz="2400" dirty="0"/>
              <a:t>wait(5,SC_NS); }</a:t>
            </a:r>
          </a:p>
          <a:p>
            <a:pPr marL="0" indent="0">
              <a:spcBef>
                <a:spcPts val="0"/>
              </a:spcBef>
              <a:buNone/>
            </a:pPr>
            <a:r>
              <a:rPr lang="en-US" sz="2400" dirty="0"/>
              <a:t>	</a:t>
            </a:r>
            <a:endParaRPr lang="en-US" sz="2400" dirty="0" smtClean="0"/>
          </a:p>
          <a:p>
            <a:pPr marL="0" indent="0">
              <a:spcBef>
                <a:spcPts val="0"/>
              </a:spcBef>
              <a:buNone/>
            </a:pPr>
            <a:r>
              <a:rPr lang="en-US" sz="2400" dirty="0" smtClean="0"/>
              <a:t>		SC_CTOR(driver)</a:t>
            </a:r>
          </a:p>
          <a:p>
            <a:pPr marL="0" indent="0">
              <a:spcBef>
                <a:spcPts val="0"/>
              </a:spcBef>
              <a:buNone/>
            </a:pPr>
            <a:r>
              <a:rPr lang="en-US" sz="2400" dirty="0"/>
              <a:t>	</a:t>
            </a:r>
            <a:r>
              <a:rPr lang="en-US" sz="2400" dirty="0" smtClean="0"/>
              <a:t>	{</a:t>
            </a:r>
          </a:p>
          <a:p>
            <a:pPr marL="0" indent="0">
              <a:spcBef>
                <a:spcPts val="0"/>
              </a:spcBef>
              <a:buNone/>
            </a:pPr>
            <a:r>
              <a:rPr lang="en-US" sz="2400" dirty="0"/>
              <a:t>	</a:t>
            </a:r>
            <a:r>
              <a:rPr lang="en-US" sz="2400" dirty="0" smtClean="0"/>
              <a:t>		SC_THREAD(inputs</a:t>
            </a:r>
            <a:r>
              <a:rPr lang="en-US" sz="2400" dirty="0"/>
              <a:t>);</a:t>
            </a:r>
          </a:p>
          <a:p>
            <a:pPr marL="0" indent="0">
              <a:spcBef>
                <a:spcPts val="0"/>
              </a:spcBef>
              <a:buNone/>
            </a:pPr>
            <a:r>
              <a:rPr lang="en-US" sz="2400" dirty="0" smtClean="0"/>
              <a:t>		</a:t>
            </a:r>
            <a:r>
              <a:rPr lang="en-US" sz="2400" dirty="0"/>
              <a:t>	</a:t>
            </a:r>
            <a:r>
              <a:rPr lang="en-US" sz="2400" dirty="0" smtClean="0"/>
              <a:t>sensitive </a:t>
            </a:r>
            <a:r>
              <a:rPr lang="en-US" sz="2400" dirty="0"/>
              <a:t>&lt;&lt;a1 &lt;&lt;b1 &lt;&lt;c1;</a:t>
            </a:r>
          </a:p>
          <a:p>
            <a:pPr marL="0" indent="0">
              <a:spcBef>
                <a:spcPts val="0"/>
              </a:spcBef>
              <a:buNone/>
            </a:pPr>
            <a:r>
              <a:rPr lang="en-US" sz="2400" dirty="0"/>
              <a:t>		</a:t>
            </a:r>
            <a:r>
              <a:rPr lang="en-US" sz="2400" dirty="0" smtClean="0"/>
              <a:t>}</a:t>
            </a:r>
          </a:p>
          <a:p>
            <a:pPr marL="0" indent="0">
              <a:spcBef>
                <a:spcPts val="0"/>
              </a:spcBef>
              <a:buNone/>
            </a:pPr>
            <a:r>
              <a:rPr lang="en-US" sz="2400" dirty="0" smtClean="0"/>
              <a:t>};</a:t>
            </a:r>
            <a:endParaRPr lang="en-US" sz="2400" dirty="0"/>
          </a:p>
        </p:txBody>
      </p:sp>
    </p:spTree>
    <p:extLst>
      <p:ext uri="{BB962C8B-B14F-4D97-AF65-F5344CB8AC3E}">
        <p14:creationId xmlns:p14="http://schemas.microsoft.com/office/powerpoint/2010/main" val="7940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3648"/>
            <a:ext cx="9144000" cy="6844352"/>
          </a:xfrm>
          <a:solidFill>
            <a:schemeClr val="accent5">
              <a:lumMod val="40000"/>
              <a:lumOff val="60000"/>
            </a:schemeClr>
          </a:solidFill>
        </p:spPr>
        <p:txBody>
          <a:bodyPr>
            <a:noAutofit/>
          </a:bodyPr>
          <a:lstStyle/>
          <a:p>
            <a:pPr marL="0" indent="0">
              <a:spcBef>
                <a:spcPts val="0"/>
              </a:spcBef>
              <a:buNone/>
            </a:pPr>
            <a:r>
              <a:rPr lang="en-US" dirty="0" smtClean="0"/>
              <a:t>//</a:t>
            </a:r>
            <a:r>
              <a:rPr lang="en-US" dirty="0" err="1" smtClean="0"/>
              <a:t>monitor.h</a:t>
            </a:r>
            <a:endParaRPr lang="en-US" dirty="0" smtClean="0"/>
          </a:p>
          <a:p>
            <a:pPr marL="0" indent="0">
              <a:spcBef>
                <a:spcPts val="0"/>
              </a:spcBef>
              <a:buNone/>
            </a:pPr>
            <a:r>
              <a:rPr lang="en-US" dirty="0" smtClean="0"/>
              <a:t>#</a:t>
            </a:r>
            <a:r>
              <a:rPr lang="en-US" dirty="0"/>
              <a:t>include "</a:t>
            </a:r>
            <a:r>
              <a:rPr lang="en-US" dirty="0" err="1"/>
              <a:t>systemc.h</a:t>
            </a:r>
            <a:r>
              <a:rPr lang="en-US" dirty="0"/>
              <a:t>"</a:t>
            </a:r>
          </a:p>
          <a:p>
            <a:pPr marL="0" indent="0">
              <a:spcBef>
                <a:spcPts val="0"/>
              </a:spcBef>
              <a:buNone/>
            </a:pPr>
            <a:r>
              <a:rPr lang="en-US" dirty="0"/>
              <a:t>SC_MODULE(monitor</a:t>
            </a:r>
            <a:r>
              <a:rPr lang="en-US" dirty="0" smtClean="0"/>
              <a:t>){</a:t>
            </a:r>
            <a:endParaRPr lang="en-US" dirty="0"/>
          </a:p>
          <a:p>
            <a:pPr marL="0" indent="0">
              <a:spcBef>
                <a:spcPts val="0"/>
              </a:spcBef>
              <a:buNone/>
            </a:pPr>
            <a:endParaRPr lang="en-US" dirty="0" smtClean="0"/>
          </a:p>
          <a:p>
            <a:pPr marL="0" indent="0">
              <a:spcBef>
                <a:spcPts val="0"/>
              </a:spcBef>
              <a:buNone/>
            </a:pPr>
            <a:r>
              <a:rPr lang="en-US" dirty="0" err="1" smtClean="0"/>
              <a:t>sc_in</a:t>
            </a:r>
            <a:r>
              <a:rPr lang="en-US" dirty="0" smtClean="0"/>
              <a:t>&lt;bool</a:t>
            </a:r>
            <a:r>
              <a:rPr lang="en-US" dirty="0"/>
              <a:t>&gt; a1,b1,c1,d1;</a:t>
            </a:r>
          </a:p>
          <a:p>
            <a:pPr marL="0" indent="0">
              <a:spcBef>
                <a:spcPts val="0"/>
              </a:spcBef>
              <a:buNone/>
            </a:pPr>
            <a:endParaRPr lang="en-US" dirty="0" smtClean="0"/>
          </a:p>
          <a:p>
            <a:pPr marL="0" indent="0">
              <a:spcBef>
                <a:spcPts val="0"/>
              </a:spcBef>
              <a:buNone/>
            </a:pPr>
            <a:r>
              <a:rPr lang="en-US" dirty="0" smtClean="0"/>
              <a:t>void </a:t>
            </a:r>
            <a:r>
              <a:rPr lang="en-US" dirty="0"/>
              <a:t>mon</a:t>
            </a:r>
            <a:r>
              <a:rPr lang="en-US" dirty="0" smtClean="0"/>
              <a:t>()</a:t>
            </a:r>
          </a:p>
          <a:p>
            <a:pPr marL="0" indent="0">
              <a:spcBef>
                <a:spcPts val="0"/>
              </a:spcBef>
              <a:buNone/>
            </a:pPr>
            <a:r>
              <a:rPr lang="en-US" dirty="0" smtClean="0"/>
              <a:t>{</a:t>
            </a:r>
            <a:endParaRPr lang="en-US" dirty="0"/>
          </a:p>
          <a:p>
            <a:pPr marL="0" indent="0">
              <a:spcBef>
                <a:spcPts val="0"/>
              </a:spcBef>
              <a:buNone/>
            </a:pPr>
            <a:r>
              <a:rPr lang="en-IN" dirty="0" err="1" smtClean="0"/>
              <a:t>cout</a:t>
            </a:r>
            <a:r>
              <a:rPr lang="en-IN" dirty="0" smtClean="0"/>
              <a:t> </a:t>
            </a:r>
            <a:r>
              <a:rPr lang="en-IN" dirty="0"/>
              <a:t>&lt;&lt; "Inputs: "&lt;&lt;a1 &lt;&lt;b1 &lt;&lt;c1 &lt;&lt; " Output: "&lt;&lt;d1 &lt;&lt;</a:t>
            </a:r>
            <a:r>
              <a:rPr lang="en-IN" dirty="0" err="1"/>
              <a:t>endl</a:t>
            </a:r>
            <a:r>
              <a:rPr lang="en-IN" dirty="0" smtClean="0"/>
              <a:t>;</a:t>
            </a:r>
            <a:r>
              <a:rPr lang="en-US" dirty="0"/>
              <a:t> </a:t>
            </a:r>
            <a:endParaRPr lang="en-US" dirty="0" smtClean="0"/>
          </a:p>
          <a:p>
            <a:pPr marL="0" indent="0">
              <a:spcBef>
                <a:spcPts val="0"/>
              </a:spcBef>
              <a:buNone/>
            </a:pPr>
            <a:r>
              <a:rPr lang="en-US" dirty="0" smtClean="0"/>
              <a:t>}</a:t>
            </a:r>
            <a:endParaRPr lang="en-IN" dirty="0"/>
          </a:p>
          <a:p>
            <a:pPr marL="0" indent="0">
              <a:spcBef>
                <a:spcPts val="0"/>
              </a:spcBef>
              <a:buNone/>
            </a:pPr>
            <a:endParaRPr lang="en-US" dirty="0"/>
          </a:p>
          <a:p>
            <a:pPr marL="0" indent="0">
              <a:spcBef>
                <a:spcPts val="0"/>
              </a:spcBef>
              <a:buNone/>
            </a:pPr>
            <a:r>
              <a:rPr lang="en-US" dirty="0" smtClean="0"/>
              <a:t>	SC_CTOR(monitor</a:t>
            </a:r>
            <a:r>
              <a:rPr lang="en-US" dirty="0"/>
              <a:t>)</a:t>
            </a:r>
          </a:p>
          <a:p>
            <a:pPr marL="0" indent="0">
              <a:spcBef>
                <a:spcPts val="0"/>
              </a:spcBef>
              <a:buNone/>
            </a:pPr>
            <a:r>
              <a:rPr lang="en-US" dirty="0" smtClean="0"/>
              <a:t>	{</a:t>
            </a:r>
            <a:endParaRPr lang="en-US" dirty="0"/>
          </a:p>
          <a:p>
            <a:pPr marL="0" indent="0">
              <a:spcBef>
                <a:spcPts val="0"/>
              </a:spcBef>
              <a:buNone/>
            </a:pPr>
            <a:r>
              <a:rPr lang="en-US" dirty="0" smtClean="0"/>
              <a:t>		SC_METHOD(mon</a:t>
            </a:r>
            <a:r>
              <a:rPr lang="en-US" dirty="0"/>
              <a:t>);</a:t>
            </a:r>
          </a:p>
          <a:p>
            <a:pPr marL="0" indent="0">
              <a:spcBef>
                <a:spcPts val="0"/>
              </a:spcBef>
              <a:buNone/>
            </a:pPr>
            <a:r>
              <a:rPr lang="en-US" dirty="0" smtClean="0"/>
              <a:t>		sensitive </a:t>
            </a:r>
            <a:r>
              <a:rPr lang="en-US" dirty="0"/>
              <a:t>&lt;&lt;a1 &lt;&lt;b1 &lt;&lt;c1;</a:t>
            </a:r>
          </a:p>
          <a:p>
            <a:pPr marL="0" indent="0">
              <a:spcBef>
                <a:spcPts val="0"/>
              </a:spcBef>
              <a:buNone/>
            </a:pPr>
            <a:r>
              <a:rPr lang="en-US" dirty="0" smtClean="0"/>
              <a:t>	}</a:t>
            </a:r>
          </a:p>
          <a:p>
            <a:pPr marL="0" indent="0">
              <a:spcBef>
                <a:spcPts val="0"/>
              </a:spcBef>
              <a:buNone/>
            </a:pPr>
            <a:r>
              <a:rPr lang="en-US" dirty="0" smtClean="0"/>
              <a:t>};</a:t>
            </a:r>
            <a:endParaRPr lang="en-US" dirty="0"/>
          </a:p>
        </p:txBody>
      </p:sp>
    </p:spTree>
    <p:extLst>
      <p:ext uri="{BB962C8B-B14F-4D97-AF65-F5344CB8AC3E}">
        <p14:creationId xmlns:p14="http://schemas.microsoft.com/office/powerpoint/2010/main" val="374127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0" y="27294"/>
            <a:ext cx="9144000" cy="6830706"/>
          </a:xfrm>
          <a:solidFill>
            <a:schemeClr val="accent6">
              <a:lumMod val="40000"/>
              <a:lumOff val="60000"/>
            </a:schemeClr>
          </a:solidFill>
        </p:spPr>
        <p:txBody>
          <a:bodyPr>
            <a:noAutofit/>
          </a:bodyPr>
          <a:lstStyle/>
          <a:p>
            <a:pPr marL="0" indent="0">
              <a:buNone/>
            </a:pPr>
            <a:r>
              <a:rPr lang="en-US" sz="2000" dirty="0" smtClean="0"/>
              <a:t>//main program – main.</a:t>
            </a:r>
          </a:p>
          <a:p>
            <a:pPr marL="0" indent="0">
              <a:buNone/>
            </a:pPr>
            <a:r>
              <a:rPr lang="en-US" sz="1600" dirty="0" smtClean="0"/>
              <a:t>#include </a:t>
            </a:r>
            <a:r>
              <a:rPr lang="en-US" sz="1600" dirty="0"/>
              <a:t>"</a:t>
            </a:r>
            <a:r>
              <a:rPr lang="en-US" sz="1600" dirty="0" err="1"/>
              <a:t>systemc.h</a:t>
            </a:r>
            <a:r>
              <a:rPr lang="en-US" sz="1600" dirty="0"/>
              <a:t>"</a:t>
            </a:r>
          </a:p>
          <a:p>
            <a:pPr marL="0" indent="0">
              <a:buNone/>
            </a:pPr>
            <a:r>
              <a:rPr lang="en-US" sz="1600" dirty="0"/>
              <a:t>#include "</a:t>
            </a:r>
            <a:r>
              <a:rPr lang="en-US" sz="1600" dirty="0" err="1"/>
              <a:t>andgate.h</a:t>
            </a:r>
            <a:r>
              <a:rPr lang="en-US" sz="1600" dirty="0"/>
              <a:t>"</a:t>
            </a:r>
          </a:p>
          <a:p>
            <a:pPr marL="0" indent="0">
              <a:buNone/>
            </a:pPr>
            <a:r>
              <a:rPr lang="en-US" sz="1600" dirty="0"/>
              <a:t>#include "</a:t>
            </a:r>
            <a:r>
              <a:rPr lang="en-US" sz="1600" dirty="0" err="1"/>
              <a:t>driver.h</a:t>
            </a:r>
            <a:r>
              <a:rPr lang="en-US" sz="1600" dirty="0"/>
              <a:t>"</a:t>
            </a:r>
          </a:p>
          <a:p>
            <a:pPr marL="0" indent="0">
              <a:buNone/>
            </a:pPr>
            <a:r>
              <a:rPr lang="en-US" sz="1600" dirty="0"/>
              <a:t>#include "</a:t>
            </a:r>
            <a:r>
              <a:rPr lang="en-US" sz="1600" dirty="0" err="1"/>
              <a:t>monitor.h</a:t>
            </a:r>
            <a:r>
              <a:rPr lang="en-US" sz="1600" dirty="0"/>
              <a:t>"</a:t>
            </a:r>
          </a:p>
          <a:p>
            <a:pPr marL="0" indent="0">
              <a:buNone/>
            </a:pPr>
            <a:endParaRPr lang="en-US" sz="2000" dirty="0" smtClean="0"/>
          </a:p>
          <a:p>
            <a:pPr marL="0" indent="0">
              <a:buNone/>
            </a:pPr>
            <a:r>
              <a:rPr lang="en-US" sz="2000" dirty="0" err="1" smtClean="0"/>
              <a:t>int</a:t>
            </a:r>
            <a:r>
              <a:rPr lang="en-US" sz="2000" dirty="0" smtClean="0"/>
              <a:t> </a:t>
            </a:r>
            <a:r>
              <a:rPr lang="en-US" sz="2000" dirty="0" err="1"/>
              <a:t>sc_main</a:t>
            </a:r>
            <a:r>
              <a:rPr lang="en-US" sz="2000" dirty="0"/>
              <a:t>( </a:t>
            </a:r>
            <a:r>
              <a:rPr lang="en-US" sz="2000" dirty="0" err="1"/>
              <a:t>int</a:t>
            </a:r>
            <a:r>
              <a:rPr lang="en-US" sz="2000" dirty="0"/>
              <a:t> </a:t>
            </a:r>
            <a:r>
              <a:rPr lang="en-US" sz="2000" dirty="0" err="1"/>
              <a:t>argc</a:t>
            </a:r>
            <a:r>
              <a:rPr lang="en-US" sz="2000" dirty="0"/>
              <a:t>, char* </a:t>
            </a:r>
            <a:r>
              <a:rPr lang="en-US" sz="2000" dirty="0" err="1"/>
              <a:t>argv</a:t>
            </a:r>
            <a:r>
              <a:rPr lang="en-US" sz="2000" dirty="0"/>
              <a:t>[] </a:t>
            </a:r>
            <a:r>
              <a:rPr lang="en-US" sz="2000" dirty="0" smtClean="0"/>
              <a:t>) {</a:t>
            </a:r>
            <a:endParaRPr lang="en-US" sz="2000" dirty="0"/>
          </a:p>
          <a:p>
            <a:pPr marL="0" indent="0">
              <a:buNone/>
            </a:pPr>
            <a:r>
              <a:rPr lang="en-US" sz="2000" dirty="0" err="1" smtClean="0"/>
              <a:t>sc_signal</a:t>
            </a:r>
            <a:r>
              <a:rPr lang="en-US" sz="2000" dirty="0" smtClean="0"/>
              <a:t> </a:t>
            </a:r>
            <a:r>
              <a:rPr lang="en-US" sz="2000" dirty="0"/>
              <a:t>&lt;</a:t>
            </a:r>
            <a:r>
              <a:rPr lang="en-US" sz="2000" dirty="0" err="1"/>
              <a:t>bool</a:t>
            </a:r>
            <a:r>
              <a:rPr lang="en-US" sz="2000" dirty="0"/>
              <a:t>&gt; a1,b1,c1,d1;</a:t>
            </a:r>
          </a:p>
          <a:p>
            <a:pPr marL="0" indent="0">
              <a:lnSpc>
                <a:spcPct val="100000"/>
              </a:lnSpc>
              <a:buNone/>
            </a:pPr>
            <a:endParaRPr lang="en-US" sz="2000" dirty="0" smtClean="0"/>
          </a:p>
          <a:p>
            <a:pPr marL="0" indent="0">
              <a:lnSpc>
                <a:spcPct val="100000"/>
              </a:lnSpc>
              <a:buNone/>
            </a:pPr>
            <a:r>
              <a:rPr lang="en-US" sz="2000" dirty="0" err="1" smtClean="0"/>
              <a:t>andgate</a:t>
            </a:r>
            <a:r>
              <a:rPr lang="en-US" sz="2000" dirty="0" smtClean="0"/>
              <a:t> </a:t>
            </a:r>
            <a:r>
              <a:rPr lang="en-US" sz="2000" dirty="0"/>
              <a:t>agate("</a:t>
            </a:r>
            <a:r>
              <a:rPr lang="en-US" sz="2000" dirty="0" err="1"/>
              <a:t>andgate</a:t>
            </a:r>
            <a:r>
              <a:rPr lang="en-US" sz="2000" dirty="0"/>
              <a:t>");</a:t>
            </a:r>
          </a:p>
          <a:p>
            <a:pPr marL="0" indent="0">
              <a:lnSpc>
                <a:spcPct val="100000"/>
              </a:lnSpc>
              <a:buNone/>
            </a:pPr>
            <a:r>
              <a:rPr lang="en-US" sz="2000" dirty="0" smtClean="0"/>
              <a:t>driver </a:t>
            </a:r>
            <a:r>
              <a:rPr lang="en-US" sz="2000" dirty="0"/>
              <a:t>drive("driver");</a:t>
            </a:r>
          </a:p>
          <a:p>
            <a:pPr marL="0" indent="0">
              <a:lnSpc>
                <a:spcPct val="100000"/>
              </a:lnSpc>
              <a:buNone/>
            </a:pPr>
            <a:r>
              <a:rPr lang="en-US" sz="2000" dirty="0" smtClean="0"/>
              <a:t>monitor </a:t>
            </a:r>
            <a:r>
              <a:rPr lang="en-US" sz="2000" dirty="0"/>
              <a:t>mon("monitor");</a:t>
            </a:r>
          </a:p>
          <a:p>
            <a:pPr marL="0" indent="0">
              <a:lnSpc>
                <a:spcPct val="100000"/>
              </a:lnSpc>
              <a:buNone/>
            </a:pPr>
            <a:endParaRPr lang="en-US" sz="2000" dirty="0" smtClean="0"/>
          </a:p>
          <a:p>
            <a:pPr marL="0" indent="0">
              <a:lnSpc>
                <a:spcPct val="100000"/>
              </a:lnSpc>
              <a:buNone/>
            </a:pPr>
            <a:r>
              <a:rPr lang="en-US" sz="2000" dirty="0" smtClean="0"/>
              <a:t>agate.a1(a1); agate.b1(b1); agate.c1(c1); agate.d1(d1</a:t>
            </a:r>
            <a:r>
              <a:rPr lang="en-US" sz="2000" dirty="0"/>
              <a:t>);</a:t>
            </a:r>
          </a:p>
          <a:p>
            <a:pPr marL="0" indent="0">
              <a:buNone/>
            </a:pPr>
            <a:r>
              <a:rPr lang="en-US" sz="2000" dirty="0" smtClean="0"/>
              <a:t>drive.a1(a1); drive.b1(b1); drive.c1(c1); mon.a1(a1</a:t>
            </a:r>
            <a:r>
              <a:rPr lang="en-US" sz="2000" dirty="0"/>
              <a:t>);</a:t>
            </a:r>
          </a:p>
          <a:p>
            <a:pPr marL="0" indent="0">
              <a:buNone/>
            </a:pPr>
            <a:r>
              <a:rPr lang="en-US" sz="2000" dirty="0" smtClean="0"/>
              <a:t>mon.b1(b1); mon.c1(c1); mon.d1(d1);</a:t>
            </a:r>
            <a:endParaRPr lang="en-US" sz="2000" dirty="0"/>
          </a:p>
        </p:txBody>
      </p:sp>
      <p:sp>
        <p:nvSpPr>
          <p:cNvPr id="6" name="Rectangle 5"/>
          <p:cNvSpPr/>
          <p:nvPr/>
        </p:nvSpPr>
        <p:spPr>
          <a:xfrm>
            <a:off x="4572000" y="219824"/>
            <a:ext cx="4572000" cy="4619854"/>
          </a:xfrm>
          <a:prstGeom prst="rect">
            <a:avLst/>
          </a:prstGeom>
          <a:solidFill>
            <a:schemeClr val="accent1">
              <a:lumMod val="20000"/>
              <a:lumOff val="80000"/>
            </a:schemeClr>
          </a:solidFill>
        </p:spPr>
        <p:txBody>
          <a:bodyPr>
            <a:spAutoFit/>
          </a:bodyPr>
          <a:lstStyle/>
          <a:p>
            <a:pPr>
              <a:lnSpc>
                <a:spcPct val="150000"/>
              </a:lnSpc>
            </a:pPr>
            <a:r>
              <a:rPr lang="en-US" dirty="0" smtClean="0"/>
              <a:t>//Waveform</a:t>
            </a:r>
          </a:p>
          <a:p>
            <a:pPr>
              <a:lnSpc>
                <a:spcPct val="150000"/>
              </a:lnSpc>
            </a:pPr>
            <a:r>
              <a:rPr lang="en-US" dirty="0" err="1" smtClean="0"/>
              <a:t>sc_trace_file</a:t>
            </a:r>
            <a:r>
              <a:rPr lang="en-US" dirty="0" smtClean="0"/>
              <a:t> *</a:t>
            </a:r>
            <a:r>
              <a:rPr lang="en-US" dirty="0" err="1" smtClean="0"/>
              <a:t>Tf</a:t>
            </a:r>
            <a:r>
              <a:rPr lang="en-US" dirty="0" smtClean="0"/>
              <a:t>;</a:t>
            </a:r>
          </a:p>
          <a:p>
            <a:pPr>
              <a:lnSpc>
                <a:spcPct val="150000"/>
              </a:lnSpc>
            </a:pPr>
            <a:r>
              <a:rPr lang="en-US" dirty="0" err="1" smtClean="0"/>
              <a:t>Tf</a:t>
            </a:r>
            <a:r>
              <a:rPr lang="en-US" dirty="0" smtClean="0"/>
              <a:t> = </a:t>
            </a:r>
            <a:r>
              <a:rPr lang="en-US" dirty="0" err="1" smtClean="0"/>
              <a:t>sc_create_vcd_trace_file</a:t>
            </a:r>
            <a:r>
              <a:rPr lang="en-US" dirty="0" smtClean="0"/>
              <a:t>("traces");</a:t>
            </a:r>
          </a:p>
          <a:p>
            <a:pPr>
              <a:lnSpc>
                <a:spcPct val="150000"/>
              </a:lnSpc>
            </a:pPr>
            <a:r>
              <a:rPr lang="en-US" dirty="0" err="1" smtClean="0"/>
              <a:t>sc_trace</a:t>
            </a:r>
            <a:r>
              <a:rPr lang="en-US" dirty="0" smtClean="0"/>
              <a:t>(</a:t>
            </a:r>
            <a:r>
              <a:rPr lang="en-US" dirty="0" err="1" smtClean="0"/>
              <a:t>Tf</a:t>
            </a:r>
            <a:r>
              <a:rPr lang="en-US" dirty="0" smtClean="0"/>
              <a:t>, a1, "a1"); </a:t>
            </a:r>
          </a:p>
          <a:p>
            <a:pPr>
              <a:lnSpc>
                <a:spcPct val="150000"/>
              </a:lnSpc>
            </a:pPr>
            <a:r>
              <a:rPr lang="en-US" dirty="0" err="1" smtClean="0"/>
              <a:t>sc_trace</a:t>
            </a:r>
            <a:r>
              <a:rPr lang="en-US" dirty="0" smtClean="0"/>
              <a:t>(</a:t>
            </a:r>
            <a:r>
              <a:rPr lang="en-US" dirty="0" err="1" smtClean="0"/>
              <a:t>Tf</a:t>
            </a:r>
            <a:r>
              <a:rPr lang="en-US" dirty="0" smtClean="0"/>
              <a:t>, b1, "b1");</a:t>
            </a:r>
          </a:p>
          <a:p>
            <a:pPr>
              <a:lnSpc>
                <a:spcPct val="150000"/>
              </a:lnSpc>
            </a:pPr>
            <a:r>
              <a:rPr lang="en-US" dirty="0" err="1" smtClean="0"/>
              <a:t>sc_trace</a:t>
            </a:r>
            <a:r>
              <a:rPr lang="en-US" dirty="0" smtClean="0"/>
              <a:t>(</a:t>
            </a:r>
            <a:r>
              <a:rPr lang="en-US" dirty="0" err="1" smtClean="0"/>
              <a:t>Tf</a:t>
            </a:r>
            <a:r>
              <a:rPr lang="en-US" dirty="0" smtClean="0"/>
              <a:t>, c1, "c1"); </a:t>
            </a:r>
          </a:p>
          <a:p>
            <a:pPr>
              <a:lnSpc>
                <a:spcPct val="150000"/>
              </a:lnSpc>
            </a:pPr>
            <a:r>
              <a:rPr lang="en-US" dirty="0" err="1" smtClean="0"/>
              <a:t>sc_trace</a:t>
            </a:r>
            <a:r>
              <a:rPr lang="en-US" dirty="0" smtClean="0"/>
              <a:t>(</a:t>
            </a:r>
            <a:r>
              <a:rPr lang="en-US" dirty="0" err="1" smtClean="0"/>
              <a:t>Tf</a:t>
            </a:r>
            <a:r>
              <a:rPr lang="en-US" dirty="0" smtClean="0"/>
              <a:t>, d1, "d1");</a:t>
            </a:r>
          </a:p>
          <a:p>
            <a:pPr>
              <a:lnSpc>
                <a:spcPct val="150000"/>
              </a:lnSpc>
            </a:pPr>
            <a:r>
              <a:rPr lang="en-US" dirty="0" err="1" smtClean="0"/>
              <a:t>sc_start</a:t>
            </a:r>
            <a:r>
              <a:rPr lang="en-US" dirty="0" smtClean="0"/>
              <a:t>(30,SC_NS);</a:t>
            </a:r>
          </a:p>
          <a:p>
            <a:pPr>
              <a:lnSpc>
                <a:spcPct val="150000"/>
              </a:lnSpc>
            </a:pPr>
            <a:r>
              <a:rPr lang="en-US" dirty="0" err="1" smtClean="0"/>
              <a:t>sc_close_vcd_trace_file</a:t>
            </a:r>
            <a:r>
              <a:rPr lang="en-US" dirty="0" smtClean="0"/>
              <a:t>(</a:t>
            </a:r>
            <a:r>
              <a:rPr lang="en-US" dirty="0" err="1" smtClean="0"/>
              <a:t>Tf</a:t>
            </a:r>
            <a:r>
              <a:rPr lang="en-US" dirty="0" smtClean="0"/>
              <a:t>);</a:t>
            </a:r>
          </a:p>
          <a:p>
            <a:pPr>
              <a:lnSpc>
                <a:spcPct val="150000"/>
              </a:lnSpc>
            </a:pPr>
            <a:r>
              <a:rPr lang="en-US" dirty="0" smtClean="0"/>
              <a:t>return 0; </a:t>
            </a:r>
          </a:p>
          <a:p>
            <a:pPr>
              <a:lnSpc>
                <a:spcPct val="150000"/>
              </a:lnSpc>
            </a:pPr>
            <a:r>
              <a:rPr lang="en-US" dirty="0" smtClean="0"/>
              <a:t>}</a:t>
            </a:r>
            <a:endParaRPr lang="en-US" dirty="0"/>
          </a:p>
        </p:txBody>
      </p:sp>
    </p:spTree>
    <p:extLst>
      <p:ext uri="{BB962C8B-B14F-4D97-AF65-F5344CB8AC3E}">
        <p14:creationId xmlns:p14="http://schemas.microsoft.com/office/powerpoint/2010/main" val="408202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65126"/>
            <a:ext cx="7886700" cy="978765"/>
          </a:xfrm>
        </p:spPr>
        <p:txBody>
          <a:bodyPr>
            <a:normAutofit/>
          </a:bodyPr>
          <a:lstStyle/>
          <a:p>
            <a:r>
              <a:rPr lang="en-US" sz="4000" dirty="0" smtClean="0"/>
              <a:t>Compile and Run using systemc-2.3.3</a:t>
            </a:r>
            <a:endParaRPr lang="en-US" sz="4000" dirty="0"/>
          </a:p>
        </p:txBody>
      </p:sp>
      <p:sp>
        <p:nvSpPr>
          <p:cNvPr id="6" name="Content Placeholder 5"/>
          <p:cNvSpPr>
            <a:spLocks noGrp="1"/>
          </p:cNvSpPr>
          <p:nvPr>
            <p:ph idx="1"/>
          </p:nvPr>
        </p:nvSpPr>
        <p:spPr>
          <a:xfrm>
            <a:off x="224851" y="1825625"/>
            <a:ext cx="8649325" cy="4351338"/>
          </a:xfrm>
        </p:spPr>
        <p:txBody>
          <a:bodyPr>
            <a:normAutofit/>
          </a:bodyPr>
          <a:lstStyle/>
          <a:p>
            <a:pPr>
              <a:lnSpc>
                <a:spcPct val="200000"/>
              </a:lnSpc>
              <a:buFont typeface="Wingdings" panose="05000000000000000000" pitchFamily="2" charset="2"/>
              <a:buChar char="Ø"/>
            </a:pPr>
            <a:r>
              <a:rPr lang="en-US" sz="2400" dirty="0"/>
              <a:t>Open a new terminal in the Source </a:t>
            </a:r>
            <a:r>
              <a:rPr lang="en-US" sz="2400" dirty="0" smtClean="0"/>
              <a:t>Directory</a:t>
            </a:r>
          </a:p>
          <a:p>
            <a:pPr>
              <a:lnSpc>
                <a:spcPct val="200000"/>
              </a:lnSpc>
              <a:buFont typeface="Wingdings" panose="05000000000000000000" pitchFamily="2" charset="2"/>
              <a:buChar char="Ø"/>
            </a:pPr>
            <a:r>
              <a:rPr lang="en-US" sz="2000" dirty="0"/>
              <a:t>g++ -I. -I$SYSTEMC_HOME/include -L. -L$SYSTEMC_HOME/lib-linux64 -o sim design.cpp </a:t>
            </a:r>
            <a:r>
              <a:rPr lang="en-US" sz="2000" dirty="0" smtClean="0"/>
              <a:t>–</a:t>
            </a:r>
            <a:r>
              <a:rPr lang="en-US" sz="2000" dirty="0" err="1" smtClean="0"/>
              <a:t>lsystemc</a:t>
            </a:r>
            <a:endParaRPr lang="en-US" sz="2000" dirty="0" smtClean="0"/>
          </a:p>
          <a:p>
            <a:pPr>
              <a:lnSpc>
                <a:spcPct val="200000"/>
              </a:lnSpc>
              <a:buFont typeface="Wingdings" panose="05000000000000000000" pitchFamily="2" charset="2"/>
              <a:buChar char="Ø"/>
            </a:pPr>
            <a:r>
              <a:rPr lang="en-US" sz="2000" dirty="0"/>
              <a:t>./sim </a:t>
            </a:r>
            <a:endParaRPr lang="en-US" sz="2000" dirty="0" smtClean="0"/>
          </a:p>
          <a:p>
            <a:pPr>
              <a:lnSpc>
                <a:spcPct val="200000"/>
              </a:lnSpc>
              <a:buFont typeface="Wingdings" panose="05000000000000000000" pitchFamily="2" charset="2"/>
              <a:buChar char="Ø"/>
            </a:pPr>
            <a:r>
              <a:rPr lang="en-US" sz="2000" dirty="0" err="1"/>
              <a:t>gtkwave</a:t>
            </a:r>
            <a:r>
              <a:rPr lang="en-US" sz="2000" dirty="0"/>
              <a:t> </a:t>
            </a:r>
            <a:r>
              <a:rPr lang="en-US" sz="2000" dirty="0" err="1"/>
              <a:t>traces.vcd</a:t>
            </a:r>
            <a:endParaRPr lang="en-US" sz="2000" dirty="0"/>
          </a:p>
        </p:txBody>
      </p:sp>
    </p:spTree>
    <p:extLst>
      <p:ext uri="{BB962C8B-B14F-4D97-AF65-F5344CB8AC3E}">
        <p14:creationId xmlns:p14="http://schemas.microsoft.com/office/powerpoint/2010/main" val="2740617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Compile and Run using Cadence</a:t>
            </a:r>
            <a:endParaRPr lang="en-US" dirty="0"/>
          </a:p>
        </p:txBody>
      </p:sp>
      <p:sp>
        <p:nvSpPr>
          <p:cNvPr id="6" name="Content Placeholder 5"/>
          <p:cNvSpPr>
            <a:spLocks noGrp="1"/>
          </p:cNvSpPr>
          <p:nvPr>
            <p:ph idx="1"/>
          </p:nvPr>
        </p:nvSpPr>
        <p:spPr/>
        <p:txBody>
          <a:bodyPr>
            <a:normAutofit/>
          </a:bodyPr>
          <a:lstStyle/>
          <a:p>
            <a:pPr>
              <a:lnSpc>
                <a:spcPct val="200000"/>
              </a:lnSpc>
              <a:buFont typeface="Wingdings" panose="05000000000000000000" pitchFamily="2" charset="2"/>
              <a:buChar char="Ø"/>
            </a:pPr>
            <a:r>
              <a:rPr lang="en-US" sz="3200" dirty="0" err="1" smtClean="0"/>
              <a:t>csh</a:t>
            </a:r>
            <a:endParaRPr lang="en-US" sz="3200" dirty="0" smtClean="0"/>
          </a:p>
          <a:p>
            <a:pPr>
              <a:lnSpc>
                <a:spcPct val="200000"/>
              </a:lnSpc>
              <a:buFont typeface="Wingdings" panose="05000000000000000000" pitchFamily="2" charset="2"/>
              <a:buChar char="Ø"/>
            </a:pPr>
            <a:r>
              <a:rPr lang="en-US" sz="3200" dirty="0" smtClean="0"/>
              <a:t>source /cad/</a:t>
            </a:r>
            <a:r>
              <a:rPr lang="en-US" sz="3200" dirty="0" err="1" smtClean="0"/>
              <a:t>cshrc</a:t>
            </a:r>
            <a:endParaRPr lang="en-US" sz="3200" dirty="0" smtClean="0"/>
          </a:p>
          <a:p>
            <a:pPr>
              <a:lnSpc>
                <a:spcPct val="200000"/>
              </a:lnSpc>
              <a:buFont typeface="Wingdings" panose="05000000000000000000" pitchFamily="2" charset="2"/>
              <a:buChar char="Ø"/>
            </a:pPr>
            <a:r>
              <a:rPr lang="en-US" sz="3200" dirty="0" err="1" smtClean="0"/>
              <a:t>irun</a:t>
            </a:r>
            <a:r>
              <a:rPr lang="en-US" sz="3200" dirty="0" smtClean="0"/>
              <a:t> –</a:t>
            </a:r>
            <a:r>
              <a:rPr lang="en-US" sz="3200" dirty="0" err="1" smtClean="0"/>
              <a:t>sysc</a:t>
            </a:r>
            <a:r>
              <a:rPr lang="en-US" sz="3200" dirty="0" smtClean="0"/>
              <a:t> main.cpp –</a:t>
            </a:r>
            <a:r>
              <a:rPr lang="en-US" sz="3200" dirty="0" err="1" smtClean="0"/>
              <a:t>lrt</a:t>
            </a:r>
            <a:r>
              <a:rPr lang="en-US" sz="3200" dirty="0" smtClean="0"/>
              <a:t> –</a:t>
            </a:r>
            <a:r>
              <a:rPr lang="en-US" sz="3200" dirty="0" err="1" smtClean="0"/>
              <a:t>sctop</a:t>
            </a:r>
            <a:r>
              <a:rPr lang="en-US" sz="3200" dirty="0" smtClean="0"/>
              <a:t> </a:t>
            </a:r>
            <a:r>
              <a:rPr lang="en-US" sz="3200" dirty="0" err="1" smtClean="0"/>
              <a:t>sc_main</a:t>
            </a:r>
            <a:r>
              <a:rPr lang="en-US" sz="3200" dirty="0" smtClean="0"/>
              <a:t> +</a:t>
            </a:r>
            <a:r>
              <a:rPr lang="en-US" sz="3200" dirty="0" err="1" smtClean="0"/>
              <a:t>gui</a:t>
            </a:r>
            <a:endParaRPr lang="en-US" sz="3200" dirty="0"/>
          </a:p>
        </p:txBody>
      </p:sp>
    </p:spTree>
    <p:extLst>
      <p:ext uri="{BB962C8B-B14F-4D97-AF65-F5344CB8AC3E}">
        <p14:creationId xmlns:p14="http://schemas.microsoft.com/office/powerpoint/2010/main" val="34370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573232" y="198872"/>
            <a:ext cx="7886700" cy="734219"/>
          </a:xfrm>
        </p:spPr>
        <p:txBody>
          <a:bodyPr/>
          <a:lstStyle/>
          <a:p>
            <a:r>
              <a:rPr lang="de-DE" altLang="en-US" b="1" dirty="0"/>
              <a:t>Clocks</a:t>
            </a:r>
          </a:p>
        </p:txBody>
      </p:sp>
      <p:sp>
        <p:nvSpPr>
          <p:cNvPr id="512003" name="Rectangle 3"/>
          <p:cNvSpPr>
            <a:spLocks noGrp="1" noChangeArrowheads="1"/>
          </p:cNvSpPr>
          <p:nvPr>
            <p:ph type="body" idx="1"/>
          </p:nvPr>
        </p:nvSpPr>
        <p:spPr>
          <a:xfrm>
            <a:off x="279400" y="1295400"/>
            <a:ext cx="8585200" cy="3070225"/>
          </a:xfrm>
        </p:spPr>
        <p:txBody>
          <a:bodyPr>
            <a:normAutofit lnSpcReduction="10000"/>
          </a:bodyPr>
          <a:lstStyle/>
          <a:p>
            <a:r>
              <a:rPr lang="en-US" altLang="ko-KR" sz="2000" dirty="0">
                <a:ea typeface="굴림" panose="020B0600000101010101" pitchFamily="34" charset="-127"/>
              </a:rPr>
              <a:t>Special object</a:t>
            </a:r>
          </a:p>
          <a:p>
            <a:r>
              <a:rPr lang="en-US" altLang="ko-KR" sz="2000" dirty="0">
                <a:ea typeface="굴림" panose="020B0600000101010101" pitchFamily="34" charset="-127"/>
              </a:rPr>
              <a:t>How to create ?</a:t>
            </a:r>
          </a:p>
          <a:p>
            <a:pPr algn="just">
              <a:buFontTx/>
              <a:buNone/>
            </a:pPr>
            <a:r>
              <a:rPr lang="en-US" altLang="ko-KR" sz="2000" dirty="0" err="1">
                <a:ea typeface="굴림" panose="020B0600000101010101" pitchFamily="34" charset="-127"/>
              </a:rPr>
              <a:t>sc_clock</a:t>
            </a:r>
            <a:r>
              <a:rPr lang="en-US" altLang="ko-KR" sz="2000" dirty="0">
                <a:ea typeface="굴림" panose="020B0600000101010101" pitchFamily="34" charset="-127"/>
              </a:rPr>
              <a:t> </a:t>
            </a:r>
            <a:r>
              <a:rPr lang="en-US" altLang="ko-KR" sz="2000" b="1" i="1" dirty="0" err="1">
                <a:ea typeface="굴림" panose="020B0600000101010101" pitchFamily="34" charset="-127"/>
              </a:rPr>
              <a:t>clock_name</a:t>
            </a:r>
            <a:r>
              <a:rPr lang="en-US" altLang="ko-KR" sz="2000" dirty="0">
                <a:ea typeface="굴림" panose="020B0600000101010101" pitchFamily="34" charset="-127"/>
              </a:rPr>
              <a:t> </a:t>
            </a:r>
            <a:r>
              <a:rPr lang="en-US" altLang="ko-KR" sz="2000" dirty="0" smtClean="0">
                <a:ea typeface="굴림" panose="020B0600000101010101" pitchFamily="34" charset="-127"/>
              </a:rPr>
              <a:t>(“</a:t>
            </a:r>
            <a:r>
              <a:rPr lang="en-US" altLang="ko-KR" sz="2000" b="1" i="1" dirty="0" err="1">
                <a:ea typeface="굴림" panose="020B0600000101010101" pitchFamily="34" charset="-127"/>
              </a:rPr>
              <a:t>clock_label</a:t>
            </a:r>
            <a:r>
              <a:rPr lang="en-US" altLang="ko-KR" sz="2000" dirty="0">
                <a:ea typeface="굴림" panose="020B0600000101010101" pitchFamily="34" charset="-127"/>
              </a:rPr>
              <a:t>”, </a:t>
            </a:r>
            <a:r>
              <a:rPr lang="en-US" altLang="ko-KR" sz="2000" b="1" i="1" dirty="0">
                <a:ea typeface="굴림" panose="020B0600000101010101" pitchFamily="34" charset="-127"/>
              </a:rPr>
              <a:t>period</a:t>
            </a:r>
            <a:r>
              <a:rPr lang="en-US" altLang="ko-KR" sz="2000" dirty="0">
                <a:ea typeface="굴림" panose="020B0600000101010101" pitchFamily="34" charset="-127"/>
              </a:rPr>
              <a:t>, </a:t>
            </a:r>
            <a:r>
              <a:rPr lang="en-US" altLang="ko-KR" sz="2000" b="1" i="1" dirty="0" err="1">
                <a:ea typeface="굴림" panose="020B0600000101010101" pitchFamily="34" charset="-127"/>
              </a:rPr>
              <a:t>duty_ratio</a:t>
            </a:r>
            <a:r>
              <a:rPr lang="en-US" altLang="ko-KR" sz="2000" dirty="0">
                <a:ea typeface="굴림" panose="020B0600000101010101" pitchFamily="34" charset="-127"/>
              </a:rPr>
              <a:t>, </a:t>
            </a:r>
            <a:r>
              <a:rPr lang="en-US" altLang="ko-KR" sz="2000" b="1" i="1" dirty="0">
                <a:ea typeface="굴림" panose="020B0600000101010101" pitchFamily="34" charset="-127"/>
              </a:rPr>
              <a:t>offset</a:t>
            </a:r>
            <a:r>
              <a:rPr lang="en-US" altLang="ko-KR" sz="2000" dirty="0">
                <a:ea typeface="굴림" panose="020B0600000101010101" pitchFamily="34" charset="-127"/>
              </a:rPr>
              <a:t>, </a:t>
            </a:r>
            <a:r>
              <a:rPr lang="en-US" altLang="ko-KR" sz="2000" b="1" i="1" dirty="0" err="1">
                <a:ea typeface="굴림" panose="020B0600000101010101" pitchFamily="34" charset="-127"/>
              </a:rPr>
              <a:t>initial_value</a:t>
            </a:r>
            <a:r>
              <a:rPr lang="en-US" altLang="ko-KR" sz="2000" b="1" i="1" dirty="0">
                <a:ea typeface="굴림" panose="020B0600000101010101" pitchFamily="34" charset="-127"/>
              </a:rPr>
              <a:t> </a:t>
            </a:r>
            <a:r>
              <a:rPr lang="en-US" altLang="ko-KR" sz="2000" dirty="0">
                <a:ea typeface="굴림" panose="020B0600000101010101" pitchFamily="34" charset="-127"/>
              </a:rPr>
              <a:t>);</a:t>
            </a:r>
          </a:p>
          <a:p>
            <a:endParaRPr lang="en-US" altLang="ko-KR" sz="1800" dirty="0">
              <a:ea typeface="굴림" panose="020B0600000101010101" pitchFamily="34" charset="-127"/>
            </a:endParaRPr>
          </a:p>
          <a:p>
            <a:r>
              <a:rPr lang="en-US" altLang="ko-KR" sz="2000" dirty="0">
                <a:ea typeface="굴림" panose="020B0600000101010101" pitchFamily="34" charset="-127"/>
              </a:rPr>
              <a:t>Clock connection</a:t>
            </a:r>
          </a:p>
          <a:p>
            <a:pPr lvl="2">
              <a:buFontTx/>
              <a:buNone/>
            </a:pPr>
            <a:r>
              <a:rPr lang="en-US" altLang="ko-KR" sz="2400" b="1" dirty="0">
                <a:ea typeface="굴림" panose="020B0600000101010101" pitchFamily="34" charset="-127"/>
              </a:rPr>
              <a:t>f1.clk( </a:t>
            </a:r>
            <a:r>
              <a:rPr lang="en-US" altLang="ko-KR" sz="2400" b="1" dirty="0" err="1">
                <a:ea typeface="굴림" panose="020B0600000101010101" pitchFamily="34" charset="-127"/>
              </a:rPr>
              <a:t>clk_signal</a:t>
            </a:r>
            <a:r>
              <a:rPr lang="en-US" altLang="ko-KR" sz="2400" b="1" dirty="0">
                <a:ea typeface="굴림" panose="020B0600000101010101" pitchFamily="34" charset="-127"/>
              </a:rPr>
              <a:t> );  //where f1 is a module</a:t>
            </a:r>
          </a:p>
          <a:p>
            <a:endParaRPr lang="en-US" altLang="ko-KR" sz="1800" dirty="0">
              <a:ea typeface="굴림" panose="020B0600000101010101" pitchFamily="34" charset="-127"/>
            </a:endParaRPr>
          </a:p>
          <a:p>
            <a:r>
              <a:rPr lang="en-US" altLang="ko-KR" sz="2000" dirty="0">
                <a:ea typeface="굴림" panose="020B0600000101010101" pitchFamily="34" charset="-127"/>
              </a:rPr>
              <a:t>Clock example:</a:t>
            </a:r>
          </a:p>
          <a:p>
            <a:endParaRPr lang="de-DE" altLang="en-US" dirty="0"/>
          </a:p>
        </p:txBody>
      </p:sp>
      <p:graphicFrame>
        <p:nvGraphicFramePr>
          <p:cNvPr id="512004" name="Object 4"/>
          <p:cNvGraphicFramePr>
            <a:graphicFrameLocks noGrp="1" noChangeAspect="1"/>
          </p:cNvGraphicFramePr>
          <p:nvPr>
            <p:ph sz="half" idx="4294967295"/>
            <p:extLst>
              <p:ext uri="{D42A27DB-BD31-4B8C-83A1-F6EECF244321}">
                <p14:modId xmlns:p14="http://schemas.microsoft.com/office/powerpoint/2010/main" val="3219748923"/>
              </p:ext>
            </p:extLst>
          </p:nvPr>
        </p:nvGraphicFramePr>
        <p:xfrm>
          <a:off x="2195512" y="4561680"/>
          <a:ext cx="4752975" cy="1468437"/>
        </p:xfrm>
        <a:graphic>
          <a:graphicData uri="http://schemas.openxmlformats.org/presentationml/2006/ole">
            <mc:AlternateContent xmlns:mc="http://schemas.openxmlformats.org/markup-compatibility/2006">
              <mc:Choice xmlns:v="urn:schemas-microsoft-com:vml" Requires="v">
                <p:oleObj spid="_x0000_s1115" name="VISIO" r:id="rId4" imgW="3349440" imgH="1177560" progId="Visio.Drawing.6">
                  <p:embed/>
                </p:oleObj>
              </mc:Choice>
              <mc:Fallback>
                <p:oleObj name="VISIO" r:id="rId4" imgW="3349440" imgH="11775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2" y="4561680"/>
                        <a:ext cx="4752975" cy="1468437"/>
                      </a:xfrm>
                      <a:prstGeom prst="rect">
                        <a:avLst/>
                      </a:prstGeom>
                      <a:solidFill>
                        <a:srgbClr val="FFFFCC"/>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541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00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de-DE" altLang="en-US" dirty="0"/>
              <a:t>Data Types</a:t>
            </a:r>
          </a:p>
        </p:txBody>
      </p:sp>
      <p:sp>
        <p:nvSpPr>
          <p:cNvPr id="513027" name="Rectangle 3"/>
          <p:cNvSpPr>
            <a:spLocks noGrp="1" noChangeArrowheads="1"/>
          </p:cNvSpPr>
          <p:nvPr>
            <p:ph type="body" idx="1"/>
          </p:nvPr>
        </p:nvSpPr>
        <p:spPr/>
        <p:txBody>
          <a:bodyPr/>
          <a:lstStyle/>
          <a:p>
            <a:r>
              <a:rPr lang="en-US" altLang="ko-KR" sz="2400" dirty="0">
                <a:ea typeface="굴림" panose="020B0600000101010101" pitchFamily="34" charset="-127"/>
              </a:rPr>
              <a:t>SystemC supports:</a:t>
            </a:r>
          </a:p>
          <a:p>
            <a:pPr lvl="1"/>
            <a:r>
              <a:rPr lang="en-US" altLang="ko-KR" sz="2400" dirty="0">
                <a:ea typeface="굴림" panose="020B0600000101010101" pitchFamily="34" charset="-127"/>
              </a:rPr>
              <a:t>C/C++ native types </a:t>
            </a:r>
          </a:p>
          <a:p>
            <a:pPr lvl="1"/>
            <a:r>
              <a:rPr lang="en-US" altLang="ko-KR" sz="2400" dirty="0">
                <a:ea typeface="굴림" panose="020B0600000101010101" pitchFamily="34" charset="-127"/>
              </a:rPr>
              <a:t>SystemC types</a:t>
            </a:r>
          </a:p>
          <a:p>
            <a:pPr lvl="1"/>
            <a:endParaRPr lang="en-US" altLang="ko-KR" sz="2400" dirty="0">
              <a:ea typeface="굴림" panose="020B0600000101010101" pitchFamily="34" charset="-127"/>
            </a:endParaRPr>
          </a:p>
          <a:p>
            <a:r>
              <a:rPr lang="en-US" altLang="ko-KR" sz="2400" dirty="0">
                <a:ea typeface="굴림" panose="020B0600000101010101" pitchFamily="34" charset="-127"/>
              </a:rPr>
              <a:t>SystemC types </a:t>
            </a:r>
          </a:p>
          <a:p>
            <a:pPr lvl="1"/>
            <a:r>
              <a:rPr lang="en-US" altLang="ko-KR" sz="2400" dirty="0">
                <a:ea typeface="굴림" panose="020B0600000101010101" pitchFamily="34" charset="-127"/>
              </a:rPr>
              <a:t>Types for systems modelling</a:t>
            </a:r>
          </a:p>
          <a:p>
            <a:pPr lvl="1"/>
            <a:r>
              <a:rPr lang="en-US" altLang="ko-KR" sz="2400" dirty="0">
                <a:ea typeface="굴림" panose="020B0600000101010101" pitchFamily="34" charset="-127"/>
              </a:rPr>
              <a:t>2 values (‘0’,’1’)</a:t>
            </a:r>
          </a:p>
          <a:p>
            <a:pPr lvl="1"/>
            <a:r>
              <a:rPr lang="en-US" altLang="ko-KR" sz="2400" dirty="0">
                <a:ea typeface="굴림" panose="020B0600000101010101" pitchFamily="34" charset="-127"/>
              </a:rPr>
              <a:t>4 values (‘0’,’1’,’Z’,’X’)</a:t>
            </a:r>
          </a:p>
          <a:p>
            <a:pPr lvl="1"/>
            <a:r>
              <a:rPr lang="en-US" altLang="ko-KR" sz="2400" dirty="0">
                <a:ea typeface="굴림" panose="020B0600000101010101" pitchFamily="34" charset="-127"/>
              </a:rPr>
              <a:t>Arbitrary size integer (Signed/Unsigned)</a:t>
            </a:r>
          </a:p>
          <a:p>
            <a:pPr lvl="1"/>
            <a:r>
              <a:rPr lang="en-US" altLang="ko-KR" sz="2400" dirty="0">
                <a:ea typeface="굴림" panose="020B0600000101010101" pitchFamily="34" charset="-127"/>
              </a:rPr>
              <a:t>Fixed point types</a:t>
            </a:r>
          </a:p>
          <a:p>
            <a:endParaRPr lang="de-DE" altLang="en-US" sz="2400" dirty="0"/>
          </a:p>
        </p:txBody>
      </p:sp>
    </p:spTree>
    <p:extLst>
      <p:ext uri="{BB962C8B-B14F-4D97-AF65-F5344CB8AC3E}">
        <p14:creationId xmlns:p14="http://schemas.microsoft.com/office/powerpoint/2010/main" val="2960950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13027">
                                            <p:txEl>
                                              <p:pRg st="1" end="1"/>
                                            </p:txEl>
                                          </p:spTgt>
                                        </p:tgtEl>
                                        <p:attrNameLst>
                                          <p:attrName>style.visibility</p:attrName>
                                        </p:attrNameLst>
                                      </p:cBhvr>
                                      <p:to>
                                        <p:strVal val="visible"/>
                                      </p:to>
                                    </p:set>
                                    <p:anim calcmode="lin" valueType="num">
                                      <p:cBhvr additive="base">
                                        <p:cTn id="7" dur="500" fill="hold"/>
                                        <p:tgtEl>
                                          <p:spTgt spid="5130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30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3027">
                                            <p:txEl>
                                              <p:pRg st="2" end="2"/>
                                            </p:txEl>
                                          </p:spTgt>
                                        </p:tgtEl>
                                        <p:attrNameLst>
                                          <p:attrName>style.visibility</p:attrName>
                                        </p:attrNameLst>
                                      </p:cBhvr>
                                      <p:to>
                                        <p:strVal val="visible"/>
                                      </p:to>
                                    </p:set>
                                    <p:anim calcmode="lin" valueType="num">
                                      <p:cBhvr additive="base">
                                        <p:cTn id="11" dur="500" fill="hold"/>
                                        <p:tgtEl>
                                          <p:spTgt spid="5130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3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3027">
                                            <p:txEl>
                                              <p:pRg st="4" end="4"/>
                                            </p:txEl>
                                          </p:spTgt>
                                        </p:tgtEl>
                                        <p:attrNameLst>
                                          <p:attrName>style.visibility</p:attrName>
                                        </p:attrNameLst>
                                      </p:cBhvr>
                                      <p:to>
                                        <p:strVal val="visible"/>
                                      </p:to>
                                    </p:set>
                                    <p:anim calcmode="lin" valueType="num">
                                      <p:cBhvr additive="base">
                                        <p:cTn id="17" dur="500" fill="hold"/>
                                        <p:tgtEl>
                                          <p:spTgt spid="5130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302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13027">
                                            <p:txEl>
                                              <p:pRg st="5" end="5"/>
                                            </p:txEl>
                                          </p:spTgt>
                                        </p:tgtEl>
                                        <p:attrNameLst>
                                          <p:attrName>style.visibility</p:attrName>
                                        </p:attrNameLst>
                                      </p:cBhvr>
                                      <p:to>
                                        <p:strVal val="visible"/>
                                      </p:to>
                                    </p:set>
                                    <p:anim calcmode="lin" valueType="num">
                                      <p:cBhvr additive="base">
                                        <p:cTn id="21" dur="500" fill="hold"/>
                                        <p:tgtEl>
                                          <p:spTgt spid="51302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302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13027">
                                            <p:txEl>
                                              <p:pRg st="6" end="6"/>
                                            </p:txEl>
                                          </p:spTgt>
                                        </p:tgtEl>
                                        <p:attrNameLst>
                                          <p:attrName>style.visibility</p:attrName>
                                        </p:attrNameLst>
                                      </p:cBhvr>
                                      <p:to>
                                        <p:strVal val="visible"/>
                                      </p:to>
                                    </p:set>
                                    <p:anim calcmode="lin" valueType="num">
                                      <p:cBhvr additive="base">
                                        <p:cTn id="25" dur="500" fill="hold"/>
                                        <p:tgtEl>
                                          <p:spTgt spid="51302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302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13027">
                                            <p:txEl>
                                              <p:pRg st="7" end="7"/>
                                            </p:txEl>
                                          </p:spTgt>
                                        </p:tgtEl>
                                        <p:attrNameLst>
                                          <p:attrName>style.visibility</p:attrName>
                                        </p:attrNameLst>
                                      </p:cBhvr>
                                      <p:to>
                                        <p:strVal val="visible"/>
                                      </p:to>
                                    </p:set>
                                    <p:anim calcmode="lin" valueType="num">
                                      <p:cBhvr additive="base">
                                        <p:cTn id="29" dur="500" fill="hold"/>
                                        <p:tgtEl>
                                          <p:spTgt spid="51302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302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3027">
                                            <p:txEl>
                                              <p:pRg st="8" end="8"/>
                                            </p:txEl>
                                          </p:spTgt>
                                        </p:tgtEl>
                                        <p:attrNameLst>
                                          <p:attrName>style.visibility</p:attrName>
                                        </p:attrNameLst>
                                      </p:cBhvr>
                                      <p:to>
                                        <p:strVal val="visible"/>
                                      </p:to>
                                    </p:set>
                                    <p:anim calcmode="lin" valueType="num">
                                      <p:cBhvr additive="base">
                                        <p:cTn id="33" dur="500" fill="hold"/>
                                        <p:tgtEl>
                                          <p:spTgt spid="513027">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3027">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13027">
                                            <p:txEl>
                                              <p:pRg st="9" end="9"/>
                                            </p:txEl>
                                          </p:spTgt>
                                        </p:tgtEl>
                                        <p:attrNameLst>
                                          <p:attrName>style.visibility</p:attrName>
                                        </p:attrNameLst>
                                      </p:cBhvr>
                                      <p:to>
                                        <p:strVal val="visible"/>
                                      </p:to>
                                    </p:set>
                                    <p:anim calcmode="lin" valueType="num">
                                      <p:cBhvr additive="base">
                                        <p:cTn id="37" dur="500" fill="hold"/>
                                        <p:tgtEl>
                                          <p:spTgt spid="51302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302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0343"/>
          </a:xfrm>
        </p:spPr>
        <p:txBody>
          <a:bodyPr/>
          <a:lstStyle/>
          <a:p>
            <a:r>
              <a:rPr lang="en-US" b="1" dirty="0"/>
              <a:t>Native C++ Data Types</a:t>
            </a:r>
            <a:endParaRPr lang="en-US" dirty="0"/>
          </a:p>
        </p:txBody>
      </p:sp>
      <p:pic>
        <p:nvPicPr>
          <p:cNvPr id="4" name="Content Placeholder 3"/>
          <p:cNvPicPr>
            <a:picLocks noGrp="1" noChangeAspect="1"/>
          </p:cNvPicPr>
          <p:nvPr>
            <p:ph idx="1"/>
          </p:nvPr>
        </p:nvPicPr>
        <p:blipFill>
          <a:blip r:embed="rId2"/>
          <a:stretch>
            <a:fillRect/>
          </a:stretch>
        </p:blipFill>
        <p:spPr>
          <a:xfrm>
            <a:off x="665968" y="1265415"/>
            <a:ext cx="7849382" cy="2401777"/>
          </a:xfrm>
          <a:prstGeom prst="rect">
            <a:avLst/>
          </a:prstGeom>
        </p:spPr>
      </p:pic>
      <p:pic>
        <p:nvPicPr>
          <p:cNvPr id="5" name="Picture 4"/>
          <p:cNvPicPr>
            <a:picLocks noChangeAspect="1"/>
          </p:cNvPicPr>
          <p:nvPr/>
        </p:nvPicPr>
        <p:blipFill>
          <a:blip r:embed="rId3"/>
          <a:stretch>
            <a:fillRect/>
          </a:stretch>
        </p:blipFill>
        <p:spPr>
          <a:xfrm>
            <a:off x="1117198" y="3667192"/>
            <a:ext cx="6839447" cy="2979561"/>
          </a:xfrm>
          <a:prstGeom prst="rect">
            <a:avLst/>
          </a:prstGeom>
        </p:spPr>
      </p:pic>
    </p:spTree>
    <p:extLst>
      <p:ext uri="{BB962C8B-B14F-4D97-AF65-F5344CB8AC3E}">
        <p14:creationId xmlns:p14="http://schemas.microsoft.com/office/powerpoint/2010/main" val="222081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601355" y="146763"/>
            <a:ext cx="7886700" cy="767638"/>
          </a:xfrm>
        </p:spPr>
        <p:txBody>
          <a:bodyPr/>
          <a:lstStyle/>
          <a:p>
            <a:r>
              <a:rPr lang="de-DE" altLang="en-US" dirty="0"/>
              <a:t>SystemC types</a:t>
            </a:r>
          </a:p>
        </p:txBody>
      </p:sp>
      <p:graphicFrame>
        <p:nvGraphicFramePr>
          <p:cNvPr id="514051" name="Group 3"/>
          <p:cNvGraphicFramePr>
            <a:graphicFrameLocks noGrp="1"/>
          </p:cNvGraphicFramePr>
          <p:nvPr>
            <p:ph sz="half" idx="4294967295"/>
            <p:extLst>
              <p:ext uri="{D42A27DB-BD31-4B8C-83A1-F6EECF244321}">
                <p14:modId xmlns:p14="http://schemas.microsoft.com/office/powerpoint/2010/main" val="2830128541"/>
              </p:ext>
            </p:extLst>
          </p:nvPr>
        </p:nvGraphicFramePr>
        <p:xfrm>
          <a:off x="382137" y="1228296"/>
          <a:ext cx="8420669" cy="5029630"/>
        </p:xfrm>
        <a:graphic>
          <a:graphicData uri="http://schemas.openxmlformats.org/drawingml/2006/table">
            <a:tbl>
              <a:tblPr/>
              <a:tblGrid>
                <a:gridCol w="2207888">
                  <a:extLst>
                    <a:ext uri="{9D8B030D-6E8A-4147-A177-3AD203B41FA5}">
                      <a16:colId xmlns:a16="http://schemas.microsoft.com/office/drawing/2014/main" val="20000"/>
                    </a:ext>
                  </a:extLst>
                </a:gridCol>
                <a:gridCol w="6212781">
                  <a:extLst>
                    <a:ext uri="{9D8B030D-6E8A-4147-A177-3AD203B41FA5}">
                      <a16:colId xmlns:a16="http://schemas.microsoft.com/office/drawing/2014/main" val="20001"/>
                    </a:ext>
                  </a:extLst>
                </a:gridCol>
              </a:tblGrid>
              <a:tr h="525218">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err="1" smtClean="0">
                          <a:ln>
                            <a:noFill/>
                          </a:ln>
                          <a:solidFill>
                            <a:schemeClr val="tx1"/>
                          </a:solidFill>
                          <a:effectLst/>
                          <a:latin typeface="Verdana" panose="020B0604030504040204" pitchFamily="34" charset="0"/>
                          <a:ea typeface="굴림" panose="020B0600000101010101" pitchFamily="34" charset="-127"/>
                        </a:rPr>
                        <a:t>sc_logic</a:t>
                      </a:r>
                      <a:endPar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Simple bit with 4 values(0/1/X/Z)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Signed Integer from 1-64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err="1" smtClean="0">
                          <a:ln>
                            <a:noFill/>
                          </a:ln>
                          <a:solidFill>
                            <a:schemeClr val="tx1"/>
                          </a:solidFill>
                          <a:effectLst/>
                          <a:latin typeface="Verdana" panose="020B0604030504040204" pitchFamily="34" charset="0"/>
                          <a:ea typeface="굴림" panose="020B0600000101010101" pitchFamily="34" charset="-127"/>
                        </a:rPr>
                        <a:t>sc_uint</a:t>
                      </a:r>
                      <a:endPar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Unsigned Integer from 1-64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sc_bigint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Arbitrary size signed integer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sc_biguint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Arbitrary size unsigned 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sc_bv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Arbitrary size 2-values vector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sc_lv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Arbitrary size 4-values vector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err="1" smtClean="0">
                          <a:ln>
                            <a:noFill/>
                          </a:ln>
                          <a:solidFill>
                            <a:schemeClr val="tx1"/>
                          </a:solidFill>
                          <a:effectLst/>
                          <a:latin typeface="Verdana" panose="020B0604030504040204" pitchFamily="34" charset="0"/>
                          <a:ea typeface="굴림" panose="020B0600000101010101" pitchFamily="34" charset="-127"/>
                        </a:rPr>
                        <a:t>sc_fixed</a:t>
                      </a:r>
                      <a:endPar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err="1" smtClean="0">
                          <a:ln>
                            <a:noFill/>
                          </a:ln>
                          <a:solidFill>
                            <a:schemeClr val="tx1"/>
                          </a:solidFill>
                          <a:effectLst/>
                          <a:latin typeface="Verdana" panose="020B0604030504040204" pitchFamily="34" charset="0"/>
                          <a:ea typeface="굴림" panose="020B0600000101010101" pitchFamily="34" charset="-127"/>
                        </a:rPr>
                        <a:t>templated</a:t>
                      </a: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 signed fixed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sc_ufixed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err="1" smtClean="0">
                          <a:ln>
                            <a:noFill/>
                          </a:ln>
                          <a:solidFill>
                            <a:schemeClr val="tx1"/>
                          </a:solidFill>
                          <a:effectLst/>
                          <a:latin typeface="Verdana" panose="020B0604030504040204" pitchFamily="34" charset="0"/>
                          <a:ea typeface="굴림" panose="020B0600000101010101" pitchFamily="34" charset="-127"/>
                        </a:rPr>
                        <a:t>templated</a:t>
                      </a: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 unsigned fixed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err="1" smtClean="0">
                          <a:ln>
                            <a:noFill/>
                          </a:ln>
                          <a:solidFill>
                            <a:schemeClr val="tx1"/>
                          </a:solidFill>
                          <a:effectLst/>
                          <a:latin typeface="Verdana" panose="020B0604030504040204" pitchFamily="34" charset="0"/>
                          <a:ea typeface="굴림" panose="020B0600000101010101" pitchFamily="34" charset="-127"/>
                        </a:rPr>
                        <a:t>untemplated</a:t>
                      </a: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 signed fixed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09492">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smtClean="0">
                          <a:ln>
                            <a:noFill/>
                          </a:ln>
                          <a:solidFill>
                            <a:schemeClr val="tx1"/>
                          </a:solidFill>
                          <a:effectLst/>
                          <a:latin typeface="Verdana" panose="020B0604030504040204" pitchFamily="34" charset="0"/>
                          <a:ea typeface="굴림" panose="020B0600000101010101" pitchFamily="34" charset="-127"/>
                        </a:rPr>
                        <a:t>sc_ufix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defRPr>
                          <a:solidFill>
                            <a:schemeClr val="tx1"/>
                          </a:solidFill>
                          <a:latin typeface="Comic Sans MS" panose="030F0702030302020204" pitchFamily="66" charset="0"/>
                        </a:defRPr>
                      </a:lvl1pPr>
                      <a:lvl2pPr>
                        <a:lnSpc>
                          <a:spcPct val="90000"/>
                        </a:lnSpc>
                        <a:spcBef>
                          <a:spcPct val="20000"/>
                        </a:spcBef>
                        <a:defRPr>
                          <a:solidFill>
                            <a:schemeClr val="tx1"/>
                          </a:solidFill>
                          <a:latin typeface="Comic Sans MS" panose="030F0702030302020204" pitchFamily="66" charset="0"/>
                        </a:defRPr>
                      </a:lvl2pPr>
                      <a:lvl3pPr>
                        <a:lnSpc>
                          <a:spcPct val="90000"/>
                        </a:lnSpc>
                        <a:defRPr>
                          <a:solidFill>
                            <a:schemeClr val="tx1"/>
                          </a:solidFill>
                          <a:latin typeface="Comic Sans MS" panose="030F0702030302020204" pitchFamily="66" charset="0"/>
                        </a:defRPr>
                      </a:lvl3pPr>
                      <a:lvl4pPr>
                        <a:lnSpc>
                          <a:spcPct val="90000"/>
                        </a:lnSpc>
                        <a:defRPr>
                          <a:solidFill>
                            <a:schemeClr val="tx1"/>
                          </a:solidFill>
                          <a:latin typeface="Comic Sans MS" panose="030F0702030302020204" pitchFamily="66" charset="0"/>
                        </a:defRPr>
                      </a:lvl4pPr>
                      <a:lvl5pPr>
                        <a:lnSpc>
                          <a:spcPct val="90000"/>
                        </a:lnSpc>
                        <a:defRPr>
                          <a:solidFill>
                            <a:schemeClr val="tx1"/>
                          </a:solidFill>
                          <a:latin typeface="Comic Sans MS" panose="030F0702030302020204" pitchFamily="66" charset="0"/>
                        </a:defRPr>
                      </a:lvl5pPr>
                      <a:lvl6pPr eaLnBrk="0" fontAlgn="base" hangingPunct="0">
                        <a:lnSpc>
                          <a:spcPct val="90000"/>
                        </a:lnSpc>
                        <a:spcBef>
                          <a:spcPct val="0"/>
                        </a:spcBef>
                        <a:spcAft>
                          <a:spcPct val="0"/>
                        </a:spcAft>
                        <a:defRPr>
                          <a:solidFill>
                            <a:schemeClr val="tx1"/>
                          </a:solidFill>
                          <a:latin typeface="Comic Sans MS" panose="030F0702030302020204" pitchFamily="66" charset="0"/>
                        </a:defRPr>
                      </a:lvl6pPr>
                      <a:lvl7pPr eaLnBrk="0" fontAlgn="base" hangingPunct="0">
                        <a:lnSpc>
                          <a:spcPct val="90000"/>
                        </a:lnSpc>
                        <a:spcBef>
                          <a:spcPct val="0"/>
                        </a:spcBef>
                        <a:spcAft>
                          <a:spcPct val="0"/>
                        </a:spcAft>
                        <a:defRPr>
                          <a:solidFill>
                            <a:schemeClr val="tx1"/>
                          </a:solidFill>
                          <a:latin typeface="Comic Sans MS" panose="030F0702030302020204" pitchFamily="66" charset="0"/>
                        </a:defRPr>
                      </a:lvl7pPr>
                      <a:lvl8pPr eaLnBrk="0" fontAlgn="base" hangingPunct="0">
                        <a:lnSpc>
                          <a:spcPct val="90000"/>
                        </a:lnSpc>
                        <a:spcBef>
                          <a:spcPct val="0"/>
                        </a:spcBef>
                        <a:spcAft>
                          <a:spcPct val="0"/>
                        </a:spcAft>
                        <a:defRPr>
                          <a:solidFill>
                            <a:schemeClr val="tx1"/>
                          </a:solidFill>
                          <a:latin typeface="Comic Sans MS" panose="030F0702030302020204" pitchFamily="66" charset="0"/>
                        </a:defRPr>
                      </a:lvl8pPr>
                      <a:lvl9pPr eaLnBrk="0" fontAlgn="base" hangingPunct="0">
                        <a:lnSpc>
                          <a:spcPct val="90000"/>
                        </a:lnSpc>
                        <a:spcBef>
                          <a:spcPct val="0"/>
                        </a:spcBef>
                        <a:spcAft>
                          <a:spcPct val="0"/>
                        </a:spcAft>
                        <a:defRPr>
                          <a:solidFill>
                            <a:schemeClr val="tx1"/>
                          </a:solidFill>
                          <a:latin typeface="Comic Sans MS" panose="030F0702030302020204" pitchFamily="66" charset="0"/>
                        </a:defRPr>
                      </a:lvl9pPr>
                    </a:lstStyle>
                    <a:p>
                      <a:pPr marL="0" marR="0" lvl="0" indent="0" algn="l" defTabSz="914400" rtl="0" eaLnBrk="0" fontAlgn="base" latinLnBrk="1" hangingPunct="0">
                        <a:lnSpc>
                          <a:spcPct val="90000"/>
                        </a:lnSpc>
                        <a:spcBef>
                          <a:spcPct val="0"/>
                        </a:spcBef>
                        <a:spcAft>
                          <a:spcPct val="0"/>
                        </a:spcAft>
                        <a:buClrTx/>
                        <a:buSzTx/>
                        <a:buFontTx/>
                        <a:buNone/>
                        <a:tabLst/>
                      </a:pPr>
                      <a:r>
                        <a:rPr kumimoji="0" lang="en-US" altLang="ko-KR" sz="1800" b="1" i="0" u="none" strike="noStrike" cap="none" normalizeH="0" baseline="0" dirty="0" err="1" smtClean="0">
                          <a:ln>
                            <a:noFill/>
                          </a:ln>
                          <a:solidFill>
                            <a:schemeClr val="tx1"/>
                          </a:solidFill>
                          <a:effectLst/>
                          <a:latin typeface="Verdana" panose="020B0604030504040204" pitchFamily="34" charset="0"/>
                          <a:ea typeface="굴림" panose="020B0600000101010101" pitchFamily="34" charset="-127"/>
                        </a:rPr>
                        <a:t>untemplated</a:t>
                      </a:r>
                      <a:r>
                        <a:rPr kumimoji="0" lang="en-US" altLang="ko-KR" sz="1800" b="1" i="0" u="none" strike="noStrike" cap="none" normalizeH="0" baseline="0" dirty="0" smtClean="0">
                          <a:ln>
                            <a:noFill/>
                          </a:ln>
                          <a:solidFill>
                            <a:schemeClr val="tx1"/>
                          </a:solidFill>
                          <a:effectLst/>
                          <a:latin typeface="Verdana" panose="020B0604030504040204" pitchFamily="34" charset="0"/>
                          <a:ea typeface="굴림" panose="020B0600000101010101" pitchFamily="34" charset="-127"/>
                        </a:rPr>
                        <a:t> unsigned fixed point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21096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SystemC?</a:t>
            </a:r>
            <a:endParaRPr lang="en-US" dirty="0"/>
          </a:p>
        </p:txBody>
      </p:sp>
      <p:sp>
        <p:nvSpPr>
          <p:cNvPr id="3" name="Content Placeholder 2"/>
          <p:cNvSpPr>
            <a:spLocks noGrp="1"/>
          </p:cNvSpPr>
          <p:nvPr>
            <p:ph idx="1"/>
          </p:nvPr>
        </p:nvSpPr>
        <p:spPr/>
        <p:txBody>
          <a:bodyPr/>
          <a:lstStyle/>
          <a:p>
            <a:pPr algn="just">
              <a:lnSpc>
                <a:spcPct val="150000"/>
              </a:lnSpc>
            </a:pPr>
            <a:r>
              <a:rPr lang="en-US" altLang="en-US" dirty="0"/>
              <a:t>A subset of C++ that models/specifies synchronous digital hardware</a:t>
            </a:r>
          </a:p>
          <a:p>
            <a:pPr algn="just">
              <a:lnSpc>
                <a:spcPct val="150000"/>
              </a:lnSpc>
            </a:pPr>
            <a:r>
              <a:rPr lang="en-US" altLang="en-US" dirty="0"/>
              <a:t>A collection of simulation libraries that can be used to run a SystemC program</a:t>
            </a:r>
          </a:p>
          <a:p>
            <a:pPr algn="just">
              <a:lnSpc>
                <a:spcPct val="150000"/>
              </a:lnSpc>
            </a:pPr>
            <a:r>
              <a:rPr lang="en-US" altLang="en-US" dirty="0"/>
              <a:t>A compiler that translates the “synthesis subset” of SystemC into a </a:t>
            </a:r>
            <a:r>
              <a:rPr lang="en-US" altLang="en-US" dirty="0" smtClean="0"/>
              <a:t>netlist</a:t>
            </a:r>
            <a:endParaRPr lang="en-US" altLang="en-US" dirty="0"/>
          </a:p>
        </p:txBody>
      </p:sp>
    </p:spTree>
    <p:extLst>
      <p:ext uri="{BB962C8B-B14F-4D97-AF65-F5344CB8AC3E}">
        <p14:creationId xmlns:p14="http://schemas.microsoft.com/office/powerpoint/2010/main" val="381989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ko-KR">
                <a:ea typeface="굴림" panose="020B0600000101010101" pitchFamily="34" charset="-127"/>
              </a:rPr>
              <a:t>SC_LOGIC type</a:t>
            </a:r>
            <a:endParaRPr lang="de-DE" altLang="en-US">
              <a:ea typeface="굴림" panose="020B0600000101010101" pitchFamily="34" charset="-127"/>
            </a:endParaRPr>
          </a:p>
        </p:txBody>
      </p:sp>
      <p:sp>
        <p:nvSpPr>
          <p:cNvPr id="515075" name="Rectangle 3"/>
          <p:cNvSpPr>
            <a:spLocks noGrp="1" noChangeArrowheads="1"/>
          </p:cNvSpPr>
          <p:nvPr>
            <p:ph type="body" idx="1"/>
          </p:nvPr>
        </p:nvSpPr>
        <p:spPr/>
        <p:txBody>
          <a:bodyPr>
            <a:normAutofit fontScale="92500" lnSpcReduction="20000"/>
          </a:bodyPr>
          <a:lstStyle/>
          <a:p>
            <a:r>
              <a:rPr lang="en-US" altLang="ko-KR" dirty="0">
                <a:ea typeface="굴림" panose="020B0600000101010101" pitchFamily="34" charset="-127"/>
              </a:rPr>
              <a:t>More general than </a:t>
            </a:r>
            <a:r>
              <a:rPr lang="en-US" altLang="ko-KR" dirty="0" err="1">
                <a:ea typeface="굴림" panose="020B0600000101010101" pitchFamily="34" charset="-127"/>
              </a:rPr>
              <a:t>bool</a:t>
            </a:r>
            <a:r>
              <a:rPr lang="en-US" altLang="ko-KR" dirty="0">
                <a:ea typeface="굴림" panose="020B0600000101010101" pitchFamily="34" charset="-127"/>
              </a:rPr>
              <a:t>, 4 values :</a:t>
            </a:r>
          </a:p>
          <a:p>
            <a:pPr lvl="1"/>
            <a:r>
              <a:rPr lang="en-US" altLang="ko-KR" dirty="0">
                <a:ea typeface="굴림" panose="020B0600000101010101" pitchFamily="34" charset="-127"/>
              </a:rPr>
              <a:t>(‘0’ (false), ‘1’ (true), ‘X’ (undefined) , ‘Z’(high-impedance) )</a:t>
            </a:r>
          </a:p>
          <a:p>
            <a:endParaRPr lang="en-US" altLang="ko-KR" dirty="0" smtClean="0">
              <a:ea typeface="굴림" panose="020B0600000101010101" pitchFamily="34" charset="-127"/>
            </a:endParaRPr>
          </a:p>
          <a:p>
            <a:r>
              <a:rPr lang="en-US" altLang="ko-KR" dirty="0" smtClean="0">
                <a:ea typeface="굴림" panose="020B0600000101010101" pitchFamily="34" charset="-127"/>
              </a:rPr>
              <a:t>Declaration</a:t>
            </a:r>
            <a:endParaRPr lang="en-US" altLang="ko-KR" dirty="0">
              <a:ea typeface="굴림" panose="020B0600000101010101" pitchFamily="34" charset="-127"/>
            </a:endParaRPr>
          </a:p>
          <a:p>
            <a:pPr lvl="1"/>
            <a:r>
              <a:rPr lang="en-US" altLang="ko-KR" dirty="0" err="1">
                <a:ea typeface="굴림" panose="020B0600000101010101" pitchFamily="34" charset="-127"/>
              </a:rPr>
              <a:t>sc_logic</a:t>
            </a:r>
            <a:r>
              <a:rPr lang="en-US" altLang="ko-KR" dirty="0">
                <a:ea typeface="굴림" panose="020B0600000101010101" pitchFamily="34" charset="-127"/>
              </a:rPr>
              <a:t> </a:t>
            </a:r>
            <a:r>
              <a:rPr lang="en-US" altLang="ko-KR" dirty="0" err="1">
                <a:ea typeface="굴림" panose="020B0600000101010101" pitchFamily="34" charset="-127"/>
              </a:rPr>
              <a:t>my_logic</a:t>
            </a:r>
            <a:r>
              <a:rPr lang="en-US" altLang="ko-KR" dirty="0">
                <a:ea typeface="굴림" panose="020B0600000101010101" pitchFamily="34" charset="-127"/>
              </a:rPr>
              <a:t>;</a:t>
            </a:r>
          </a:p>
          <a:p>
            <a:endParaRPr lang="en-US" altLang="ko-KR" dirty="0">
              <a:ea typeface="굴림" panose="020B0600000101010101" pitchFamily="34" charset="-127"/>
            </a:endParaRPr>
          </a:p>
          <a:p>
            <a:r>
              <a:rPr lang="en-US" altLang="ko-KR" dirty="0">
                <a:ea typeface="굴림" panose="020B0600000101010101" pitchFamily="34" charset="-127"/>
              </a:rPr>
              <a:t>Assignment like </a:t>
            </a:r>
            <a:r>
              <a:rPr lang="en-US" altLang="ko-KR" dirty="0" err="1">
                <a:ea typeface="굴림" panose="020B0600000101010101" pitchFamily="34" charset="-127"/>
              </a:rPr>
              <a:t>bool</a:t>
            </a:r>
            <a:endParaRPr lang="en-US" altLang="ko-KR" dirty="0">
              <a:ea typeface="굴림" panose="020B0600000101010101" pitchFamily="34" charset="-127"/>
            </a:endParaRPr>
          </a:p>
          <a:p>
            <a:pPr lvl="1"/>
            <a:r>
              <a:rPr lang="en-US" altLang="ko-KR" dirty="0" err="1">
                <a:ea typeface="굴림" panose="020B0600000101010101" pitchFamily="34" charset="-127"/>
              </a:rPr>
              <a:t>my_logic</a:t>
            </a:r>
            <a:r>
              <a:rPr lang="en-US" altLang="ko-KR" dirty="0">
                <a:ea typeface="굴림" panose="020B0600000101010101" pitchFamily="34" charset="-127"/>
              </a:rPr>
              <a:t> = ‘0’;</a:t>
            </a:r>
          </a:p>
          <a:p>
            <a:pPr lvl="1"/>
            <a:r>
              <a:rPr lang="en-US" altLang="ko-KR" dirty="0" err="1">
                <a:ea typeface="굴림" panose="020B0600000101010101" pitchFamily="34" charset="-127"/>
              </a:rPr>
              <a:t>my_logic</a:t>
            </a:r>
            <a:r>
              <a:rPr lang="en-US" altLang="ko-KR" dirty="0">
                <a:ea typeface="굴림" panose="020B0600000101010101" pitchFamily="34" charset="-127"/>
              </a:rPr>
              <a:t> = ‘Z’;</a:t>
            </a:r>
          </a:p>
          <a:p>
            <a:endParaRPr lang="en-US" altLang="ko-KR" dirty="0">
              <a:ea typeface="굴림" panose="020B0600000101010101" pitchFamily="34" charset="-127"/>
            </a:endParaRPr>
          </a:p>
          <a:p>
            <a:r>
              <a:rPr lang="en-US" altLang="ko-KR" dirty="0">
                <a:ea typeface="굴림" panose="020B0600000101010101" pitchFamily="34" charset="-127"/>
              </a:rPr>
              <a:t>Simulation time bigger than </a:t>
            </a:r>
            <a:r>
              <a:rPr lang="en-US" altLang="ko-KR" dirty="0" err="1">
                <a:ea typeface="굴림" panose="020B0600000101010101" pitchFamily="34" charset="-127"/>
              </a:rPr>
              <a:t>bool</a:t>
            </a:r>
            <a:endParaRPr lang="en-US" altLang="ko-KR" dirty="0">
              <a:ea typeface="굴림" panose="020B0600000101010101" pitchFamily="34" charset="-127"/>
            </a:endParaRPr>
          </a:p>
          <a:p>
            <a:endParaRPr lang="en-US" altLang="ko-KR" dirty="0">
              <a:ea typeface="굴림" panose="020B0600000101010101" pitchFamily="34" charset="-127"/>
            </a:endParaRPr>
          </a:p>
          <a:p>
            <a:endParaRPr lang="de-DE" altLang="en-US" dirty="0"/>
          </a:p>
        </p:txBody>
      </p:sp>
    </p:spTree>
    <p:extLst>
      <p:ext uri="{BB962C8B-B14F-4D97-AF65-F5344CB8AC3E}">
        <p14:creationId xmlns:p14="http://schemas.microsoft.com/office/powerpoint/2010/main" val="3083780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 calcmode="lin" valueType="num">
                                      <p:cBhvr additive="base">
                                        <p:cTn id="7" dur="5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50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5075">
                                            <p:txEl>
                                              <p:pRg st="1" end="1"/>
                                            </p:txEl>
                                          </p:spTgt>
                                        </p:tgtEl>
                                        <p:attrNameLst>
                                          <p:attrName>style.visibility</p:attrName>
                                        </p:attrNameLst>
                                      </p:cBhvr>
                                      <p:to>
                                        <p:strVal val="visible"/>
                                      </p:to>
                                    </p:set>
                                    <p:anim calcmode="lin" valueType="num">
                                      <p:cBhvr additive="base">
                                        <p:cTn id="11" dur="5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5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5075">
                                            <p:txEl>
                                              <p:pRg st="3" end="3"/>
                                            </p:txEl>
                                          </p:spTgt>
                                        </p:tgtEl>
                                        <p:attrNameLst>
                                          <p:attrName>style.visibility</p:attrName>
                                        </p:attrNameLst>
                                      </p:cBhvr>
                                      <p:to>
                                        <p:strVal val="visible"/>
                                      </p:to>
                                    </p:set>
                                    <p:anim calcmode="lin" valueType="num">
                                      <p:cBhvr additive="base">
                                        <p:cTn id="17" dur="5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507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15075">
                                            <p:txEl>
                                              <p:pRg st="4" end="4"/>
                                            </p:txEl>
                                          </p:spTgt>
                                        </p:tgtEl>
                                        <p:attrNameLst>
                                          <p:attrName>style.visibility</p:attrName>
                                        </p:attrNameLst>
                                      </p:cBhvr>
                                      <p:to>
                                        <p:strVal val="visible"/>
                                      </p:to>
                                    </p:set>
                                    <p:anim calcmode="lin" valueType="num">
                                      <p:cBhvr additive="base">
                                        <p:cTn id="21" dur="5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5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15075">
                                            <p:txEl>
                                              <p:pRg st="6" end="6"/>
                                            </p:txEl>
                                          </p:spTgt>
                                        </p:tgtEl>
                                        <p:attrNameLst>
                                          <p:attrName>style.visibility</p:attrName>
                                        </p:attrNameLst>
                                      </p:cBhvr>
                                      <p:to>
                                        <p:strVal val="visible"/>
                                      </p:to>
                                    </p:set>
                                    <p:anim calcmode="lin" valueType="num">
                                      <p:cBhvr additive="base">
                                        <p:cTn id="27" dur="5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507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5075">
                                            <p:txEl>
                                              <p:pRg st="7" end="7"/>
                                            </p:txEl>
                                          </p:spTgt>
                                        </p:tgtEl>
                                        <p:attrNameLst>
                                          <p:attrName>style.visibility</p:attrName>
                                        </p:attrNameLst>
                                      </p:cBhvr>
                                      <p:to>
                                        <p:strVal val="visible"/>
                                      </p:to>
                                    </p:set>
                                    <p:anim calcmode="lin" valueType="num">
                                      <p:cBhvr additive="base">
                                        <p:cTn id="31" dur="5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507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5075">
                                            <p:txEl>
                                              <p:pRg st="8" end="8"/>
                                            </p:txEl>
                                          </p:spTgt>
                                        </p:tgtEl>
                                        <p:attrNameLst>
                                          <p:attrName>style.visibility</p:attrName>
                                        </p:attrNameLst>
                                      </p:cBhvr>
                                      <p:to>
                                        <p:strVal val="visible"/>
                                      </p:to>
                                    </p:set>
                                    <p:anim calcmode="lin" valueType="num">
                                      <p:cBhvr additive="base">
                                        <p:cTn id="35" dur="500" fill="hold"/>
                                        <p:tgtEl>
                                          <p:spTgt spid="51507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5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15075">
                                            <p:txEl>
                                              <p:pRg st="10" end="10"/>
                                            </p:txEl>
                                          </p:spTgt>
                                        </p:tgtEl>
                                        <p:attrNameLst>
                                          <p:attrName>style.visibility</p:attrName>
                                        </p:attrNameLst>
                                      </p:cBhvr>
                                      <p:to>
                                        <p:strVal val="visible"/>
                                      </p:to>
                                    </p:set>
                                    <p:anim calcmode="lin" valueType="num">
                                      <p:cBhvr additive="base">
                                        <p:cTn id="41" dur="500" fill="hold"/>
                                        <p:tgtEl>
                                          <p:spTgt spid="51507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50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de-DE" altLang="en-US"/>
              <a:t>Fixed precision integers</a:t>
            </a:r>
            <a:endParaRPr lang="de-DE" altLang="en-US">
              <a:ea typeface="굴림" panose="020B0600000101010101" pitchFamily="34" charset="-127"/>
            </a:endParaRPr>
          </a:p>
        </p:txBody>
      </p:sp>
      <p:sp>
        <p:nvSpPr>
          <p:cNvPr id="516099" name="Rectangle 3"/>
          <p:cNvSpPr>
            <a:spLocks noGrp="1" noChangeArrowheads="1"/>
          </p:cNvSpPr>
          <p:nvPr>
            <p:ph type="body" idx="1"/>
          </p:nvPr>
        </p:nvSpPr>
        <p:spPr/>
        <p:txBody>
          <a:bodyPr>
            <a:normAutofit fontScale="92500" lnSpcReduction="20000"/>
          </a:bodyPr>
          <a:lstStyle/>
          <a:p>
            <a:r>
              <a:rPr lang="en-US" altLang="ko-KR" dirty="0">
                <a:ea typeface="굴림" panose="020B0600000101010101" pitchFamily="34" charset="-127"/>
              </a:rPr>
              <a:t>Used when arithmetic operations need fixed size arithmetic operands</a:t>
            </a:r>
          </a:p>
          <a:p>
            <a:endParaRPr lang="en-US" altLang="ko-KR" dirty="0">
              <a:ea typeface="굴림" panose="020B0600000101010101" pitchFamily="34" charset="-127"/>
            </a:endParaRPr>
          </a:p>
          <a:p>
            <a:r>
              <a:rPr lang="en-US" altLang="ko-KR" dirty="0">
                <a:ea typeface="굴림" panose="020B0600000101010101" pitchFamily="34" charset="-127"/>
              </a:rPr>
              <a:t>INT can be converted in UINT and vice-versa</a:t>
            </a:r>
          </a:p>
          <a:p>
            <a:endParaRPr lang="en-US" altLang="ko-KR" dirty="0">
              <a:ea typeface="굴림" panose="020B0600000101010101" pitchFamily="34" charset="-127"/>
            </a:endParaRPr>
          </a:p>
          <a:p>
            <a:r>
              <a:rPr lang="en-US" altLang="ko-KR" dirty="0">
                <a:ea typeface="굴림" panose="020B0600000101010101" pitchFamily="34" charset="-127"/>
              </a:rPr>
              <a:t>“</a:t>
            </a:r>
            <a:r>
              <a:rPr lang="en-US" altLang="ko-KR" dirty="0" err="1">
                <a:ea typeface="굴림" panose="020B0600000101010101" pitchFamily="34" charset="-127"/>
              </a:rPr>
              <a:t>int</a:t>
            </a:r>
            <a:r>
              <a:rPr lang="en-US" altLang="ko-KR" dirty="0">
                <a:ea typeface="굴림" panose="020B0600000101010101" pitchFamily="34" charset="-127"/>
              </a:rPr>
              <a:t>” in C++</a:t>
            </a:r>
          </a:p>
          <a:p>
            <a:pPr lvl="1"/>
            <a:r>
              <a:rPr lang="en-US" altLang="ko-KR" dirty="0">
                <a:ea typeface="굴림" panose="020B0600000101010101" pitchFamily="34" charset="-127"/>
              </a:rPr>
              <a:t>The size depends on the machine</a:t>
            </a:r>
          </a:p>
          <a:p>
            <a:pPr lvl="1"/>
            <a:r>
              <a:rPr lang="en-US" altLang="ko-KR" dirty="0">
                <a:ea typeface="굴림" panose="020B0600000101010101" pitchFamily="34" charset="-127"/>
              </a:rPr>
              <a:t>Faster in the simulation</a:t>
            </a:r>
          </a:p>
          <a:p>
            <a:endParaRPr lang="en-US" altLang="ko-KR" dirty="0">
              <a:ea typeface="굴림" panose="020B0600000101010101" pitchFamily="34" charset="-127"/>
            </a:endParaRPr>
          </a:p>
          <a:p>
            <a:r>
              <a:rPr lang="en-US" altLang="ko-KR" dirty="0">
                <a:ea typeface="굴림" panose="020B0600000101010101" pitchFamily="34" charset="-127"/>
              </a:rPr>
              <a:t>1-64 bits integer in SystemC</a:t>
            </a:r>
          </a:p>
          <a:p>
            <a:pPr lvl="1"/>
            <a:r>
              <a:rPr lang="en-US" altLang="ko-KR" dirty="0" err="1">
                <a:ea typeface="굴림" panose="020B0600000101010101" pitchFamily="34" charset="-127"/>
              </a:rPr>
              <a:t>sc_int</a:t>
            </a:r>
            <a:r>
              <a:rPr lang="en-US" altLang="ko-KR" dirty="0">
                <a:ea typeface="굴림" panose="020B0600000101010101" pitchFamily="34" charset="-127"/>
              </a:rPr>
              <a:t>&lt;n&gt; -- signed integer with n-bits </a:t>
            </a:r>
          </a:p>
          <a:p>
            <a:pPr lvl="1"/>
            <a:r>
              <a:rPr lang="en-US" altLang="ko-KR" dirty="0" err="1">
                <a:ea typeface="굴림" panose="020B0600000101010101" pitchFamily="34" charset="-127"/>
              </a:rPr>
              <a:t>sc_uint</a:t>
            </a:r>
            <a:r>
              <a:rPr lang="en-US" altLang="ko-KR" dirty="0">
                <a:ea typeface="굴림" panose="020B0600000101010101" pitchFamily="34" charset="-127"/>
              </a:rPr>
              <a:t>&lt;n&gt; -- unsigned integer with n-bits </a:t>
            </a:r>
          </a:p>
          <a:p>
            <a:pPr lvl="1"/>
            <a:endParaRPr lang="en-US" altLang="ko-KR" dirty="0">
              <a:ea typeface="굴림" panose="020B0600000101010101" pitchFamily="34" charset="-127"/>
            </a:endParaRPr>
          </a:p>
          <a:p>
            <a:endParaRPr lang="de-DE" altLang="en-US" dirty="0"/>
          </a:p>
        </p:txBody>
      </p:sp>
    </p:spTree>
    <p:extLst>
      <p:ext uri="{BB962C8B-B14F-4D97-AF65-F5344CB8AC3E}">
        <p14:creationId xmlns:p14="http://schemas.microsoft.com/office/powerpoint/2010/main" val="3461880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 calcmode="lin" valueType="num">
                                      <p:cBhvr additive="base">
                                        <p:cTn id="7" dur="500" fill="hold"/>
                                        <p:tgtEl>
                                          <p:spTgt spid="516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6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6099">
                                            <p:txEl>
                                              <p:pRg st="2" end="2"/>
                                            </p:txEl>
                                          </p:spTgt>
                                        </p:tgtEl>
                                        <p:attrNameLst>
                                          <p:attrName>style.visibility</p:attrName>
                                        </p:attrNameLst>
                                      </p:cBhvr>
                                      <p:to>
                                        <p:strVal val="visible"/>
                                      </p:to>
                                    </p:set>
                                    <p:anim calcmode="lin" valueType="num">
                                      <p:cBhvr additive="base">
                                        <p:cTn id="13" dur="500" fill="hold"/>
                                        <p:tgtEl>
                                          <p:spTgt spid="516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6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6099">
                                            <p:txEl>
                                              <p:pRg st="4" end="4"/>
                                            </p:txEl>
                                          </p:spTgt>
                                        </p:tgtEl>
                                        <p:attrNameLst>
                                          <p:attrName>style.visibility</p:attrName>
                                        </p:attrNameLst>
                                      </p:cBhvr>
                                      <p:to>
                                        <p:strVal val="visible"/>
                                      </p:to>
                                    </p:set>
                                    <p:anim calcmode="lin" valueType="num">
                                      <p:cBhvr additive="base">
                                        <p:cTn id="19" dur="500" fill="hold"/>
                                        <p:tgtEl>
                                          <p:spTgt spid="5160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609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6099">
                                            <p:txEl>
                                              <p:pRg st="5" end="5"/>
                                            </p:txEl>
                                          </p:spTgt>
                                        </p:tgtEl>
                                        <p:attrNameLst>
                                          <p:attrName>style.visibility</p:attrName>
                                        </p:attrNameLst>
                                      </p:cBhvr>
                                      <p:to>
                                        <p:strVal val="visible"/>
                                      </p:to>
                                    </p:set>
                                    <p:anim calcmode="lin" valueType="num">
                                      <p:cBhvr additive="base">
                                        <p:cTn id="23" dur="500" fill="hold"/>
                                        <p:tgtEl>
                                          <p:spTgt spid="51609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609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6099">
                                            <p:txEl>
                                              <p:pRg st="6" end="6"/>
                                            </p:txEl>
                                          </p:spTgt>
                                        </p:tgtEl>
                                        <p:attrNameLst>
                                          <p:attrName>style.visibility</p:attrName>
                                        </p:attrNameLst>
                                      </p:cBhvr>
                                      <p:to>
                                        <p:strVal val="visible"/>
                                      </p:to>
                                    </p:set>
                                    <p:anim calcmode="lin" valueType="num">
                                      <p:cBhvr additive="base">
                                        <p:cTn id="27" dur="500" fill="hold"/>
                                        <p:tgtEl>
                                          <p:spTgt spid="51609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6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6099">
                                            <p:txEl>
                                              <p:pRg st="8" end="8"/>
                                            </p:txEl>
                                          </p:spTgt>
                                        </p:tgtEl>
                                        <p:attrNameLst>
                                          <p:attrName>style.visibility</p:attrName>
                                        </p:attrNameLst>
                                      </p:cBhvr>
                                      <p:to>
                                        <p:strVal val="visible"/>
                                      </p:to>
                                    </p:set>
                                    <p:anim calcmode="lin" valueType="num">
                                      <p:cBhvr additive="base">
                                        <p:cTn id="33" dur="500" fill="hold"/>
                                        <p:tgtEl>
                                          <p:spTgt spid="516099">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6099">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16099">
                                            <p:txEl>
                                              <p:pRg st="9" end="9"/>
                                            </p:txEl>
                                          </p:spTgt>
                                        </p:tgtEl>
                                        <p:attrNameLst>
                                          <p:attrName>style.visibility</p:attrName>
                                        </p:attrNameLst>
                                      </p:cBhvr>
                                      <p:to>
                                        <p:strVal val="visible"/>
                                      </p:to>
                                    </p:set>
                                    <p:anim calcmode="lin" valueType="num">
                                      <p:cBhvr additive="base">
                                        <p:cTn id="37" dur="500" fill="hold"/>
                                        <p:tgtEl>
                                          <p:spTgt spid="51609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6099">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16099">
                                            <p:txEl>
                                              <p:pRg st="10" end="10"/>
                                            </p:txEl>
                                          </p:spTgt>
                                        </p:tgtEl>
                                        <p:attrNameLst>
                                          <p:attrName>style.visibility</p:attrName>
                                        </p:attrNameLst>
                                      </p:cBhvr>
                                      <p:to>
                                        <p:strVal val="visible"/>
                                      </p:to>
                                    </p:set>
                                    <p:anim calcmode="lin" valueType="num">
                                      <p:cBhvr additive="base">
                                        <p:cTn id="41" dur="500" fill="hold"/>
                                        <p:tgtEl>
                                          <p:spTgt spid="516099">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16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628650" y="365126"/>
            <a:ext cx="7886700" cy="699399"/>
          </a:xfrm>
        </p:spPr>
        <p:txBody>
          <a:bodyPr/>
          <a:lstStyle/>
          <a:p>
            <a:r>
              <a:rPr lang="en-US" altLang="ko-KR" dirty="0">
                <a:ea typeface="굴림" panose="020B0600000101010101" pitchFamily="34" charset="-127"/>
              </a:rPr>
              <a:t>Arbitrary precision integers</a:t>
            </a:r>
            <a:endParaRPr lang="de-DE" altLang="en-US" dirty="0">
              <a:ea typeface="굴림" panose="020B0600000101010101" pitchFamily="34" charset="-127"/>
            </a:endParaRPr>
          </a:p>
        </p:txBody>
      </p:sp>
      <p:sp>
        <p:nvSpPr>
          <p:cNvPr id="517123" name="Rectangle 3"/>
          <p:cNvSpPr>
            <a:spLocks noGrp="1" noChangeArrowheads="1"/>
          </p:cNvSpPr>
          <p:nvPr>
            <p:ph type="body" idx="1"/>
          </p:nvPr>
        </p:nvSpPr>
        <p:spPr/>
        <p:txBody>
          <a:bodyPr>
            <a:normAutofit lnSpcReduction="10000"/>
          </a:bodyPr>
          <a:lstStyle/>
          <a:p>
            <a:endParaRPr lang="en-US" altLang="ko-KR" dirty="0">
              <a:ea typeface="굴림" panose="020B0600000101010101" pitchFamily="34" charset="-127"/>
            </a:endParaRPr>
          </a:p>
          <a:p>
            <a:r>
              <a:rPr lang="en-US" altLang="ko-KR" dirty="0">
                <a:ea typeface="굴림" panose="020B0600000101010101" pitchFamily="34" charset="-127"/>
              </a:rPr>
              <a:t>Integer bigger than 64 bits</a:t>
            </a:r>
          </a:p>
          <a:p>
            <a:pPr lvl="1"/>
            <a:r>
              <a:rPr lang="en-US" altLang="ko-KR" dirty="0" err="1">
                <a:ea typeface="굴림" panose="020B0600000101010101" pitchFamily="34" charset="-127"/>
              </a:rPr>
              <a:t>sc_bigint</a:t>
            </a:r>
            <a:r>
              <a:rPr lang="en-US" altLang="ko-KR" dirty="0">
                <a:ea typeface="굴림" panose="020B0600000101010101" pitchFamily="34" charset="-127"/>
              </a:rPr>
              <a:t>&lt;n&gt; </a:t>
            </a:r>
          </a:p>
          <a:p>
            <a:pPr lvl="1"/>
            <a:r>
              <a:rPr lang="en-US" altLang="ko-KR" dirty="0" err="1">
                <a:ea typeface="굴림" panose="020B0600000101010101" pitchFamily="34" charset="-127"/>
              </a:rPr>
              <a:t>sc_biguint</a:t>
            </a:r>
            <a:r>
              <a:rPr lang="en-US" altLang="ko-KR" dirty="0">
                <a:ea typeface="굴림" panose="020B0600000101010101" pitchFamily="34" charset="-127"/>
              </a:rPr>
              <a:t>&lt;n&gt;</a:t>
            </a:r>
          </a:p>
          <a:p>
            <a:endParaRPr lang="en-US" altLang="ko-KR" dirty="0">
              <a:ea typeface="굴림" panose="020B0600000101010101" pitchFamily="34" charset="-127"/>
            </a:endParaRPr>
          </a:p>
          <a:p>
            <a:r>
              <a:rPr lang="en-US" altLang="ko-KR" dirty="0">
                <a:ea typeface="굴림" panose="020B0600000101010101" pitchFamily="34" charset="-127"/>
              </a:rPr>
              <a:t>More precision, slow simulation</a:t>
            </a:r>
          </a:p>
          <a:p>
            <a:endParaRPr lang="en-US" altLang="ko-KR" dirty="0">
              <a:ea typeface="굴림" panose="020B0600000101010101" pitchFamily="34" charset="-127"/>
            </a:endParaRPr>
          </a:p>
          <a:p>
            <a:r>
              <a:rPr lang="en-US" altLang="ko-KR" dirty="0" smtClean="0">
                <a:ea typeface="굴림" panose="020B0600000101010101" pitchFamily="34" charset="-127"/>
              </a:rPr>
              <a:t>Can </a:t>
            </a:r>
            <a:r>
              <a:rPr lang="en-US" altLang="ko-KR" dirty="0">
                <a:ea typeface="굴림" panose="020B0600000101010101" pitchFamily="34" charset="-127"/>
              </a:rPr>
              <a:t>be used together with:</a:t>
            </a:r>
          </a:p>
          <a:p>
            <a:pPr lvl="1"/>
            <a:r>
              <a:rPr lang="en-US" altLang="ko-KR" dirty="0">
                <a:ea typeface="굴림" panose="020B0600000101010101" pitchFamily="34" charset="-127"/>
              </a:rPr>
              <a:t>Integer C++</a:t>
            </a:r>
          </a:p>
          <a:p>
            <a:pPr lvl="1"/>
            <a:r>
              <a:rPr lang="en-US" altLang="ko-KR" dirty="0" err="1">
                <a:ea typeface="굴림" panose="020B0600000101010101" pitchFamily="34" charset="-127"/>
              </a:rPr>
              <a:t>sc_int</a:t>
            </a:r>
            <a:r>
              <a:rPr lang="en-US" altLang="ko-KR" dirty="0">
                <a:ea typeface="굴림" panose="020B0600000101010101" pitchFamily="34" charset="-127"/>
              </a:rPr>
              <a:t>, </a:t>
            </a:r>
            <a:r>
              <a:rPr lang="en-US" altLang="ko-KR" dirty="0" err="1">
                <a:ea typeface="굴림" panose="020B0600000101010101" pitchFamily="34" charset="-127"/>
              </a:rPr>
              <a:t>sc_uint</a:t>
            </a:r>
            <a:endParaRPr lang="en-US" altLang="ko-KR" dirty="0">
              <a:ea typeface="굴림" panose="020B0600000101010101" pitchFamily="34" charset="-127"/>
            </a:endParaRPr>
          </a:p>
          <a:p>
            <a:endParaRPr lang="de-DE" altLang="en-US" dirty="0"/>
          </a:p>
        </p:txBody>
      </p:sp>
    </p:spTree>
    <p:extLst>
      <p:ext uri="{BB962C8B-B14F-4D97-AF65-F5344CB8AC3E}">
        <p14:creationId xmlns:p14="http://schemas.microsoft.com/office/powerpoint/2010/main" val="302813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 calcmode="lin" valueType="num">
                                      <p:cBhvr additive="base">
                                        <p:cTn id="7" dur="500" fill="hold"/>
                                        <p:tgtEl>
                                          <p:spTgt spid="517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7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7123">
                                            <p:txEl>
                                              <p:pRg st="2" end="2"/>
                                            </p:txEl>
                                          </p:spTgt>
                                        </p:tgtEl>
                                        <p:attrNameLst>
                                          <p:attrName>style.visibility</p:attrName>
                                        </p:attrNameLst>
                                      </p:cBhvr>
                                      <p:to>
                                        <p:strVal val="visible"/>
                                      </p:to>
                                    </p:set>
                                    <p:anim calcmode="lin" valueType="num">
                                      <p:cBhvr additive="base">
                                        <p:cTn id="11" dur="500" fill="hold"/>
                                        <p:tgtEl>
                                          <p:spTgt spid="517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7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7123">
                                            <p:txEl>
                                              <p:pRg st="3" end="3"/>
                                            </p:txEl>
                                          </p:spTgt>
                                        </p:tgtEl>
                                        <p:attrNameLst>
                                          <p:attrName>style.visibility</p:attrName>
                                        </p:attrNameLst>
                                      </p:cBhvr>
                                      <p:to>
                                        <p:strVal val="visible"/>
                                      </p:to>
                                    </p:set>
                                    <p:anim calcmode="lin" valueType="num">
                                      <p:cBhvr additive="base">
                                        <p:cTn id="15" dur="500" fill="hold"/>
                                        <p:tgtEl>
                                          <p:spTgt spid="5171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7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17123">
                                            <p:txEl>
                                              <p:pRg st="5" end="5"/>
                                            </p:txEl>
                                          </p:spTgt>
                                        </p:tgtEl>
                                        <p:attrNameLst>
                                          <p:attrName>style.visibility</p:attrName>
                                        </p:attrNameLst>
                                      </p:cBhvr>
                                      <p:to>
                                        <p:strVal val="visible"/>
                                      </p:to>
                                    </p:set>
                                    <p:anim calcmode="lin" valueType="num">
                                      <p:cBhvr additive="base">
                                        <p:cTn id="21" dur="500" fill="hold"/>
                                        <p:tgtEl>
                                          <p:spTgt spid="51712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7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17123">
                                            <p:txEl>
                                              <p:pRg st="7" end="7"/>
                                            </p:txEl>
                                          </p:spTgt>
                                        </p:tgtEl>
                                        <p:attrNameLst>
                                          <p:attrName>style.visibility</p:attrName>
                                        </p:attrNameLst>
                                      </p:cBhvr>
                                      <p:to>
                                        <p:strVal val="visible"/>
                                      </p:to>
                                    </p:set>
                                    <p:anim calcmode="lin" valueType="num">
                                      <p:cBhvr additive="base">
                                        <p:cTn id="27" dur="500" fill="hold"/>
                                        <p:tgtEl>
                                          <p:spTgt spid="51712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712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7123">
                                            <p:txEl>
                                              <p:pRg st="8" end="8"/>
                                            </p:txEl>
                                          </p:spTgt>
                                        </p:tgtEl>
                                        <p:attrNameLst>
                                          <p:attrName>style.visibility</p:attrName>
                                        </p:attrNameLst>
                                      </p:cBhvr>
                                      <p:to>
                                        <p:strVal val="visible"/>
                                      </p:to>
                                    </p:set>
                                    <p:anim calcmode="lin" valueType="num">
                                      <p:cBhvr additive="base">
                                        <p:cTn id="31" dur="500" fill="hold"/>
                                        <p:tgtEl>
                                          <p:spTgt spid="5171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712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7123">
                                            <p:txEl>
                                              <p:pRg st="9" end="9"/>
                                            </p:txEl>
                                          </p:spTgt>
                                        </p:tgtEl>
                                        <p:attrNameLst>
                                          <p:attrName>style.visibility</p:attrName>
                                        </p:attrNameLst>
                                      </p:cBhvr>
                                      <p:to>
                                        <p:strVal val="visible"/>
                                      </p:to>
                                    </p:set>
                                    <p:anim calcmode="lin" valueType="num">
                                      <p:cBhvr additive="base">
                                        <p:cTn id="35" dur="500" fill="hold"/>
                                        <p:tgtEl>
                                          <p:spTgt spid="51712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171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628650" y="365126"/>
            <a:ext cx="7886700" cy="480001"/>
          </a:xfrm>
        </p:spPr>
        <p:txBody>
          <a:bodyPr>
            <a:normAutofit fontScale="90000"/>
          </a:bodyPr>
          <a:lstStyle/>
          <a:p>
            <a:r>
              <a:rPr lang="de-DE" altLang="en-US" dirty="0"/>
              <a:t>Other SystemC types</a:t>
            </a:r>
          </a:p>
        </p:txBody>
      </p:sp>
      <p:sp>
        <p:nvSpPr>
          <p:cNvPr id="518147" name="Rectangle 3"/>
          <p:cNvSpPr>
            <a:spLocks noGrp="1" noChangeArrowheads="1"/>
          </p:cNvSpPr>
          <p:nvPr>
            <p:ph type="body" idx="1"/>
          </p:nvPr>
        </p:nvSpPr>
        <p:spPr>
          <a:xfrm>
            <a:off x="279400" y="1295400"/>
            <a:ext cx="8864600" cy="5181600"/>
          </a:xfrm>
        </p:spPr>
        <p:txBody>
          <a:bodyPr>
            <a:normAutofit/>
          </a:bodyPr>
          <a:lstStyle/>
          <a:p>
            <a:r>
              <a:rPr lang="en-US" altLang="ko-KR" dirty="0">
                <a:ea typeface="굴림" panose="020B0600000101010101" pitchFamily="34" charset="-127"/>
              </a:rPr>
              <a:t>Bit vector</a:t>
            </a:r>
          </a:p>
          <a:p>
            <a:pPr lvl="1"/>
            <a:r>
              <a:rPr lang="en-US" altLang="ko-KR" dirty="0" err="1">
                <a:ea typeface="굴림" panose="020B0600000101010101" pitchFamily="34" charset="-127"/>
              </a:rPr>
              <a:t>sc_bv</a:t>
            </a:r>
            <a:r>
              <a:rPr lang="en-US" altLang="ko-KR" dirty="0">
                <a:ea typeface="굴림" panose="020B0600000101010101" pitchFamily="34" charset="-127"/>
              </a:rPr>
              <a:t>&lt;n&gt;</a:t>
            </a:r>
          </a:p>
          <a:p>
            <a:pPr lvl="1"/>
            <a:r>
              <a:rPr lang="en-US" altLang="ko-KR" dirty="0">
                <a:ea typeface="굴림" panose="020B0600000101010101" pitchFamily="34" charset="-127"/>
              </a:rPr>
              <a:t>2-value vector (0/1)</a:t>
            </a:r>
          </a:p>
          <a:p>
            <a:pPr lvl="1"/>
            <a:r>
              <a:rPr lang="en-US" altLang="ko-KR" dirty="0">
                <a:ea typeface="굴림" panose="020B0600000101010101" pitchFamily="34" charset="-127"/>
              </a:rPr>
              <a:t>Not used in </a:t>
            </a:r>
            <a:r>
              <a:rPr lang="en-US" altLang="ko-KR" dirty="0" err="1">
                <a:ea typeface="굴림" panose="020B0600000101010101" pitchFamily="34" charset="-127"/>
              </a:rPr>
              <a:t>arithmetics</a:t>
            </a:r>
            <a:r>
              <a:rPr lang="en-US" altLang="ko-KR" dirty="0">
                <a:ea typeface="굴림" panose="020B0600000101010101" pitchFamily="34" charset="-127"/>
              </a:rPr>
              <a:t> operations</a:t>
            </a:r>
          </a:p>
          <a:p>
            <a:pPr lvl="1"/>
            <a:r>
              <a:rPr lang="en-US" altLang="ko-KR" dirty="0">
                <a:ea typeface="굴림" panose="020B0600000101010101" pitchFamily="34" charset="-127"/>
              </a:rPr>
              <a:t>Faster simulation than </a:t>
            </a:r>
            <a:r>
              <a:rPr lang="en-US" altLang="ko-KR" dirty="0" err="1">
                <a:ea typeface="굴림" panose="020B0600000101010101" pitchFamily="34" charset="-127"/>
              </a:rPr>
              <a:t>sc_lv</a:t>
            </a:r>
            <a:endParaRPr lang="en-US" altLang="ko-KR" dirty="0">
              <a:ea typeface="굴림" panose="020B0600000101010101" pitchFamily="34" charset="-127"/>
            </a:endParaRPr>
          </a:p>
          <a:p>
            <a:pPr lvl="1"/>
            <a:endParaRPr lang="en-US" altLang="ko-KR" dirty="0">
              <a:ea typeface="굴림" panose="020B0600000101010101" pitchFamily="34" charset="-127"/>
            </a:endParaRPr>
          </a:p>
          <a:p>
            <a:r>
              <a:rPr lang="en-US" altLang="ko-KR" dirty="0">
                <a:ea typeface="굴림" panose="020B0600000101010101" pitchFamily="34" charset="-127"/>
              </a:rPr>
              <a:t>Logic Vector</a:t>
            </a:r>
          </a:p>
          <a:p>
            <a:pPr lvl="1"/>
            <a:r>
              <a:rPr lang="en-US" altLang="ko-KR" dirty="0" err="1">
                <a:ea typeface="굴림" panose="020B0600000101010101" pitchFamily="34" charset="-127"/>
              </a:rPr>
              <a:t>sc_lv</a:t>
            </a:r>
            <a:r>
              <a:rPr lang="en-US" altLang="ko-KR" dirty="0">
                <a:ea typeface="굴림" panose="020B0600000101010101" pitchFamily="34" charset="-127"/>
              </a:rPr>
              <a:t>&lt;n&gt;</a:t>
            </a:r>
          </a:p>
          <a:p>
            <a:pPr lvl="1"/>
            <a:r>
              <a:rPr lang="en-US" altLang="ko-KR" dirty="0">
                <a:ea typeface="굴림" panose="020B0600000101010101" pitchFamily="34" charset="-127"/>
              </a:rPr>
              <a:t>Vector to the </a:t>
            </a:r>
            <a:r>
              <a:rPr lang="en-US" altLang="ko-KR" dirty="0" err="1">
                <a:ea typeface="굴림" panose="020B0600000101010101" pitchFamily="34" charset="-127"/>
              </a:rPr>
              <a:t>sc_logic</a:t>
            </a:r>
            <a:r>
              <a:rPr lang="en-US" altLang="ko-KR" dirty="0">
                <a:ea typeface="굴림" panose="020B0600000101010101" pitchFamily="34" charset="-127"/>
              </a:rPr>
              <a:t> type</a:t>
            </a:r>
          </a:p>
          <a:p>
            <a:pPr lvl="1"/>
            <a:r>
              <a:rPr lang="en-US" altLang="ko-KR" dirty="0" smtClean="0">
                <a:ea typeface="굴림" panose="020B0600000101010101" pitchFamily="34" charset="-127"/>
              </a:rPr>
              <a:t>Assignment </a:t>
            </a:r>
            <a:r>
              <a:rPr lang="en-US" altLang="ko-KR" dirty="0">
                <a:ea typeface="굴림" panose="020B0600000101010101" pitchFamily="34" charset="-127"/>
              </a:rPr>
              <a:t>operator (“=“)</a:t>
            </a:r>
          </a:p>
          <a:p>
            <a:pPr lvl="1"/>
            <a:r>
              <a:rPr lang="en-US" altLang="ko-KR" dirty="0" err="1">
                <a:ea typeface="굴림" panose="020B0600000101010101" pitchFamily="34" charset="-127"/>
              </a:rPr>
              <a:t>my_vector</a:t>
            </a:r>
            <a:r>
              <a:rPr lang="en-US" altLang="ko-KR" dirty="0">
                <a:ea typeface="굴림" panose="020B0600000101010101" pitchFamily="34" charset="-127"/>
              </a:rPr>
              <a:t> = “XZ01</a:t>
            </a:r>
            <a:r>
              <a:rPr lang="en-US" altLang="ko-KR" dirty="0" smtClean="0">
                <a:ea typeface="굴림" panose="020B0600000101010101" pitchFamily="34" charset="-127"/>
              </a:rPr>
              <a:t>”</a:t>
            </a:r>
            <a:endParaRPr lang="en-US" altLang="ko-KR" dirty="0">
              <a:ea typeface="굴림" panose="020B0600000101010101" pitchFamily="34" charset="-127"/>
            </a:endParaRPr>
          </a:p>
        </p:txBody>
      </p:sp>
    </p:spTree>
    <p:extLst>
      <p:ext uri="{BB962C8B-B14F-4D97-AF65-F5344CB8AC3E}">
        <p14:creationId xmlns:p14="http://schemas.microsoft.com/office/powerpoint/2010/main" val="710563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8147">
                                            <p:txEl>
                                              <p:pRg st="1" end="1"/>
                                            </p:txEl>
                                          </p:spTgt>
                                        </p:tgtEl>
                                        <p:attrNameLst>
                                          <p:attrName>style.visibility</p:attrName>
                                        </p:attrNameLst>
                                      </p:cBhvr>
                                      <p:to>
                                        <p:strVal val="visible"/>
                                      </p:to>
                                    </p:set>
                                    <p:anim calcmode="lin" valueType="num">
                                      <p:cBhvr additive="base">
                                        <p:cTn id="13" dur="500" fill="hold"/>
                                        <p:tgtEl>
                                          <p:spTgt spid="518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8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8147">
                                            <p:txEl>
                                              <p:pRg st="2" end="2"/>
                                            </p:txEl>
                                          </p:spTgt>
                                        </p:tgtEl>
                                        <p:attrNameLst>
                                          <p:attrName>style.visibility</p:attrName>
                                        </p:attrNameLst>
                                      </p:cBhvr>
                                      <p:to>
                                        <p:strVal val="visible"/>
                                      </p:to>
                                    </p:set>
                                    <p:anim calcmode="lin" valueType="num">
                                      <p:cBhvr additive="base">
                                        <p:cTn id="19" dur="500" fill="hold"/>
                                        <p:tgtEl>
                                          <p:spTgt spid="518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8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8147">
                                            <p:txEl>
                                              <p:pRg st="3" end="3"/>
                                            </p:txEl>
                                          </p:spTgt>
                                        </p:tgtEl>
                                        <p:attrNameLst>
                                          <p:attrName>style.visibility</p:attrName>
                                        </p:attrNameLst>
                                      </p:cBhvr>
                                      <p:to>
                                        <p:strVal val="visible"/>
                                      </p:to>
                                    </p:set>
                                    <p:anim calcmode="lin" valueType="num">
                                      <p:cBhvr additive="base">
                                        <p:cTn id="25" dur="500" fill="hold"/>
                                        <p:tgtEl>
                                          <p:spTgt spid="518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8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8147">
                                            <p:txEl>
                                              <p:pRg st="4" end="4"/>
                                            </p:txEl>
                                          </p:spTgt>
                                        </p:tgtEl>
                                        <p:attrNameLst>
                                          <p:attrName>style.visibility</p:attrName>
                                        </p:attrNameLst>
                                      </p:cBhvr>
                                      <p:to>
                                        <p:strVal val="visible"/>
                                      </p:to>
                                    </p:set>
                                    <p:anim calcmode="lin" valueType="num">
                                      <p:cBhvr additive="base">
                                        <p:cTn id="31" dur="500" fill="hold"/>
                                        <p:tgtEl>
                                          <p:spTgt spid="5181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8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8147">
                                            <p:txEl>
                                              <p:pRg st="6" end="6"/>
                                            </p:txEl>
                                          </p:spTgt>
                                        </p:tgtEl>
                                        <p:attrNameLst>
                                          <p:attrName>style.visibility</p:attrName>
                                        </p:attrNameLst>
                                      </p:cBhvr>
                                      <p:to>
                                        <p:strVal val="visible"/>
                                      </p:to>
                                    </p:set>
                                    <p:anim calcmode="lin" valueType="num">
                                      <p:cBhvr additive="base">
                                        <p:cTn id="37" dur="500" fill="hold"/>
                                        <p:tgtEl>
                                          <p:spTgt spid="5181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8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8147">
                                            <p:txEl>
                                              <p:pRg st="7" end="7"/>
                                            </p:txEl>
                                          </p:spTgt>
                                        </p:tgtEl>
                                        <p:attrNameLst>
                                          <p:attrName>style.visibility</p:attrName>
                                        </p:attrNameLst>
                                      </p:cBhvr>
                                      <p:to>
                                        <p:strVal val="visible"/>
                                      </p:to>
                                    </p:set>
                                    <p:anim calcmode="lin" valueType="num">
                                      <p:cBhvr additive="base">
                                        <p:cTn id="43" dur="500" fill="hold"/>
                                        <p:tgtEl>
                                          <p:spTgt spid="51814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8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8147">
                                            <p:txEl>
                                              <p:pRg st="8" end="8"/>
                                            </p:txEl>
                                          </p:spTgt>
                                        </p:tgtEl>
                                        <p:attrNameLst>
                                          <p:attrName>style.visibility</p:attrName>
                                        </p:attrNameLst>
                                      </p:cBhvr>
                                      <p:to>
                                        <p:strVal val="visible"/>
                                      </p:to>
                                    </p:set>
                                    <p:anim calcmode="lin" valueType="num">
                                      <p:cBhvr additive="base">
                                        <p:cTn id="49" dur="500" fill="hold"/>
                                        <p:tgtEl>
                                          <p:spTgt spid="51814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8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8147">
                                            <p:txEl>
                                              <p:pRg st="9" end="9"/>
                                            </p:txEl>
                                          </p:spTgt>
                                        </p:tgtEl>
                                        <p:attrNameLst>
                                          <p:attrName>style.visibility</p:attrName>
                                        </p:attrNameLst>
                                      </p:cBhvr>
                                      <p:to>
                                        <p:strVal val="visible"/>
                                      </p:to>
                                    </p:set>
                                    <p:anim calcmode="lin" valueType="num">
                                      <p:cBhvr additive="base">
                                        <p:cTn id="55" dur="500" fill="hold"/>
                                        <p:tgtEl>
                                          <p:spTgt spid="51814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18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18147">
                                            <p:txEl>
                                              <p:pRg st="10" end="10"/>
                                            </p:txEl>
                                          </p:spTgt>
                                        </p:tgtEl>
                                        <p:attrNameLst>
                                          <p:attrName>style.visibility</p:attrName>
                                        </p:attrNameLst>
                                      </p:cBhvr>
                                      <p:to>
                                        <p:strVal val="visible"/>
                                      </p:to>
                                    </p:set>
                                    <p:anim calcmode="lin" valueType="num">
                                      <p:cBhvr additive="base">
                                        <p:cTn id="61" dur="500" fill="hold"/>
                                        <p:tgtEl>
                                          <p:spTgt spid="51814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18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97742"/>
            <a:ext cx="7551939" cy="2438647"/>
          </a:xfrm>
          <a:prstGeom prst="rect">
            <a:avLst/>
          </a:prstGeom>
        </p:spPr>
      </p:pic>
      <p:pic>
        <p:nvPicPr>
          <p:cNvPr id="5" name="Picture 4"/>
          <p:cNvPicPr>
            <a:picLocks noChangeAspect="1"/>
          </p:cNvPicPr>
          <p:nvPr/>
        </p:nvPicPr>
        <p:blipFill>
          <a:blip r:embed="rId4"/>
          <a:stretch>
            <a:fillRect/>
          </a:stretch>
        </p:blipFill>
        <p:spPr>
          <a:xfrm>
            <a:off x="0" y="3155289"/>
            <a:ext cx="7288550" cy="2924705"/>
          </a:xfrm>
          <a:prstGeom prst="rect">
            <a:avLst/>
          </a:prstGeom>
        </p:spPr>
      </p:pic>
      <p:pic>
        <p:nvPicPr>
          <p:cNvPr id="6" name="Picture 5"/>
          <p:cNvPicPr>
            <a:picLocks noChangeAspect="1"/>
          </p:cNvPicPr>
          <p:nvPr/>
        </p:nvPicPr>
        <p:blipFill>
          <a:blip r:embed="rId5"/>
          <a:stretch>
            <a:fillRect/>
          </a:stretch>
        </p:blipFill>
        <p:spPr>
          <a:xfrm>
            <a:off x="5681452" y="2171082"/>
            <a:ext cx="3462548" cy="289753"/>
          </a:xfrm>
          <a:prstGeom prst="rect">
            <a:avLst/>
          </a:prstGeom>
        </p:spPr>
      </p:pic>
      <p:pic>
        <p:nvPicPr>
          <p:cNvPr id="7" name="Picture 6"/>
          <p:cNvPicPr>
            <a:picLocks noChangeAspect="1"/>
          </p:cNvPicPr>
          <p:nvPr/>
        </p:nvPicPr>
        <p:blipFill>
          <a:blip r:embed="rId6"/>
          <a:stretch>
            <a:fillRect/>
          </a:stretch>
        </p:blipFill>
        <p:spPr>
          <a:xfrm>
            <a:off x="3681984" y="6079994"/>
            <a:ext cx="5147691" cy="474787"/>
          </a:xfrm>
          <a:prstGeom prst="rect">
            <a:avLst/>
          </a:prstGeom>
        </p:spPr>
      </p:pic>
      <p:sp>
        <p:nvSpPr>
          <p:cNvPr id="8" name="Rectangle 7"/>
          <p:cNvSpPr/>
          <p:nvPr/>
        </p:nvSpPr>
        <p:spPr>
          <a:xfrm>
            <a:off x="3266327" y="-31687"/>
            <a:ext cx="2775119" cy="369332"/>
          </a:xfrm>
          <a:prstGeom prst="rect">
            <a:avLst/>
          </a:prstGeom>
        </p:spPr>
        <p:txBody>
          <a:bodyPr wrap="none">
            <a:spAutoFit/>
          </a:bodyPr>
          <a:lstStyle/>
          <a:p>
            <a:r>
              <a:rPr lang="en-US" b="1" i="1" dirty="0">
                <a:latin typeface="Times-BoldItalic"/>
              </a:rPr>
              <a:t>String Input and Output</a:t>
            </a:r>
            <a:endParaRPr lang="en-US" dirty="0"/>
          </a:p>
        </p:txBody>
      </p:sp>
      <p:sp>
        <p:nvSpPr>
          <p:cNvPr id="2" name="Rectangle 1"/>
          <p:cNvSpPr/>
          <p:nvPr/>
        </p:nvSpPr>
        <p:spPr>
          <a:xfrm>
            <a:off x="43688" y="2616019"/>
            <a:ext cx="8932984" cy="707886"/>
          </a:xfrm>
          <a:prstGeom prst="rect">
            <a:avLst/>
          </a:prstGeom>
        </p:spPr>
        <p:txBody>
          <a:bodyPr wrap="square">
            <a:spAutoFit/>
          </a:bodyPr>
          <a:lstStyle/>
          <a:p>
            <a:pPr marL="285750" indent="-285750">
              <a:buFont typeface="Arial" panose="020B0604020202020204" pitchFamily="34" charset="0"/>
              <a:buChar char="•"/>
            </a:pPr>
            <a:r>
              <a:rPr lang="en-IN" sz="2000" smtClean="0">
                <a:solidFill>
                  <a:srgbClr val="FF0000"/>
                </a:solidFill>
              </a:rPr>
              <a:t>SystemC </a:t>
            </a:r>
            <a:r>
              <a:rPr lang="en-IN" sz="2000">
                <a:solidFill>
                  <a:srgbClr val="FF0000"/>
                </a:solidFill>
              </a:rPr>
              <a:t>data types may be converted to a standard C++ string using the data type’s </a:t>
            </a:r>
            <a:r>
              <a:rPr lang="en-IN" sz="2000" b="1">
                <a:solidFill>
                  <a:srgbClr val="FF0000"/>
                </a:solidFill>
              </a:rPr>
              <a:t>to_string </a:t>
            </a:r>
            <a:r>
              <a:rPr lang="en-IN" sz="2000">
                <a:solidFill>
                  <a:srgbClr val="FF0000"/>
                </a:solidFill>
              </a:rPr>
              <a:t>method</a:t>
            </a:r>
            <a:endParaRPr lang="en-US" sz="2000" dirty="0">
              <a:solidFill>
                <a:srgbClr val="FF0000"/>
              </a:solidFill>
            </a:endParaRPr>
          </a:p>
        </p:txBody>
      </p:sp>
    </p:spTree>
    <p:extLst>
      <p:ext uri="{BB962C8B-B14F-4D97-AF65-F5344CB8AC3E}">
        <p14:creationId xmlns:p14="http://schemas.microsoft.com/office/powerpoint/2010/main" val="181161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64" y="168179"/>
            <a:ext cx="7886700" cy="492399"/>
          </a:xfrm>
        </p:spPr>
        <p:txBody>
          <a:bodyPr>
            <a:normAutofit fontScale="90000"/>
          </a:bodyPr>
          <a:lstStyle/>
          <a:p>
            <a:r>
              <a:rPr lang="en-US" b="1" dirty="0"/>
              <a:t>Operators for SystemC Data Types</a:t>
            </a:r>
            <a:endParaRPr lang="en-US" dirty="0"/>
          </a:p>
        </p:txBody>
      </p:sp>
      <p:pic>
        <p:nvPicPr>
          <p:cNvPr id="4" name="Picture 3"/>
          <p:cNvPicPr>
            <a:picLocks noChangeAspect="1"/>
          </p:cNvPicPr>
          <p:nvPr/>
        </p:nvPicPr>
        <p:blipFill>
          <a:blip r:embed="rId2"/>
          <a:stretch>
            <a:fillRect/>
          </a:stretch>
        </p:blipFill>
        <p:spPr>
          <a:xfrm>
            <a:off x="54636" y="1104364"/>
            <a:ext cx="9089364" cy="1702190"/>
          </a:xfrm>
          <a:prstGeom prst="rect">
            <a:avLst/>
          </a:prstGeom>
        </p:spPr>
      </p:pic>
      <p:pic>
        <p:nvPicPr>
          <p:cNvPr id="5" name="Picture 4"/>
          <p:cNvPicPr>
            <a:picLocks noChangeAspect="1"/>
          </p:cNvPicPr>
          <p:nvPr/>
        </p:nvPicPr>
        <p:blipFill>
          <a:blip r:embed="rId3"/>
          <a:stretch>
            <a:fillRect/>
          </a:stretch>
        </p:blipFill>
        <p:spPr>
          <a:xfrm>
            <a:off x="154890" y="3250340"/>
            <a:ext cx="8886733" cy="2897242"/>
          </a:xfrm>
          <a:prstGeom prst="rect">
            <a:avLst/>
          </a:prstGeom>
        </p:spPr>
      </p:pic>
    </p:spTree>
    <p:extLst>
      <p:ext uri="{BB962C8B-B14F-4D97-AF65-F5344CB8AC3E}">
        <p14:creationId xmlns:p14="http://schemas.microsoft.com/office/powerpoint/2010/main" val="41810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5" name="Content Placeholder 4"/>
          <p:cNvSpPr>
            <a:spLocks noGrp="1"/>
          </p:cNvSpPr>
          <p:nvPr>
            <p:ph idx="1"/>
          </p:nvPr>
        </p:nvSpPr>
        <p:spPr/>
        <p:txBody>
          <a:bodyPr/>
          <a:lstStyle/>
          <a:p>
            <a:r>
              <a:rPr lang="en-US" b="1" dirty="0" err="1"/>
              <a:t>s</a:t>
            </a:r>
            <a:r>
              <a:rPr lang="en-US" b="1" dirty="0" err="1" smtClean="0"/>
              <a:t>c_bv</a:t>
            </a:r>
            <a:r>
              <a:rPr lang="en-US" dirty="0" smtClean="0"/>
              <a:t>&lt;5</a:t>
            </a:r>
            <a:r>
              <a:rPr lang="en-US" dirty="0"/>
              <a:t>&gt; positions = "01101";</a:t>
            </a:r>
          </a:p>
          <a:p>
            <a:r>
              <a:rPr lang="en-US" b="1" dirty="0" err="1"/>
              <a:t>sc_bv</a:t>
            </a:r>
            <a:r>
              <a:rPr lang="en-US" dirty="0"/>
              <a:t>&lt;6&gt; mask </a:t>
            </a:r>
            <a:r>
              <a:rPr lang="en-US"/>
              <a:t>= </a:t>
            </a:r>
            <a:r>
              <a:rPr lang="en-US" smtClean="0"/>
              <a:t>     "</a:t>
            </a:r>
            <a:r>
              <a:rPr lang="en-US" dirty="0"/>
              <a:t>100111";</a:t>
            </a:r>
          </a:p>
          <a:p>
            <a:r>
              <a:rPr lang="fr-FR" b="1" dirty="0" err="1"/>
              <a:t>sc_bv</a:t>
            </a:r>
            <a:r>
              <a:rPr lang="fr-FR" dirty="0"/>
              <a:t>&lt;5&gt; active = positions &amp; </a:t>
            </a:r>
            <a:r>
              <a:rPr lang="fr-FR" dirty="0" err="1"/>
              <a:t>mask</a:t>
            </a:r>
            <a:r>
              <a:rPr lang="fr-FR" dirty="0"/>
              <a:t>;// 00101</a:t>
            </a:r>
          </a:p>
          <a:p>
            <a:r>
              <a:rPr lang="en-US" b="1" dirty="0" err="1"/>
              <a:t>sc_bv</a:t>
            </a:r>
            <a:r>
              <a:rPr lang="en-US" dirty="0"/>
              <a:t>&lt;1&gt; all = </a:t>
            </a:r>
            <a:r>
              <a:rPr lang="en-US" dirty="0" err="1"/>
              <a:t>active.</a:t>
            </a:r>
            <a:r>
              <a:rPr lang="en-US" b="1" dirty="0" err="1"/>
              <a:t>and_reduce</a:t>
            </a:r>
            <a:r>
              <a:rPr lang="en-US" dirty="0"/>
              <a:t>(); // SC_LOGIC_0</a:t>
            </a:r>
          </a:p>
          <a:p>
            <a:r>
              <a:rPr lang="en-US" dirty="0" err="1"/>
              <a:t>positions.</a:t>
            </a:r>
            <a:r>
              <a:rPr lang="en-US" b="1" dirty="0" err="1"/>
              <a:t>range</a:t>
            </a:r>
            <a:r>
              <a:rPr lang="en-US" dirty="0"/>
              <a:t>(3,2) = "00";// 00001</a:t>
            </a:r>
          </a:p>
          <a:p>
            <a:r>
              <a:rPr lang="en-US" dirty="0"/>
              <a:t>positions[2] = active[0] ^ flag;</a:t>
            </a:r>
          </a:p>
        </p:txBody>
      </p:sp>
    </p:spTree>
    <p:extLst>
      <p:ext uri="{BB962C8B-B14F-4D97-AF65-F5344CB8AC3E}">
        <p14:creationId xmlns:p14="http://schemas.microsoft.com/office/powerpoint/2010/main" val="25603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33680"/>
          </a:xfrm>
        </p:spPr>
        <p:txBody>
          <a:bodyPr>
            <a:normAutofit fontScale="90000"/>
          </a:bodyPr>
          <a:lstStyle/>
          <a:p>
            <a:r>
              <a:rPr lang="en-US" dirty="0" smtClean="0"/>
              <a:t>Exercises</a:t>
            </a:r>
            <a:endParaRPr lang="en-US" dirty="0"/>
          </a:p>
        </p:txBody>
      </p:sp>
      <p:sp>
        <p:nvSpPr>
          <p:cNvPr id="3" name="Content Placeholder 2"/>
          <p:cNvSpPr>
            <a:spLocks noGrp="1"/>
          </p:cNvSpPr>
          <p:nvPr>
            <p:ph idx="1"/>
          </p:nvPr>
        </p:nvSpPr>
        <p:spPr>
          <a:xfrm>
            <a:off x="1" y="998808"/>
            <a:ext cx="8961120" cy="5178156"/>
          </a:xfrm>
        </p:spPr>
        <p:txBody>
          <a:bodyPr>
            <a:noAutofit/>
          </a:bodyPr>
          <a:lstStyle/>
          <a:p>
            <a:pPr marL="514350" indent="-514350" algn="just">
              <a:buFont typeface="+mj-lt"/>
              <a:buAutoNum type="arabicPeriod"/>
            </a:pPr>
            <a:r>
              <a:rPr lang="en-IN" sz="2200" dirty="0" smtClean="0"/>
              <a:t>Write </a:t>
            </a:r>
            <a:r>
              <a:rPr lang="en-IN" sz="2200" dirty="0"/>
              <a:t>a program to read </a:t>
            </a:r>
            <a:r>
              <a:rPr lang="en-IN" sz="2200" dirty="0" smtClean="0"/>
              <a:t>10 data </a:t>
            </a:r>
            <a:r>
              <a:rPr lang="en-IN" sz="2200" dirty="0"/>
              <a:t>from a file using the </a:t>
            </a:r>
            <a:r>
              <a:rPr lang="en-IN" sz="2200" dirty="0" smtClean="0"/>
              <a:t>unified string </a:t>
            </a:r>
            <a:r>
              <a:rPr lang="en-IN" sz="2200" dirty="0"/>
              <a:t>representation and store in an array of </a:t>
            </a:r>
            <a:r>
              <a:rPr lang="en-IN" sz="2200" b="1" dirty="0" err="1"/>
              <a:t>sc_uint</a:t>
            </a:r>
            <a:r>
              <a:rPr lang="en-IN" sz="2200" i="1" dirty="0"/>
              <a:t>&lt;W&gt;</a:t>
            </a:r>
            <a:r>
              <a:rPr lang="en-IN" sz="2200" dirty="0"/>
              <a:t>. Output the values </a:t>
            </a:r>
            <a:r>
              <a:rPr lang="en-IN" sz="2200" dirty="0" smtClean="0"/>
              <a:t>as </a:t>
            </a:r>
            <a:r>
              <a:rPr lang="en-US" sz="2200" b="1" dirty="0" smtClean="0"/>
              <a:t>SC_DEC </a:t>
            </a:r>
            <a:r>
              <a:rPr lang="en-US" sz="2200" dirty="0"/>
              <a:t>and </a:t>
            </a:r>
            <a:r>
              <a:rPr lang="en-US" sz="2200" b="1" dirty="0"/>
              <a:t>SC_HEX_SM</a:t>
            </a:r>
            <a:r>
              <a:rPr lang="en-US" sz="2200" dirty="0" smtClean="0"/>
              <a:t>.</a:t>
            </a:r>
          </a:p>
          <a:p>
            <a:pPr marL="514350" indent="-514350" algn="just">
              <a:buFont typeface="+mj-lt"/>
              <a:buAutoNum type="arabicPeriod"/>
            </a:pPr>
            <a:endParaRPr lang="en-US" sz="2200" dirty="0"/>
          </a:p>
          <a:p>
            <a:pPr marL="514350" indent="-514350" algn="just">
              <a:buFont typeface="+mj-lt"/>
              <a:buAutoNum type="arabicPeriod"/>
            </a:pPr>
            <a:r>
              <a:rPr lang="en-IN" sz="2200" dirty="0" smtClean="0"/>
              <a:t>Write </a:t>
            </a:r>
            <a:r>
              <a:rPr lang="en-IN" sz="2200" dirty="0"/>
              <a:t>a program to generate </a:t>
            </a:r>
            <a:r>
              <a:rPr lang="en-IN" sz="2200" dirty="0" smtClean="0"/>
              <a:t>10 </a:t>
            </a:r>
            <a:r>
              <a:rPr lang="en-IN" sz="2200" dirty="0"/>
              <a:t>random values and </a:t>
            </a:r>
            <a:r>
              <a:rPr lang="en-IN" sz="2200" dirty="0" smtClean="0"/>
              <a:t>compute the </a:t>
            </a:r>
            <a:r>
              <a:rPr lang="en-IN" sz="2200" dirty="0"/>
              <a:t>squares of these values. Do the math using each of the following data types</a:t>
            </a:r>
            <a:r>
              <a:rPr lang="en-IN" sz="2200" dirty="0" smtClean="0"/>
              <a:t>: </a:t>
            </a:r>
            <a:r>
              <a:rPr lang="en-IN" sz="2200" b="1" dirty="0" smtClean="0"/>
              <a:t>short</a:t>
            </a:r>
            <a:r>
              <a:rPr lang="en-IN" sz="2200" b="1" dirty="0"/>
              <a:t>, </a:t>
            </a:r>
            <a:r>
              <a:rPr lang="en-IN" sz="2200" b="1" dirty="0" err="1"/>
              <a:t>int</a:t>
            </a:r>
            <a:r>
              <a:rPr lang="en-IN" sz="2200" b="1" dirty="0"/>
              <a:t>, unsigned, long, </a:t>
            </a:r>
            <a:r>
              <a:rPr lang="en-IN" sz="2200" b="1" dirty="0" err="1"/>
              <a:t>sc_int</a:t>
            </a:r>
            <a:r>
              <a:rPr lang="en-IN" sz="2200" b="1" dirty="0"/>
              <a:t>&lt;8&gt;, </a:t>
            </a:r>
            <a:r>
              <a:rPr lang="en-IN" sz="2200" b="1" dirty="0" err="1"/>
              <a:t>sc_uint</a:t>
            </a:r>
            <a:r>
              <a:rPr lang="en-IN" sz="2200" b="1" dirty="0"/>
              <a:t>&lt;19&gt;, </a:t>
            </a:r>
            <a:r>
              <a:rPr lang="en-IN" sz="2200" b="1" dirty="0" err="1" smtClean="0"/>
              <a:t>sc_bigint</a:t>
            </a:r>
            <a:r>
              <a:rPr lang="en-IN" sz="2200" b="1" dirty="0" smtClean="0"/>
              <a:t>&lt;8</a:t>
            </a:r>
            <a:r>
              <a:rPr lang="en-IN" sz="2200" b="1" dirty="0"/>
              <a:t>&gt;, </a:t>
            </a:r>
            <a:r>
              <a:rPr lang="en-IN" sz="2200" b="1" dirty="0" err="1"/>
              <a:t>sc_bigint</a:t>
            </a:r>
            <a:r>
              <a:rPr lang="en-IN" sz="2200" b="1" dirty="0"/>
              <a:t>&lt;100</a:t>
            </a:r>
            <a:r>
              <a:rPr lang="en-IN" sz="2200" b="1" dirty="0" smtClean="0"/>
              <a:t>&gt;</a:t>
            </a:r>
            <a:r>
              <a:rPr lang="en-IN" sz="2200" dirty="0" smtClean="0"/>
              <a:t>. </a:t>
            </a:r>
            <a:r>
              <a:rPr lang="en-IN" sz="2200" dirty="0"/>
              <a:t>Be certain to </a:t>
            </a:r>
            <a:r>
              <a:rPr lang="en-IN" sz="2200" dirty="0" smtClean="0"/>
              <a:t>generate numbers </a:t>
            </a:r>
            <a:r>
              <a:rPr lang="en-IN" sz="2200" dirty="0"/>
              <a:t>distributed over the entire range of possibilities</a:t>
            </a:r>
            <a:r>
              <a:rPr lang="en-IN" sz="2200" dirty="0" smtClean="0"/>
              <a:t>.</a:t>
            </a:r>
          </a:p>
          <a:p>
            <a:pPr marL="514350" indent="-514350" algn="just">
              <a:buFont typeface="+mj-lt"/>
              <a:buAutoNum type="arabicPeriod"/>
            </a:pPr>
            <a:endParaRPr lang="en-IN" sz="2200" dirty="0" smtClean="0"/>
          </a:p>
          <a:p>
            <a:pPr marL="514350" indent="-514350" algn="just">
              <a:buFont typeface="+mj-lt"/>
              <a:buAutoNum type="arabicPeriod"/>
            </a:pPr>
            <a:r>
              <a:rPr lang="en-IN" sz="2200" dirty="0" smtClean="0"/>
              <a:t>Write </a:t>
            </a:r>
            <a:r>
              <a:rPr lang="en-IN" sz="2200" dirty="0"/>
              <a:t>a </a:t>
            </a:r>
            <a:r>
              <a:rPr lang="en-IN" sz="2200" dirty="0" err="1" smtClean="0"/>
              <a:t>Systemc</a:t>
            </a:r>
            <a:r>
              <a:rPr lang="en-IN" sz="2200" dirty="0" smtClean="0"/>
              <a:t> program to count down </a:t>
            </a:r>
            <a:r>
              <a:rPr lang="en-IN" sz="2200" dirty="0"/>
              <a:t>from 3 to 1 and display the corresponding words “Ready</a:t>
            </a:r>
            <a:r>
              <a:rPr lang="en-IN" sz="2200" dirty="0" smtClean="0"/>
              <a:t>”, “</a:t>
            </a:r>
            <a:r>
              <a:rPr lang="en-IN" sz="2200" dirty="0"/>
              <a:t>Set”, “Go” with each count. Compile and run</a:t>
            </a:r>
            <a:r>
              <a:rPr lang="en-IN" sz="2200" dirty="0" smtClean="0"/>
              <a:t>. 	</a:t>
            </a:r>
            <a:endParaRPr lang="en-US" sz="2200" dirty="0"/>
          </a:p>
        </p:txBody>
      </p:sp>
    </p:spTree>
    <p:extLst>
      <p:ext uri="{BB962C8B-B14F-4D97-AF65-F5344CB8AC3E}">
        <p14:creationId xmlns:p14="http://schemas.microsoft.com/office/powerpoint/2010/main" val="1063562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28135"/>
            <a:ext cx="7886700" cy="422664"/>
          </a:xfrm>
        </p:spPr>
        <p:txBody>
          <a:bodyPr>
            <a:noAutofit/>
          </a:bodyPr>
          <a:lstStyle/>
          <a:p>
            <a:r>
              <a:rPr lang="en-US" sz="2800" b="1" dirty="0"/>
              <a:t>A </a:t>
            </a:r>
            <a:r>
              <a:rPr lang="en-US" sz="2800" b="1" dirty="0" smtClean="0"/>
              <a:t>Notion of </a:t>
            </a:r>
            <a:r>
              <a:rPr lang="en-US" sz="2800" b="1" dirty="0"/>
              <a:t>Time</a:t>
            </a:r>
            <a:endParaRPr lang="en-US" sz="2800" dirty="0"/>
          </a:p>
        </p:txBody>
      </p:sp>
      <p:sp>
        <p:nvSpPr>
          <p:cNvPr id="3" name="Content Placeholder 2"/>
          <p:cNvSpPr>
            <a:spLocks noGrp="1"/>
          </p:cNvSpPr>
          <p:nvPr>
            <p:ph idx="1"/>
          </p:nvPr>
        </p:nvSpPr>
        <p:spPr>
          <a:xfrm>
            <a:off x="385762" y="591160"/>
            <a:ext cx="8659763" cy="6009665"/>
          </a:xfrm>
        </p:spPr>
        <p:txBody>
          <a:bodyPr>
            <a:noAutofit/>
          </a:bodyPr>
          <a:lstStyle/>
          <a:p>
            <a:pPr algn="just">
              <a:lnSpc>
                <a:spcPts val="2800"/>
              </a:lnSpc>
            </a:pPr>
            <a:r>
              <a:rPr lang="en-US" dirty="0" smtClean="0"/>
              <a:t>Wall-clock </a:t>
            </a:r>
            <a:r>
              <a:rPr lang="en-IN" dirty="0" smtClean="0"/>
              <a:t>time</a:t>
            </a:r>
            <a:r>
              <a:rPr lang="en-IN" dirty="0"/>
              <a:t>, processor time, and simulated </a:t>
            </a:r>
            <a:r>
              <a:rPr lang="en-IN" dirty="0" smtClean="0"/>
              <a:t>time</a:t>
            </a:r>
          </a:p>
          <a:p>
            <a:pPr algn="just">
              <a:lnSpc>
                <a:spcPts val="2800"/>
              </a:lnSpc>
            </a:pPr>
            <a:r>
              <a:rPr lang="en-IN" dirty="0"/>
              <a:t>The simulation’s wall-clock time is the time from the start of execution </a:t>
            </a:r>
            <a:r>
              <a:rPr lang="en-IN" dirty="0" smtClean="0"/>
              <a:t>to completion</a:t>
            </a:r>
            <a:r>
              <a:rPr lang="en-IN" dirty="0"/>
              <a:t>, including time waiting on other system activities and </a:t>
            </a:r>
            <a:r>
              <a:rPr lang="en-IN" dirty="0" smtClean="0"/>
              <a:t>applications</a:t>
            </a:r>
          </a:p>
          <a:p>
            <a:pPr algn="just">
              <a:lnSpc>
                <a:spcPts val="2800"/>
              </a:lnSpc>
            </a:pPr>
            <a:r>
              <a:rPr lang="en-IN" dirty="0"/>
              <a:t>The simulation’s processor time is the actual time spent executing the simulation</a:t>
            </a:r>
            <a:r>
              <a:rPr lang="en-IN" dirty="0" smtClean="0"/>
              <a:t>, which </a:t>
            </a:r>
            <a:r>
              <a:rPr lang="en-IN" dirty="0"/>
              <a:t>will always be less than the simulation’s wall-clock </a:t>
            </a:r>
            <a:r>
              <a:rPr lang="en-IN" dirty="0" smtClean="0"/>
              <a:t>time</a:t>
            </a:r>
          </a:p>
          <a:p>
            <a:pPr algn="just">
              <a:lnSpc>
                <a:spcPts val="2800"/>
              </a:lnSpc>
            </a:pPr>
            <a:r>
              <a:rPr lang="en-IN" dirty="0"/>
              <a:t>The </a:t>
            </a:r>
            <a:r>
              <a:rPr lang="en-IN" b="1" dirty="0"/>
              <a:t>simulated time </a:t>
            </a:r>
            <a:r>
              <a:rPr lang="en-IN" dirty="0"/>
              <a:t>is the time being </a:t>
            </a:r>
            <a:r>
              <a:rPr lang="en-IN" dirty="0" err="1"/>
              <a:t>modeled</a:t>
            </a:r>
            <a:r>
              <a:rPr lang="en-IN" dirty="0"/>
              <a:t> by the </a:t>
            </a:r>
            <a:r>
              <a:rPr lang="en-IN" dirty="0" smtClean="0"/>
              <a:t>simulation</a:t>
            </a:r>
          </a:p>
          <a:p>
            <a:pPr algn="just">
              <a:lnSpc>
                <a:spcPts val="2800"/>
              </a:lnSpc>
            </a:pPr>
            <a:r>
              <a:rPr lang="en-US" b="1" dirty="0" err="1" smtClean="0"/>
              <a:t>sc_time</a:t>
            </a:r>
            <a:r>
              <a:rPr lang="en-US" b="1" dirty="0" smtClean="0"/>
              <a:t> - </a:t>
            </a:r>
            <a:r>
              <a:rPr lang="en-US" dirty="0"/>
              <a:t>represented by </a:t>
            </a:r>
            <a:r>
              <a:rPr lang="en-US" dirty="0" smtClean="0"/>
              <a:t>a </a:t>
            </a:r>
            <a:r>
              <a:rPr lang="en-IN" dirty="0" smtClean="0"/>
              <a:t>minimum </a:t>
            </a:r>
            <a:r>
              <a:rPr lang="en-IN" dirty="0"/>
              <a:t>of a 64-bit unsigned </a:t>
            </a:r>
            <a:r>
              <a:rPr lang="en-IN" dirty="0" smtClean="0"/>
              <a:t>integer</a:t>
            </a:r>
          </a:p>
          <a:p>
            <a:pPr lvl="1" algn="just">
              <a:lnSpc>
                <a:spcPts val="2800"/>
              </a:lnSpc>
            </a:pPr>
            <a:r>
              <a:rPr lang="en-IN" sz="2800" dirty="0"/>
              <a:t>used by the simulation kernel to track simulated time </a:t>
            </a:r>
            <a:r>
              <a:rPr lang="en-IN" sz="2800" dirty="0" smtClean="0"/>
              <a:t>and to </a:t>
            </a:r>
            <a:r>
              <a:rPr lang="en-IN" sz="2800" dirty="0"/>
              <a:t>specify delays and timeouts.</a:t>
            </a:r>
            <a:endParaRPr lang="en-US" sz="2800" dirty="0"/>
          </a:p>
        </p:txBody>
      </p:sp>
    </p:spTree>
    <p:extLst>
      <p:ext uri="{BB962C8B-B14F-4D97-AF65-F5344CB8AC3E}">
        <p14:creationId xmlns:p14="http://schemas.microsoft.com/office/powerpoint/2010/main" val="413366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91175"/>
            <a:ext cx="8318402" cy="4685788"/>
          </a:xfrm>
        </p:spPr>
        <p:txBody>
          <a:bodyPr/>
          <a:lstStyle/>
          <a:p>
            <a:r>
              <a:rPr lang="en-US" dirty="0" smtClean="0"/>
              <a:t>SC_FS, SC_PS, SC_NS, SC_US, SC_MS,SC_SEC</a:t>
            </a:r>
          </a:p>
          <a:p>
            <a:r>
              <a:rPr lang="en-IN" dirty="0"/>
              <a:t>All objects of </a:t>
            </a:r>
            <a:r>
              <a:rPr lang="en-IN" b="1" dirty="0" err="1"/>
              <a:t>sc_time</a:t>
            </a:r>
            <a:r>
              <a:rPr lang="en-IN" b="1" dirty="0"/>
              <a:t> </a:t>
            </a:r>
            <a:r>
              <a:rPr lang="en-IN" dirty="0"/>
              <a:t>use a single (global) time resolution that has a default </a:t>
            </a:r>
            <a:r>
              <a:rPr lang="en-IN" dirty="0" smtClean="0"/>
              <a:t>of </a:t>
            </a:r>
            <a:r>
              <a:rPr lang="en-US" dirty="0" smtClean="0"/>
              <a:t>1 picosecond</a:t>
            </a:r>
          </a:p>
          <a:p>
            <a:r>
              <a:rPr lang="en-US" b="1" dirty="0" err="1"/>
              <a:t>sc_time_stamp</a:t>
            </a:r>
            <a:r>
              <a:rPr lang="en-US" b="1" dirty="0"/>
              <a:t> </a:t>
            </a:r>
            <a:r>
              <a:rPr lang="en-US" b="1" dirty="0" smtClean="0"/>
              <a:t>()</a:t>
            </a:r>
          </a:p>
          <a:p>
            <a:r>
              <a:rPr lang="en-IN" b="1" dirty="0" err="1"/>
              <a:t>cout</a:t>
            </a:r>
            <a:r>
              <a:rPr lang="en-IN" b="1" dirty="0"/>
              <a:t> </a:t>
            </a:r>
            <a:r>
              <a:rPr lang="en-IN" dirty="0"/>
              <a:t>&lt;&lt; " The time is now </a:t>
            </a:r>
            <a:r>
              <a:rPr lang="en-IN" dirty="0" smtClean="0"/>
              <a:t>“ </a:t>
            </a:r>
            <a:r>
              <a:rPr lang="en-US" dirty="0" smtClean="0"/>
              <a:t>&lt;&lt; </a:t>
            </a:r>
            <a:r>
              <a:rPr lang="en-US" b="1" dirty="0" err="1"/>
              <a:t>sc_time_stamp</a:t>
            </a:r>
            <a:r>
              <a:rPr lang="en-US" dirty="0" smtClean="0"/>
              <a:t>()</a:t>
            </a:r>
          </a:p>
          <a:p>
            <a:pPr lvl="1"/>
            <a:r>
              <a:rPr lang="en-IN" dirty="0"/>
              <a:t>The time is now 0 </a:t>
            </a:r>
            <a:r>
              <a:rPr lang="en-IN" dirty="0" smtClean="0"/>
              <a:t>ns</a:t>
            </a:r>
          </a:p>
          <a:p>
            <a:r>
              <a:rPr lang="en-US" b="1" dirty="0" err="1"/>
              <a:t>sc_start</a:t>
            </a:r>
            <a:r>
              <a:rPr lang="en-US" b="1" dirty="0" smtClean="0"/>
              <a:t>() - </a:t>
            </a:r>
            <a:r>
              <a:rPr lang="en-US" dirty="0"/>
              <a:t>used to start </a:t>
            </a:r>
            <a:r>
              <a:rPr lang="en-US" dirty="0" smtClean="0"/>
              <a:t>simulation</a:t>
            </a:r>
          </a:p>
          <a:p>
            <a:pPr lvl="1"/>
            <a:r>
              <a:rPr lang="en-US" b="1" dirty="0" err="1"/>
              <a:t>sc_start</a:t>
            </a:r>
            <a:r>
              <a:rPr lang="en-US" dirty="0"/>
              <a:t>(60.0</a:t>
            </a:r>
            <a:r>
              <a:rPr lang="en-US" b="1" dirty="0"/>
              <a:t>,SC_SEC</a:t>
            </a:r>
            <a:r>
              <a:rPr lang="en-US" dirty="0" smtClean="0"/>
              <a:t>); </a:t>
            </a:r>
            <a:r>
              <a:rPr lang="en-IN" dirty="0"/>
              <a:t>// Limit sim to one </a:t>
            </a:r>
            <a:r>
              <a:rPr lang="en-IN" dirty="0" smtClean="0"/>
              <a:t>minute</a:t>
            </a:r>
          </a:p>
          <a:p>
            <a:r>
              <a:rPr lang="en-US" b="1" dirty="0"/>
              <a:t>wait(</a:t>
            </a:r>
            <a:r>
              <a:rPr lang="en-US" b="1" dirty="0" err="1"/>
              <a:t>sc_time</a:t>
            </a:r>
            <a:r>
              <a:rPr lang="en-US" b="1" dirty="0" smtClean="0"/>
              <a:t>) – </a:t>
            </a:r>
            <a:r>
              <a:rPr lang="en-US" dirty="0" smtClean="0"/>
              <a:t>delays</a:t>
            </a:r>
            <a:r>
              <a:rPr lang="en-US" b="1" dirty="0" smtClean="0"/>
              <a:t> </a:t>
            </a:r>
            <a:r>
              <a:rPr lang="en-US" dirty="0"/>
              <a:t>in </a:t>
            </a:r>
            <a:r>
              <a:rPr lang="en-US" b="1" dirty="0"/>
              <a:t>SC_THREAD </a:t>
            </a:r>
            <a:r>
              <a:rPr lang="en-US" dirty="0"/>
              <a:t>processes</a:t>
            </a:r>
            <a:endParaRPr lang="en-US" b="1" dirty="0" smtClean="0"/>
          </a:p>
          <a:p>
            <a:endParaRPr lang="en-US" dirty="0"/>
          </a:p>
        </p:txBody>
      </p:sp>
      <p:sp>
        <p:nvSpPr>
          <p:cNvPr id="4" name="Title 1"/>
          <p:cNvSpPr txBox="1">
            <a:spLocks/>
          </p:cNvSpPr>
          <p:nvPr/>
        </p:nvSpPr>
        <p:spPr>
          <a:xfrm>
            <a:off x="628650" y="196314"/>
            <a:ext cx="7886700" cy="816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A Notion of Time</a:t>
            </a:r>
            <a:endParaRPr lang="en-US" dirty="0"/>
          </a:p>
        </p:txBody>
      </p:sp>
    </p:spTree>
    <p:extLst>
      <p:ext uri="{BB962C8B-B14F-4D97-AF65-F5344CB8AC3E}">
        <p14:creationId xmlns:p14="http://schemas.microsoft.com/office/powerpoint/2010/main" val="303079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60" y="133116"/>
            <a:ext cx="7886700" cy="453740"/>
          </a:xfrm>
        </p:spPr>
        <p:txBody>
          <a:bodyPr>
            <a:noAutofit/>
          </a:bodyPr>
          <a:lstStyle/>
          <a:p>
            <a:r>
              <a:rPr lang="en-US" altLang="zh-TW" sz="3600" dirty="0"/>
              <a:t>Why we need </a:t>
            </a:r>
            <a:r>
              <a:rPr lang="en-US" altLang="zh-TW" sz="3200" dirty="0" smtClean="0"/>
              <a:t>SystemC</a:t>
            </a:r>
            <a:endParaRPr lang="en-US" sz="3600" dirty="0"/>
          </a:p>
        </p:txBody>
      </p:sp>
      <p:sp>
        <p:nvSpPr>
          <p:cNvPr id="3" name="Content Placeholder 2"/>
          <p:cNvSpPr>
            <a:spLocks noGrp="1"/>
          </p:cNvSpPr>
          <p:nvPr>
            <p:ph idx="1"/>
          </p:nvPr>
        </p:nvSpPr>
        <p:spPr>
          <a:xfrm>
            <a:off x="75487" y="736979"/>
            <a:ext cx="9013921" cy="5977719"/>
          </a:xfrm>
        </p:spPr>
        <p:txBody>
          <a:bodyPr>
            <a:normAutofit/>
          </a:bodyPr>
          <a:lstStyle/>
          <a:p>
            <a:pPr algn="just"/>
            <a:r>
              <a:rPr lang="en-IN" dirty="0" err="1"/>
              <a:t>SystemC</a:t>
            </a:r>
            <a:r>
              <a:rPr lang="en-IN" dirty="0"/>
              <a:t> is a system design and </a:t>
            </a:r>
            <a:r>
              <a:rPr lang="en-IN" dirty="0" smtClean="0"/>
              <a:t>modelling </a:t>
            </a:r>
            <a:r>
              <a:rPr lang="en-IN" dirty="0"/>
              <a:t>language. </a:t>
            </a:r>
            <a:endParaRPr lang="en-IN" dirty="0" smtClean="0"/>
          </a:p>
          <a:p>
            <a:pPr lvl="1" algn="just"/>
            <a:r>
              <a:rPr lang="en-IN" dirty="0" smtClean="0"/>
              <a:t>Evolved to meet </a:t>
            </a:r>
            <a:r>
              <a:rPr lang="en-IN" dirty="0"/>
              <a:t>a system designer’s requirements for designing and integrating </a:t>
            </a:r>
            <a:r>
              <a:rPr lang="en-IN" dirty="0" smtClean="0"/>
              <a:t>complex electronic </a:t>
            </a:r>
            <a:r>
              <a:rPr lang="en-IN" dirty="0"/>
              <a:t>systems very quickly while assuring that the final system will </a:t>
            </a:r>
            <a:r>
              <a:rPr lang="en-IN" dirty="0" smtClean="0"/>
              <a:t>meet </a:t>
            </a:r>
            <a:r>
              <a:rPr lang="en-US" dirty="0" smtClean="0"/>
              <a:t>performance </a:t>
            </a:r>
            <a:r>
              <a:rPr lang="en-US" dirty="0"/>
              <a:t>expectations</a:t>
            </a:r>
            <a:r>
              <a:rPr lang="en-US" dirty="0" smtClean="0"/>
              <a:t>.</a:t>
            </a:r>
          </a:p>
          <a:p>
            <a:pPr lvl="1" algn="just"/>
            <a:r>
              <a:rPr lang="en-IN" dirty="0"/>
              <a:t>Thorough functional (and architectural) verification </a:t>
            </a:r>
            <a:r>
              <a:rPr lang="en-IN" dirty="0" smtClean="0"/>
              <a:t>is required </a:t>
            </a:r>
            <a:r>
              <a:rPr lang="en-IN" dirty="0"/>
              <a:t>to avoid expensive and sometimes catastrophic failures in the device.</a:t>
            </a:r>
            <a:endParaRPr lang="en-US" altLang="zh-TW" dirty="0" smtClean="0"/>
          </a:p>
          <a:p>
            <a:pPr algn="just"/>
            <a:r>
              <a:rPr lang="en-IN" dirty="0" smtClean="0"/>
              <a:t>Concurrent </a:t>
            </a:r>
            <a:r>
              <a:rPr lang="en-IN" dirty="0"/>
              <a:t>and </a:t>
            </a:r>
            <a:r>
              <a:rPr lang="en-IN" dirty="0" smtClean="0"/>
              <a:t>multidisciplinary approach </a:t>
            </a:r>
            <a:r>
              <a:rPr lang="en-IN" dirty="0"/>
              <a:t>to the design of complex systems is electronic </a:t>
            </a:r>
            <a:r>
              <a:rPr lang="en-IN" dirty="0" smtClean="0"/>
              <a:t>system-level </a:t>
            </a:r>
            <a:r>
              <a:rPr lang="en-US" dirty="0" smtClean="0"/>
              <a:t>design </a:t>
            </a:r>
            <a:r>
              <a:rPr lang="en-US" dirty="0"/>
              <a:t>or ESL</a:t>
            </a:r>
            <a:r>
              <a:rPr lang="en-US" dirty="0" smtClean="0"/>
              <a:t>.</a:t>
            </a:r>
          </a:p>
          <a:p>
            <a:pPr algn="just"/>
            <a:r>
              <a:rPr lang="en-IN" dirty="0"/>
              <a:t>ESL happens by </a:t>
            </a:r>
            <a:r>
              <a:rPr lang="en-IN" dirty="0" smtClean="0"/>
              <a:t>modelling </a:t>
            </a:r>
            <a:r>
              <a:rPr lang="en-IN" dirty="0"/>
              <a:t>systems at higher levels of </a:t>
            </a:r>
            <a:r>
              <a:rPr lang="en-IN" dirty="0" smtClean="0"/>
              <a:t>abstraction</a:t>
            </a:r>
          </a:p>
          <a:p>
            <a:pPr algn="just"/>
            <a:r>
              <a:rPr lang="en-IN" dirty="0"/>
              <a:t>Portions of the system model are subsequently </a:t>
            </a:r>
            <a:r>
              <a:rPr lang="en-IN" dirty="0" smtClean="0"/>
              <a:t>iterated and </a:t>
            </a:r>
            <a:r>
              <a:rPr lang="en-IN" dirty="0"/>
              <a:t>refined, as needed. </a:t>
            </a:r>
            <a:endParaRPr lang="en-IN" dirty="0" smtClean="0"/>
          </a:p>
        </p:txBody>
      </p:sp>
    </p:spTree>
    <p:extLst>
      <p:ext uri="{BB962C8B-B14F-4D97-AF65-F5344CB8AC3E}">
        <p14:creationId xmlns:p14="http://schemas.microsoft.com/office/powerpoint/2010/main" val="71300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0" y="26597"/>
            <a:ext cx="9144000" cy="6731391"/>
          </a:xfrm>
          <a:solidFill>
            <a:schemeClr val="bg2"/>
          </a:solidFill>
        </p:spPr>
        <p:txBody>
          <a:bodyPr>
            <a:noAutofit/>
          </a:bodyPr>
          <a:lstStyle/>
          <a:p>
            <a:pPr marL="0" indent="0">
              <a:lnSpc>
                <a:spcPct val="100000"/>
              </a:lnSpc>
              <a:spcBef>
                <a:spcPts val="0"/>
              </a:spcBef>
              <a:buNone/>
            </a:pPr>
            <a:r>
              <a:rPr lang="en-IN" sz="1900" dirty="0"/>
              <a:t>//</a:t>
            </a:r>
            <a:r>
              <a:rPr lang="en-IN" sz="1900" dirty="0" err="1"/>
              <a:t>fsm.h</a:t>
            </a:r>
            <a:r>
              <a:rPr lang="en-IN" sz="1900" dirty="0"/>
              <a:t> detect 101 overlapping sequence</a:t>
            </a:r>
          </a:p>
          <a:p>
            <a:pPr marL="0" indent="0">
              <a:lnSpc>
                <a:spcPct val="100000"/>
              </a:lnSpc>
              <a:spcBef>
                <a:spcPts val="0"/>
              </a:spcBef>
              <a:buNone/>
            </a:pPr>
            <a:r>
              <a:rPr lang="en-US" sz="1900" dirty="0"/>
              <a:t>#include "</a:t>
            </a:r>
            <a:r>
              <a:rPr lang="en-US" sz="1900" dirty="0" err="1"/>
              <a:t>systemc.h</a:t>
            </a:r>
            <a:r>
              <a:rPr lang="en-US" sz="1900" dirty="0"/>
              <a:t>"</a:t>
            </a:r>
          </a:p>
          <a:p>
            <a:pPr marL="0" indent="0">
              <a:lnSpc>
                <a:spcPct val="100000"/>
              </a:lnSpc>
              <a:spcBef>
                <a:spcPts val="0"/>
              </a:spcBef>
              <a:buNone/>
            </a:pPr>
            <a:r>
              <a:rPr lang="en-US" sz="1900" dirty="0" smtClean="0"/>
              <a:t>SC_MODULE(</a:t>
            </a:r>
            <a:r>
              <a:rPr lang="en-US" sz="1900" dirty="0" err="1" smtClean="0"/>
              <a:t>fsm</a:t>
            </a:r>
            <a:r>
              <a:rPr lang="en-US" sz="1900" dirty="0"/>
              <a:t>){</a:t>
            </a:r>
          </a:p>
          <a:p>
            <a:pPr marL="0" indent="0">
              <a:lnSpc>
                <a:spcPct val="100000"/>
              </a:lnSpc>
              <a:spcBef>
                <a:spcPts val="0"/>
              </a:spcBef>
              <a:buNone/>
            </a:pPr>
            <a:r>
              <a:rPr lang="en-US" sz="1900" dirty="0" err="1" smtClean="0"/>
              <a:t>sc_in</a:t>
            </a:r>
            <a:r>
              <a:rPr lang="en-US" sz="1900" dirty="0" smtClean="0"/>
              <a:t>&lt;bool</a:t>
            </a:r>
            <a:r>
              <a:rPr lang="en-US" sz="1900" dirty="0"/>
              <a:t>&gt; </a:t>
            </a:r>
            <a:r>
              <a:rPr lang="en-US" sz="1900" dirty="0" err="1"/>
              <a:t>rst</a:t>
            </a:r>
            <a:r>
              <a:rPr lang="en-US" sz="1900" dirty="0" smtClean="0"/>
              <a:t>, in, </a:t>
            </a:r>
            <a:r>
              <a:rPr lang="en-US" sz="1900" dirty="0" err="1" smtClean="0"/>
              <a:t>clk</a:t>
            </a:r>
            <a:r>
              <a:rPr lang="en-US" sz="1900" dirty="0"/>
              <a:t>;</a:t>
            </a:r>
          </a:p>
          <a:p>
            <a:pPr marL="0" indent="0">
              <a:lnSpc>
                <a:spcPct val="100000"/>
              </a:lnSpc>
              <a:spcBef>
                <a:spcPts val="0"/>
              </a:spcBef>
              <a:buNone/>
            </a:pPr>
            <a:r>
              <a:rPr lang="en-US" sz="1900" dirty="0" err="1" smtClean="0"/>
              <a:t>sc_out</a:t>
            </a:r>
            <a:r>
              <a:rPr lang="en-US" sz="1900" dirty="0" smtClean="0"/>
              <a:t>&lt;</a:t>
            </a:r>
            <a:r>
              <a:rPr lang="en-US" sz="1900" dirty="0" err="1" smtClean="0"/>
              <a:t>bool</a:t>
            </a:r>
            <a:r>
              <a:rPr lang="en-US" sz="1900" dirty="0"/>
              <a:t>&gt; out;</a:t>
            </a:r>
          </a:p>
          <a:p>
            <a:pPr marL="0" indent="0">
              <a:lnSpc>
                <a:spcPct val="100000"/>
              </a:lnSpc>
              <a:spcBef>
                <a:spcPts val="0"/>
              </a:spcBef>
              <a:buNone/>
            </a:pPr>
            <a:r>
              <a:rPr lang="en-US" sz="1900" dirty="0" err="1" smtClean="0"/>
              <a:t>sc_uint</a:t>
            </a:r>
            <a:r>
              <a:rPr lang="en-US" sz="1900" dirty="0" smtClean="0"/>
              <a:t>&lt;2</a:t>
            </a:r>
            <a:r>
              <a:rPr lang="en-US" sz="1900" dirty="0"/>
              <a:t>&gt; </a:t>
            </a:r>
            <a:r>
              <a:rPr lang="en-US" sz="1900" dirty="0" err="1"/>
              <a:t>state,next_state</a:t>
            </a:r>
            <a:r>
              <a:rPr lang="en-US" sz="1900" dirty="0"/>
              <a:t>;</a:t>
            </a:r>
          </a:p>
          <a:p>
            <a:pPr marL="0" indent="0">
              <a:lnSpc>
                <a:spcPct val="100000"/>
              </a:lnSpc>
              <a:spcBef>
                <a:spcPts val="0"/>
              </a:spcBef>
              <a:buNone/>
            </a:pPr>
            <a:r>
              <a:rPr lang="en-US" sz="1900" dirty="0" smtClean="0"/>
              <a:t>void </a:t>
            </a:r>
            <a:r>
              <a:rPr lang="en-US" sz="1900" dirty="0" err="1"/>
              <a:t>update_state</a:t>
            </a:r>
            <a:r>
              <a:rPr lang="en-US" sz="1900" dirty="0"/>
              <a:t>(){</a:t>
            </a:r>
          </a:p>
          <a:p>
            <a:pPr marL="0" indent="0">
              <a:lnSpc>
                <a:spcPct val="100000"/>
              </a:lnSpc>
              <a:spcBef>
                <a:spcPts val="0"/>
              </a:spcBef>
              <a:buNone/>
            </a:pPr>
            <a:r>
              <a:rPr lang="en-US" sz="1900" dirty="0" smtClean="0"/>
              <a:t>if </a:t>
            </a:r>
            <a:r>
              <a:rPr lang="en-US" sz="1900" dirty="0"/>
              <a:t>(</a:t>
            </a:r>
            <a:r>
              <a:rPr lang="en-US" sz="1900" dirty="0" err="1"/>
              <a:t>rst.read</a:t>
            </a:r>
            <a:r>
              <a:rPr lang="en-US" sz="1900" dirty="0"/>
              <a:t>() == true){</a:t>
            </a:r>
          </a:p>
          <a:p>
            <a:pPr marL="0" indent="0">
              <a:lnSpc>
                <a:spcPct val="100000"/>
              </a:lnSpc>
              <a:spcBef>
                <a:spcPts val="0"/>
              </a:spcBef>
              <a:buNone/>
            </a:pPr>
            <a:r>
              <a:rPr lang="en-US" sz="1900" dirty="0" smtClean="0"/>
              <a:t>	state </a:t>
            </a:r>
            <a:r>
              <a:rPr lang="en-US" sz="1900" dirty="0"/>
              <a:t>= 0; </a:t>
            </a:r>
            <a:r>
              <a:rPr lang="en-US" sz="1900" dirty="0" smtClean="0"/>
              <a:t>}</a:t>
            </a:r>
            <a:endParaRPr lang="en-US" sz="1900" dirty="0"/>
          </a:p>
          <a:p>
            <a:pPr marL="0" indent="0">
              <a:lnSpc>
                <a:spcPct val="100000"/>
              </a:lnSpc>
              <a:spcBef>
                <a:spcPts val="0"/>
              </a:spcBef>
              <a:buNone/>
            </a:pPr>
            <a:r>
              <a:rPr lang="en-US" sz="1900" dirty="0" smtClean="0"/>
              <a:t>else {</a:t>
            </a:r>
            <a:endParaRPr lang="en-US" sz="1900" dirty="0"/>
          </a:p>
          <a:p>
            <a:pPr marL="0" indent="0">
              <a:lnSpc>
                <a:spcPct val="100000"/>
              </a:lnSpc>
              <a:spcBef>
                <a:spcPts val="0"/>
              </a:spcBef>
              <a:buNone/>
            </a:pPr>
            <a:r>
              <a:rPr lang="en-US" sz="1900" dirty="0" smtClean="0"/>
              <a:t>   state </a:t>
            </a:r>
            <a:r>
              <a:rPr lang="en-US" sz="1900" dirty="0"/>
              <a:t>= </a:t>
            </a:r>
            <a:r>
              <a:rPr lang="en-US" sz="1900" dirty="0" err="1"/>
              <a:t>next_state</a:t>
            </a:r>
            <a:r>
              <a:rPr lang="en-US" sz="1900" dirty="0"/>
              <a:t>; }</a:t>
            </a:r>
          </a:p>
          <a:p>
            <a:pPr marL="0" indent="0">
              <a:lnSpc>
                <a:spcPct val="100000"/>
              </a:lnSpc>
              <a:spcBef>
                <a:spcPts val="0"/>
              </a:spcBef>
              <a:buNone/>
            </a:pPr>
            <a:r>
              <a:rPr lang="en-US" sz="1900" dirty="0" smtClean="0"/>
              <a:t>}</a:t>
            </a:r>
            <a:endParaRPr lang="en-US" sz="1900" dirty="0"/>
          </a:p>
          <a:p>
            <a:pPr marL="0" indent="0">
              <a:lnSpc>
                <a:spcPct val="100000"/>
              </a:lnSpc>
              <a:spcBef>
                <a:spcPts val="0"/>
              </a:spcBef>
              <a:buNone/>
            </a:pPr>
            <a:r>
              <a:rPr lang="en-US" sz="1900" dirty="0" smtClean="0"/>
              <a:t>void </a:t>
            </a:r>
            <a:r>
              <a:rPr lang="en-US" sz="1900" dirty="0" err="1"/>
              <a:t>ns_logic</a:t>
            </a:r>
            <a:r>
              <a:rPr lang="en-US" sz="1900" dirty="0" smtClean="0"/>
              <a:t>(){</a:t>
            </a:r>
            <a:endParaRPr lang="en-US" sz="1900" dirty="0"/>
          </a:p>
          <a:p>
            <a:pPr marL="0" indent="0">
              <a:lnSpc>
                <a:spcPct val="100000"/>
              </a:lnSpc>
              <a:spcBef>
                <a:spcPts val="0"/>
              </a:spcBef>
              <a:buNone/>
            </a:pPr>
            <a:r>
              <a:rPr lang="en-IN" sz="1900" dirty="0" smtClean="0"/>
              <a:t>// </a:t>
            </a:r>
            <a:r>
              <a:rPr lang="en-IN" sz="1900" dirty="0"/>
              <a:t>Determine next state and output</a:t>
            </a:r>
          </a:p>
          <a:p>
            <a:pPr marL="0" indent="0">
              <a:lnSpc>
                <a:spcPct val="100000"/>
              </a:lnSpc>
              <a:spcBef>
                <a:spcPts val="0"/>
              </a:spcBef>
              <a:buNone/>
            </a:pPr>
            <a:r>
              <a:rPr lang="en-US" sz="1900" dirty="0" smtClean="0"/>
              <a:t>switch(state</a:t>
            </a:r>
            <a:r>
              <a:rPr lang="en-US" sz="1900" dirty="0"/>
              <a:t>) {</a:t>
            </a:r>
          </a:p>
          <a:p>
            <a:pPr marL="0" indent="0">
              <a:lnSpc>
                <a:spcPct val="100000"/>
              </a:lnSpc>
              <a:spcBef>
                <a:spcPts val="0"/>
              </a:spcBef>
              <a:buNone/>
            </a:pPr>
            <a:r>
              <a:rPr lang="en-US" sz="1900" dirty="0" smtClean="0"/>
              <a:t>case </a:t>
            </a:r>
            <a:r>
              <a:rPr lang="en-US" sz="1900" dirty="0"/>
              <a:t>0:</a:t>
            </a:r>
          </a:p>
          <a:p>
            <a:pPr marL="0" indent="0">
              <a:lnSpc>
                <a:spcPct val="100000"/>
              </a:lnSpc>
              <a:spcBef>
                <a:spcPts val="0"/>
              </a:spcBef>
              <a:buNone/>
            </a:pPr>
            <a:r>
              <a:rPr lang="en-US" sz="1900" dirty="0" smtClean="0"/>
              <a:t>	if </a:t>
            </a:r>
            <a:r>
              <a:rPr lang="en-US" sz="1900" dirty="0"/>
              <a:t>(</a:t>
            </a:r>
            <a:r>
              <a:rPr lang="en-US" sz="1900" dirty="0" err="1"/>
              <a:t>in.read</a:t>
            </a:r>
            <a:r>
              <a:rPr lang="en-US" sz="1900" dirty="0" smtClean="0"/>
              <a:t>()) {</a:t>
            </a:r>
            <a:endParaRPr lang="en-US" sz="1900" dirty="0"/>
          </a:p>
          <a:p>
            <a:pPr marL="0" indent="0">
              <a:lnSpc>
                <a:spcPct val="100000"/>
              </a:lnSpc>
              <a:spcBef>
                <a:spcPts val="0"/>
              </a:spcBef>
              <a:buNone/>
            </a:pPr>
            <a:r>
              <a:rPr lang="en-US" sz="1900" dirty="0" smtClean="0"/>
              <a:t>	</a:t>
            </a:r>
            <a:r>
              <a:rPr lang="en-US" sz="1900" dirty="0" err="1" smtClean="0"/>
              <a:t>next_state</a:t>
            </a:r>
            <a:r>
              <a:rPr lang="en-US" sz="1900" dirty="0" smtClean="0"/>
              <a:t> </a:t>
            </a:r>
            <a:r>
              <a:rPr lang="en-US" sz="1900" dirty="0"/>
              <a:t>= 1</a:t>
            </a:r>
            <a:r>
              <a:rPr lang="en-US" sz="1900" dirty="0" smtClean="0"/>
              <a:t>;</a:t>
            </a:r>
          </a:p>
          <a:p>
            <a:pPr marL="0" indent="0">
              <a:lnSpc>
                <a:spcPct val="100000"/>
              </a:lnSpc>
              <a:spcBef>
                <a:spcPts val="0"/>
              </a:spcBef>
              <a:buNone/>
            </a:pPr>
            <a:r>
              <a:rPr lang="en-US" sz="1900" dirty="0"/>
              <a:t>	</a:t>
            </a:r>
            <a:r>
              <a:rPr lang="en-US" sz="1900" dirty="0" smtClean="0"/>
              <a:t>out=0;}</a:t>
            </a:r>
            <a:endParaRPr lang="en-US" sz="1900" dirty="0"/>
          </a:p>
          <a:p>
            <a:pPr marL="0" indent="0">
              <a:lnSpc>
                <a:spcPct val="100000"/>
              </a:lnSpc>
              <a:spcBef>
                <a:spcPts val="0"/>
              </a:spcBef>
              <a:buNone/>
            </a:pPr>
            <a:r>
              <a:rPr lang="en-US" sz="1900" dirty="0" smtClean="0"/>
              <a:t>	else {</a:t>
            </a:r>
          </a:p>
          <a:p>
            <a:pPr marL="0" indent="0">
              <a:lnSpc>
                <a:spcPct val="100000"/>
              </a:lnSpc>
              <a:spcBef>
                <a:spcPts val="0"/>
              </a:spcBef>
              <a:buNone/>
            </a:pPr>
            <a:r>
              <a:rPr lang="en-US" sz="1900" dirty="0" smtClean="0"/>
              <a:t>	</a:t>
            </a:r>
            <a:r>
              <a:rPr lang="en-US" sz="1900" dirty="0" err="1" smtClean="0"/>
              <a:t>next_state</a:t>
            </a:r>
            <a:r>
              <a:rPr lang="en-US" sz="1900" dirty="0" smtClean="0"/>
              <a:t> </a:t>
            </a:r>
            <a:r>
              <a:rPr lang="en-US" sz="1900" dirty="0"/>
              <a:t>= 0</a:t>
            </a:r>
            <a:r>
              <a:rPr lang="en-US" sz="1900" dirty="0" smtClean="0"/>
              <a:t>; </a:t>
            </a:r>
          </a:p>
          <a:p>
            <a:pPr marL="0" indent="0">
              <a:lnSpc>
                <a:spcPct val="100000"/>
              </a:lnSpc>
              <a:spcBef>
                <a:spcPts val="0"/>
              </a:spcBef>
              <a:buNone/>
            </a:pPr>
            <a:r>
              <a:rPr lang="en-US" sz="1900" dirty="0"/>
              <a:t>	</a:t>
            </a:r>
            <a:r>
              <a:rPr lang="en-US" sz="1900" dirty="0" smtClean="0"/>
              <a:t>out=0;} </a:t>
            </a:r>
          </a:p>
          <a:p>
            <a:pPr marL="0" indent="0">
              <a:lnSpc>
                <a:spcPct val="100000"/>
              </a:lnSpc>
              <a:spcBef>
                <a:spcPts val="0"/>
              </a:spcBef>
              <a:buNone/>
            </a:pPr>
            <a:r>
              <a:rPr lang="en-US" sz="1900" dirty="0" smtClean="0"/>
              <a:t>break; </a:t>
            </a:r>
            <a:r>
              <a:rPr lang="en-US" sz="1900" dirty="0"/>
              <a:t>	</a:t>
            </a:r>
          </a:p>
        </p:txBody>
      </p:sp>
      <p:pic>
        <p:nvPicPr>
          <p:cNvPr id="2" name="Picture 1"/>
          <p:cNvPicPr>
            <a:picLocks noChangeAspect="1"/>
          </p:cNvPicPr>
          <p:nvPr/>
        </p:nvPicPr>
        <p:blipFill>
          <a:blip r:embed="rId2"/>
          <a:stretch>
            <a:fillRect/>
          </a:stretch>
        </p:blipFill>
        <p:spPr>
          <a:xfrm>
            <a:off x="3327817" y="641498"/>
            <a:ext cx="5621312" cy="1996771"/>
          </a:xfrm>
          <a:prstGeom prst="rect">
            <a:avLst/>
          </a:prstGeom>
        </p:spPr>
      </p:pic>
    </p:spTree>
    <p:extLst>
      <p:ext uri="{BB962C8B-B14F-4D97-AF65-F5344CB8AC3E}">
        <p14:creationId xmlns:p14="http://schemas.microsoft.com/office/powerpoint/2010/main" val="169987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0" y="1"/>
            <a:ext cx="9144000" cy="6858000"/>
          </a:xfrm>
          <a:solidFill>
            <a:schemeClr val="bg2"/>
          </a:solidFill>
        </p:spPr>
        <p:txBody>
          <a:bodyPr>
            <a:noAutofit/>
          </a:bodyPr>
          <a:lstStyle/>
          <a:p>
            <a:pPr marL="0" indent="0">
              <a:lnSpc>
                <a:spcPct val="120000"/>
              </a:lnSpc>
              <a:spcBef>
                <a:spcPts val="0"/>
              </a:spcBef>
              <a:buNone/>
            </a:pPr>
            <a:r>
              <a:rPr lang="en-US" sz="2100" dirty="0" smtClean="0"/>
              <a:t>case </a:t>
            </a:r>
            <a:r>
              <a:rPr lang="en-US" sz="2100" dirty="0"/>
              <a:t>1:</a:t>
            </a:r>
          </a:p>
          <a:p>
            <a:pPr marL="0" indent="0">
              <a:lnSpc>
                <a:spcPct val="120000"/>
              </a:lnSpc>
              <a:spcBef>
                <a:spcPts val="0"/>
              </a:spcBef>
              <a:buNone/>
            </a:pPr>
            <a:r>
              <a:rPr lang="en-US" sz="2100" dirty="0" smtClean="0"/>
              <a:t>	if </a:t>
            </a:r>
            <a:r>
              <a:rPr lang="en-US" sz="2100" dirty="0"/>
              <a:t>(</a:t>
            </a:r>
            <a:r>
              <a:rPr lang="en-US" sz="2100" dirty="0" err="1"/>
              <a:t>in.read</a:t>
            </a:r>
            <a:r>
              <a:rPr lang="en-US" sz="2100" dirty="0"/>
              <a:t>()){</a:t>
            </a:r>
          </a:p>
          <a:p>
            <a:pPr marL="0" indent="0">
              <a:lnSpc>
                <a:spcPct val="120000"/>
              </a:lnSpc>
              <a:spcBef>
                <a:spcPts val="0"/>
              </a:spcBef>
              <a:buNone/>
            </a:pPr>
            <a:r>
              <a:rPr lang="en-US" sz="2100" dirty="0" smtClean="0"/>
              <a:t>	</a:t>
            </a:r>
            <a:r>
              <a:rPr lang="en-US" sz="2100" dirty="0" err="1" smtClean="0"/>
              <a:t>next_state</a:t>
            </a:r>
            <a:r>
              <a:rPr lang="en-US" sz="2100" dirty="0" smtClean="0"/>
              <a:t> </a:t>
            </a:r>
            <a:r>
              <a:rPr lang="en-US" sz="2100" dirty="0"/>
              <a:t>= 1;out=0;}</a:t>
            </a:r>
          </a:p>
          <a:p>
            <a:pPr marL="0" indent="0">
              <a:lnSpc>
                <a:spcPct val="120000"/>
              </a:lnSpc>
              <a:spcBef>
                <a:spcPts val="0"/>
              </a:spcBef>
              <a:buNone/>
            </a:pPr>
            <a:r>
              <a:rPr lang="en-US" sz="2100" dirty="0" smtClean="0"/>
              <a:t>	else</a:t>
            </a:r>
            <a:r>
              <a:rPr lang="en-US" sz="2100" dirty="0"/>
              <a:t>{</a:t>
            </a:r>
          </a:p>
          <a:p>
            <a:pPr marL="0" indent="0">
              <a:lnSpc>
                <a:spcPct val="120000"/>
              </a:lnSpc>
              <a:spcBef>
                <a:spcPts val="0"/>
              </a:spcBef>
              <a:buNone/>
            </a:pPr>
            <a:r>
              <a:rPr lang="en-US" sz="2100" dirty="0" smtClean="0"/>
              <a:t>	</a:t>
            </a:r>
            <a:r>
              <a:rPr lang="en-US" sz="2100" dirty="0" err="1" smtClean="0"/>
              <a:t>next_state</a:t>
            </a:r>
            <a:r>
              <a:rPr lang="en-US" sz="2100" dirty="0" smtClean="0"/>
              <a:t> </a:t>
            </a:r>
            <a:r>
              <a:rPr lang="en-US" sz="2100" dirty="0"/>
              <a:t>= 2;out=0;}</a:t>
            </a:r>
          </a:p>
          <a:p>
            <a:pPr marL="0" indent="0">
              <a:lnSpc>
                <a:spcPct val="120000"/>
              </a:lnSpc>
              <a:spcBef>
                <a:spcPts val="0"/>
              </a:spcBef>
              <a:buNone/>
            </a:pPr>
            <a:r>
              <a:rPr lang="en-US" sz="2100" dirty="0" smtClean="0"/>
              <a:t>	break</a:t>
            </a:r>
            <a:r>
              <a:rPr lang="en-US" sz="2100" dirty="0"/>
              <a:t>;</a:t>
            </a:r>
          </a:p>
          <a:p>
            <a:pPr marL="0" indent="0">
              <a:lnSpc>
                <a:spcPct val="120000"/>
              </a:lnSpc>
              <a:spcBef>
                <a:spcPts val="0"/>
              </a:spcBef>
              <a:buNone/>
            </a:pPr>
            <a:r>
              <a:rPr lang="en-US" sz="2100" dirty="0" smtClean="0"/>
              <a:t>case </a:t>
            </a:r>
            <a:r>
              <a:rPr lang="en-US" sz="2100" dirty="0"/>
              <a:t>2:</a:t>
            </a:r>
          </a:p>
          <a:p>
            <a:pPr marL="0" indent="0">
              <a:lnSpc>
                <a:spcPct val="120000"/>
              </a:lnSpc>
              <a:spcBef>
                <a:spcPts val="0"/>
              </a:spcBef>
              <a:buNone/>
            </a:pPr>
            <a:r>
              <a:rPr lang="en-US" sz="2100" dirty="0" smtClean="0"/>
              <a:t>	if </a:t>
            </a:r>
            <a:r>
              <a:rPr lang="en-US" sz="2100" dirty="0"/>
              <a:t>(</a:t>
            </a:r>
            <a:r>
              <a:rPr lang="en-US" sz="2100" dirty="0" err="1"/>
              <a:t>in.read</a:t>
            </a:r>
            <a:r>
              <a:rPr lang="en-US" sz="2100" dirty="0"/>
              <a:t>()){</a:t>
            </a:r>
          </a:p>
          <a:p>
            <a:pPr marL="0" indent="0">
              <a:lnSpc>
                <a:spcPct val="120000"/>
              </a:lnSpc>
              <a:spcBef>
                <a:spcPts val="0"/>
              </a:spcBef>
              <a:buNone/>
            </a:pPr>
            <a:r>
              <a:rPr lang="en-US" sz="2100" dirty="0" smtClean="0"/>
              <a:t>	</a:t>
            </a:r>
            <a:r>
              <a:rPr lang="en-US" sz="2100" dirty="0" err="1" smtClean="0"/>
              <a:t>next_state</a:t>
            </a:r>
            <a:r>
              <a:rPr lang="en-US" sz="2100" dirty="0" smtClean="0"/>
              <a:t> </a:t>
            </a:r>
            <a:r>
              <a:rPr lang="en-US" sz="2100" dirty="0"/>
              <a:t>= 1;out=1;}</a:t>
            </a:r>
          </a:p>
          <a:p>
            <a:pPr marL="0" indent="0">
              <a:lnSpc>
                <a:spcPct val="120000"/>
              </a:lnSpc>
              <a:spcBef>
                <a:spcPts val="0"/>
              </a:spcBef>
              <a:buNone/>
            </a:pPr>
            <a:r>
              <a:rPr lang="en-US" sz="2100" dirty="0" smtClean="0"/>
              <a:t>	else</a:t>
            </a:r>
            <a:r>
              <a:rPr lang="en-US" sz="2100" dirty="0"/>
              <a:t>{</a:t>
            </a:r>
          </a:p>
          <a:p>
            <a:pPr marL="0" indent="0">
              <a:lnSpc>
                <a:spcPct val="120000"/>
              </a:lnSpc>
              <a:spcBef>
                <a:spcPts val="0"/>
              </a:spcBef>
              <a:buNone/>
            </a:pPr>
            <a:r>
              <a:rPr lang="en-US" sz="2100" dirty="0" smtClean="0"/>
              <a:t>	</a:t>
            </a:r>
            <a:r>
              <a:rPr lang="en-US" sz="2100" dirty="0" err="1" smtClean="0"/>
              <a:t>next_state</a:t>
            </a:r>
            <a:r>
              <a:rPr lang="en-US" sz="2100" dirty="0" smtClean="0"/>
              <a:t> </a:t>
            </a:r>
            <a:r>
              <a:rPr lang="en-US" sz="2100" dirty="0"/>
              <a:t>= 0;out=0;}</a:t>
            </a:r>
          </a:p>
          <a:p>
            <a:pPr marL="0" indent="0">
              <a:lnSpc>
                <a:spcPct val="120000"/>
              </a:lnSpc>
              <a:spcBef>
                <a:spcPts val="0"/>
              </a:spcBef>
              <a:buNone/>
            </a:pPr>
            <a:r>
              <a:rPr lang="en-US" sz="2100" dirty="0" smtClean="0"/>
              <a:t>	break</a:t>
            </a:r>
            <a:r>
              <a:rPr lang="en-US" sz="2100" dirty="0"/>
              <a:t>;</a:t>
            </a:r>
          </a:p>
          <a:p>
            <a:pPr marL="0" indent="0">
              <a:lnSpc>
                <a:spcPct val="120000"/>
              </a:lnSpc>
              <a:spcBef>
                <a:spcPts val="0"/>
              </a:spcBef>
              <a:buNone/>
            </a:pPr>
            <a:r>
              <a:rPr lang="en-US" sz="2100" dirty="0" smtClean="0"/>
              <a:t>default</a:t>
            </a:r>
            <a:r>
              <a:rPr lang="en-US" sz="2100" dirty="0"/>
              <a:t>:</a:t>
            </a:r>
          </a:p>
          <a:p>
            <a:pPr marL="0" indent="0">
              <a:lnSpc>
                <a:spcPct val="120000"/>
              </a:lnSpc>
              <a:spcBef>
                <a:spcPts val="0"/>
              </a:spcBef>
              <a:buNone/>
            </a:pPr>
            <a:r>
              <a:rPr lang="en-US" sz="2100" dirty="0" smtClean="0"/>
              <a:t>	{</a:t>
            </a:r>
          </a:p>
          <a:p>
            <a:pPr marL="0" indent="0">
              <a:lnSpc>
                <a:spcPct val="120000"/>
              </a:lnSpc>
              <a:spcBef>
                <a:spcPts val="0"/>
              </a:spcBef>
              <a:buNone/>
            </a:pPr>
            <a:r>
              <a:rPr lang="en-US" sz="2100" dirty="0"/>
              <a:t>	</a:t>
            </a:r>
            <a:r>
              <a:rPr lang="en-US" sz="2100" dirty="0" err="1" smtClean="0"/>
              <a:t>next_state</a:t>
            </a:r>
            <a:r>
              <a:rPr lang="en-US" sz="2100" dirty="0" smtClean="0"/>
              <a:t> </a:t>
            </a:r>
            <a:r>
              <a:rPr lang="en-US" sz="2100" dirty="0"/>
              <a:t>= 0;out=0;}</a:t>
            </a:r>
          </a:p>
          <a:p>
            <a:pPr marL="0" indent="0">
              <a:lnSpc>
                <a:spcPct val="120000"/>
              </a:lnSpc>
              <a:spcBef>
                <a:spcPts val="0"/>
              </a:spcBef>
              <a:buNone/>
            </a:pPr>
            <a:r>
              <a:rPr lang="en-US" sz="2100" dirty="0" smtClean="0"/>
              <a:t>	break</a:t>
            </a:r>
            <a:r>
              <a:rPr lang="en-US" sz="2100" dirty="0"/>
              <a:t>;</a:t>
            </a:r>
          </a:p>
          <a:p>
            <a:pPr marL="0" indent="0">
              <a:lnSpc>
                <a:spcPct val="120000"/>
              </a:lnSpc>
              <a:spcBef>
                <a:spcPts val="0"/>
              </a:spcBef>
              <a:buNone/>
            </a:pPr>
            <a:r>
              <a:rPr lang="en-US" sz="2100" dirty="0" smtClean="0"/>
              <a:t>	}</a:t>
            </a:r>
            <a:endParaRPr lang="en-US" sz="2100" dirty="0"/>
          </a:p>
          <a:p>
            <a:pPr marL="0" indent="0">
              <a:lnSpc>
                <a:spcPct val="120000"/>
              </a:lnSpc>
              <a:spcBef>
                <a:spcPts val="0"/>
              </a:spcBef>
              <a:buNone/>
            </a:pPr>
            <a:r>
              <a:rPr lang="en-US" sz="2100" dirty="0" smtClean="0"/>
              <a:t>}</a:t>
            </a:r>
            <a:endParaRPr lang="en-US" sz="2100" dirty="0"/>
          </a:p>
        </p:txBody>
      </p:sp>
      <p:pic>
        <p:nvPicPr>
          <p:cNvPr id="5" name="Picture 4"/>
          <p:cNvPicPr>
            <a:picLocks noChangeAspect="1"/>
          </p:cNvPicPr>
          <p:nvPr/>
        </p:nvPicPr>
        <p:blipFill>
          <a:blip r:embed="rId2"/>
          <a:stretch>
            <a:fillRect/>
          </a:stretch>
        </p:blipFill>
        <p:spPr>
          <a:xfrm>
            <a:off x="3522688" y="941301"/>
            <a:ext cx="5621312" cy="1996771"/>
          </a:xfrm>
          <a:prstGeom prst="rect">
            <a:avLst/>
          </a:prstGeom>
        </p:spPr>
      </p:pic>
    </p:spTree>
    <p:extLst>
      <p:ext uri="{BB962C8B-B14F-4D97-AF65-F5344CB8AC3E}">
        <p14:creationId xmlns:p14="http://schemas.microsoft.com/office/powerpoint/2010/main" val="307756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189914" y="168812"/>
            <a:ext cx="4038600" cy="2166425"/>
          </a:xfrm>
          <a:solidFill>
            <a:schemeClr val="bg2"/>
          </a:solidFill>
        </p:spPr>
        <p:txBody>
          <a:bodyPr>
            <a:noAutofit/>
          </a:bodyPr>
          <a:lstStyle/>
          <a:p>
            <a:pPr marL="0" indent="0">
              <a:lnSpc>
                <a:spcPct val="120000"/>
              </a:lnSpc>
              <a:spcBef>
                <a:spcPts val="0"/>
              </a:spcBef>
              <a:buNone/>
            </a:pPr>
            <a:r>
              <a:rPr lang="en-US" sz="1800" dirty="0"/>
              <a:t>SC_CTOR(</a:t>
            </a:r>
            <a:r>
              <a:rPr lang="en-US" sz="1800" dirty="0" err="1"/>
              <a:t>fsm</a:t>
            </a:r>
            <a:r>
              <a:rPr lang="en-US" sz="1800" dirty="0"/>
              <a:t>){</a:t>
            </a:r>
          </a:p>
          <a:p>
            <a:pPr marL="0" indent="0">
              <a:lnSpc>
                <a:spcPct val="120000"/>
              </a:lnSpc>
              <a:spcBef>
                <a:spcPts val="0"/>
              </a:spcBef>
              <a:buNone/>
            </a:pPr>
            <a:r>
              <a:rPr lang="en-US" sz="1800" dirty="0"/>
              <a:t>SC_METHOD(</a:t>
            </a:r>
            <a:r>
              <a:rPr lang="en-US" sz="1800" dirty="0" err="1"/>
              <a:t>update_state</a:t>
            </a:r>
            <a:r>
              <a:rPr lang="en-US" sz="1800" dirty="0"/>
              <a:t>);</a:t>
            </a:r>
          </a:p>
          <a:p>
            <a:pPr marL="0" indent="0">
              <a:lnSpc>
                <a:spcPct val="120000"/>
              </a:lnSpc>
              <a:spcBef>
                <a:spcPts val="0"/>
              </a:spcBef>
              <a:buNone/>
            </a:pPr>
            <a:r>
              <a:rPr lang="en-US" sz="1800" dirty="0"/>
              <a:t>sensitive &lt;&lt; </a:t>
            </a:r>
            <a:r>
              <a:rPr lang="en-US" sz="1800" dirty="0" err="1"/>
              <a:t>clk.pos</a:t>
            </a:r>
            <a:r>
              <a:rPr lang="en-US" sz="1800" dirty="0"/>
              <a:t>()&lt;&lt;</a:t>
            </a:r>
            <a:r>
              <a:rPr lang="en-US" sz="1800" dirty="0" err="1"/>
              <a:t>rst</a:t>
            </a:r>
            <a:r>
              <a:rPr lang="en-US" sz="1800" dirty="0"/>
              <a:t>;</a:t>
            </a:r>
          </a:p>
          <a:p>
            <a:pPr marL="0" indent="0">
              <a:lnSpc>
                <a:spcPct val="120000"/>
              </a:lnSpc>
              <a:spcBef>
                <a:spcPts val="0"/>
              </a:spcBef>
              <a:buNone/>
            </a:pPr>
            <a:r>
              <a:rPr lang="en-US" sz="1800" dirty="0"/>
              <a:t>SC_METHOD(</a:t>
            </a:r>
            <a:r>
              <a:rPr lang="en-US" sz="1800" dirty="0" err="1"/>
              <a:t>ns_logic</a:t>
            </a:r>
            <a:r>
              <a:rPr lang="en-US" sz="1800" dirty="0"/>
              <a:t>);</a:t>
            </a:r>
          </a:p>
          <a:p>
            <a:pPr marL="0" indent="0">
              <a:lnSpc>
                <a:spcPct val="120000"/>
              </a:lnSpc>
              <a:spcBef>
                <a:spcPts val="0"/>
              </a:spcBef>
              <a:buNone/>
            </a:pPr>
            <a:r>
              <a:rPr lang="en-US" sz="1800" dirty="0"/>
              <a:t>sensitive &lt;&lt;</a:t>
            </a:r>
            <a:r>
              <a:rPr lang="en-US" sz="1800" dirty="0" err="1"/>
              <a:t>clk.pos</a:t>
            </a:r>
            <a:r>
              <a:rPr lang="en-US" sz="1800" dirty="0"/>
              <a:t>()&lt;&lt;in&lt;&lt;</a:t>
            </a:r>
            <a:r>
              <a:rPr lang="en-US" sz="1800" dirty="0" err="1"/>
              <a:t>rst</a:t>
            </a:r>
            <a:r>
              <a:rPr lang="en-US" sz="1800" dirty="0"/>
              <a:t>;</a:t>
            </a:r>
          </a:p>
          <a:p>
            <a:pPr marL="0" indent="0">
              <a:lnSpc>
                <a:spcPct val="120000"/>
              </a:lnSpc>
              <a:spcBef>
                <a:spcPts val="0"/>
              </a:spcBef>
              <a:buNone/>
            </a:pPr>
            <a:r>
              <a:rPr lang="en-US" sz="1800" dirty="0"/>
              <a:t>}};</a:t>
            </a:r>
          </a:p>
          <a:p>
            <a:pPr marL="0" indent="0">
              <a:lnSpc>
                <a:spcPct val="120000"/>
              </a:lnSpc>
              <a:spcBef>
                <a:spcPts val="0"/>
              </a:spcBef>
              <a:buNone/>
            </a:pPr>
            <a:endParaRPr lang="en-US" sz="1800" dirty="0"/>
          </a:p>
        </p:txBody>
      </p:sp>
      <p:sp>
        <p:nvSpPr>
          <p:cNvPr id="4" name="Content Placeholder 3"/>
          <p:cNvSpPr>
            <a:spLocks noGrp="1"/>
          </p:cNvSpPr>
          <p:nvPr>
            <p:ph sz="half" idx="2"/>
          </p:nvPr>
        </p:nvSpPr>
        <p:spPr>
          <a:xfrm>
            <a:off x="4648200" y="567632"/>
            <a:ext cx="4038600" cy="5078313"/>
          </a:xfrm>
        </p:spPr>
        <p:txBody>
          <a:bodyPr>
            <a:noAutofit/>
          </a:bodyPr>
          <a:lstStyle/>
          <a:p>
            <a:pPr marL="0" indent="0">
              <a:lnSpc>
                <a:spcPct val="120000"/>
              </a:lnSpc>
              <a:spcBef>
                <a:spcPts val="0"/>
              </a:spcBef>
              <a:buNone/>
            </a:pPr>
            <a:endParaRPr lang="en-US" sz="1800" dirty="0"/>
          </a:p>
          <a:p>
            <a:pPr marL="0" indent="0">
              <a:lnSpc>
                <a:spcPct val="120000"/>
              </a:lnSpc>
              <a:spcBef>
                <a:spcPts val="0"/>
              </a:spcBef>
              <a:buNone/>
            </a:pPr>
            <a:endParaRPr lang="en-US" sz="1800" dirty="0"/>
          </a:p>
          <a:p>
            <a:pPr marL="0" indent="0">
              <a:lnSpc>
                <a:spcPct val="120000"/>
              </a:lnSpc>
              <a:spcBef>
                <a:spcPts val="0"/>
              </a:spcBef>
              <a:buNone/>
            </a:pPr>
            <a:endParaRPr lang="en-US" sz="1800" dirty="0"/>
          </a:p>
          <a:p>
            <a:endParaRPr lang="en-US" sz="1800" dirty="0"/>
          </a:p>
        </p:txBody>
      </p:sp>
      <p:sp>
        <p:nvSpPr>
          <p:cNvPr id="2" name="Rectangle 1"/>
          <p:cNvSpPr/>
          <p:nvPr/>
        </p:nvSpPr>
        <p:spPr>
          <a:xfrm>
            <a:off x="4891087" y="563764"/>
            <a:ext cx="3795713" cy="5078313"/>
          </a:xfrm>
          <a:prstGeom prst="rect">
            <a:avLst/>
          </a:prstGeom>
          <a:solidFill>
            <a:schemeClr val="accent1">
              <a:lumMod val="20000"/>
              <a:lumOff val="80000"/>
            </a:schemeClr>
          </a:solidFill>
        </p:spPr>
        <p:txBody>
          <a:bodyPr wrap="square">
            <a:spAutoFit/>
          </a:bodyPr>
          <a:lstStyle/>
          <a:p>
            <a:r>
              <a:rPr lang="en-US" dirty="0" err="1" smtClean="0">
                <a:latin typeface="Courier New" panose="02070309020205020404" pitchFamily="49" charset="0"/>
              </a:rPr>
              <a:t>rst.write</a:t>
            </a:r>
            <a:r>
              <a:rPr lang="en-US" dirty="0" smtClean="0">
                <a:latin typeface="Courier New" panose="02070309020205020404" pitchFamily="49" charset="0"/>
              </a:rPr>
              <a:t>(false</a:t>
            </a:r>
            <a:r>
              <a:rPr lang="en-US" dirty="0">
                <a:latin typeface="Courier New" panose="02070309020205020404" pitchFamily="49" charset="0"/>
              </a:rPr>
              <a:t>);</a:t>
            </a:r>
          </a:p>
          <a:p>
            <a:r>
              <a:rPr lang="en-US" dirty="0" err="1" smtClean="0">
                <a:latin typeface="Courier New" panose="02070309020205020404" pitchFamily="49" charset="0"/>
              </a:rPr>
              <a:t>in.write</a:t>
            </a:r>
            <a:r>
              <a:rPr lang="en-US" dirty="0" smtClean="0">
                <a:latin typeface="Courier New" panose="02070309020205020404" pitchFamily="49" charset="0"/>
              </a:rPr>
              <a:t>(true</a:t>
            </a:r>
            <a:r>
              <a:rPr lang="en-US" dirty="0">
                <a:latin typeface="Courier New" panose="02070309020205020404" pitchFamily="49" charset="0"/>
              </a:rPr>
              <a:t>);</a:t>
            </a:r>
          </a:p>
          <a:p>
            <a:r>
              <a:rPr lang="en-US" dirty="0" smtClean="0">
                <a:latin typeface="Courier New" panose="02070309020205020404" pitchFamily="49" charset="0"/>
              </a:rPr>
              <a:t>wait</a:t>
            </a:r>
            <a:r>
              <a:rPr lang="en-US" dirty="0">
                <a:latin typeface="Courier New" panose="02070309020205020404" pitchFamily="49" charset="0"/>
              </a:rPr>
              <a:t>();</a:t>
            </a:r>
          </a:p>
          <a:p>
            <a:r>
              <a:rPr lang="en-US" dirty="0" err="1" smtClean="0">
                <a:latin typeface="Courier New" panose="02070309020205020404" pitchFamily="49" charset="0"/>
              </a:rPr>
              <a:t>in.write</a:t>
            </a:r>
            <a:r>
              <a:rPr lang="en-US" dirty="0" smtClean="0">
                <a:latin typeface="Courier New" panose="02070309020205020404" pitchFamily="49" charset="0"/>
              </a:rPr>
              <a:t>(false</a:t>
            </a:r>
            <a:r>
              <a:rPr lang="en-US" dirty="0">
                <a:latin typeface="Courier New" panose="02070309020205020404" pitchFamily="49" charset="0"/>
              </a:rPr>
              <a:t>);</a:t>
            </a:r>
          </a:p>
          <a:p>
            <a:r>
              <a:rPr lang="en-US" dirty="0" smtClean="0">
                <a:latin typeface="Courier New" panose="02070309020205020404" pitchFamily="49" charset="0"/>
              </a:rPr>
              <a:t>wait</a:t>
            </a:r>
            <a:r>
              <a:rPr lang="en-US" dirty="0">
                <a:latin typeface="Courier New" panose="02070309020205020404" pitchFamily="49" charset="0"/>
              </a:rPr>
              <a:t>();</a:t>
            </a:r>
          </a:p>
          <a:p>
            <a:r>
              <a:rPr lang="en-US" dirty="0" err="1" smtClean="0">
                <a:latin typeface="Courier New" panose="02070309020205020404" pitchFamily="49" charset="0"/>
              </a:rPr>
              <a:t>in.write</a:t>
            </a:r>
            <a:r>
              <a:rPr lang="en-US" dirty="0" smtClean="0">
                <a:latin typeface="Courier New" panose="02070309020205020404" pitchFamily="49" charset="0"/>
              </a:rPr>
              <a:t>(true</a:t>
            </a:r>
            <a:r>
              <a:rPr lang="en-US" dirty="0">
                <a:latin typeface="Courier New" panose="02070309020205020404" pitchFamily="49" charset="0"/>
              </a:rPr>
              <a:t>);</a:t>
            </a:r>
          </a:p>
          <a:p>
            <a:r>
              <a:rPr lang="en-US" dirty="0" smtClean="0">
                <a:latin typeface="Courier New" panose="02070309020205020404" pitchFamily="49" charset="0"/>
              </a:rPr>
              <a:t>wait</a:t>
            </a:r>
            <a:r>
              <a:rPr lang="en-US" dirty="0">
                <a:latin typeface="Courier New" panose="02070309020205020404" pitchFamily="49" charset="0"/>
              </a:rPr>
              <a:t>();</a:t>
            </a:r>
          </a:p>
          <a:p>
            <a:r>
              <a:rPr lang="en-US" dirty="0" err="1" smtClean="0">
                <a:latin typeface="Courier New" panose="02070309020205020404" pitchFamily="49" charset="0"/>
              </a:rPr>
              <a:t>in.write</a:t>
            </a:r>
            <a:r>
              <a:rPr lang="en-US" dirty="0" smtClean="0">
                <a:latin typeface="Courier New" panose="02070309020205020404" pitchFamily="49" charset="0"/>
              </a:rPr>
              <a:t>(false</a:t>
            </a:r>
            <a:r>
              <a:rPr lang="en-US" dirty="0">
                <a:latin typeface="Courier New" panose="02070309020205020404" pitchFamily="49" charset="0"/>
              </a:rPr>
              <a:t>);</a:t>
            </a:r>
          </a:p>
          <a:p>
            <a:r>
              <a:rPr lang="en-US" dirty="0" smtClean="0">
                <a:latin typeface="Courier New" panose="02070309020205020404" pitchFamily="49" charset="0"/>
              </a:rPr>
              <a:t>wait</a:t>
            </a:r>
            <a:r>
              <a:rPr lang="en-US" dirty="0">
                <a:latin typeface="Courier New" panose="02070309020205020404" pitchFamily="49" charset="0"/>
              </a:rPr>
              <a:t>();</a:t>
            </a:r>
          </a:p>
          <a:p>
            <a:r>
              <a:rPr lang="en-US" dirty="0" smtClean="0">
                <a:latin typeface="Courier New" panose="02070309020205020404" pitchFamily="49" charset="0"/>
              </a:rPr>
              <a:t>}</a:t>
            </a:r>
            <a:endParaRPr lang="en-US" dirty="0">
              <a:latin typeface="Courier New" panose="02070309020205020404" pitchFamily="49" charset="0"/>
            </a:endParaRPr>
          </a:p>
          <a:p>
            <a:endParaRPr lang="en-US" dirty="0">
              <a:latin typeface="Courier New" panose="02070309020205020404" pitchFamily="49" charset="0"/>
            </a:endParaRPr>
          </a:p>
          <a:p>
            <a:r>
              <a:rPr lang="en-US" dirty="0">
                <a:latin typeface="Courier New" panose="02070309020205020404" pitchFamily="49" charset="0"/>
              </a:rPr>
              <a:t>SC_CTOR(driver)</a:t>
            </a:r>
          </a:p>
          <a:p>
            <a:r>
              <a:rPr lang="en-US" dirty="0" smtClean="0">
                <a:latin typeface="Courier New" panose="02070309020205020404" pitchFamily="49" charset="0"/>
              </a:rPr>
              <a:t>{</a:t>
            </a:r>
            <a:endParaRPr lang="en-US" dirty="0">
              <a:latin typeface="Courier New" panose="02070309020205020404" pitchFamily="49" charset="0"/>
            </a:endParaRPr>
          </a:p>
          <a:p>
            <a:r>
              <a:rPr lang="en-US" dirty="0" smtClean="0">
                <a:latin typeface="Courier New" panose="02070309020205020404" pitchFamily="49" charset="0"/>
              </a:rPr>
              <a:t>SC_THREAD(inputs</a:t>
            </a:r>
            <a:r>
              <a:rPr lang="en-US" dirty="0">
                <a:latin typeface="Courier New" panose="02070309020205020404" pitchFamily="49" charset="0"/>
              </a:rPr>
              <a:t>);</a:t>
            </a:r>
          </a:p>
          <a:p>
            <a:r>
              <a:rPr lang="en-US" dirty="0" smtClean="0">
                <a:latin typeface="Courier New" panose="02070309020205020404" pitchFamily="49" charset="0"/>
              </a:rPr>
              <a:t>sensitive </a:t>
            </a:r>
            <a:r>
              <a:rPr lang="en-US" dirty="0">
                <a:latin typeface="Courier New" panose="02070309020205020404" pitchFamily="49" charset="0"/>
              </a:rPr>
              <a:t>&lt;&lt; </a:t>
            </a:r>
            <a:r>
              <a:rPr lang="en-US" dirty="0" err="1">
                <a:latin typeface="Courier New" panose="02070309020205020404" pitchFamily="49" charset="0"/>
              </a:rPr>
              <a:t>clk.pos</a:t>
            </a:r>
            <a:r>
              <a:rPr lang="en-US" dirty="0">
                <a:latin typeface="Courier New" panose="02070309020205020404" pitchFamily="49" charset="0"/>
              </a:rPr>
              <a:t>();</a:t>
            </a:r>
          </a:p>
          <a:p>
            <a:r>
              <a:rPr lang="en-US" dirty="0" smtClean="0">
                <a:latin typeface="Courier New" panose="02070309020205020404" pitchFamily="49" charset="0"/>
              </a:rPr>
              <a:t>}</a:t>
            </a:r>
            <a:endParaRPr lang="en-US" dirty="0">
              <a:latin typeface="Courier New" panose="02070309020205020404" pitchFamily="49" charset="0"/>
            </a:endParaRPr>
          </a:p>
          <a:p>
            <a:r>
              <a:rPr lang="en-US" dirty="0">
                <a:latin typeface="Courier New" panose="02070309020205020404" pitchFamily="49" charset="0"/>
              </a:rPr>
              <a:t>};</a:t>
            </a:r>
          </a:p>
          <a:p>
            <a:endParaRPr lang="en-US" dirty="0">
              <a:latin typeface="Courier New" panose="02070309020205020404" pitchFamily="49" charset="0"/>
            </a:endParaRPr>
          </a:p>
        </p:txBody>
      </p:sp>
      <p:sp>
        <p:nvSpPr>
          <p:cNvPr id="5" name="Rectangle 4"/>
          <p:cNvSpPr/>
          <p:nvPr/>
        </p:nvSpPr>
        <p:spPr>
          <a:xfrm>
            <a:off x="76200" y="2468342"/>
            <a:ext cx="4572000" cy="3693319"/>
          </a:xfrm>
          <a:prstGeom prst="rect">
            <a:avLst/>
          </a:prstGeom>
          <a:solidFill>
            <a:schemeClr val="accent1">
              <a:lumMod val="20000"/>
              <a:lumOff val="80000"/>
            </a:schemeClr>
          </a:solidFill>
        </p:spPr>
        <p:txBody>
          <a:bodyPr>
            <a:spAutoFit/>
          </a:bodyPr>
          <a:lstStyle/>
          <a:p>
            <a:r>
              <a:rPr lang="en-US" dirty="0">
                <a:latin typeface="Courier New" panose="02070309020205020404" pitchFamily="49" charset="0"/>
              </a:rPr>
              <a:t>#include "</a:t>
            </a:r>
            <a:r>
              <a:rPr lang="en-US" dirty="0" err="1">
                <a:latin typeface="Courier New" panose="02070309020205020404" pitchFamily="49" charset="0"/>
              </a:rPr>
              <a:t>systemc.h</a:t>
            </a:r>
            <a:r>
              <a:rPr lang="en-US" dirty="0">
                <a:latin typeface="Courier New" panose="02070309020205020404" pitchFamily="49" charset="0"/>
              </a:rPr>
              <a:t>"</a:t>
            </a:r>
          </a:p>
          <a:p>
            <a:r>
              <a:rPr lang="en-US" dirty="0">
                <a:latin typeface="Courier New" panose="02070309020205020404" pitchFamily="49" charset="0"/>
              </a:rPr>
              <a:t>SC_MODULE(driver)</a:t>
            </a:r>
          </a:p>
          <a:p>
            <a:r>
              <a:rPr lang="en-US" dirty="0">
                <a:latin typeface="Courier New" panose="02070309020205020404" pitchFamily="49" charset="0"/>
              </a:rPr>
              <a:t>{</a:t>
            </a:r>
          </a:p>
          <a:p>
            <a:r>
              <a:rPr lang="en-US" dirty="0" err="1" smtClean="0">
                <a:latin typeface="Courier New" panose="02070309020205020404" pitchFamily="49" charset="0"/>
              </a:rPr>
              <a:t>sc_out</a:t>
            </a:r>
            <a:r>
              <a:rPr lang="en-US" dirty="0" smtClean="0">
                <a:latin typeface="Courier New" panose="02070309020205020404" pitchFamily="49" charset="0"/>
              </a:rPr>
              <a:t>&lt;</a:t>
            </a:r>
            <a:r>
              <a:rPr lang="en-US" dirty="0" err="1" smtClean="0">
                <a:latin typeface="Courier New" panose="02070309020205020404" pitchFamily="49" charset="0"/>
              </a:rPr>
              <a:t>bool</a:t>
            </a:r>
            <a:r>
              <a:rPr lang="en-US" dirty="0" smtClean="0">
                <a:latin typeface="Courier New" panose="02070309020205020404" pitchFamily="49" charset="0"/>
              </a:rPr>
              <a:t>&gt;</a:t>
            </a:r>
            <a:r>
              <a:rPr lang="en-US" dirty="0" err="1" smtClean="0">
                <a:latin typeface="Courier New" panose="02070309020205020404" pitchFamily="49" charset="0"/>
              </a:rPr>
              <a:t>rst,in</a:t>
            </a:r>
            <a:r>
              <a:rPr lang="en-US" dirty="0">
                <a:latin typeface="Courier New" panose="02070309020205020404" pitchFamily="49" charset="0"/>
              </a:rPr>
              <a:t>;</a:t>
            </a:r>
          </a:p>
          <a:p>
            <a:r>
              <a:rPr lang="en-US" dirty="0" err="1" smtClean="0">
                <a:latin typeface="Courier New" panose="02070309020205020404" pitchFamily="49" charset="0"/>
              </a:rPr>
              <a:t>sc_in</a:t>
            </a:r>
            <a:r>
              <a:rPr lang="en-US" dirty="0" smtClean="0">
                <a:latin typeface="Courier New" panose="02070309020205020404" pitchFamily="49" charset="0"/>
              </a:rPr>
              <a:t>&lt;</a:t>
            </a:r>
            <a:r>
              <a:rPr lang="en-US" dirty="0" err="1" smtClean="0">
                <a:latin typeface="Courier New" panose="02070309020205020404" pitchFamily="49" charset="0"/>
              </a:rPr>
              <a:t>bool</a:t>
            </a:r>
            <a:r>
              <a:rPr lang="en-US" dirty="0" smtClean="0">
                <a:latin typeface="Courier New" panose="02070309020205020404" pitchFamily="49" charset="0"/>
              </a:rPr>
              <a:t>&gt;</a:t>
            </a:r>
            <a:r>
              <a:rPr lang="en-US" dirty="0" err="1" smtClean="0">
                <a:latin typeface="Courier New" panose="02070309020205020404" pitchFamily="49" charset="0"/>
              </a:rPr>
              <a:t>clk</a:t>
            </a:r>
            <a:r>
              <a:rPr lang="en-US" dirty="0" smtClean="0">
                <a:latin typeface="Courier New" panose="02070309020205020404" pitchFamily="49" charset="0"/>
              </a:rPr>
              <a:t>;</a:t>
            </a:r>
          </a:p>
          <a:p>
            <a:r>
              <a:rPr lang="en-US" dirty="0" smtClean="0">
                <a:latin typeface="Courier New" panose="02070309020205020404" pitchFamily="49" charset="0"/>
              </a:rPr>
              <a:t>void </a:t>
            </a:r>
            <a:r>
              <a:rPr lang="en-US" dirty="0">
                <a:latin typeface="Courier New" panose="02070309020205020404" pitchFamily="49" charset="0"/>
              </a:rPr>
              <a:t>inputs()</a:t>
            </a:r>
          </a:p>
          <a:p>
            <a:r>
              <a:rPr lang="en-US" dirty="0" smtClean="0">
                <a:latin typeface="Courier New" panose="02070309020205020404" pitchFamily="49" charset="0"/>
              </a:rPr>
              <a:t>{</a:t>
            </a:r>
            <a:r>
              <a:rPr lang="en-US" dirty="0">
                <a:latin typeface="Courier New" panose="02070309020205020404" pitchFamily="49" charset="0"/>
              </a:rPr>
              <a:t>	</a:t>
            </a:r>
          </a:p>
          <a:p>
            <a:r>
              <a:rPr lang="en-US" dirty="0" err="1" smtClean="0">
                <a:latin typeface="Courier New" panose="02070309020205020404" pitchFamily="49" charset="0"/>
              </a:rPr>
              <a:t>rst.write</a:t>
            </a:r>
            <a:r>
              <a:rPr lang="en-US" dirty="0" smtClean="0">
                <a:latin typeface="Courier New" panose="02070309020205020404" pitchFamily="49" charset="0"/>
              </a:rPr>
              <a:t>(false</a:t>
            </a:r>
            <a:r>
              <a:rPr lang="en-US" dirty="0">
                <a:latin typeface="Courier New" panose="02070309020205020404" pitchFamily="49" charset="0"/>
              </a:rPr>
              <a:t>);</a:t>
            </a:r>
          </a:p>
          <a:p>
            <a:r>
              <a:rPr lang="en-US" dirty="0" err="1" smtClean="0">
                <a:latin typeface="Courier New" panose="02070309020205020404" pitchFamily="49" charset="0"/>
              </a:rPr>
              <a:t>in.write</a:t>
            </a:r>
            <a:r>
              <a:rPr lang="en-US" dirty="0" smtClean="0">
                <a:latin typeface="Courier New" panose="02070309020205020404" pitchFamily="49" charset="0"/>
              </a:rPr>
              <a:t>(true</a:t>
            </a:r>
            <a:r>
              <a:rPr lang="en-US" dirty="0">
                <a:latin typeface="Courier New" panose="02070309020205020404" pitchFamily="49" charset="0"/>
              </a:rPr>
              <a:t>);</a:t>
            </a:r>
          </a:p>
          <a:p>
            <a:r>
              <a:rPr lang="en-US" dirty="0" smtClean="0">
                <a:latin typeface="Courier New" panose="02070309020205020404" pitchFamily="49" charset="0"/>
              </a:rPr>
              <a:t>wait</a:t>
            </a:r>
            <a:r>
              <a:rPr lang="en-US" dirty="0">
                <a:latin typeface="Courier New" panose="02070309020205020404" pitchFamily="49" charset="0"/>
              </a:rPr>
              <a:t>();</a:t>
            </a:r>
          </a:p>
          <a:p>
            <a:r>
              <a:rPr lang="en-US" dirty="0" err="1" smtClean="0">
                <a:latin typeface="Courier New" panose="02070309020205020404" pitchFamily="49" charset="0"/>
              </a:rPr>
              <a:t>rst.write</a:t>
            </a:r>
            <a:r>
              <a:rPr lang="en-US" dirty="0" smtClean="0">
                <a:latin typeface="Courier New" panose="02070309020205020404" pitchFamily="49" charset="0"/>
              </a:rPr>
              <a:t>(true</a:t>
            </a:r>
            <a:r>
              <a:rPr lang="en-US" dirty="0">
                <a:latin typeface="Courier New" panose="02070309020205020404" pitchFamily="49" charset="0"/>
              </a:rPr>
              <a:t>);</a:t>
            </a:r>
          </a:p>
          <a:p>
            <a:r>
              <a:rPr lang="en-US" dirty="0" err="1" smtClean="0">
                <a:latin typeface="Courier New" panose="02070309020205020404" pitchFamily="49" charset="0"/>
              </a:rPr>
              <a:t>in.write</a:t>
            </a:r>
            <a:r>
              <a:rPr lang="en-US" dirty="0" smtClean="0">
                <a:latin typeface="Courier New" panose="02070309020205020404" pitchFamily="49" charset="0"/>
              </a:rPr>
              <a:t>(true</a:t>
            </a:r>
            <a:r>
              <a:rPr lang="en-US" dirty="0">
                <a:latin typeface="Courier New" panose="02070309020205020404" pitchFamily="49" charset="0"/>
              </a:rPr>
              <a:t>);</a:t>
            </a:r>
          </a:p>
          <a:p>
            <a:r>
              <a:rPr lang="en-US" dirty="0" smtClean="0">
                <a:latin typeface="Courier New" panose="02070309020205020404" pitchFamily="49" charset="0"/>
              </a:rPr>
              <a:t>wait();</a:t>
            </a:r>
            <a:endParaRPr lang="en-US" dirty="0">
              <a:latin typeface="Courier New" panose="02070309020205020404" pitchFamily="49" charset="0"/>
            </a:endParaRPr>
          </a:p>
        </p:txBody>
      </p:sp>
    </p:spTree>
    <p:extLst>
      <p:ext uri="{BB962C8B-B14F-4D97-AF65-F5344CB8AC3E}">
        <p14:creationId xmlns:p14="http://schemas.microsoft.com/office/powerpoint/2010/main" val="372764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144000" cy="6463308"/>
          </a:xfrm>
          <a:prstGeom prst="rect">
            <a:avLst/>
          </a:prstGeom>
          <a:solidFill>
            <a:schemeClr val="accent2">
              <a:lumMod val="20000"/>
              <a:lumOff val="80000"/>
            </a:schemeClr>
          </a:solidFill>
        </p:spPr>
        <p:txBody>
          <a:bodyPr wrap="square">
            <a:spAutoFit/>
          </a:bodyPr>
          <a:lstStyle/>
          <a:p>
            <a:r>
              <a:rPr lang="en-US" dirty="0">
                <a:latin typeface="Courier New" panose="02070309020205020404" pitchFamily="49" charset="0"/>
              </a:rPr>
              <a:t>#include "</a:t>
            </a:r>
            <a:r>
              <a:rPr lang="en-US" dirty="0" err="1">
                <a:latin typeface="Courier New" panose="02070309020205020404" pitchFamily="49" charset="0"/>
              </a:rPr>
              <a:t>systemc.h</a:t>
            </a:r>
            <a:r>
              <a:rPr lang="en-US" dirty="0">
                <a:latin typeface="Courier New" panose="02070309020205020404" pitchFamily="49" charset="0"/>
              </a:rPr>
              <a:t>"</a:t>
            </a:r>
          </a:p>
          <a:p>
            <a:endParaRPr lang="en-US" dirty="0">
              <a:latin typeface="Courier New" panose="02070309020205020404" pitchFamily="49" charset="0"/>
            </a:endParaRPr>
          </a:p>
          <a:p>
            <a:r>
              <a:rPr lang="en-US" dirty="0">
                <a:latin typeface="Courier New" panose="02070309020205020404" pitchFamily="49" charset="0"/>
              </a:rPr>
              <a:t>SC_MODULE(monitor)</a:t>
            </a:r>
          </a:p>
          <a:p>
            <a:r>
              <a:rPr lang="en-US" dirty="0">
                <a:latin typeface="Courier New" panose="02070309020205020404" pitchFamily="49" charset="0"/>
              </a:rPr>
              <a:t>{</a:t>
            </a:r>
          </a:p>
          <a:p>
            <a:r>
              <a:rPr lang="en-US" dirty="0">
                <a:latin typeface="Courier New" panose="02070309020205020404" pitchFamily="49" charset="0"/>
              </a:rPr>
              <a:t>  </a:t>
            </a:r>
            <a:r>
              <a:rPr lang="en-US" dirty="0" err="1">
                <a:latin typeface="Courier New" panose="02070309020205020404" pitchFamily="49" charset="0"/>
              </a:rPr>
              <a:t>sc_in</a:t>
            </a:r>
            <a:r>
              <a:rPr lang="en-US" dirty="0">
                <a:latin typeface="Courier New" panose="02070309020205020404" pitchFamily="49" charset="0"/>
              </a:rPr>
              <a:t>&lt;</a:t>
            </a:r>
            <a:r>
              <a:rPr lang="en-US" dirty="0" err="1">
                <a:latin typeface="Courier New" panose="02070309020205020404" pitchFamily="49" charset="0"/>
              </a:rPr>
              <a:t>bool</a:t>
            </a:r>
            <a:r>
              <a:rPr lang="en-US" dirty="0">
                <a:latin typeface="Courier New" panose="02070309020205020404" pitchFamily="49" charset="0"/>
              </a:rPr>
              <a:t>&gt; </a:t>
            </a:r>
            <a:r>
              <a:rPr lang="en-US" dirty="0" err="1">
                <a:latin typeface="Courier New" panose="02070309020205020404" pitchFamily="49" charset="0"/>
              </a:rPr>
              <a:t>rst</a:t>
            </a:r>
            <a:r>
              <a:rPr lang="en-US" dirty="0">
                <a:latin typeface="Courier New" panose="02070309020205020404" pitchFamily="49" charset="0"/>
              </a:rPr>
              <a:t>, </a:t>
            </a:r>
            <a:r>
              <a:rPr lang="en-US" dirty="0" err="1">
                <a:latin typeface="Courier New" panose="02070309020205020404" pitchFamily="49" charset="0"/>
              </a:rPr>
              <a:t>in,out</a:t>
            </a:r>
            <a:r>
              <a:rPr lang="en-US" dirty="0">
                <a:latin typeface="Courier New" panose="02070309020205020404" pitchFamily="49" charset="0"/>
              </a:rPr>
              <a:t>;</a:t>
            </a:r>
          </a:p>
          <a:p>
            <a:r>
              <a:rPr lang="en-US" dirty="0">
                <a:latin typeface="Courier New" panose="02070309020205020404" pitchFamily="49" charset="0"/>
              </a:rPr>
              <a:t>  </a:t>
            </a:r>
            <a:r>
              <a:rPr lang="en-US" dirty="0" err="1">
                <a:latin typeface="Courier New" panose="02070309020205020404" pitchFamily="49" charset="0"/>
              </a:rPr>
              <a:t>sc_in</a:t>
            </a:r>
            <a:r>
              <a:rPr lang="en-US" dirty="0">
                <a:latin typeface="Courier New" panose="02070309020205020404" pitchFamily="49" charset="0"/>
              </a:rPr>
              <a:t>&lt;</a:t>
            </a:r>
            <a:r>
              <a:rPr lang="en-US" dirty="0" err="1">
                <a:latin typeface="Courier New" panose="02070309020205020404" pitchFamily="49" charset="0"/>
              </a:rPr>
              <a:t>bool</a:t>
            </a:r>
            <a:r>
              <a:rPr lang="en-US" dirty="0">
                <a:latin typeface="Courier New" panose="02070309020205020404" pitchFamily="49" charset="0"/>
              </a:rPr>
              <a:t>&gt; </a:t>
            </a:r>
            <a:r>
              <a:rPr lang="en-US" dirty="0" err="1">
                <a:latin typeface="Courier New" panose="02070309020205020404" pitchFamily="49" charset="0"/>
              </a:rPr>
              <a:t>clk</a:t>
            </a:r>
            <a:r>
              <a:rPr lang="en-US" dirty="0">
                <a:latin typeface="Courier New" panose="02070309020205020404" pitchFamily="49" charset="0"/>
              </a:rPr>
              <a:t>;</a:t>
            </a:r>
          </a:p>
          <a:p>
            <a:r>
              <a:rPr lang="en-US" dirty="0">
                <a:latin typeface="Courier New" panose="02070309020205020404" pitchFamily="49" charset="0"/>
              </a:rPr>
              <a:t>	</a:t>
            </a:r>
          </a:p>
          <a:p>
            <a:r>
              <a:rPr lang="en-US" dirty="0" smtClean="0">
                <a:latin typeface="Courier New" panose="02070309020205020404" pitchFamily="49" charset="0"/>
              </a:rPr>
              <a:t>void </a:t>
            </a:r>
            <a:r>
              <a:rPr lang="en-US" dirty="0">
                <a:latin typeface="Courier New" panose="02070309020205020404" pitchFamily="49" charset="0"/>
              </a:rPr>
              <a:t>mon()</a:t>
            </a:r>
          </a:p>
          <a:p>
            <a:r>
              <a:rPr lang="en-US" dirty="0" smtClean="0">
                <a:latin typeface="Courier New" panose="02070309020205020404" pitchFamily="49" charset="0"/>
              </a:rPr>
              <a:t>{</a:t>
            </a:r>
            <a:r>
              <a:rPr lang="en-US" dirty="0">
                <a:latin typeface="Courier New" panose="02070309020205020404" pitchFamily="49" charset="0"/>
              </a:rPr>
              <a:t>	</a:t>
            </a:r>
          </a:p>
          <a:p>
            <a:r>
              <a:rPr lang="en-US" dirty="0" smtClean="0">
                <a:latin typeface="Courier New" panose="02070309020205020404" pitchFamily="49" charset="0"/>
              </a:rPr>
              <a:t>while </a:t>
            </a:r>
            <a:r>
              <a:rPr lang="en-US" dirty="0">
                <a:latin typeface="Courier New" panose="02070309020205020404" pitchFamily="49" charset="0"/>
              </a:rPr>
              <a:t>(true){</a:t>
            </a:r>
          </a:p>
          <a:p>
            <a:r>
              <a:rPr lang="en-US" dirty="0" smtClean="0">
                <a:latin typeface="Courier New" panose="02070309020205020404" pitchFamily="49" charset="0"/>
              </a:rPr>
              <a:t>   </a:t>
            </a:r>
            <a:r>
              <a:rPr lang="en-US" dirty="0" err="1">
                <a:latin typeface="Courier New" panose="02070309020205020404" pitchFamily="49" charset="0"/>
              </a:rPr>
              <a:t>cout</a:t>
            </a:r>
            <a:r>
              <a:rPr lang="en-US" dirty="0">
                <a:latin typeface="Courier New" panose="02070309020205020404" pitchFamily="49" charset="0"/>
              </a:rPr>
              <a:t> &lt;&lt; </a:t>
            </a:r>
            <a:r>
              <a:rPr lang="en-US" dirty="0" err="1">
                <a:latin typeface="Courier New" panose="02070309020205020404" pitchFamily="49" charset="0"/>
              </a:rPr>
              <a:t>sc_time_stamp</a:t>
            </a:r>
            <a:r>
              <a:rPr lang="en-US" dirty="0">
                <a:latin typeface="Courier New" panose="02070309020205020404" pitchFamily="49" charset="0"/>
              </a:rPr>
              <a:t>();</a:t>
            </a:r>
          </a:p>
          <a:p>
            <a:r>
              <a:rPr lang="en-US" dirty="0">
                <a:latin typeface="Courier New" panose="02070309020205020404" pitchFamily="49" charset="0"/>
              </a:rPr>
              <a:t> </a:t>
            </a:r>
            <a:r>
              <a:rPr lang="en-US" dirty="0" smtClean="0">
                <a:latin typeface="Courier New" panose="02070309020205020404" pitchFamily="49" charset="0"/>
              </a:rPr>
              <a:t>  </a:t>
            </a:r>
            <a:r>
              <a:rPr lang="en-US" dirty="0" err="1">
                <a:latin typeface="Courier New" panose="02070309020205020404" pitchFamily="49" charset="0"/>
              </a:rPr>
              <a:t>cout</a:t>
            </a:r>
            <a:r>
              <a:rPr lang="en-US" dirty="0">
                <a:latin typeface="Courier New" panose="02070309020205020404" pitchFamily="49" charset="0"/>
              </a:rPr>
              <a:t> &lt;&lt; " </a:t>
            </a:r>
            <a:r>
              <a:rPr lang="en-US" dirty="0" err="1">
                <a:latin typeface="Courier New" panose="02070309020205020404" pitchFamily="49" charset="0"/>
              </a:rPr>
              <a:t>rst</a:t>
            </a:r>
            <a:r>
              <a:rPr lang="en-US" dirty="0">
                <a:latin typeface="Courier New" panose="02070309020205020404" pitchFamily="49" charset="0"/>
              </a:rPr>
              <a:t> "&lt;&lt;</a:t>
            </a:r>
            <a:r>
              <a:rPr lang="en-US" dirty="0" err="1">
                <a:latin typeface="Courier New" panose="02070309020205020404" pitchFamily="49" charset="0"/>
              </a:rPr>
              <a:t>rst.read</a:t>
            </a:r>
            <a:r>
              <a:rPr lang="en-US" dirty="0">
                <a:latin typeface="Courier New" panose="02070309020205020404" pitchFamily="49" charset="0"/>
              </a:rPr>
              <a:t>();</a:t>
            </a:r>
          </a:p>
          <a:p>
            <a:r>
              <a:rPr lang="en-US" dirty="0" smtClean="0">
                <a:latin typeface="Courier New" panose="02070309020205020404" pitchFamily="49" charset="0"/>
              </a:rPr>
              <a:t>   </a:t>
            </a:r>
            <a:r>
              <a:rPr lang="en-US" dirty="0" err="1">
                <a:latin typeface="Courier New" panose="02070309020205020404" pitchFamily="49" charset="0"/>
              </a:rPr>
              <a:t>cout</a:t>
            </a:r>
            <a:r>
              <a:rPr lang="en-US" dirty="0">
                <a:latin typeface="Courier New" panose="02070309020205020404" pitchFamily="49" charset="0"/>
              </a:rPr>
              <a:t> &lt;&lt; " </a:t>
            </a:r>
            <a:r>
              <a:rPr lang="en-US" dirty="0" err="1">
                <a:latin typeface="Courier New" panose="02070309020205020404" pitchFamily="49" charset="0"/>
              </a:rPr>
              <a:t>clk</a:t>
            </a:r>
            <a:r>
              <a:rPr lang="en-US" dirty="0">
                <a:latin typeface="Courier New" panose="02070309020205020404" pitchFamily="49" charset="0"/>
              </a:rPr>
              <a:t> "&lt;&lt;</a:t>
            </a:r>
            <a:r>
              <a:rPr lang="en-US" dirty="0" err="1">
                <a:latin typeface="Courier New" panose="02070309020205020404" pitchFamily="49" charset="0"/>
              </a:rPr>
              <a:t>clk.read</a:t>
            </a:r>
            <a:r>
              <a:rPr lang="en-US" dirty="0">
                <a:latin typeface="Courier New" panose="02070309020205020404" pitchFamily="49" charset="0"/>
              </a:rPr>
              <a:t>();</a:t>
            </a:r>
          </a:p>
          <a:p>
            <a:r>
              <a:rPr lang="en-US" dirty="0" smtClean="0">
                <a:latin typeface="Courier New" panose="02070309020205020404" pitchFamily="49" charset="0"/>
              </a:rPr>
              <a:t>   </a:t>
            </a:r>
            <a:r>
              <a:rPr lang="en-US" dirty="0" err="1">
                <a:latin typeface="Courier New" panose="02070309020205020404" pitchFamily="49" charset="0"/>
              </a:rPr>
              <a:t>cout</a:t>
            </a:r>
            <a:r>
              <a:rPr lang="en-US" dirty="0">
                <a:latin typeface="Courier New" panose="02070309020205020404" pitchFamily="49" charset="0"/>
              </a:rPr>
              <a:t> &lt;&lt; " in "&lt;&lt;</a:t>
            </a:r>
            <a:r>
              <a:rPr lang="en-US" dirty="0" err="1">
                <a:latin typeface="Courier New" panose="02070309020205020404" pitchFamily="49" charset="0"/>
              </a:rPr>
              <a:t>in.read</a:t>
            </a:r>
            <a:r>
              <a:rPr lang="en-US" dirty="0">
                <a:latin typeface="Courier New" panose="02070309020205020404" pitchFamily="49" charset="0"/>
              </a:rPr>
              <a:t>();</a:t>
            </a:r>
          </a:p>
          <a:p>
            <a:r>
              <a:rPr lang="en-US" dirty="0">
                <a:latin typeface="Courier New" panose="02070309020205020404" pitchFamily="49" charset="0"/>
              </a:rPr>
              <a:t> </a:t>
            </a:r>
            <a:r>
              <a:rPr lang="en-US" dirty="0" smtClean="0">
                <a:latin typeface="Courier New" panose="02070309020205020404" pitchFamily="49" charset="0"/>
              </a:rPr>
              <a:t>  </a:t>
            </a:r>
            <a:r>
              <a:rPr lang="en-US" dirty="0" err="1" smtClean="0">
                <a:latin typeface="Courier New" panose="02070309020205020404" pitchFamily="49" charset="0"/>
              </a:rPr>
              <a:t>cout</a:t>
            </a:r>
            <a:r>
              <a:rPr lang="en-US" dirty="0" smtClean="0">
                <a:latin typeface="Courier New" panose="02070309020205020404" pitchFamily="49" charset="0"/>
              </a:rPr>
              <a:t> </a:t>
            </a:r>
            <a:r>
              <a:rPr lang="en-US" dirty="0">
                <a:latin typeface="Courier New" panose="02070309020205020404" pitchFamily="49" charset="0"/>
              </a:rPr>
              <a:t>&lt;&lt; " out "&lt;&lt;</a:t>
            </a:r>
            <a:r>
              <a:rPr lang="en-US" dirty="0" err="1">
                <a:latin typeface="Courier New" panose="02070309020205020404" pitchFamily="49" charset="0"/>
              </a:rPr>
              <a:t>out.read</a:t>
            </a:r>
            <a:r>
              <a:rPr lang="en-US" dirty="0" smtClean="0">
                <a:latin typeface="Courier New" panose="02070309020205020404" pitchFamily="49" charset="0"/>
              </a:rPr>
              <a:t>() &lt;&lt;</a:t>
            </a:r>
            <a:r>
              <a:rPr lang="en-US" dirty="0" err="1" smtClean="0">
                <a:latin typeface="Courier New" panose="02070309020205020404" pitchFamily="49" charset="0"/>
              </a:rPr>
              <a:t>endl</a:t>
            </a:r>
            <a:r>
              <a:rPr lang="en-US" dirty="0" smtClean="0">
                <a:latin typeface="Courier New" panose="02070309020205020404" pitchFamily="49" charset="0"/>
              </a:rPr>
              <a:t>;</a:t>
            </a:r>
          </a:p>
          <a:p>
            <a:r>
              <a:rPr lang="en-US" dirty="0" smtClean="0"/>
              <a:t>      </a:t>
            </a:r>
            <a:r>
              <a:rPr lang="en-US" dirty="0">
                <a:latin typeface="Courier New" panose="02070309020205020404" pitchFamily="49" charset="0"/>
              </a:rPr>
              <a:t>wait();    </a:t>
            </a:r>
          </a:p>
          <a:p>
            <a:r>
              <a:rPr lang="en-US" dirty="0">
                <a:latin typeface="Courier New" panose="02070309020205020404" pitchFamily="49" charset="0"/>
              </a:rPr>
              <a:t>}}</a:t>
            </a:r>
          </a:p>
          <a:p>
            <a:endParaRPr lang="en-US" dirty="0">
              <a:latin typeface="Courier New" panose="02070309020205020404" pitchFamily="49" charset="0"/>
            </a:endParaRPr>
          </a:p>
          <a:p>
            <a:r>
              <a:rPr lang="en-US" dirty="0">
                <a:latin typeface="Courier New" panose="02070309020205020404" pitchFamily="49" charset="0"/>
              </a:rPr>
              <a:t>SC_CTOR(monitor)</a:t>
            </a:r>
          </a:p>
          <a:p>
            <a:r>
              <a:rPr lang="en-US" dirty="0">
                <a:latin typeface="Courier New" panose="02070309020205020404" pitchFamily="49" charset="0"/>
              </a:rPr>
              <a:t>{</a:t>
            </a:r>
          </a:p>
          <a:p>
            <a:r>
              <a:rPr lang="en-US" dirty="0">
                <a:latin typeface="Courier New" panose="02070309020205020404" pitchFamily="49" charset="0"/>
              </a:rPr>
              <a:t>SC_THREAD(mon);</a:t>
            </a:r>
          </a:p>
          <a:p>
            <a:r>
              <a:rPr lang="en-US" dirty="0">
                <a:latin typeface="Courier New" panose="02070309020205020404" pitchFamily="49" charset="0"/>
              </a:rPr>
              <a:t>sensitive &lt;&lt; </a:t>
            </a:r>
            <a:r>
              <a:rPr lang="en-US" dirty="0" err="1">
                <a:latin typeface="Courier New" panose="02070309020205020404" pitchFamily="49" charset="0"/>
              </a:rPr>
              <a:t>clk.pos</a:t>
            </a:r>
            <a:r>
              <a:rPr lang="en-US" dirty="0">
                <a:latin typeface="Courier New" panose="02070309020205020404" pitchFamily="49" charset="0"/>
              </a:rPr>
              <a:t>();</a:t>
            </a:r>
          </a:p>
          <a:p>
            <a:r>
              <a:rPr lang="en-US" dirty="0" smtClean="0">
                <a:latin typeface="Courier New" panose="02070309020205020404" pitchFamily="49" charset="0"/>
              </a:rPr>
              <a:t>}};</a:t>
            </a:r>
            <a:endParaRPr lang="en-US" dirty="0">
              <a:latin typeface="Courier New" panose="02070309020205020404" pitchFamily="49" charset="0"/>
            </a:endParaRPr>
          </a:p>
        </p:txBody>
      </p:sp>
    </p:spTree>
    <p:extLst>
      <p:ext uri="{BB962C8B-B14F-4D97-AF65-F5344CB8AC3E}">
        <p14:creationId xmlns:p14="http://schemas.microsoft.com/office/powerpoint/2010/main" val="349012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572000" cy="6740307"/>
          </a:xfrm>
          <a:prstGeom prst="rect">
            <a:avLst/>
          </a:prstGeom>
          <a:solidFill>
            <a:schemeClr val="accent6">
              <a:lumMod val="40000"/>
              <a:lumOff val="60000"/>
            </a:schemeClr>
          </a:solidFill>
        </p:spPr>
        <p:txBody>
          <a:bodyPr>
            <a:spAutoFit/>
          </a:bodyPr>
          <a:lstStyle/>
          <a:p>
            <a:r>
              <a:rPr lang="en-US" dirty="0">
                <a:latin typeface="Courier New" panose="02070309020205020404" pitchFamily="49" charset="0"/>
              </a:rPr>
              <a:t>#include "</a:t>
            </a:r>
            <a:r>
              <a:rPr lang="en-US" dirty="0" err="1">
                <a:latin typeface="Courier New" panose="02070309020205020404" pitchFamily="49" charset="0"/>
              </a:rPr>
              <a:t>systemc.h</a:t>
            </a:r>
            <a:r>
              <a:rPr lang="en-US" dirty="0">
                <a:latin typeface="Courier New" panose="02070309020205020404" pitchFamily="49" charset="0"/>
              </a:rPr>
              <a:t>"</a:t>
            </a:r>
          </a:p>
          <a:p>
            <a:r>
              <a:rPr lang="en-US" dirty="0">
                <a:latin typeface="Courier New" panose="02070309020205020404" pitchFamily="49" charset="0"/>
              </a:rPr>
              <a:t>#include "</a:t>
            </a:r>
            <a:r>
              <a:rPr lang="en-US" dirty="0" err="1">
                <a:latin typeface="Courier New" panose="02070309020205020404" pitchFamily="49" charset="0"/>
              </a:rPr>
              <a:t>driver.h</a:t>
            </a:r>
            <a:r>
              <a:rPr lang="en-US" dirty="0">
                <a:latin typeface="Courier New" panose="02070309020205020404" pitchFamily="49" charset="0"/>
              </a:rPr>
              <a:t>"</a:t>
            </a:r>
          </a:p>
          <a:p>
            <a:r>
              <a:rPr lang="en-US" dirty="0">
                <a:latin typeface="Courier New" panose="02070309020205020404" pitchFamily="49" charset="0"/>
              </a:rPr>
              <a:t>#include "</a:t>
            </a:r>
            <a:r>
              <a:rPr lang="en-US" dirty="0" err="1">
                <a:latin typeface="Courier New" panose="02070309020205020404" pitchFamily="49" charset="0"/>
              </a:rPr>
              <a:t>monitor.h</a:t>
            </a:r>
            <a:r>
              <a:rPr lang="en-US" dirty="0">
                <a:latin typeface="Courier New" panose="02070309020205020404" pitchFamily="49" charset="0"/>
              </a:rPr>
              <a:t>"</a:t>
            </a:r>
          </a:p>
          <a:p>
            <a:r>
              <a:rPr lang="en-US" dirty="0">
                <a:latin typeface="Courier New" panose="02070309020205020404" pitchFamily="49" charset="0"/>
              </a:rPr>
              <a:t>#include "</a:t>
            </a:r>
            <a:r>
              <a:rPr lang="en-US" dirty="0" err="1">
                <a:latin typeface="Courier New" panose="02070309020205020404" pitchFamily="49" charset="0"/>
              </a:rPr>
              <a:t>fsm.h</a:t>
            </a:r>
            <a:r>
              <a:rPr lang="en-US" dirty="0">
                <a:latin typeface="Courier New" panose="02070309020205020404" pitchFamily="49" charset="0"/>
              </a:rPr>
              <a:t>"</a:t>
            </a:r>
          </a:p>
          <a:p>
            <a:endParaRPr lang="en-US" dirty="0">
              <a:latin typeface="Courier New" panose="02070309020205020404" pitchFamily="49" charset="0"/>
            </a:endParaRPr>
          </a:p>
          <a:p>
            <a:r>
              <a:rPr lang="en-US" dirty="0" err="1">
                <a:latin typeface="Courier New" panose="02070309020205020404" pitchFamily="49" charset="0"/>
              </a:rPr>
              <a:t>int</a:t>
            </a:r>
            <a:r>
              <a:rPr lang="en-US" dirty="0">
                <a:latin typeface="Courier New" panose="02070309020205020404" pitchFamily="49" charset="0"/>
              </a:rPr>
              <a:t> </a:t>
            </a:r>
            <a:r>
              <a:rPr lang="en-US" dirty="0" err="1">
                <a:latin typeface="Courier New" panose="02070309020205020404" pitchFamily="49" charset="0"/>
              </a:rPr>
              <a:t>sc_main</a:t>
            </a:r>
            <a:r>
              <a:rPr lang="en-US" dirty="0">
                <a:latin typeface="Courier New" panose="02070309020205020404" pitchFamily="49" charset="0"/>
              </a:rPr>
              <a:t>(</a:t>
            </a:r>
            <a:r>
              <a:rPr lang="en-US" dirty="0" err="1">
                <a:latin typeface="Courier New" panose="02070309020205020404" pitchFamily="49" charset="0"/>
              </a:rPr>
              <a:t>int</a:t>
            </a:r>
            <a:r>
              <a:rPr lang="en-US" dirty="0">
                <a:latin typeface="Courier New" panose="02070309020205020404" pitchFamily="49" charset="0"/>
              </a:rPr>
              <a:t> </a:t>
            </a:r>
            <a:r>
              <a:rPr lang="en-US" dirty="0" err="1">
                <a:latin typeface="Courier New" panose="02070309020205020404" pitchFamily="49" charset="0"/>
              </a:rPr>
              <a:t>argc</a:t>
            </a:r>
            <a:r>
              <a:rPr lang="en-US" dirty="0">
                <a:latin typeface="Courier New" panose="02070309020205020404" pitchFamily="49" charset="0"/>
              </a:rPr>
              <a:t>, char* </a:t>
            </a:r>
            <a:r>
              <a:rPr lang="en-US" dirty="0" err="1">
                <a:latin typeface="Courier New" panose="02070309020205020404" pitchFamily="49" charset="0"/>
              </a:rPr>
              <a:t>argv</a:t>
            </a:r>
            <a:r>
              <a:rPr lang="en-US" dirty="0">
                <a:latin typeface="Courier New" panose="02070309020205020404" pitchFamily="49" charset="0"/>
              </a:rPr>
              <a:t>[])</a:t>
            </a:r>
          </a:p>
          <a:p>
            <a:r>
              <a:rPr lang="en-US" dirty="0">
                <a:latin typeface="Courier New" panose="02070309020205020404" pitchFamily="49" charset="0"/>
              </a:rPr>
              <a:t>{</a:t>
            </a:r>
          </a:p>
          <a:p>
            <a:r>
              <a:rPr lang="en-US" dirty="0" err="1" smtClean="0">
                <a:latin typeface="Courier New" panose="02070309020205020404" pitchFamily="49" charset="0"/>
              </a:rPr>
              <a:t>sc_signal</a:t>
            </a:r>
            <a:r>
              <a:rPr lang="en-US" dirty="0" smtClean="0">
                <a:latin typeface="Courier New" panose="02070309020205020404" pitchFamily="49" charset="0"/>
              </a:rPr>
              <a:t> </a:t>
            </a:r>
            <a:r>
              <a:rPr lang="en-US" dirty="0">
                <a:latin typeface="Courier New" panose="02070309020205020404" pitchFamily="49" charset="0"/>
              </a:rPr>
              <a:t>&lt;</a:t>
            </a:r>
            <a:r>
              <a:rPr lang="en-US" dirty="0" err="1">
                <a:latin typeface="Courier New" panose="02070309020205020404" pitchFamily="49" charset="0"/>
              </a:rPr>
              <a:t>bool</a:t>
            </a:r>
            <a:r>
              <a:rPr lang="en-US" dirty="0">
                <a:latin typeface="Courier New" panose="02070309020205020404" pitchFamily="49" charset="0"/>
              </a:rPr>
              <a:t>&gt; </a:t>
            </a:r>
            <a:r>
              <a:rPr lang="en-US" dirty="0" err="1">
                <a:latin typeface="Courier New" panose="02070309020205020404" pitchFamily="49" charset="0"/>
              </a:rPr>
              <a:t>rst,in,out</a:t>
            </a:r>
            <a:r>
              <a:rPr lang="en-US" dirty="0">
                <a:latin typeface="Courier New" panose="02070309020205020404" pitchFamily="49" charset="0"/>
              </a:rPr>
              <a:t>;</a:t>
            </a:r>
          </a:p>
          <a:p>
            <a:r>
              <a:rPr lang="en-US" dirty="0" err="1" smtClean="0">
                <a:latin typeface="Courier New" panose="02070309020205020404" pitchFamily="49" charset="0"/>
              </a:rPr>
              <a:t>sc_clock</a:t>
            </a:r>
            <a:r>
              <a:rPr lang="en-US" dirty="0" smtClean="0">
                <a:latin typeface="Courier New" panose="02070309020205020404" pitchFamily="49" charset="0"/>
              </a:rPr>
              <a:t> </a:t>
            </a:r>
            <a:r>
              <a:rPr lang="en-US" dirty="0" err="1">
                <a:latin typeface="Courier New" panose="02070309020205020404" pitchFamily="49" charset="0"/>
              </a:rPr>
              <a:t>clk</a:t>
            </a:r>
            <a:r>
              <a:rPr lang="en-US" dirty="0">
                <a:latin typeface="Courier New" panose="02070309020205020404" pitchFamily="49" charset="0"/>
              </a:rPr>
              <a:t>("TestClock",10,SC_NS,0.5);</a:t>
            </a:r>
          </a:p>
          <a:p>
            <a:endParaRPr lang="en-US" dirty="0">
              <a:latin typeface="Courier New" panose="02070309020205020404" pitchFamily="49" charset="0"/>
            </a:endParaRPr>
          </a:p>
          <a:p>
            <a:r>
              <a:rPr lang="en-US" dirty="0" err="1" smtClean="0">
                <a:latin typeface="Courier New" panose="02070309020205020404" pitchFamily="49" charset="0"/>
              </a:rPr>
              <a:t>fsm</a:t>
            </a:r>
            <a:r>
              <a:rPr lang="en-US" dirty="0" smtClean="0">
                <a:latin typeface="Courier New" panose="02070309020205020404" pitchFamily="49" charset="0"/>
              </a:rPr>
              <a:t> </a:t>
            </a:r>
            <a:r>
              <a:rPr lang="en-US" dirty="0" err="1">
                <a:latin typeface="Courier New" panose="02070309020205020404" pitchFamily="49" charset="0"/>
              </a:rPr>
              <a:t>f_sm</a:t>
            </a:r>
            <a:r>
              <a:rPr lang="en-US" dirty="0">
                <a:latin typeface="Courier New" panose="02070309020205020404" pitchFamily="49" charset="0"/>
              </a:rPr>
              <a:t>("</a:t>
            </a:r>
            <a:r>
              <a:rPr lang="en-US" dirty="0" err="1">
                <a:latin typeface="Courier New" panose="02070309020205020404" pitchFamily="49" charset="0"/>
              </a:rPr>
              <a:t>state_machine</a:t>
            </a:r>
            <a:r>
              <a:rPr lang="en-US" dirty="0">
                <a:latin typeface="Courier New" panose="02070309020205020404" pitchFamily="49" charset="0"/>
              </a:rPr>
              <a:t>");</a:t>
            </a:r>
          </a:p>
          <a:p>
            <a:r>
              <a:rPr lang="en-US" dirty="0" smtClean="0">
                <a:latin typeface="Courier New" panose="02070309020205020404" pitchFamily="49" charset="0"/>
              </a:rPr>
              <a:t>driver </a:t>
            </a:r>
            <a:r>
              <a:rPr lang="en-US" dirty="0">
                <a:latin typeface="Courier New" panose="02070309020205020404" pitchFamily="49" charset="0"/>
              </a:rPr>
              <a:t>drive("driver");</a:t>
            </a:r>
          </a:p>
          <a:p>
            <a:r>
              <a:rPr lang="en-US" dirty="0" smtClean="0">
                <a:latin typeface="Courier New" panose="02070309020205020404" pitchFamily="49" charset="0"/>
              </a:rPr>
              <a:t>monitor </a:t>
            </a:r>
            <a:r>
              <a:rPr lang="en-US" dirty="0">
                <a:latin typeface="Courier New" panose="02070309020205020404" pitchFamily="49" charset="0"/>
              </a:rPr>
              <a:t>mon("monitor");</a:t>
            </a:r>
          </a:p>
          <a:p>
            <a:r>
              <a:rPr lang="en-US" dirty="0">
                <a:latin typeface="Courier New" panose="02070309020205020404" pitchFamily="49" charset="0"/>
              </a:rPr>
              <a:t>	</a:t>
            </a:r>
            <a:endParaRPr lang="en-US" dirty="0" smtClean="0">
              <a:latin typeface="Courier New" panose="02070309020205020404" pitchFamily="49" charset="0"/>
            </a:endParaRPr>
          </a:p>
          <a:p>
            <a:r>
              <a:rPr lang="en-US" dirty="0">
                <a:latin typeface="Courier New" panose="02070309020205020404" pitchFamily="49" charset="0"/>
              </a:rPr>
              <a:t>	</a:t>
            </a:r>
            <a:r>
              <a:rPr lang="en-US" dirty="0" err="1" smtClean="0">
                <a:latin typeface="Courier New" panose="02070309020205020404" pitchFamily="49" charset="0"/>
              </a:rPr>
              <a:t>f_sm.rst</a:t>
            </a:r>
            <a:r>
              <a:rPr lang="en-US" dirty="0" smtClean="0">
                <a:latin typeface="Courier New" panose="02070309020205020404" pitchFamily="49" charset="0"/>
              </a:rPr>
              <a:t>(</a:t>
            </a:r>
            <a:r>
              <a:rPr lang="en-US" dirty="0" err="1" smtClean="0">
                <a:latin typeface="Courier New" panose="02070309020205020404" pitchFamily="49" charset="0"/>
              </a:rPr>
              <a:t>rst</a:t>
            </a:r>
            <a:r>
              <a:rPr lang="en-US" dirty="0">
                <a:latin typeface="Courier New" panose="02070309020205020404" pitchFamily="49" charset="0"/>
              </a:rPr>
              <a:t>);</a:t>
            </a:r>
          </a:p>
          <a:p>
            <a:r>
              <a:rPr lang="en-US" dirty="0">
                <a:latin typeface="Courier New" panose="02070309020205020404" pitchFamily="49" charset="0"/>
              </a:rPr>
              <a:t>	f_sm.in(in);</a:t>
            </a:r>
          </a:p>
          <a:p>
            <a:r>
              <a:rPr lang="en-US" dirty="0">
                <a:latin typeface="Courier New" panose="02070309020205020404" pitchFamily="49" charset="0"/>
              </a:rPr>
              <a:t>	</a:t>
            </a:r>
            <a:r>
              <a:rPr lang="en-US" dirty="0" err="1">
                <a:latin typeface="Courier New" panose="02070309020205020404" pitchFamily="49" charset="0"/>
              </a:rPr>
              <a:t>f_sm.clk</a:t>
            </a:r>
            <a:r>
              <a:rPr lang="en-US" dirty="0">
                <a:latin typeface="Courier New" panose="02070309020205020404" pitchFamily="49" charset="0"/>
              </a:rPr>
              <a:t>(</a:t>
            </a:r>
            <a:r>
              <a:rPr lang="en-US" dirty="0" err="1">
                <a:latin typeface="Courier New" panose="02070309020205020404" pitchFamily="49" charset="0"/>
              </a:rPr>
              <a:t>clk</a:t>
            </a:r>
            <a:r>
              <a:rPr lang="en-US" dirty="0">
                <a:latin typeface="Courier New" panose="02070309020205020404" pitchFamily="49" charset="0"/>
              </a:rPr>
              <a:t>);</a:t>
            </a:r>
          </a:p>
          <a:p>
            <a:r>
              <a:rPr lang="en-US" dirty="0">
                <a:latin typeface="Courier New" panose="02070309020205020404" pitchFamily="49" charset="0"/>
              </a:rPr>
              <a:t>	</a:t>
            </a:r>
            <a:r>
              <a:rPr lang="en-US" dirty="0" err="1">
                <a:latin typeface="Courier New" panose="02070309020205020404" pitchFamily="49" charset="0"/>
              </a:rPr>
              <a:t>f_sm.out</a:t>
            </a:r>
            <a:r>
              <a:rPr lang="en-US" dirty="0">
                <a:latin typeface="Courier New" panose="02070309020205020404" pitchFamily="49" charset="0"/>
              </a:rPr>
              <a:t>(out);</a:t>
            </a:r>
          </a:p>
          <a:p>
            <a:r>
              <a:rPr lang="en-US" dirty="0">
                <a:latin typeface="Courier New" panose="02070309020205020404" pitchFamily="49" charset="0"/>
              </a:rPr>
              <a:t>	</a:t>
            </a:r>
            <a:endParaRPr lang="en-US" dirty="0" smtClean="0">
              <a:latin typeface="Courier New" panose="02070309020205020404" pitchFamily="49" charset="0"/>
            </a:endParaRPr>
          </a:p>
          <a:p>
            <a:r>
              <a:rPr lang="en-US" dirty="0">
                <a:latin typeface="Courier New" panose="02070309020205020404" pitchFamily="49" charset="0"/>
              </a:rPr>
              <a:t>	</a:t>
            </a:r>
            <a:r>
              <a:rPr lang="en-US" dirty="0" err="1" smtClean="0">
                <a:latin typeface="Courier New" panose="02070309020205020404" pitchFamily="49" charset="0"/>
              </a:rPr>
              <a:t>drive.rst</a:t>
            </a:r>
            <a:r>
              <a:rPr lang="en-US" dirty="0" smtClean="0">
                <a:latin typeface="Courier New" panose="02070309020205020404" pitchFamily="49" charset="0"/>
              </a:rPr>
              <a:t>(</a:t>
            </a:r>
            <a:r>
              <a:rPr lang="en-US" dirty="0" err="1" smtClean="0">
                <a:latin typeface="Courier New" panose="02070309020205020404" pitchFamily="49" charset="0"/>
              </a:rPr>
              <a:t>rst</a:t>
            </a:r>
            <a:r>
              <a:rPr lang="en-US" dirty="0">
                <a:latin typeface="Courier New" panose="02070309020205020404" pitchFamily="49" charset="0"/>
              </a:rPr>
              <a:t>);</a:t>
            </a:r>
          </a:p>
          <a:p>
            <a:r>
              <a:rPr lang="en-US" dirty="0">
                <a:latin typeface="Courier New" panose="02070309020205020404" pitchFamily="49" charset="0"/>
              </a:rPr>
              <a:t>	drive.in(in);</a:t>
            </a:r>
          </a:p>
          <a:p>
            <a:r>
              <a:rPr lang="en-US" dirty="0">
                <a:latin typeface="Courier New" panose="02070309020205020404" pitchFamily="49" charset="0"/>
              </a:rPr>
              <a:t>	</a:t>
            </a:r>
            <a:r>
              <a:rPr lang="en-US" dirty="0" err="1">
                <a:latin typeface="Courier New" panose="02070309020205020404" pitchFamily="49" charset="0"/>
              </a:rPr>
              <a:t>drive.clk</a:t>
            </a:r>
            <a:r>
              <a:rPr lang="en-US" dirty="0">
                <a:latin typeface="Courier New" panose="02070309020205020404" pitchFamily="49" charset="0"/>
              </a:rPr>
              <a:t>(</a:t>
            </a:r>
            <a:r>
              <a:rPr lang="en-US" dirty="0" err="1">
                <a:latin typeface="Courier New" panose="02070309020205020404" pitchFamily="49" charset="0"/>
              </a:rPr>
              <a:t>clk</a:t>
            </a:r>
            <a:r>
              <a:rPr lang="en-US" dirty="0" smtClean="0">
                <a:latin typeface="Courier New" panose="02070309020205020404" pitchFamily="49" charset="0"/>
              </a:rPr>
              <a:t>);</a:t>
            </a:r>
            <a:endParaRPr lang="en-US" dirty="0">
              <a:latin typeface="Courier New" panose="02070309020205020404" pitchFamily="49" charset="0"/>
            </a:endParaRPr>
          </a:p>
        </p:txBody>
      </p:sp>
      <p:sp>
        <p:nvSpPr>
          <p:cNvPr id="6" name="Rectangle 5"/>
          <p:cNvSpPr/>
          <p:nvPr/>
        </p:nvSpPr>
        <p:spPr>
          <a:xfrm>
            <a:off x="4705643" y="0"/>
            <a:ext cx="4572000" cy="6740307"/>
          </a:xfrm>
          <a:prstGeom prst="rect">
            <a:avLst/>
          </a:prstGeom>
          <a:solidFill>
            <a:schemeClr val="accent6">
              <a:lumMod val="40000"/>
              <a:lumOff val="60000"/>
            </a:schemeClr>
          </a:solidFill>
        </p:spPr>
        <p:txBody>
          <a:bodyPr>
            <a:spAutoFit/>
          </a:bodyPr>
          <a:lstStyle/>
          <a:p>
            <a:r>
              <a:rPr lang="en-US" dirty="0" smtClean="0">
                <a:latin typeface="Courier New" panose="02070309020205020404" pitchFamily="49" charset="0"/>
              </a:rPr>
              <a:t>	</a:t>
            </a:r>
            <a:r>
              <a:rPr lang="en-US" dirty="0" err="1" smtClean="0">
                <a:latin typeface="Courier New" panose="02070309020205020404" pitchFamily="49" charset="0"/>
              </a:rPr>
              <a:t>mon.rst</a:t>
            </a:r>
            <a:r>
              <a:rPr lang="en-US" dirty="0" smtClean="0">
                <a:latin typeface="Courier New" panose="02070309020205020404" pitchFamily="49" charset="0"/>
              </a:rPr>
              <a:t>(</a:t>
            </a:r>
            <a:r>
              <a:rPr lang="en-US" dirty="0" err="1" smtClean="0">
                <a:latin typeface="Courier New" panose="02070309020205020404" pitchFamily="49" charset="0"/>
              </a:rPr>
              <a:t>rst</a:t>
            </a:r>
            <a:r>
              <a:rPr lang="en-US" dirty="0">
                <a:latin typeface="Courier New" panose="02070309020205020404" pitchFamily="49" charset="0"/>
              </a:rPr>
              <a:t>);</a:t>
            </a:r>
          </a:p>
          <a:p>
            <a:r>
              <a:rPr lang="en-US" dirty="0">
                <a:latin typeface="Courier New" panose="02070309020205020404" pitchFamily="49" charset="0"/>
              </a:rPr>
              <a:t>	mon.in(in);</a:t>
            </a:r>
          </a:p>
          <a:p>
            <a:r>
              <a:rPr lang="en-US" dirty="0">
                <a:latin typeface="Courier New" panose="02070309020205020404" pitchFamily="49" charset="0"/>
              </a:rPr>
              <a:t>	</a:t>
            </a:r>
            <a:r>
              <a:rPr lang="en-US" dirty="0" err="1">
                <a:latin typeface="Courier New" panose="02070309020205020404" pitchFamily="49" charset="0"/>
              </a:rPr>
              <a:t>mon.out</a:t>
            </a:r>
            <a:r>
              <a:rPr lang="en-US" dirty="0">
                <a:latin typeface="Courier New" panose="02070309020205020404" pitchFamily="49" charset="0"/>
              </a:rPr>
              <a:t>(out);</a:t>
            </a:r>
          </a:p>
          <a:p>
            <a:r>
              <a:rPr lang="en-US" dirty="0">
                <a:latin typeface="Courier New" panose="02070309020205020404" pitchFamily="49" charset="0"/>
              </a:rPr>
              <a:t>	</a:t>
            </a:r>
            <a:r>
              <a:rPr lang="en-US" dirty="0" err="1">
                <a:latin typeface="Courier New" panose="02070309020205020404" pitchFamily="49" charset="0"/>
              </a:rPr>
              <a:t>mon.clk</a:t>
            </a:r>
            <a:r>
              <a:rPr lang="en-US" dirty="0">
                <a:latin typeface="Courier New" panose="02070309020205020404" pitchFamily="49" charset="0"/>
              </a:rPr>
              <a:t>(</a:t>
            </a:r>
            <a:r>
              <a:rPr lang="en-US" dirty="0" err="1">
                <a:latin typeface="Courier New" panose="02070309020205020404" pitchFamily="49" charset="0"/>
              </a:rPr>
              <a:t>clk</a:t>
            </a:r>
            <a:r>
              <a:rPr lang="en-US" dirty="0">
                <a:latin typeface="Courier New" panose="02070309020205020404" pitchFamily="49" charset="0"/>
              </a:rPr>
              <a:t>);</a:t>
            </a:r>
          </a:p>
          <a:p>
            <a:endParaRPr lang="en-US" dirty="0" smtClean="0">
              <a:latin typeface="Courier New" panose="02070309020205020404" pitchFamily="49" charset="0"/>
            </a:endParaRPr>
          </a:p>
          <a:p>
            <a:r>
              <a:rPr lang="en-US" dirty="0" smtClean="0">
                <a:latin typeface="Courier New" panose="02070309020205020404" pitchFamily="49" charset="0"/>
              </a:rPr>
              <a:t>//</a:t>
            </a:r>
            <a:r>
              <a:rPr lang="en-US" dirty="0">
                <a:latin typeface="Courier New" panose="02070309020205020404" pitchFamily="49" charset="0"/>
              </a:rPr>
              <a:t>Waveform</a:t>
            </a:r>
          </a:p>
          <a:p>
            <a:r>
              <a:rPr lang="en-US" dirty="0" err="1">
                <a:latin typeface="Courier New" panose="02070309020205020404" pitchFamily="49" charset="0"/>
              </a:rPr>
              <a:t>sc_trace_file</a:t>
            </a:r>
            <a:r>
              <a:rPr lang="en-US" dirty="0">
                <a:latin typeface="Courier New" panose="02070309020205020404" pitchFamily="49" charset="0"/>
              </a:rPr>
              <a:t> *</a:t>
            </a:r>
            <a:r>
              <a:rPr lang="en-US" dirty="0" err="1">
                <a:latin typeface="Courier New" panose="02070309020205020404" pitchFamily="49" charset="0"/>
              </a:rPr>
              <a:t>Tf</a:t>
            </a:r>
            <a:r>
              <a:rPr lang="en-US" dirty="0">
                <a:latin typeface="Courier New" panose="02070309020205020404" pitchFamily="49" charset="0"/>
              </a:rPr>
              <a:t>;</a:t>
            </a:r>
          </a:p>
          <a:p>
            <a:r>
              <a:rPr lang="en-US" dirty="0" err="1">
                <a:latin typeface="Courier New" panose="02070309020205020404" pitchFamily="49" charset="0"/>
              </a:rPr>
              <a:t>Tf</a:t>
            </a:r>
            <a:r>
              <a:rPr lang="en-US" dirty="0">
                <a:latin typeface="Courier New" panose="02070309020205020404" pitchFamily="49" charset="0"/>
              </a:rPr>
              <a:t> = </a:t>
            </a:r>
            <a:r>
              <a:rPr lang="en-US" dirty="0" err="1">
                <a:latin typeface="Courier New" panose="02070309020205020404" pitchFamily="49" charset="0"/>
              </a:rPr>
              <a:t>sc_create_vcd_trace_file</a:t>
            </a:r>
            <a:r>
              <a:rPr lang="en-US" dirty="0">
                <a:latin typeface="Courier New" panose="02070309020205020404" pitchFamily="49" charset="0"/>
              </a:rPr>
              <a:t>("traces");</a:t>
            </a:r>
          </a:p>
          <a:p>
            <a:endParaRPr lang="en-US" dirty="0">
              <a:latin typeface="Courier New" panose="02070309020205020404" pitchFamily="49" charset="0"/>
            </a:endParaRPr>
          </a:p>
          <a:p>
            <a:r>
              <a:rPr lang="en-US" dirty="0" err="1">
                <a:latin typeface="Courier New" panose="02070309020205020404" pitchFamily="49" charset="0"/>
              </a:rPr>
              <a:t>sc_trace</a:t>
            </a:r>
            <a:r>
              <a:rPr lang="en-US" dirty="0">
                <a:latin typeface="Courier New" panose="02070309020205020404" pitchFamily="49" charset="0"/>
              </a:rPr>
              <a:t>(</a:t>
            </a:r>
            <a:r>
              <a:rPr lang="en-US" dirty="0" err="1">
                <a:latin typeface="Courier New" panose="02070309020205020404" pitchFamily="49" charset="0"/>
              </a:rPr>
              <a:t>Tf</a:t>
            </a:r>
            <a:r>
              <a:rPr lang="en-US" dirty="0">
                <a:latin typeface="Courier New" panose="02070309020205020404" pitchFamily="49" charset="0"/>
              </a:rPr>
              <a:t>, </a:t>
            </a:r>
            <a:r>
              <a:rPr lang="en-US" dirty="0" err="1">
                <a:latin typeface="Courier New" panose="02070309020205020404" pitchFamily="49" charset="0"/>
              </a:rPr>
              <a:t>rst</a:t>
            </a:r>
            <a:r>
              <a:rPr lang="en-US" dirty="0">
                <a:latin typeface="Courier New" panose="02070309020205020404" pitchFamily="49" charset="0"/>
              </a:rPr>
              <a:t>, "</a:t>
            </a:r>
            <a:r>
              <a:rPr lang="en-US" dirty="0" err="1">
                <a:latin typeface="Courier New" panose="02070309020205020404" pitchFamily="49" charset="0"/>
              </a:rPr>
              <a:t>rst</a:t>
            </a:r>
            <a:r>
              <a:rPr lang="en-US" dirty="0">
                <a:latin typeface="Courier New" panose="02070309020205020404" pitchFamily="49" charset="0"/>
              </a:rPr>
              <a:t>");</a:t>
            </a:r>
          </a:p>
          <a:p>
            <a:r>
              <a:rPr lang="en-US" dirty="0" err="1">
                <a:latin typeface="Courier New" panose="02070309020205020404" pitchFamily="49" charset="0"/>
              </a:rPr>
              <a:t>sc_trace</a:t>
            </a:r>
            <a:r>
              <a:rPr lang="en-US" dirty="0">
                <a:latin typeface="Courier New" panose="02070309020205020404" pitchFamily="49" charset="0"/>
              </a:rPr>
              <a:t>(</a:t>
            </a:r>
            <a:r>
              <a:rPr lang="en-US" dirty="0" err="1">
                <a:latin typeface="Courier New" panose="02070309020205020404" pitchFamily="49" charset="0"/>
              </a:rPr>
              <a:t>Tf</a:t>
            </a:r>
            <a:r>
              <a:rPr lang="en-US" dirty="0">
                <a:latin typeface="Courier New" panose="02070309020205020404" pitchFamily="49" charset="0"/>
              </a:rPr>
              <a:t>, in, "in1");</a:t>
            </a:r>
          </a:p>
          <a:p>
            <a:r>
              <a:rPr lang="en-US" dirty="0" err="1">
                <a:latin typeface="Courier New" panose="02070309020205020404" pitchFamily="49" charset="0"/>
              </a:rPr>
              <a:t>sc_trace</a:t>
            </a:r>
            <a:r>
              <a:rPr lang="en-US" dirty="0">
                <a:latin typeface="Courier New" panose="02070309020205020404" pitchFamily="49" charset="0"/>
              </a:rPr>
              <a:t>(</a:t>
            </a:r>
            <a:r>
              <a:rPr lang="en-US" dirty="0" err="1">
                <a:latin typeface="Courier New" panose="02070309020205020404" pitchFamily="49" charset="0"/>
              </a:rPr>
              <a:t>Tf</a:t>
            </a:r>
            <a:r>
              <a:rPr lang="en-US" dirty="0">
                <a:latin typeface="Courier New" panose="02070309020205020404" pitchFamily="49" charset="0"/>
              </a:rPr>
              <a:t>, </a:t>
            </a:r>
            <a:r>
              <a:rPr lang="en-US" dirty="0" err="1">
                <a:latin typeface="Courier New" panose="02070309020205020404" pitchFamily="49" charset="0"/>
              </a:rPr>
              <a:t>clk</a:t>
            </a:r>
            <a:r>
              <a:rPr lang="en-US" dirty="0">
                <a:latin typeface="Courier New" panose="02070309020205020404" pitchFamily="49" charset="0"/>
              </a:rPr>
              <a:t>, "</a:t>
            </a:r>
            <a:r>
              <a:rPr lang="en-US" dirty="0" err="1">
                <a:latin typeface="Courier New" panose="02070309020205020404" pitchFamily="49" charset="0"/>
              </a:rPr>
              <a:t>clk</a:t>
            </a:r>
            <a:r>
              <a:rPr lang="en-US" dirty="0">
                <a:latin typeface="Courier New" panose="02070309020205020404" pitchFamily="49" charset="0"/>
              </a:rPr>
              <a:t>");</a:t>
            </a:r>
          </a:p>
          <a:p>
            <a:r>
              <a:rPr lang="en-US" dirty="0" err="1">
                <a:latin typeface="Courier New" panose="02070309020205020404" pitchFamily="49" charset="0"/>
              </a:rPr>
              <a:t>sc_trace</a:t>
            </a:r>
            <a:r>
              <a:rPr lang="en-US" dirty="0">
                <a:latin typeface="Courier New" panose="02070309020205020404" pitchFamily="49" charset="0"/>
              </a:rPr>
              <a:t>(</a:t>
            </a:r>
            <a:r>
              <a:rPr lang="en-US" dirty="0" err="1">
                <a:latin typeface="Courier New" panose="02070309020205020404" pitchFamily="49" charset="0"/>
              </a:rPr>
              <a:t>Tf</a:t>
            </a:r>
            <a:r>
              <a:rPr lang="en-US" dirty="0">
                <a:latin typeface="Courier New" panose="02070309020205020404" pitchFamily="49" charset="0"/>
              </a:rPr>
              <a:t>, out, "out");</a:t>
            </a:r>
          </a:p>
          <a:p>
            <a:r>
              <a:rPr lang="en-US" dirty="0" err="1">
                <a:latin typeface="Courier New" panose="02070309020205020404" pitchFamily="49" charset="0"/>
              </a:rPr>
              <a:t>sc_trace</a:t>
            </a:r>
            <a:r>
              <a:rPr lang="en-US" dirty="0">
                <a:latin typeface="Courier New" panose="02070309020205020404" pitchFamily="49" charset="0"/>
              </a:rPr>
              <a:t>(</a:t>
            </a:r>
            <a:r>
              <a:rPr lang="en-US" dirty="0" err="1">
                <a:latin typeface="Courier New" panose="02070309020205020404" pitchFamily="49" charset="0"/>
              </a:rPr>
              <a:t>Tf</a:t>
            </a:r>
            <a:r>
              <a:rPr lang="en-US" dirty="0">
                <a:latin typeface="Courier New" panose="02070309020205020404" pitchFamily="49" charset="0"/>
              </a:rPr>
              <a:t>, </a:t>
            </a:r>
            <a:r>
              <a:rPr lang="en-US" dirty="0" err="1">
                <a:latin typeface="Courier New" panose="02070309020205020404" pitchFamily="49" charset="0"/>
              </a:rPr>
              <a:t>f_sm.state</a:t>
            </a:r>
            <a:r>
              <a:rPr lang="en-US" dirty="0">
                <a:latin typeface="Courier New" panose="02070309020205020404" pitchFamily="49" charset="0"/>
              </a:rPr>
              <a:t>, "state");</a:t>
            </a:r>
          </a:p>
          <a:p>
            <a:endParaRPr lang="en-US" dirty="0" smtClean="0">
              <a:latin typeface="Courier New" panose="02070309020205020404" pitchFamily="49" charset="0"/>
            </a:endParaRPr>
          </a:p>
          <a:p>
            <a:r>
              <a:rPr lang="en-US" dirty="0" err="1" smtClean="0">
                <a:latin typeface="Courier New" panose="02070309020205020404" pitchFamily="49" charset="0"/>
              </a:rPr>
              <a:t>sc_start</a:t>
            </a:r>
            <a:r>
              <a:rPr lang="en-US" dirty="0" smtClean="0">
                <a:latin typeface="Courier New" panose="02070309020205020404" pitchFamily="49" charset="0"/>
              </a:rPr>
              <a:t>(100,SC_NS</a:t>
            </a:r>
            <a:r>
              <a:rPr lang="en-US" dirty="0">
                <a:latin typeface="Courier New" panose="02070309020205020404" pitchFamily="49" charset="0"/>
              </a:rPr>
              <a:t>);</a:t>
            </a:r>
          </a:p>
          <a:p>
            <a:endParaRPr lang="en-US" dirty="0" smtClean="0">
              <a:latin typeface="Courier New" panose="02070309020205020404" pitchFamily="49" charset="0"/>
            </a:endParaRPr>
          </a:p>
          <a:p>
            <a:r>
              <a:rPr lang="en-US" dirty="0" err="1" smtClean="0">
                <a:latin typeface="Courier New" panose="02070309020205020404" pitchFamily="49" charset="0"/>
              </a:rPr>
              <a:t>sc_close_vcd_trace_file</a:t>
            </a:r>
            <a:r>
              <a:rPr lang="en-US" dirty="0" smtClean="0">
                <a:latin typeface="Courier New" panose="02070309020205020404" pitchFamily="49" charset="0"/>
              </a:rPr>
              <a:t>(</a:t>
            </a:r>
            <a:r>
              <a:rPr lang="en-US" dirty="0" err="1" smtClean="0">
                <a:latin typeface="Courier New" panose="02070309020205020404" pitchFamily="49" charset="0"/>
              </a:rPr>
              <a:t>Tf</a:t>
            </a:r>
            <a:r>
              <a:rPr lang="en-US" dirty="0">
                <a:latin typeface="Courier New" panose="02070309020205020404" pitchFamily="49" charset="0"/>
              </a:rPr>
              <a:t>);</a:t>
            </a:r>
          </a:p>
          <a:p>
            <a:endParaRPr lang="en-US" dirty="0">
              <a:latin typeface="Courier New" panose="02070309020205020404" pitchFamily="49" charset="0"/>
            </a:endParaRPr>
          </a:p>
          <a:p>
            <a:r>
              <a:rPr lang="en-US" dirty="0">
                <a:latin typeface="Courier New" panose="02070309020205020404" pitchFamily="49" charset="0"/>
              </a:rPr>
              <a:t> return 0;</a:t>
            </a:r>
          </a:p>
          <a:p>
            <a:r>
              <a:rPr lang="en-US" dirty="0">
                <a:latin typeface="Courier New" panose="02070309020205020404" pitchFamily="49" charset="0"/>
              </a:rPr>
              <a:t>}</a:t>
            </a:r>
          </a:p>
        </p:txBody>
      </p:sp>
    </p:spTree>
    <p:extLst>
      <p:ext uri="{BB962C8B-B14F-4D97-AF65-F5344CB8AC3E}">
        <p14:creationId xmlns:p14="http://schemas.microsoft.com/office/powerpoint/2010/main" val="96621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0382"/>
            <a:ext cx="7886700" cy="507071"/>
          </a:xfrm>
        </p:spPr>
        <p:txBody>
          <a:bodyPr>
            <a:normAutofit fontScale="90000"/>
          </a:bodyPr>
          <a:lstStyle/>
          <a:p>
            <a:r>
              <a:rPr lang="en-US" b="1" dirty="0" smtClean="0"/>
              <a:t>Basic Channels</a:t>
            </a:r>
            <a:endParaRPr lang="en-US" dirty="0"/>
          </a:p>
        </p:txBody>
      </p:sp>
      <p:sp>
        <p:nvSpPr>
          <p:cNvPr id="3" name="Content Placeholder 2"/>
          <p:cNvSpPr>
            <a:spLocks noGrp="1"/>
          </p:cNvSpPr>
          <p:nvPr>
            <p:ph idx="1"/>
          </p:nvPr>
        </p:nvSpPr>
        <p:spPr>
          <a:xfrm>
            <a:off x="628650" y="1041009"/>
            <a:ext cx="8515350" cy="5135954"/>
          </a:xfrm>
        </p:spPr>
        <p:txBody>
          <a:bodyPr>
            <a:normAutofit fontScale="85000" lnSpcReduction="20000"/>
          </a:bodyPr>
          <a:lstStyle/>
          <a:p>
            <a:r>
              <a:rPr lang="en-US" b="1" dirty="0"/>
              <a:t>Primitive </a:t>
            </a:r>
            <a:r>
              <a:rPr lang="en-US" b="1" dirty="0" smtClean="0"/>
              <a:t>Channels</a:t>
            </a:r>
          </a:p>
          <a:p>
            <a:r>
              <a:rPr lang="en-US" b="1" dirty="0" err="1"/>
              <a:t>sc_mutex</a:t>
            </a:r>
            <a:r>
              <a:rPr lang="en-US" dirty="0"/>
              <a:t>, </a:t>
            </a:r>
            <a:r>
              <a:rPr lang="en-US" b="1" dirty="0" err="1"/>
              <a:t>sc_semaphore</a:t>
            </a:r>
            <a:r>
              <a:rPr lang="en-US" dirty="0"/>
              <a:t>, and </a:t>
            </a:r>
            <a:r>
              <a:rPr lang="en-US" b="1" dirty="0" err="1"/>
              <a:t>sc_fifo</a:t>
            </a:r>
            <a:r>
              <a:rPr lang="en-US" i="1" dirty="0"/>
              <a:t>&lt;T</a:t>
            </a:r>
            <a:r>
              <a:rPr lang="en-US" i="1" dirty="0" smtClean="0"/>
              <a:t>&gt;</a:t>
            </a:r>
            <a:endParaRPr lang="en-US" dirty="0"/>
          </a:p>
          <a:p>
            <a:r>
              <a:rPr lang="en-US" b="1" dirty="0" err="1" smtClean="0"/>
              <a:t>sc_mutex</a:t>
            </a:r>
            <a:r>
              <a:rPr lang="en-US" b="1" dirty="0" smtClean="0"/>
              <a:t> - </a:t>
            </a:r>
            <a:r>
              <a:rPr lang="en-IN" dirty="0" err="1"/>
              <a:t>Mutex</a:t>
            </a:r>
            <a:r>
              <a:rPr lang="en-IN" dirty="0"/>
              <a:t> is short for mutually exclusive </a:t>
            </a:r>
            <a:r>
              <a:rPr lang="en-IN" dirty="0" smtClean="0"/>
              <a:t>text</a:t>
            </a:r>
          </a:p>
          <a:p>
            <a:pPr lvl="1" algn="just"/>
            <a:r>
              <a:rPr lang="en-US" dirty="0" smtClean="0"/>
              <a:t>A </a:t>
            </a:r>
            <a:r>
              <a:rPr lang="en-IN" dirty="0" smtClean="0"/>
              <a:t>program </a:t>
            </a:r>
            <a:r>
              <a:rPr lang="en-IN" dirty="0"/>
              <a:t>object that lets multiple program threads share a common resource, </a:t>
            </a:r>
            <a:r>
              <a:rPr lang="en-IN" dirty="0" smtClean="0"/>
              <a:t>such as </a:t>
            </a:r>
            <a:r>
              <a:rPr lang="en-IN" dirty="0"/>
              <a:t>file access, without </a:t>
            </a:r>
            <a:r>
              <a:rPr lang="en-IN" dirty="0" smtClean="0"/>
              <a:t>colliding</a:t>
            </a:r>
          </a:p>
          <a:p>
            <a:pPr algn="just"/>
            <a:r>
              <a:rPr lang="en-IN" dirty="0"/>
              <a:t>A </a:t>
            </a:r>
            <a:r>
              <a:rPr lang="en-IN" dirty="0" err="1"/>
              <a:t>mutex</a:t>
            </a:r>
            <a:r>
              <a:rPr lang="en-IN" dirty="0"/>
              <a:t> will be in one of two exclusive states: unlocked or locked. </a:t>
            </a:r>
            <a:endParaRPr lang="en-IN" dirty="0" smtClean="0"/>
          </a:p>
          <a:p>
            <a:pPr algn="just"/>
            <a:r>
              <a:rPr lang="en-IN" dirty="0" smtClean="0"/>
              <a:t>Only </a:t>
            </a:r>
            <a:r>
              <a:rPr lang="en-IN" dirty="0"/>
              <a:t>one process can lock a given </a:t>
            </a:r>
            <a:r>
              <a:rPr lang="en-IN" dirty="0" err="1"/>
              <a:t>mutex</a:t>
            </a:r>
            <a:r>
              <a:rPr lang="en-IN" dirty="0"/>
              <a:t> at one time. </a:t>
            </a:r>
            <a:endParaRPr lang="en-IN" dirty="0" smtClean="0"/>
          </a:p>
          <a:p>
            <a:pPr algn="just"/>
            <a:r>
              <a:rPr lang="en-IN" dirty="0" smtClean="0"/>
              <a:t>A </a:t>
            </a:r>
            <a:r>
              <a:rPr lang="en-IN" dirty="0" err="1"/>
              <a:t>mutex</a:t>
            </a:r>
            <a:r>
              <a:rPr lang="en-IN" dirty="0"/>
              <a:t> can only be unlocked by the particular process that locked the </a:t>
            </a:r>
            <a:r>
              <a:rPr lang="en-IN" dirty="0" err="1"/>
              <a:t>mutex</a:t>
            </a:r>
            <a:r>
              <a:rPr lang="en-IN" dirty="0"/>
              <a:t>, but may be locked subsequently by a different process</a:t>
            </a:r>
            <a:r>
              <a:rPr lang="en-IN" dirty="0" smtClean="0"/>
              <a:t>.</a:t>
            </a:r>
          </a:p>
          <a:p>
            <a:pPr algn="just"/>
            <a:r>
              <a:rPr lang="en-IN" dirty="0" err="1"/>
              <a:t>sc_mutex</a:t>
            </a:r>
            <a:r>
              <a:rPr lang="en-IN" dirty="0"/>
              <a:t> class comes with pre-defined methods as below</a:t>
            </a:r>
            <a:r>
              <a:rPr lang="en-IN" dirty="0" smtClean="0"/>
              <a:t>.</a:t>
            </a:r>
          </a:p>
          <a:p>
            <a:pPr lvl="1"/>
            <a:r>
              <a:rPr lang="en-IN" dirty="0" err="1"/>
              <a:t>int</a:t>
            </a:r>
            <a:r>
              <a:rPr lang="en-IN" dirty="0"/>
              <a:t> lock() : Lock the </a:t>
            </a:r>
            <a:r>
              <a:rPr lang="en-IN" dirty="0" err="1"/>
              <a:t>mutex</a:t>
            </a:r>
            <a:r>
              <a:rPr lang="en-IN" dirty="0"/>
              <a:t> if it is free, else wait till </a:t>
            </a:r>
            <a:r>
              <a:rPr lang="en-IN" dirty="0" err="1"/>
              <a:t>mutex</a:t>
            </a:r>
            <a:r>
              <a:rPr lang="en-IN" dirty="0"/>
              <a:t> gets free.</a:t>
            </a:r>
          </a:p>
          <a:p>
            <a:pPr lvl="1"/>
            <a:r>
              <a:rPr lang="en-IN" dirty="0" err="1"/>
              <a:t>int</a:t>
            </a:r>
            <a:r>
              <a:rPr lang="en-IN" dirty="0"/>
              <a:t> unlock() : Unlock the </a:t>
            </a:r>
            <a:r>
              <a:rPr lang="en-IN" dirty="0" err="1"/>
              <a:t>mutex</a:t>
            </a:r>
            <a:endParaRPr lang="en-IN" dirty="0"/>
          </a:p>
          <a:p>
            <a:pPr lvl="1"/>
            <a:r>
              <a:rPr lang="en-IN" dirty="0" err="1"/>
              <a:t>int</a:t>
            </a:r>
            <a:r>
              <a:rPr lang="en-IN" dirty="0"/>
              <a:t> </a:t>
            </a:r>
            <a:r>
              <a:rPr lang="en-IN" dirty="0" err="1"/>
              <a:t>trylock</a:t>
            </a:r>
            <a:r>
              <a:rPr lang="en-IN" dirty="0"/>
              <a:t>() : Check if </a:t>
            </a:r>
            <a:r>
              <a:rPr lang="en-IN" dirty="0" err="1"/>
              <a:t>mutex</a:t>
            </a:r>
            <a:r>
              <a:rPr lang="en-IN" dirty="0"/>
              <a:t> is free, if free then lock it else return -1.</a:t>
            </a:r>
          </a:p>
          <a:p>
            <a:pPr algn="just"/>
            <a:endParaRPr lang="en-US" dirty="0"/>
          </a:p>
        </p:txBody>
      </p:sp>
    </p:spTree>
    <p:extLst>
      <p:ext uri="{BB962C8B-B14F-4D97-AF65-F5344CB8AC3E}">
        <p14:creationId xmlns:p14="http://schemas.microsoft.com/office/powerpoint/2010/main" val="24079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921" y="1438281"/>
            <a:ext cx="3889407" cy="2862322"/>
          </a:xfrm>
          <a:prstGeom prst="rect">
            <a:avLst/>
          </a:prstGeom>
        </p:spPr>
        <p:txBody>
          <a:bodyPr wrap="square">
            <a:spAutoFit/>
          </a:bodyPr>
          <a:lstStyle/>
          <a:p>
            <a:r>
              <a:rPr lang="en-US" b="1" dirty="0" err="1" smtClean="0">
                <a:latin typeface="CourierPSBold"/>
              </a:rPr>
              <a:t>sc_module</a:t>
            </a:r>
            <a:r>
              <a:rPr lang="en-US" b="1" dirty="0" smtClean="0">
                <a:latin typeface="CourierPSBold"/>
              </a:rPr>
              <a:t>  bus</a:t>
            </a:r>
            <a:r>
              <a:rPr lang="en-US" dirty="0" smtClean="0">
                <a:latin typeface="CourierPS"/>
              </a:rPr>
              <a:t>{</a:t>
            </a:r>
            <a:endParaRPr lang="en-US" dirty="0">
              <a:latin typeface="CourierPS"/>
            </a:endParaRPr>
          </a:p>
          <a:p>
            <a:r>
              <a:rPr lang="en-US" b="1" dirty="0" err="1">
                <a:latin typeface="CourierPSBold"/>
              </a:rPr>
              <a:t>sc_mutex</a:t>
            </a:r>
            <a:r>
              <a:rPr lang="en-US" b="1" dirty="0">
                <a:latin typeface="CourierPSBold"/>
              </a:rPr>
              <a:t> </a:t>
            </a:r>
            <a:r>
              <a:rPr lang="en-US" dirty="0" err="1">
                <a:latin typeface="CourierPS"/>
              </a:rPr>
              <a:t>bus_access</a:t>
            </a:r>
            <a:r>
              <a:rPr lang="en-US" dirty="0">
                <a:latin typeface="CourierPS"/>
              </a:rPr>
              <a:t>;</a:t>
            </a:r>
          </a:p>
          <a:p>
            <a:r>
              <a:rPr lang="en-US" b="1" dirty="0">
                <a:latin typeface="CourierPSBold"/>
              </a:rPr>
              <a:t>…</a:t>
            </a:r>
          </a:p>
          <a:p>
            <a:r>
              <a:rPr lang="en-IN" b="1" dirty="0">
                <a:latin typeface="CourierPSBold"/>
              </a:rPr>
              <a:t>void </a:t>
            </a:r>
            <a:r>
              <a:rPr lang="en-IN" dirty="0">
                <a:latin typeface="CourierPS"/>
              </a:rPr>
              <a:t>write(</a:t>
            </a:r>
            <a:r>
              <a:rPr lang="en-IN" b="1" dirty="0" err="1">
                <a:latin typeface="CourierPSBold"/>
              </a:rPr>
              <a:t>int</a:t>
            </a:r>
            <a:r>
              <a:rPr lang="en-IN" b="1" dirty="0">
                <a:latin typeface="CourierPSBold"/>
              </a:rPr>
              <a:t> </a:t>
            </a:r>
            <a:r>
              <a:rPr lang="en-IN" dirty="0" err="1">
                <a:latin typeface="CourierPS"/>
              </a:rPr>
              <a:t>addr</a:t>
            </a:r>
            <a:r>
              <a:rPr lang="en-IN" dirty="0">
                <a:latin typeface="CourierPS"/>
              </a:rPr>
              <a:t>, </a:t>
            </a:r>
            <a:r>
              <a:rPr lang="en-IN" b="1" dirty="0" err="1">
                <a:latin typeface="CourierPSBold"/>
              </a:rPr>
              <a:t>int</a:t>
            </a:r>
            <a:r>
              <a:rPr lang="en-IN" b="1" dirty="0">
                <a:latin typeface="CourierPSBold"/>
              </a:rPr>
              <a:t> </a:t>
            </a:r>
            <a:r>
              <a:rPr lang="en-IN" dirty="0">
                <a:latin typeface="CourierPS"/>
              </a:rPr>
              <a:t>data) {</a:t>
            </a:r>
          </a:p>
          <a:p>
            <a:r>
              <a:rPr lang="en-US" dirty="0" err="1">
                <a:latin typeface="CourierPS"/>
              </a:rPr>
              <a:t>bus_access.</a:t>
            </a:r>
            <a:r>
              <a:rPr lang="en-US" b="1" dirty="0" err="1">
                <a:latin typeface="CourierPSBold"/>
              </a:rPr>
              <a:t>lock</a:t>
            </a:r>
            <a:r>
              <a:rPr lang="en-US" dirty="0">
                <a:latin typeface="CourierPS"/>
              </a:rPr>
              <a:t>();</a:t>
            </a:r>
          </a:p>
          <a:p>
            <a:r>
              <a:rPr lang="en-US" dirty="0">
                <a:latin typeface="CourierPS"/>
              </a:rPr>
              <a:t>// perform write</a:t>
            </a:r>
          </a:p>
          <a:p>
            <a:r>
              <a:rPr lang="en-US" dirty="0" err="1">
                <a:latin typeface="CourierPS"/>
              </a:rPr>
              <a:t>bus_access.</a:t>
            </a:r>
            <a:r>
              <a:rPr lang="en-US" b="1" dirty="0" err="1">
                <a:latin typeface="CourierPSBold"/>
              </a:rPr>
              <a:t>unlock</a:t>
            </a:r>
            <a:r>
              <a:rPr lang="en-US" dirty="0">
                <a:latin typeface="CourierPS"/>
              </a:rPr>
              <a:t>();</a:t>
            </a:r>
          </a:p>
          <a:p>
            <a:r>
              <a:rPr lang="en-US" dirty="0">
                <a:latin typeface="CourierPS"/>
              </a:rPr>
              <a:t>}</a:t>
            </a:r>
          </a:p>
          <a:p>
            <a:r>
              <a:rPr lang="en-US" b="1" dirty="0">
                <a:latin typeface="CourierPSBold"/>
              </a:rPr>
              <a:t>…</a:t>
            </a:r>
          </a:p>
          <a:p>
            <a:r>
              <a:rPr lang="en-US" dirty="0">
                <a:latin typeface="CourierPS"/>
              </a:rPr>
              <a:t>};</a:t>
            </a:r>
            <a:endParaRPr lang="en-US" dirty="0"/>
          </a:p>
        </p:txBody>
      </p:sp>
      <p:sp>
        <p:nvSpPr>
          <p:cNvPr id="5" name="Rectangle 4"/>
          <p:cNvSpPr/>
          <p:nvPr/>
        </p:nvSpPr>
        <p:spPr>
          <a:xfrm>
            <a:off x="4333164" y="607958"/>
            <a:ext cx="4572000" cy="646331"/>
          </a:xfrm>
          <a:prstGeom prst="rect">
            <a:avLst/>
          </a:prstGeom>
        </p:spPr>
        <p:txBody>
          <a:bodyPr>
            <a:spAutoFit/>
          </a:bodyPr>
          <a:lstStyle/>
          <a:p>
            <a:r>
              <a:rPr lang="en-IN" dirty="0"/>
              <a:t>Used with an </a:t>
            </a:r>
            <a:r>
              <a:rPr lang="en-IN" b="1" dirty="0" smtClean="0"/>
              <a:t>SC_METHOD </a:t>
            </a:r>
            <a:r>
              <a:rPr lang="en-IN" dirty="0" smtClean="0"/>
              <a:t>process</a:t>
            </a:r>
            <a:r>
              <a:rPr lang="en-IN" dirty="0"/>
              <a:t>, access might look like this</a:t>
            </a:r>
            <a:endParaRPr lang="en-US" dirty="0"/>
          </a:p>
        </p:txBody>
      </p:sp>
      <p:sp>
        <p:nvSpPr>
          <p:cNvPr id="6" name="Rectangle 5"/>
          <p:cNvSpPr/>
          <p:nvPr/>
        </p:nvSpPr>
        <p:spPr>
          <a:xfrm>
            <a:off x="4333164" y="1717302"/>
            <a:ext cx="3882788" cy="2031325"/>
          </a:xfrm>
          <a:prstGeom prst="rect">
            <a:avLst/>
          </a:prstGeom>
        </p:spPr>
        <p:txBody>
          <a:bodyPr wrap="square">
            <a:spAutoFit/>
          </a:bodyPr>
          <a:lstStyle/>
          <a:p>
            <a:r>
              <a:rPr lang="en-US" b="1" dirty="0">
                <a:latin typeface="CourierPSBold"/>
              </a:rPr>
              <a:t>void </a:t>
            </a:r>
            <a:r>
              <a:rPr lang="en-US" dirty="0" err="1">
                <a:latin typeface="CourierPS"/>
              </a:rPr>
              <a:t>grab_bus_method</a:t>
            </a:r>
            <a:r>
              <a:rPr lang="en-US" dirty="0">
                <a:latin typeface="CourierPS"/>
              </a:rPr>
              <a:t>() {</a:t>
            </a:r>
          </a:p>
          <a:p>
            <a:r>
              <a:rPr lang="en-US" b="1" dirty="0">
                <a:latin typeface="CourierPSBold"/>
              </a:rPr>
              <a:t>if </a:t>
            </a:r>
            <a:r>
              <a:rPr lang="en-US" dirty="0">
                <a:latin typeface="CourierPS"/>
              </a:rPr>
              <a:t>(</a:t>
            </a:r>
            <a:r>
              <a:rPr lang="en-US" dirty="0" err="1">
                <a:latin typeface="CourierPS"/>
              </a:rPr>
              <a:t>bus_access.</a:t>
            </a:r>
            <a:r>
              <a:rPr lang="en-US" b="1" dirty="0" err="1">
                <a:latin typeface="CourierPSBold"/>
              </a:rPr>
              <a:t>trylock</a:t>
            </a:r>
            <a:r>
              <a:rPr lang="en-US" dirty="0">
                <a:latin typeface="CourierPS"/>
              </a:rPr>
              <a:t>() == 0) {</a:t>
            </a:r>
          </a:p>
          <a:p>
            <a:r>
              <a:rPr lang="en-US" dirty="0">
                <a:latin typeface="CourierPS"/>
              </a:rPr>
              <a:t>// access bus</a:t>
            </a:r>
          </a:p>
          <a:p>
            <a:r>
              <a:rPr lang="en-US" dirty="0">
                <a:latin typeface="CourierPS"/>
              </a:rPr>
              <a:t>…</a:t>
            </a:r>
          </a:p>
          <a:p>
            <a:r>
              <a:rPr lang="en-US" dirty="0" err="1">
                <a:latin typeface="CourierPS"/>
              </a:rPr>
              <a:t>bus_access.</a:t>
            </a:r>
            <a:r>
              <a:rPr lang="en-US" b="1" dirty="0" err="1">
                <a:latin typeface="CourierPSBold"/>
              </a:rPr>
              <a:t>unlock</a:t>
            </a:r>
            <a:r>
              <a:rPr lang="en-US" dirty="0">
                <a:latin typeface="CourierPS"/>
              </a:rPr>
              <a:t>();</a:t>
            </a:r>
          </a:p>
          <a:p>
            <a:r>
              <a:rPr lang="en-US" dirty="0">
                <a:latin typeface="CourierPS"/>
              </a:rPr>
              <a:t>}</a:t>
            </a:r>
          </a:p>
          <a:p>
            <a:r>
              <a:rPr lang="en-US" dirty="0">
                <a:latin typeface="CourierPS"/>
              </a:rPr>
              <a:t>}</a:t>
            </a:r>
            <a:endParaRPr lang="en-US" dirty="0"/>
          </a:p>
        </p:txBody>
      </p:sp>
      <p:sp>
        <p:nvSpPr>
          <p:cNvPr id="7" name="Rectangle 6"/>
          <p:cNvSpPr/>
          <p:nvPr/>
        </p:nvSpPr>
        <p:spPr>
          <a:xfrm>
            <a:off x="204921" y="583021"/>
            <a:ext cx="3793667" cy="369332"/>
          </a:xfrm>
          <a:prstGeom prst="rect">
            <a:avLst/>
          </a:prstGeom>
        </p:spPr>
        <p:txBody>
          <a:bodyPr wrap="none">
            <a:spAutoFit/>
          </a:bodyPr>
          <a:lstStyle/>
          <a:p>
            <a:r>
              <a:rPr lang="en-IN" dirty="0"/>
              <a:t>Example of </a:t>
            </a:r>
            <a:r>
              <a:rPr lang="en-IN" b="1" dirty="0" err="1"/>
              <a:t>sc_mutex</a:t>
            </a:r>
            <a:r>
              <a:rPr lang="en-IN" b="1" dirty="0"/>
              <a:t> </a:t>
            </a:r>
            <a:r>
              <a:rPr lang="en-IN" dirty="0"/>
              <a:t>used in bus class</a:t>
            </a:r>
            <a:endParaRPr lang="en-US" dirty="0"/>
          </a:p>
        </p:txBody>
      </p:sp>
    </p:spTree>
    <p:extLst>
      <p:ext uri="{BB962C8B-B14F-4D97-AF65-F5344CB8AC3E}">
        <p14:creationId xmlns:p14="http://schemas.microsoft.com/office/powerpoint/2010/main" val="39068642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5534"/>
            <a:ext cx="7886700" cy="2442949"/>
          </a:xfrm>
        </p:spPr>
        <p:txBody>
          <a:bodyPr/>
          <a:lstStyle/>
          <a:p>
            <a:r>
              <a:rPr lang="en-US" b="1" dirty="0" err="1" smtClean="0"/>
              <a:t>sc_semaphore</a:t>
            </a:r>
            <a:endParaRPr lang="en-US" b="1" dirty="0" smtClean="0"/>
          </a:p>
          <a:p>
            <a:r>
              <a:rPr lang="en-IN" dirty="0"/>
              <a:t>For some resources, </a:t>
            </a:r>
            <a:r>
              <a:rPr lang="en-IN" dirty="0" smtClean="0"/>
              <a:t>more </a:t>
            </a:r>
            <a:r>
              <a:rPr lang="en-IN" dirty="0"/>
              <a:t>than one copy or </a:t>
            </a:r>
            <a:r>
              <a:rPr lang="en-IN" dirty="0" smtClean="0"/>
              <a:t>owner is required </a:t>
            </a:r>
            <a:endParaRPr lang="en-IN" dirty="0" smtClean="0"/>
          </a:p>
          <a:p>
            <a:r>
              <a:rPr lang="en-IN" dirty="0" smtClean="0"/>
              <a:t>Ex: parking </a:t>
            </a:r>
            <a:r>
              <a:rPr lang="en-IN" dirty="0"/>
              <a:t>spaces in a parking </a:t>
            </a:r>
            <a:r>
              <a:rPr lang="en-IN" dirty="0" smtClean="0"/>
              <a:t>lot</a:t>
            </a:r>
          </a:p>
          <a:p>
            <a:r>
              <a:rPr lang="en-US" dirty="0"/>
              <a:t>A multiport memory model</a:t>
            </a:r>
          </a:p>
        </p:txBody>
      </p:sp>
      <p:sp>
        <p:nvSpPr>
          <p:cNvPr id="4" name="Rectangle 3"/>
          <p:cNvSpPr/>
          <p:nvPr/>
        </p:nvSpPr>
        <p:spPr>
          <a:xfrm>
            <a:off x="1562668" y="2436085"/>
            <a:ext cx="5848065" cy="4524315"/>
          </a:xfrm>
          <a:prstGeom prst="rect">
            <a:avLst/>
          </a:prstGeom>
        </p:spPr>
        <p:txBody>
          <a:bodyPr wrap="square">
            <a:spAutoFit/>
          </a:bodyPr>
          <a:lstStyle/>
          <a:p>
            <a:r>
              <a:rPr lang="en-US" b="1" dirty="0">
                <a:latin typeface="CourierPSBold"/>
              </a:rPr>
              <a:t>class </a:t>
            </a:r>
            <a:r>
              <a:rPr lang="en-US" dirty="0" err="1">
                <a:latin typeface="CourierPS"/>
              </a:rPr>
              <a:t>multiport_RAM</a:t>
            </a:r>
            <a:r>
              <a:rPr lang="en-US" dirty="0">
                <a:latin typeface="CourierPS"/>
              </a:rPr>
              <a:t> {</a:t>
            </a:r>
          </a:p>
          <a:p>
            <a:r>
              <a:rPr lang="en-US" b="1" dirty="0" err="1">
                <a:latin typeface="CourierPSBold"/>
              </a:rPr>
              <a:t>sc_semaphore</a:t>
            </a:r>
            <a:r>
              <a:rPr lang="en-US" b="1" dirty="0">
                <a:latin typeface="CourierPSBold"/>
              </a:rPr>
              <a:t> </a:t>
            </a:r>
            <a:r>
              <a:rPr lang="en-US" dirty="0" err="1">
                <a:latin typeface="CourierPS"/>
              </a:rPr>
              <a:t>read_ports</a:t>
            </a:r>
            <a:r>
              <a:rPr lang="en-US" dirty="0">
                <a:latin typeface="CourierPS"/>
              </a:rPr>
              <a:t>(3);</a:t>
            </a:r>
          </a:p>
          <a:p>
            <a:r>
              <a:rPr lang="en-US" b="1" dirty="0" err="1">
                <a:latin typeface="CourierPSBold"/>
              </a:rPr>
              <a:t>sc_semaphore</a:t>
            </a:r>
            <a:r>
              <a:rPr lang="en-US" b="1" dirty="0">
                <a:latin typeface="CourierPSBold"/>
              </a:rPr>
              <a:t> </a:t>
            </a:r>
            <a:r>
              <a:rPr lang="en-US" dirty="0" err="1">
                <a:latin typeface="CourierPS"/>
              </a:rPr>
              <a:t>write_ports</a:t>
            </a:r>
            <a:r>
              <a:rPr lang="en-US" dirty="0">
                <a:latin typeface="CourierPS"/>
              </a:rPr>
              <a:t>(2);</a:t>
            </a:r>
          </a:p>
          <a:p>
            <a:r>
              <a:rPr lang="en-US" dirty="0">
                <a:latin typeface="CourierPS"/>
              </a:rPr>
              <a:t>…</a:t>
            </a:r>
          </a:p>
          <a:p>
            <a:r>
              <a:rPr lang="en-IN" b="1" dirty="0">
                <a:latin typeface="CourierPSBold"/>
              </a:rPr>
              <a:t>void </a:t>
            </a:r>
            <a:r>
              <a:rPr lang="en-IN" dirty="0">
                <a:latin typeface="CourierPS"/>
              </a:rPr>
              <a:t>read(</a:t>
            </a:r>
            <a:r>
              <a:rPr lang="en-IN" b="1" dirty="0" err="1">
                <a:latin typeface="CourierPSBold"/>
              </a:rPr>
              <a:t>int</a:t>
            </a:r>
            <a:r>
              <a:rPr lang="en-IN" b="1" dirty="0">
                <a:latin typeface="CourierPSBold"/>
              </a:rPr>
              <a:t> </a:t>
            </a:r>
            <a:r>
              <a:rPr lang="en-IN" dirty="0" err="1">
                <a:latin typeface="CourierPS"/>
              </a:rPr>
              <a:t>addr</a:t>
            </a:r>
            <a:r>
              <a:rPr lang="en-IN" dirty="0">
                <a:latin typeface="CourierPS"/>
              </a:rPr>
              <a:t>, </a:t>
            </a:r>
            <a:r>
              <a:rPr lang="en-IN" b="1" dirty="0" err="1">
                <a:latin typeface="CourierPSBold"/>
              </a:rPr>
              <a:t>int</a:t>
            </a:r>
            <a:r>
              <a:rPr lang="en-IN" b="1" dirty="0">
                <a:latin typeface="CourierPSBold"/>
              </a:rPr>
              <a:t>&amp; </a:t>
            </a:r>
            <a:r>
              <a:rPr lang="en-IN" dirty="0">
                <a:latin typeface="CourierPS"/>
              </a:rPr>
              <a:t>data) {</a:t>
            </a:r>
          </a:p>
          <a:p>
            <a:r>
              <a:rPr lang="en-US" dirty="0" err="1">
                <a:latin typeface="CourierPS"/>
              </a:rPr>
              <a:t>read_ports.</a:t>
            </a:r>
            <a:r>
              <a:rPr lang="en-US" b="1" dirty="0" err="1">
                <a:latin typeface="CourierPSBold"/>
              </a:rPr>
              <a:t>wait</a:t>
            </a:r>
            <a:r>
              <a:rPr lang="en-US" dirty="0">
                <a:latin typeface="CourierPS"/>
              </a:rPr>
              <a:t>();</a:t>
            </a:r>
          </a:p>
          <a:p>
            <a:r>
              <a:rPr lang="en-US" dirty="0">
                <a:latin typeface="CourierPS"/>
              </a:rPr>
              <a:t>// perform read</a:t>
            </a:r>
          </a:p>
          <a:p>
            <a:r>
              <a:rPr lang="en-US" dirty="0" err="1">
                <a:latin typeface="CourierPS"/>
              </a:rPr>
              <a:t>read_ports.</a:t>
            </a:r>
            <a:r>
              <a:rPr lang="en-US" b="1" dirty="0" err="1">
                <a:latin typeface="CourierPSBold"/>
              </a:rPr>
              <a:t>post</a:t>
            </a:r>
            <a:r>
              <a:rPr lang="en-US" dirty="0">
                <a:latin typeface="CourierPS"/>
              </a:rPr>
              <a:t>();</a:t>
            </a:r>
          </a:p>
          <a:p>
            <a:r>
              <a:rPr lang="en-US" dirty="0">
                <a:latin typeface="CourierPS"/>
              </a:rPr>
              <a:t>}</a:t>
            </a:r>
          </a:p>
          <a:p>
            <a:r>
              <a:rPr lang="en-IN" b="1" dirty="0">
                <a:latin typeface="CourierPSBold"/>
              </a:rPr>
              <a:t>void </a:t>
            </a:r>
            <a:r>
              <a:rPr lang="en-IN" dirty="0">
                <a:latin typeface="CourierPS"/>
              </a:rPr>
              <a:t>write(</a:t>
            </a:r>
            <a:r>
              <a:rPr lang="en-IN" b="1" dirty="0" err="1">
                <a:latin typeface="CourierPSBold"/>
              </a:rPr>
              <a:t>int</a:t>
            </a:r>
            <a:r>
              <a:rPr lang="en-IN" b="1" dirty="0">
                <a:latin typeface="CourierPSBold"/>
              </a:rPr>
              <a:t> </a:t>
            </a:r>
            <a:r>
              <a:rPr lang="en-IN" dirty="0" err="1">
                <a:latin typeface="CourierPS"/>
              </a:rPr>
              <a:t>addr</a:t>
            </a:r>
            <a:r>
              <a:rPr lang="en-IN" dirty="0">
                <a:latin typeface="CourierPS"/>
              </a:rPr>
              <a:t>, </a:t>
            </a:r>
            <a:r>
              <a:rPr lang="en-IN" b="1" dirty="0" err="1">
                <a:latin typeface="CourierPSBold"/>
              </a:rPr>
              <a:t>const</a:t>
            </a:r>
            <a:r>
              <a:rPr lang="en-IN" b="1" dirty="0">
                <a:latin typeface="CourierPSBold"/>
              </a:rPr>
              <a:t> </a:t>
            </a:r>
            <a:r>
              <a:rPr lang="en-IN" b="1" dirty="0" err="1">
                <a:latin typeface="CourierPSBold"/>
              </a:rPr>
              <a:t>int</a:t>
            </a:r>
            <a:r>
              <a:rPr lang="en-IN" b="1" dirty="0">
                <a:latin typeface="CourierPSBold"/>
              </a:rPr>
              <a:t>&amp; </a:t>
            </a:r>
            <a:r>
              <a:rPr lang="en-IN" dirty="0">
                <a:latin typeface="CourierPS"/>
              </a:rPr>
              <a:t>data) {</a:t>
            </a:r>
          </a:p>
          <a:p>
            <a:r>
              <a:rPr lang="en-US" dirty="0" err="1">
                <a:latin typeface="CourierPS"/>
              </a:rPr>
              <a:t>write_ports.</a:t>
            </a:r>
            <a:r>
              <a:rPr lang="en-US" b="1" dirty="0" err="1">
                <a:latin typeface="CourierPSBold"/>
              </a:rPr>
              <a:t>wait</a:t>
            </a:r>
            <a:r>
              <a:rPr lang="en-US" dirty="0">
                <a:latin typeface="CourierPS"/>
              </a:rPr>
              <a:t>();</a:t>
            </a:r>
          </a:p>
          <a:p>
            <a:r>
              <a:rPr lang="en-US" dirty="0">
                <a:latin typeface="CourierPS"/>
              </a:rPr>
              <a:t>// perform write</a:t>
            </a:r>
          </a:p>
          <a:p>
            <a:r>
              <a:rPr lang="en-US" dirty="0" err="1">
                <a:latin typeface="CourierPS"/>
              </a:rPr>
              <a:t>write_ports.</a:t>
            </a:r>
            <a:r>
              <a:rPr lang="en-US" b="1" dirty="0" err="1">
                <a:latin typeface="CourierPSBold"/>
              </a:rPr>
              <a:t>post</a:t>
            </a:r>
            <a:r>
              <a:rPr lang="en-US" dirty="0">
                <a:latin typeface="CourierPS"/>
              </a:rPr>
              <a:t>();</a:t>
            </a:r>
          </a:p>
          <a:p>
            <a:r>
              <a:rPr lang="en-US" dirty="0">
                <a:latin typeface="CourierPS"/>
              </a:rPr>
              <a:t>}</a:t>
            </a:r>
          </a:p>
          <a:p>
            <a:r>
              <a:rPr lang="en-US" dirty="0">
                <a:latin typeface="CourierPS"/>
              </a:rPr>
              <a:t>…</a:t>
            </a:r>
          </a:p>
          <a:p>
            <a:r>
              <a:rPr lang="en-US" dirty="0">
                <a:latin typeface="CourierPS"/>
              </a:rPr>
              <a:t>};//</a:t>
            </a:r>
            <a:r>
              <a:rPr lang="en-US" dirty="0" err="1">
                <a:latin typeface="CourierPS"/>
              </a:rPr>
              <a:t>endclass</a:t>
            </a:r>
            <a:endParaRPr lang="en-US" dirty="0"/>
          </a:p>
        </p:txBody>
      </p:sp>
    </p:spTree>
    <p:extLst>
      <p:ext uri="{BB962C8B-B14F-4D97-AF65-F5344CB8AC3E}">
        <p14:creationId xmlns:p14="http://schemas.microsoft.com/office/powerpoint/2010/main" val="2660766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09" y="126609"/>
            <a:ext cx="9017391" cy="6611815"/>
          </a:xfrm>
        </p:spPr>
        <p:txBody>
          <a:bodyPr>
            <a:normAutofit fontScale="85000" lnSpcReduction="20000"/>
          </a:bodyPr>
          <a:lstStyle/>
          <a:p>
            <a:pPr algn="just"/>
            <a:r>
              <a:rPr lang="en-US" b="1" dirty="0" err="1" smtClean="0"/>
              <a:t>sc_fifo</a:t>
            </a:r>
            <a:endParaRPr lang="en-US" b="1" dirty="0" smtClean="0"/>
          </a:p>
          <a:p>
            <a:pPr algn="just"/>
            <a:r>
              <a:rPr lang="en-IN" dirty="0" smtClean="0"/>
              <a:t>Predefined </a:t>
            </a:r>
            <a:r>
              <a:rPr lang="en-IN" dirty="0"/>
              <a:t>primitive channel intended to model the </a:t>
            </a:r>
            <a:r>
              <a:rPr lang="en-IN" dirty="0" err="1"/>
              <a:t>behavior</a:t>
            </a:r>
            <a:r>
              <a:rPr lang="en-IN" dirty="0"/>
              <a:t> of a </a:t>
            </a:r>
            <a:r>
              <a:rPr lang="en-IN" dirty="0" err="1"/>
              <a:t>fifo</a:t>
            </a:r>
            <a:r>
              <a:rPr lang="en-IN" dirty="0"/>
              <a:t>, that is, a first-in first-out </a:t>
            </a:r>
            <a:r>
              <a:rPr lang="en-IN" dirty="0" smtClean="0"/>
              <a:t>buffer. </a:t>
            </a:r>
            <a:r>
              <a:rPr lang="en-IN" dirty="0"/>
              <a:t>Each </a:t>
            </a:r>
            <a:r>
              <a:rPr lang="en-IN" dirty="0" err="1"/>
              <a:t>fifo</a:t>
            </a:r>
            <a:r>
              <a:rPr lang="en-IN" dirty="0"/>
              <a:t> has a number of slots for storing values. </a:t>
            </a:r>
            <a:endParaRPr lang="en-IN" dirty="0" smtClean="0"/>
          </a:p>
          <a:p>
            <a:pPr algn="just"/>
            <a:r>
              <a:rPr lang="en-IN" dirty="0" smtClean="0"/>
              <a:t>The </a:t>
            </a:r>
            <a:r>
              <a:rPr lang="en-IN" dirty="0"/>
              <a:t>number of slots is fixed when the object is constructed. Default </a:t>
            </a:r>
            <a:r>
              <a:rPr lang="en-IN" dirty="0" smtClean="0"/>
              <a:t>slot </a:t>
            </a:r>
            <a:r>
              <a:rPr lang="en-IN" dirty="0"/>
              <a:t>size is 16</a:t>
            </a:r>
            <a:r>
              <a:rPr lang="en-IN" dirty="0" smtClean="0"/>
              <a:t>.</a:t>
            </a:r>
          </a:p>
          <a:p>
            <a:pPr algn="just"/>
            <a:r>
              <a:rPr lang="en-IN" dirty="0" err="1"/>
              <a:t>sc_fifo</a:t>
            </a:r>
            <a:r>
              <a:rPr lang="en-IN" dirty="0"/>
              <a:t> has following predefined methods</a:t>
            </a:r>
            <a:r>
              <a:rPr lang="en-IN" dirty="0" smtClean="0"/>
              <a:t>.</a:t>
            </a:r>
          </a:p>
          <a:p>
            <a:pPr algn="just"/>
            <a:r>
              <a:rPr lang="en-IN" dirty="0"/>
              <a:t>write() : This method write the values passed as an argument into the </a:t>
            </a:r>
            <a:r>
              <a:rPr lang="en-IN" dirty="0" err="1"/>
              <a:t>fifo</a:t>
            </a:r>
            <a:r>
              <a:rPr lang="en-IN" dirty="0"/>
              <a:t>. If </a:t>
            </a:r>
            <a:r>
              <a:rPr lang="en-IN" dirty="0" err="1"/>
              <a:t>fifo</a:t>
            </a:r>
            <a:r>
              <a:rPr lang="en-IN" dirty="0"/>
              <a:t> if full then write() function waits till </a:t>
            </a:r>
            <a:r>
              <a:rPr lang="en-IN" dirty="0" err="1"/>
              <a:t>fifo</a:t>
            </a:r>
            <a:r>
              <a:rPr lang="en-IN" dirty="0"/>
              <a:t> slot is available</a:t>
            </a:r>
          </a:p>
          <a:p>
            <a:pPr algn="just"/>
            <a:r>
              <a:rPr lang="en-IN" dirty="0" err="1"/>
              <a:t>nb_write</a:t>
            </a:r>
            <a:r>
              <a:rPr lang="en-IN" dirty="0"/>
              <a:t>() : This method is same as write(), only difference is, when </a:t>
            </a:r>
            <a:r>
              <a:rPr lang="en-IN" dirty="0" err="1"/>
              <a:t>fifo</a:t>
            </a:r>
            <a:r>
              <a:rPr lang="en-IN" dirty="0"/>
              <a:t> is full </a:t>
            </a:r>
            <a:r>
              <a:rPr lang="en-IN" dirty="0" err="1"/>
              <a:t>nb_write</a:t>
            </a:r>
            <a:r>
              <a:rPr lang="en-IN" dirty="0"/>
              <a:t>() does not wait till </a:t>
            </a:r>
            <a:r>
              <a:rPr lang="en-IN" dirty="0" err="1"/>
              <a:t>fifo</a:t>
            </a:r>
            <a:r>
              <a:rPr lang="en-IN" dirty="0"/>
              <a:t> slot is </a:t>
            </a:r>
            <a:r>
              <a:rPr lang="en-IN" dirty="0" err="1"/>
              <a:t>avaible</a:t>
            </a:r>
            <a:r>
              <a:rPr lang="en-IN" dirty="0"/>
              <a:t>. Rather it returns false.</a:t>
            </a:r>
          </a:p>
          <a:p>
            <a:pPr algn="just"/>
            <a:r>
              <a:rPr lang="en-IN" dirty="0"/>
              <a:t>read() : This method returns the least recent written data in </a:t>
            </a:r>
            <a:r>
              <a:rPr lang="en-IN" dirty="0" err="1"/>
              <a:t>fifo</a:t>
            </a:r>
            <a:r>
              <a:rPr lang="en-IN" dirty="0"/>
              <a:t>. If </a:t>
            </a:r>
            <a:r>
              <a:rPr lang="en-IN" dirty="0" err="1"/>
              <a:t>fifo</a:t>
            </a:r>
            <a:r>
              <a:rPr lang="en-IN" dirty="0"/>
              <a:t> is empty, then read() function waits till data is available in </a:t>
            </a:r>
            <a:r>
              <a:rPr lang="en-IN" dirty="0" err="1"/>
              <a:t>fifo</a:t>
            </a:r>
            <a:r>
              <a:rPr lang="en-IN" dirty="0"/>
              <a:t>.</a:t>
            </a:r>
          </a:p>
          <a:p>
            <a:pPr algn="just"/>
            <a:r>
              <a:rPr lang="en-IN" dirty="0" err="1"/>
              <a:t>nb_read</a:t>
            </a:r>
            <a:r>
              <a:rPr lang="en-IN" dirty="0"/>
              <a:t>() :This method is same as read(), only difference is, when </a:t>
            </a:r>
            <a:r>
              <a:rPr lang="en-IN" dirty="0" err="1"/>
              <a:t>fifo</a:t>
            </a:r>
            <a:r>
              <a:rPr lang="en-IN" dirty="0"/>
              <a:t> is empty, </a:t>
            </a:r>
            <a:r>
              <a:rPr lang="en-IN" dirty="0" err="1"/>
              <a:t>nb_read</a:t>
            </a:r>
            <a:r>
              <a:rPr lang="en-IN" dirty="0"/>
              <a:t>() does not wait till </a:t>
            </a:r>
            <a:r>
              <a:rPr lang="en-IN" dirty="0" err="1"/>
              <a:t>fifo</a:t>
            </a:r>
            <a:r>
              <a:rPr lang="en-IN" dirty="0"/>
              <a:t> has some data. Rather it returns false.</a:t>
            </a:r>
          </a:p>
          <a:p>
            <a:pPr algn="just"/>
            <a:r>
              <a:rPr lang="en-IN" dirty="0" err="1"/>
              <a:t>num_available</a:t>
            </a:r>
            <a:r>
              <a:rPr lang="en-IN" dirty="0"/>
              <a:t>() : This method returns the numbers of data values available in </a:t>
            </a:r>
            <a:r>
              <a:rPr lang="en-IN" dirty="0" err="1"/>
              <a:t>fifo</a:t>
            </a:r>
            <a:r>
              <a:rPr lang="en-IN" dirty="0"/>
              <a:t> in current delta time.</a:t>
            </a:r>
          </a:p>
          <a:p>
            <a:pPr algn="just"/>
            <a:r>
              <a:rPr lang="en-IN" dirty="0" err="1"/>
              <a:t>num_free</a:t>
            </a:r>
            <a:r>
              <a:rPr lang="en-IN" dirty="0"/>
              <a:t>() : This method returns the number of free slots available in </a:t>
            </a:r>
            <a:r>
              <a:rPr lang="en-IN" dirty="0" err="1"/>
              <a:t>fifo</a:t>
            </a:r>
            <a:r>
              <a:rPr lang="en-IN" dirty="0"/>
              <a:t> in current delta time.</a:t>
            </a:r>
          </a:p>
          <a:p>
            <a:pPr algn="just"/>
            <a:endParaRPr lang="en-US" dirty="0"/>
          </a:p>
        </p:txBody>
      </p:sp>
    </p:spTree>
    <p:extLst>
      <p:ext uri="{BB962C8B-B14F-4D97-AF65-F5344CB8AC3E}">
        <p14:creationId xmlns:p14="http://schemas.microsoft.com/office/powerpoint/2010/main" val="223656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2" y="0"/>
            <a:ext cx="8567382" cy="464868"/>
          </a:xfrm>
        </p:spPr>
        <p:txBody>
          <a:bodyPr>
            <a:noAutofit/>
          </a:bodyPr>
          <a:lstStyle/>
          <a:p>
            <a:r>
              <a:rPr lang="en-US" sz="3600" dirty="0" smtClean="0"/>
              <a:t>Example</a:t>
            </a:r>
            <a:endParaRPr lang="en-US" sz="3600" dirty="0"/>
          </a:p>
        </p:txBody>
      </p:sp>
      <p:sp>
        <p:nvSpPr>
          <p:cNvPr id="4" name="Content Placeholder 3"/>
          <p:cNvSpPr>
            <a:spLocks noGrp="1"/>
          </p:cNvSpPr>
          <p:nvPr>
            <p:ph sz="half" idx="1"/>
          </p:nvPr>
        </p:nvSpPr>
        <p:spPr>
          <a:xfrm>
            <a:off x="0" y="437572"/>
            <a:ext cx="9144000" cy="6393132"/>
          </a:xfrm>
          <a:solidFill>
            <a:schemeClr val="accent1">
              <a:lumMod val="20000"/>
              <a:lumOff val="80000"/>
            </a:schemeClr>
          </a:solidFill>
        </p:spPr>
        <p:txBody>
          <a:bodyPr>
            <a:noAutofit/>
          </a:bodyPr>
          <a:lstStyle/>
          <a:p>
            <a:pPr marL="0" indent="0">
              <a:buNone/>
            </a:pPr>
            <a:r>
              <a:rPr lang="en-US" sz="2400" dirty="0" smtClean="0"/>
              <a:t>#include </a:t>
            </a:r>
            <a:r>
              <a:rPr lang="en-US" sz="2400" dirty="0"/>
              <a:t>"</a:t>
            </a:r>
            <a:r>
              <a:rPr lang="en-US" sz="2400" dirty="0" err="1"/>
              <a:t>systemc.h</a:t>
            </a:r>
            <a:r>
              <a:rPr lang="en-US" sz="2400" dirty="0"/>
              <a:t>"</a:t>
            </a:r>
          </a:p>
          <a:p>
            <a:pPr marL="0" indent="0">
              <a:buNone/>
            </a:pPr>
            <a:r>
              <a:rPr lang="en-US" sz="2400" dirty="0" smtClean="0"/>
              <a:t>SC_MODULE(</a:t>
            </a:r>
            <a:r>
              <a:rPr lang="en-US" sz="2400" dirty="0" err="1" smtClean="0"/>
              <a:t>example_fifo</a:t>
            </a:r>
            <a:r>
              <a:rPr lang="en-US" sz="2400" dirty="0"/>
              <a:t>) </a:t>
            </a:r>
            <a:r>
              <a:rPr lang="en-US" sz="2400" dirty="0" smtClean="0"/>
              <a:t>{</a:t>
            </a:r>
          </a:p>
          <a:p>
            <a:pPr marL="0" indent="0">
              <a:buNone/>
            </a:pPr>
            <a:r>
              <a:rPr lang="en-US" sz="2400" dirty="0"/>
              <a:t>// Declare the FIFO</a:t>
            </a:r>
          </a:p>
          <a:p>
            <a:pPr marL="0" indent="0">
              <a:buNone/>
            </a:pPr>
            <a:r>
              <a:rPr lang="en-US" sz="2400" dirty="0" err="1" smtClean="0"/>
              <a:t>sc_fifo</a:t>
            </a:r>
            <a:r>
              <a:rPr lang="en-US" sz="2400" dirty="0" smtClean="0"/>
              <a:t>&lt;</a:t>
            </a:r>
            <a:r>
              <a:rPr lang="en-US" sz="2400" dirty="0" err="1" smtClean="0"/>
              <a:t>int</a:t>
            </a:r>
            <a:r>
              <a:rPr lang="en-US" sz="2400" dirty="0"/>
              <a:t>&gt; </a:t>
            </a:r>
            <a:r>
              <a:rPr lang="en-US" sz="2400" dirty="0" err="1"/>
              <a:t>packet_fifo</a:t>
            </a:r>
            <a:r>
              <a:rPr lang="en-US" sz="2400" dirty="0"/>
              <a:t>;</a:t>
            </a:r>
          </a:p>
          <a:p>
            <a:pPr marL="0" indent="0">
              <a:buNone/>
            </a:pPr>
            <a:endParaRPr lang="en-US" sz="1100" dirty="0" smtClean="0"/>
          </a:p>
          <a:p>
            <a:pPr marL="0" indent="0">
              <a:buNone/>
            </a:pPr>
            <a:r>
              <a:rPr lang="en-US" sz="2400" dirty="0"/>
              <a:t>void </a:t>
            </a:r>
            <a:r>
              <a:rPr lang="en-US" sz="2400" dirty="0" err="1"/>
              <a:t>fiforead</a:t>
            </a:r>
            <a:r>
              <a:rPr lang="en-US" sz="2400" dirty="0"/>
              <a:t>(void) {</a:t>
            </a:r>
          </a:p>
          <a:p>
            <a:pPr marL="0" indent="0">
              <a:buNone/>
            </a:pPr>
            <a:r>
              <a:rPr lang="en-US" sz="2400" dirty="0" err="1" smtClean="0"/>
              <a:t>int</a:t>
            </a:r>
            <a:r>
              <a:rPr lang="en-US" sz="2400" dirty="0" smtClean="0"/>
              <a:t> </a:t>
            </a:r>
            <a:r>
              <a:rPr lang="en-US" sz="2400" dirty="0" err="1"/>
              <a:t>val</a:t>
            </a:r>
            <a:r>
              <a:rPr lang="en-US" sz="2400" dirty="0"/>
              <a:t>;</a:t>
            </a:r>
          </a:p>
          <a:p>
            <a:pPr marL="0" indent="0">
              <a:buNone/>
            </a:pPr>
            <a:r>
              <a:rPr lang="en-US" sz="2400" dirty="0" smtClean="0"/>
              <a:t>for </a:t>
            </a:r>
            <a:r>
              <a:rPr lang="en-US" sz="2400" dirty="0"/>
              <a:t>(;;)   {</a:t>
            </a:r>
          </a:p>
          <a:p>
            <a:pPr marL="0" indent="0">
              <a:buNone/>
            </a:pPr>
            <a:r>
              <a:rPr lang="en-US" sz="2400" dirty="0" smtClean="0"/>
              <a:t>	wait(3</a:t>
            </a:r>
            <a:r>
              <a:rPr lang="en-US" sz="2400" dirty="0"/>
              <a:t>, SC_NS);</a:t>
            </a:r>
          </a:p>
          <a:p>
            <a:pPr marL="0" indent="0">
              <a:buNone/>
            </a:pPr>
            <a:r>
              <a:rPr lang="en-US" sz="2400" dirty="0" smtClean="0"/>
              <a:t>	</a:t>
            </a:r>
            <a:r>
              <a:rPr lang="en-US" sz="2400" dirty="0" err="1" smtClean="0"/>
              <a:t>packet_fifo.read</a:t>
            </a:r>
            <a:r>
              <a:rPr lang="en-US" sz="2400" dirty="0" smtClean="0"/>
              <a:t>(</a:t>
            </a:r>
            <a:r>
              <a:rPr lang="en-US" sz="2400" dirty="0" err="1" smtClean="0"/>
              <a:t>val</a:t>
            </a:r>
            <a:r>
              <a:rPr lang="en-US" sz="2400" dirty="0"/>
              <a:t>);</a:t>
            </a:r>
          </a:p>
          <a:p>
            <a:pPr marL="0" indent="0">
              <a:buNone/>
            </a:pPr>
            <a:r>
              <a:rPr lang="en-IN" sz="2400" dirty="0" smtClean="0"/>
              <a:t>	</a:t>
            </a:r>
            <a:r>
              <a:rPr lang="en-IN" sz="2400" dirty="0" err="1" smtClean="0"/>
              <a:t>cout</a:t>
            </a:r>
            <a:r>
              <a:rPr lang="en-IN" sz="2400" dirty="0" smtClean="0"/>
              <a:t> </a:t>
            </a:r>
            <a:r>
              <a:rPr lang="en-IN" sz="2400" dirty="0"/>
              <a:t>&lt;&lt; </a:t>
            </a:r>
            <a:r>
              <a:rPr lang="en-IN" sz="2400" dirty="0" err="1"/>
              <a:t>sc_time_stamp</a:t>
            </a:r>
            <a:r>
              <a:rPr lang="en-IN" sz="2400" dirty="0"/>
              <a:t>() &lt;&lt; ": Read " &lt;&lt; </a:t>
            </a:r>
            <a:r>
              <a:rPr lang="en-IN" sz="2400" dirty="0" err="1"/>
              <a:t>val</a:t>
            </a:r>
            <a:r>
              <a:rPr lang="en-IN" sz="2400" dirty="0"/>
              <a:t> &lt;&lt;</a:t>
            </a:r>
            <a:r>
              <a:rPr lang="en-IN" sz="2400" dirty="0" err="1"/>
              <a:t>endl</a:t>
            </a:r>
            <a:r>
              <a:rPr lang="en-IN" sz="2400" dirty="0"/>
              <a:t>;</a:t>
            </a:r>
          </a:p>
          <a:p>
            <a:pPr marL="0" indent="0">
              <a:buNone/>
            </a:pPr>
            <a:r>
              <a:rPr lang="en-IN" sz="2400" dirty="0" smtClean="0"/>
              <a:t>	</a:t>
            </a:r>
            <a:r>
              <a:rPr lang="en-IN" sz="2400" dirty="0" err="1" smtClean="0"/>
              <a:t>cout</a:t>
            </a:r>
            <a:r>
              <a:rPr lang="en-IN" sz="2400" dirty="0" smtClean="0"/>
              <a:t> </a:t>
            </a:r>
            <a:r>
              <a:rPr lang="en-IN" sz="2400" dirty="0"/>
              <a:t>&lt;&lt; </a:t>
            </a:r>
            <a:r>
              <a:rPr lang="en-IN" sz="2400" dirty="0" err="1"/>
              <a:t>sc_time_stamp</a:t>
            </a:r>
            <a:r>
              <a:rPr lang="en-IN" sz="2400" dirty="0"/>
              <a:t>()&lt;&lt;"</a:t>
            </a:r>
            <a:r>
              <a:rPr lang="en-IN" sz="2400" dirty="0" err="1"/>
              <a:t>No.of</a:t>
            </a:r>
            <a:r>
              <a:rPr lang="en-IN" sz="2400" dirty="0"/>
              <a:t> Data in </a:t>
            </a:r>
            <a:r>
              <a:rPr lang="en-IN" sz="2400" dirty="0" smtClean="0"/>
              <a:t>FIFO </a:t>
            </a:r>
            <a:r>
              <a:rPr lang="en-IN" sz="2400" dirty="0" smtClean="0"/>
              <a:t>			 			"&lt;&lt;</a:t>
            </a:r>
            <a:r>
              <a:rPr lang="en-IN" sz="2400" dirty="0" err="1"/>
              <a:t>packet_fifo.num_available</a:t>
            </a:r>
            <a:r>
              <a:rPr lang="en-IN" sz="2400" dirty="0"/>
              <a:t>()&lt;&lt;</a:t>
            </a:r>
            <a:r>
              <a:rPr lang="en-IN" sz="2400" dirty="0" err="1"/>
              <a:t>endl</a:t>
            </a:r>
            <a:r>
              <a:rPr lang="en-IN" sz="2400" dirty="0"/>
              <a:t>;</a:t>
            </a:r>
          </a:p>
          <a:p>
            <a:pPr marL="0" indent="0">
              <a:buNone/>
            </a:pPr>
            <a:r>
              <a:rPr lang="en-US" sz="2400" dirty="0"/>
              <a:t>   }</a:t>
            </a:r>
          </a:p>
          <a:p>
            <a:pPr marL="0" indent="0">
              <a:buNone/>
            </a:pPr>
            <a:r>
              <a:rPr lang="en-US" sz="2400" dirty="0" smtClean="0"/>
              <a:t>}</a:t>
            </a:r>
            <a:endParaRPr lang="en-US" sz="2400" dirty="0"/>
          </a:p>
        </p:txBody>
      </p:sp>
    </p:spTree>
    <p:extLst>
      <p:ext uri="{BB962C8B-B14F-4D97-AF65-F5344CB8AC3E}">
        <p14:creationId xmlns:p14="http://schemas.microsoft.com/office/powerpoint/2010/main" val="210166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60" y="133116"/>
            <a:ext cx="7886700" cy="453740"/>
          </a:xfrm>
        </p:spPr>
        <p:txBody>
          <a:bodyPr>
            <a:noAutofit/>
          </a:bodyPr>
          <a:lstStyle/>
          <a:p>
            <a:r>
              <a:rPr lang="en-US" altLang="zh-TW" sz="3600" dirty="0"/>
              <a:t>Why we need </a:t>
            </a:r>
            <a:r>
              <a:rPr lang="en-US" altLang="zh-TW" sz="3200" dirty="0" smtClean="0"/>
              <a:t>SystemC</a:t>
            </a:r>
            <a:endParaRPr lang="en-US" sz="3600" dirty="0"/>
          </a:p>
        </p:txBody>
      </p:sp>
      <p:sp>
        <p:nvSpPr>
          <p:cNvPr id="3" name="Content Placeholder 2"/>
          <p:cNvSpPr>
            <a:spLocks noGrp="1"/>
          </p:cNvSpPr>
          <p:nvPr>
            <p:ph idx="1"/>
          </p:nvPr>
        </p:nvSpPr>
        <p:spPr>
          <a:xfrm>
            <a:off x="75487" y="736979"/>
            <a:ext cx="9013921" cy="5977719"/>
          </a:xfrm>
        </p:spPr>
        <p:txBody>
          <a:bodyPr>
            <a:normAutofit fontScale="92500" lnSpcReduction="10000"/>
          </a:bodyPr>
          <a:lstStyle/>
          <a:p>
            <a:pPr algn="just">
              <a:lnSpc>
                <a:spcPct val="150000"/>
              </a:lnSpc>
            </a:pPr>
            <a:r>
              <a:rPr lang="en-IN" dirty="0" smtClean="0"/>
              <a:t>A </a:t>
            </a:r>
            <a:r>
              <a:rPr lang="en-IN" dirty="0"/>
              <a:t>set of techniques has evolved called </a:t>
            </a:r>
            <a:r>
              <a:rPr lang="en-IN" dirty="0" smtClean="0"/>
              <a:t>Transaction-Level </a:t>
            </a:r>
            <a:r>
              <a:rPr lang="en-IN" dirty="0" err="1" smtClean="0"/>
              <a:t>Modeling</a:t>
            </a:r>
            <a:r>
              <a:rPr lang="en-IN" dirty="0" smtClean="0"/>
              <a:t> </a:t>
            </a:r>
            <a:r>
              <a:rPr lang="en-IN" dirty="0"/>
              <a:t>or TLM to aide with this task</a:t>
            </a:r>
            <a:r>
              <a:rPr lang="en-IN" dirty="0" smtClean="0"/>
              <a:t>.</a:t>
            </a:r>
          </a:p>
          <a:p>
            <a:pPr algn="just">
              <a:lnSpc>
                <a:spcPct val="150000"/>
              </a:lnSpc>
            </a:pPr>
            <a:r>
              <a:rPr lang="en-IN" dirty="0"/>
              <a:t>ESL and TLM impose a set of requirements on a language that is different </a:t>
            </a:r>
            <a:r>
              <a:rPr lang="en-IN" dirty="0" smtClean="0"/>
              <a:t>than the </a:t>
            </a:r>
            <a:r>
              <a:rPr lang="en-IN" dirty="0"/>
              <a:t>requirements for hardware description languages (HDLs) or the </a:t>
            </a:r>
            <a:r>
              <a:rPr lang="en-IN" dirty="0" smtClean="0"/>
              <a:t>requirements </a:t>
            </a:r>
            <a:r>
              <a:rPr lang="en-IN" dirty="0"/>
              <a:t>for traditional software languages like C, C</a:t>
            </a:r>
            <a:r>
              <a:rPr lang="en-IN" dirty="0" smtClean="0"/>
              <a:t>++, </a:t>
            </a:r>
            <a:r>
              <a:rPr lang="en-IN" dirty="0"/>
              <a:t>or Java</a:t>
            </a:r>
            <a:endParaRPr lang="en-US" altLang="zh-TW" dirty="0" smtClean="0"/>
          </a:p>
          <a:p>
            <a:pPr algn="just">
              <a:lnSpc>
                <a:spcPct val="150000"/>
              </a:lnSpc>
            </a:pPr>
            <a:r>
              <a:rPr lang="en-US" altLang="zh-TW" dirty="0" smtClean="0"/>
              <a:t>The </a:t>
            </a:r>
            <a:r>
              <a:rPr lang="en-US" altLang="zh-TW" dirty="0"/>
              <a:t>increasingly shortened time to market requirements </a:t>
            </a:r>
          </a:p>
          <a:p>
            <a:pPr lvl="1" algn="just">
              <a:lnSpc>
                <a:spcPct val="150000"/>
              </a:lnSpc>
            </a:pPr>
            <a:r>
              <a:rPr lang="en-US" altLang="zh-TW" dirty="0"/>
              <a:t>Verify the design in early time</a:t>
            </a:r>
          </a:p>
          <a:p>
            <a:pPr algn="just">
              <a:lnSpc>
                <a:spcPct val="150000"/>
              </a:lnSpc>
            </a:pPr>
            <a:r>
              <a:rPr lang="en-US" altLang="zh-TW" dirty="0"/>
              <a:t>The growing complexity </a:t>
            </a:r>
          </a:p>
          <a:p>
            <a:pPr lvl="1" algn="just">
              <a:lnSpc>
                <a:spcPct val="150000"/>
              </a:lnSpc>
            </a:pPr>
            <a:r>
              <a:rPr lang="en-US" altLang="zh-TW" dirty="0"/>
              <a:t>Integration of </a:t>
            </a:r>
            <a:r>
              <a:rPr lang="en-US" altLang="zh-TW" dirty="0" smtClean="0"/>
              <a:t>developed devices</a:t>
            </a:r>
            <a:endParaRPr lang="en-US" altLang="zh-TW" dirty="0"/>
          </a:p>
        </p:txBody>
      </p:sp>
    </p:spTree>
    <p:extLst>
      <p:ext uri="{BB962C8B-B14F-4D97-AF65-F5344CB8AC3E}">
        <p14:creationId xmlns:p14="http://schemas.microsoft.com/office/powerpoint/2010/main" val="357447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0"/>
            <a:ext cx="7886700" cy="464868"/>
          </a:xfrm>
        </p:spPr>
        <p:txBody>
          <a:bodyPr>
            <a:normAutofit fontScale="90000"/>
          </a:bodyPr>
          <a:lstStyle/>
          <a:p>
            <a:r>
              <a:rPr lang="en-US" dirty="0" smtClean="0"/>
              <a:t>Example</a:t>
            </a:r>
            <a:endParaRPr lang="en-US" dirty="0"/>
          </a:p>
        </p:txBody>
      </p:sp>
      <p:sp>
        <p:nvSpPr>
          <p:cNvPr id="5" name="Content Placeholder 4"/>
          <p:cNvSpPr>
            <a:spLocks noGrp="1"/>
          </p:cNvSpPr>
          <p:nvPr>
            <p:ph sz="half" idx="2"/>
          </p:nvPr>
        </p:nvSpPr>
        <p:spPr>
          <a:xfrm>
            <a:off x="-1" y="464868"/>
            <a:ext cx="9144001" cy="6393132"/>
          </a:xfrm>
          <a:solidFill>
            <a:schemeClr val="accent2">
              <a:lumMod val="20000"/>
              <a:lumOff val="80000"/>
            </a:schemeClr>
          </a:solidFill>
        </p:spPr>
        <p:txBody>
          <a:bodyPr>
            <a:noAutofit/>
          </a:bodyPr>
          <a:lstStyle/>
          <a:p>
            <a:pPr marL="0" indent="0">
              <a:lnSpc>
                <a:spcPct val="100000"/>
              </a:lnSpc>
              <a:buNone/>
            </a:pPr>
            <a:r>
              <a:rPr lang="en-US" dirty="0" smtClean="0"/>
              <a:t>void </a:t>
            </a:r>
            <a:r>
              <a:rPr lang="en-US" dirty="0" err="1"/>
              <a:t>fifowrite</a:t>
            </a:r>
            <a:r>
              <a:rPr lang="en-US" dirty="0"/>
              <a:t>(void) {</a:t>
            </a:r>
          </a:p>
          <a:p>
            <a:pPr marL="0" indent="0">
              <a:lnSpc>
                <a:spcPct val="100000"/>
              </a:lnSpc>
              <a:buNone/>
            </a:pPr>
            <a:r>
              <a:rPr lang="en-US" dirty="0"/>
              <a:t>  </a:t>
            </a:r>
            <a:r>
              <a:rPr lang="en-US" dirty="0" err="1"/>
              <a:t>int</a:t>
            </a:r>
            <a:r>
              <a:rPr lang="en-US" dirty="0"/>
              <a:t> </a:t>
            </a:r>
            <a:r>
              <a:rPr lang="en-US" dirty="0" err="1"/>
              <a:t>val</a:t>
            </a:r>
            <a:r>
              <a:rPr lang="en-US" dirty="0"/>
              <a:t> = 10;</a:t>
            </a:r>
          </a:p>
          <a:p>
            <a:pPr marL="0" indent="0">
              <a:lnSpc>
                <a:spcPct val="100000"/>
              </a:lnSpc>
              <a:buNone/>
            </a:pPr>
            <a:r>
              <a:rPr lang="en-US" dirty="0"/>
              <a:t>  for (;;) </a:t>
            </a:r>
            <a:r>
              <a:rPr lang="en-US" dirty="0" smtClean="0"/>
              <a:t>  </a:t>
            </a:r>
            <a:r>
              <a:rPr lang="en-US" dirty="0"/>
              <a:t>{</a:t>
            </a:r>
          </a:p>
          <a:p>
            <a:pPr marL="0" indent="0">
              <a:lnSpc>
                <a:spcPct val="100000"/>
              </a:lnSpc>
              <a:buNone/>
            </a:pPr>
            <a:r>
              <a:rPr lang="en-US" dirty="0" smtClean="0"/>
              <a:t>	wait(2</a:t>
            </a:r>
            <a:r>
              <a:rPr lang="en-US" dirty="0"/>
              <a:t>, SC_NS);</a:t>
            </a:r>
          </a:p>
          <a:p>
            <a:pPr marL="0" indent="0">
              <a:lnSpc>
                <a:spcPct val="100000"/>
              </a:lnSpc>
              <a:buNone/>
            </a:pPr>
            <a:r>
              <a:rPr lang="en-US" dirty="0" smtClean="0"/>
              <a:t>	</a:t>
            </a:r>
            <a:r>
              <a:rPr lang="en-US" dirty="0" err="1" smtClean="0"/>
              <a:t>val</a:t>
            </a:r>
            <a:r>
              <a:rPr lang="en-US" dirty="0"/>
              <a:t>++;</a:t>
            </a:r>
          </a:p>
          <a:p>
            <a:pPr marL="0" indent="0">
              <a:lnSpc>
                <a:spcPct val="100000"/>
              </a:lnSpc>
              <a:buNone/>
            </a:pPr>
            <a:r>
              <a:rPr lang="en-US" dirty="0" smtClean="0"/>
              <a:t>	</a:t>
            </a:r>
            <a:r>
              <a:rPr lang="en-US" dirty="0" err="1" smtClean="0"/>
              <a:t>packet_fifo.write</a:t>
            </a:r>
            <a:r>
              <a:rPr lang="en-US" dirty="0" smtClean="0"/>
              <a:t>(</a:t>
            </a:r>
            <a:r>
              <a:rPr lang="en-US" dirty="0" err="1" smtClean="0"/>
              <a:t>val</a:t>
            </a:r>
            <a:r>
              <a:rPr lang="en-US" dirty="0"/>
              <a:t>);</a:t>
            </a:r>
          </a:p>
          <a:p>
            <a:pPr marL="0" indent="0">
              <a:lnSpc>
                <a:spcPct val="100000"/>
              </a:lnSpc>
              <a:buNone/>
            </a:pPr>
            <a:r>
              <a:rPr lang="en-IN" dirty="0" smtClean="0"/>
              <a:t>	</a:t>
            </a:r>
            <a:r>
              <a:rPr lang="en-IN" dirty="0" err="1" smtClean="0"/>
              <a:t>cout</a:t>
            </a:r>
            <a:r>
              <a:rPr lang="en-IN" dirty="0" smtClean="0"/>
              <a:t> </a:t>
            </a:r>
            <a:r>
              <a:rPr lang="en-IN" dirty="0"/>
              <a:t>&lt;&lt; </a:t>
            </a:r>
            <a:r>
              <a:rPr lang="en-IN" dirty="0" err="1"/>
              <a:t>sc_time_stamp</a:t>
            </a:r>
            <a:r>
              <a:rPr lang="en-IN" dirty="0"/>
              <a:t>() &lt;&lt; ": wrote " &lt;&lt; </a:t>
            </a:r>
            <a:r>
              <a:rPr lang="en-IN" dirty="0" err="1"/>
              <a:t>val</a:t>
            </a:r>
            <a:r>
              <a:rPr lang="en-IN" dirty="0"/>
              <a:t> &lt;&lt; "  No. </a:t>
            </a:r>
            <a:endParaRPr lang="en-IN" dirty="0" smtClean="0"/>
          </a:p>
          <a:p>
            <a:pPr marL="0" indent="0">
              <a:lnSpc>
                <a:spcPct val="100000"/>
              </a:lnSpc>
              <a:buNone/>
            </a:pPr>
            <a:r>
              <a:rPr lang="en-IN" dirty="0"/>
              <a:t>	</a:t>
            </a:r>
            <a:r>
              <a:rPr lang="en-IN" dirty="0" smtClean="0"/>
              <a:t>of </a:t>
            </a:r>
            <a:r>
              <a:rPr lang="en-IN" dirty="0"/>
              <a:t>Free Slots in FIFO " </a:t>
            </a:r>
            <a:r>
              <a:rPr lang="en-IN" dirty="0" smtClean="0"/>
              <a:t>&lt;</a:t>
            </a:r>
            <a:r>
              <a:rPr lang="en-IN" dirty="0" err="1"/>
              <a:t>packet_fifo.num_free</a:t>
            </a:r>
            <a:r>
              <a:rPr lang="en-IN" dirty="0"/>
              <a:t>()&lt;&lt;</a:t>
            </a:r>
            <a:r>
              <a:rPr lang="en-IN" dirty="0" err="1"/>
              <a:t>endl</a:t>
            </a:r>
            <a:r>
              <a:rPr lang="en-IN" dirty="0"/>
              <a:t>;</a:t>
            </a:r>
          </a:p>
          <a:p>
            <a:pPr marL="0" indent="0">
              <a:lnSpc>
                <a:spcPct val="100000"/>
              </a:lnSpc>
              <a:buNone/>
            </a:pPr>
            <a:r>
              <a:rPr lang="en-US" dirty="0" smtClean="0"/>
              <a:t>	}</a:t>
            </a:r>
            <a:endParaRPr lang="en-US" dirty="0"/>
          </a:p>
          <a:p>
            <a:pPr marL="0" indent="0">
              <a:lnSpc>
                <a:spcPct val="100000"/>
              </a:lnSpc>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04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0"/>
            <a:ext cx="7886700" cy="464868"/>
          </a:xfrm>
        </p:spPr>
        <p:txBody>
          <a:bodyPr>
            <a:normAutofit fontScale="90000"/>
          </a:bodyPr>
          <a:lstStyle/>
          <a:p>
            <a:r>
              <a:rPr lang="en-US" dirty="0" smtClean="0"/>
              <a:t>Example</a:t>
            </a:r>
            <a:endParaRPr lang="en-US" dirty="0"/>
          </a:p>
        </p:txBody>
      </p:sp>
      <p:sp>
        <p:nvSpPr>
          <p:cNvPr id="6" name="Rectangle 5"/>
          <p:cNvSpPr/>
          <p:nvPr/>
        </p:nvSpPr>
        <p:spPr>
          <a:xfrm>
            <a:off x="208982" y="621986"/>
            <a:ext cx="7298023" cy="2308324"/>
          </a:xfrm>
          <a:prstGeom prst="rect">
            <a:avLst/>
          </a:prstGeom>
          <a:solidFill>
            <a:schemeClr val="accent4">
              <a:lumMod val="20000"/>
              <a:lumOff val="80000"/>
            </a:schemeClr>
          </a:solidFill>
        </p:spPr>
        <p:txBody>
          <a:bodyPr wrap="square">
            <a:spAutoFit/>
          </a:bodyPr>
          <a:lstStyle/>
          <a:p>
            <a:r>
              <a:rPr lang="en-US" sz="2400" dirty="0"/>
              <a:t> SC_CTOR(</a:t>
            </a:r>
            <a:r>
              <a:rPr lang="en-US" sz="2400" dirty="0" err="1"/>
              <a:t>example_fifo</a:t>
            </a:r>
            <a:r>
              <a:rPr lang="en-US" sz="2400" dirty="0"/>
              <a:t>) </a:t>
            </a:r>
            <a:r>
              <a:rPr lang="en-US" sz="2400" dirty="0" smtClean="0"/>
              <a:t>:</a:t>
            </a:r>
            <a:r>
              <a:rPr lang="en-US" sz="2400" dirty="0" err="1" smtClean="0"/>
              <a:t>packet_fifo</a:t>
            </a:r>
            <a:r>
              <a:rPr lang="en-US" sz="2400" dirty="0" smtClean="0"/>
              <a:t>(25)</a:t>
            </a:r>
            <a:endParaRPr lang="en-US" sz="2400" dirty="0"/>
          </a:p>
          <a:p>
            <a:r>
              <a:rPr lang="en-US" sz="2400" dirty="0"/>
              <a:t>{</a:t>
            </a:r>
          </a:p>
          <a:p>
            <a:r>
              <a:rPr lang="en-US" sz="2400" dirty="0" smtClean="0"/>
              <a:t> </a:t>
            </a:r>
            <a:r>
              <a:rPr lang="en-US" sz="2400" dirty="0" smtClean="0"/>
              <a:t>	SC_THREAD(</a:t>
            </a:r>
            <a:r>
              <a:rPr lang="en-US" sz="2400" dirty="0" err="1" smtClean="0"/>
              <a:t>fifowrite</a:t>
            </a:r>
            <a:r>
              <a:rPr lang="en-US" sz="2400" dirty="0"/>
              <a:t>);</a:t>
            </a:r>
          </a:p>
          <a:p>
            <a:r>
              <a:rPr lang="en-US" sz="2400" dirty="0" smtClean="0"/>
              <a:t>	 </a:t>
            </a:r>
            <a:r>
              <a:rPr lang="en-US" sz="2400" dirty="0"/>
              <a:t>SC_THREAD(</a:t>
            </a:r>
            <a:r>
              <a:rPr lang="en-US" sz="2400" dirty="0" err="1"/>
              <a:t>fiforead</a:t>
            </a:r>
            <a:r>
              <a:rPr lang="en-US" sz="2400" dirty="0"/>
              <a:t>);</a:t>
            </a:r>
          </a:p>
          <a:p>
            <a:r>
              <a:rPr lang="en-US" sz="2400" dirty="0" smtClean="0"/>
              <a:t>	}</a:t>
            </a:r>
            <a:endParaRPr lang="en-US" sz="2400" dirty="0"/>
          </a:p>
          <a:p>
            <a:r>
              <a:rPr lang="en-US" sz="2400" dirty="0" smtClean="0"/>
              <a:t>};</a:t>
            </a:r>
            <a:endParaRPr lang="en-US" sz="2400" dirty="0"/>
          </a:p>
        </p:txBody>
      </p:sp>
      <p:sp>
        <p:nvSpPr>
          <p:cNvPr id="8" name="Rectangle 7"/>
          <p:cNvSpPr/>
          <p:nvPr/>
        </p:nvSpPr>
        <p:spPr>
          <a:xfrm>
            <a:off x="208982" y="3087428"/>
            <a:ext cx="8611736" cy="3785652"/>
          </a:xfrm>
          <a:prstGeom prst="rect">
            <a:avLst/>
          </a:prstGeom>
          <a:solidFill>
            <a:schemeClr val="accent6">
              <a:lumMod val="20000"/>
              <a:lumOff val="80000"/>
            </a:schemeClr>
          </a:solidFill>
        </p:spPr>
        <p:txBody>
          <a:bodyPr wrap="square">
            <a:spAutoFit/>
          </a:bodyPr>
          <a:lstStyle/>
          <a:p>
            <a:r>
              <a:rPr lang="en-US" sz="2400" dirty="0">
                <a:latin typeface="Courier New" panose="02070309020205020404" pitchFamily="49" charset="0"/>
              </a:rPr>
              <a:t>#include "</a:t>
            </a:r>
            <a:r>
              <a:rPr lang="en-US" sz="2400" dirty="0" err="1">
                <a:latin typeface="Courier New" panose="02070309020205020404" pitchFamily="49" charset="0"/>
              </a:rPr>
              <a:t>systemc.h</a:t>
            </a:r>
            <a:r>
              <a:rPr lang="en-US" sz="2400" dirty="0">
                <a:latin typeface="Courier New" panose="02070309020205020404" pitchFamily="49" charset="0"/>
              </a:rPr>
              <a:t>"</a:t>
            </a:r>
          </a:p>
          <a:p>
            <a:r>
              <a:rPr lang="en-US" sz="2400" dirty="0">
                <a:latin typeface="Courier New" panose="02070309020205020404" pitchFamily="49" charset="0"/>
              </a:rPr>
              <a:t>#include "</a:t>
            </a:r>
            <a:r>
              <a:rPr lang="en-US" sz="2400" dirty="0" err="1">
                <a:latin typeface="Courier New" panose="02070309020205020404" pitchFamily="49" charset="0"/>
              </a:rPr>
              <a:t>fifo.h</a:t>
            </a:r>
            <a:r>
              <a:rPr lang="en-US" sz="2400" dirty="0">
                <a:latin typeface="Courier New" panose="02070309020205020404" pitchFamily="49" charset="0"/>
              </a:rPr>
              <a:t>"</a:t>
            </a:r>
          </a:p>
          <a:p>
            <a:endParaRPr lang="en-US" sz="2400" dirty="0" smtClean="0">
              <a:latin typeface="Courier New" panose="02070309020205020404" pitchFamily="49" charset="0"/>
            </a:endParaRPr>
          </a:p>
          <a:p>
            <a:r>
              <a:rPr lang="en-US" sz="2400" dirty="0" err="1" smtClean="0">
                <a:latin typeface="Courier New" panose="02070309020205020404" pitchFamily="49" charset="0"/>
              </a:rPr>
              <a:t>int</a:t>
            </a:r>
            <a:r>
              <a:rPr lang="en-US" sz="2400" dirty="0" smtClean="0">
                <a:latin typeface="Courier New" panose="02070309020205020404" pitchFamily="49" charset="0"/>
              </a:rPr>
              <a:t> </a:t>
            </a:r>
            <a:r>
              <a:rPr lang="en-US" sz="2400" dirty="0" err="1">
                <a:latin typeface="Courier New" panose="02070309020205020404" pitchFamily="49" charset="0"/>
              </a:rPr>
              <a:t>sc_main</a:t>
            </a:r>
            <a:r>
              <a:rPr lang="en-US" sz="2400" dirty="0">
                <a:latin typeface="Courier New" panose="02070309020205020404" pitchFamily="49" charset="0"/>
              </a:rPr>
              <a:t>(</a:t>
            </a:r>
            <a:r>
              <a:rPr lang="en-US" sz="2400" dirty="0" err="1">
                <a:latin typeface="Courier New" panose="02070309020205020404" pitchFamily="49" charset="0"/>
              </a:rPr>
              <a:t>int</a:t>
            </a:r>
            <a:r>
              <a:rPr lang="en-US" sz="2400" dirty="0">
                <a:latin typeface="Courier New" panose="02070309020205020404" pitchFamily="49" charset="0"/>
              </a:rPr>
              <a:t> </a:t>
            </a:r>
            <a:r>
              <a:rPr lang="en-US" sz="2400" dirty="0" err="1">
                <a:latin typeface="Courier New" panose="02070309020205020404" pitchFamily="49" charset="0"/>
              </a:rPr>
              <a:t>argc</a:t>
            </a:r>
            <a:r>
              <a:rPr lang="en-US" sz="2400" dirty="0">
                <a:latin typeface="Courier New" panose="02070309020205020404" pitchFamily="49" charset="0"/>
              </a:rPr>
              <a:t>, char* </a:t>
            </a:r>
            <a:r>
              <a:rPr lang="en-US" sz="2400" dirty="0" err="1">
                <a:latin typeface="Courier New" panose="02070309020205020404" pitchFamily="49" charset="0"/>
              </a:rPr>
              <a:t>argv</a:t>
            </a:r>
            <a:r>
              <a:rPr lang="en-US" sz="2400" dirty="0">
                <a:latin typeface="Courier New" panose="02070309020205020404" pitchFamily="49" charset="0"/>
              </a:rPr>
              <a:t>[]) </a:t>
            </a:r>
            <a:r>
              <a:rPr lang="en-US" sz="2400" dirty="0" smtClean="0">
                <a:latin typeface="Courier New" panose="02070309020205020404" pitchFamily="49" charset="0"/>
              </a:rPr>
              <a:t>{</a:t>
            </a:r>
          </a:p>
          <a:p>
            <a:endParaRPr lang="en-US" sz="2400" dirty="0">
              <a:latin typeface="Courier New" panose="02070309020205020404" pitchFamily="49" charset="0"/>
            </a:endParaRPr>
          </a:p>
          <a:p>
            <a:r>
              <a:rPr lang="en-US" sz="2400" dirty="0">
                <a:latin typeface="Courier New" panose="02070309020205020404" pitchFamily="49" charset="0"/>
              </a:rPr>
              <a:t>  </a:t>
            </a:r>
            <a:r>
              <a:rPr lang="en-US" sz="2400" dirty="0" err="1">
                <a:latin typeface="Courier New" panose="02070309020205020404" pitchFamily="49" charset="0"/>
              </a:rPr>
              <a:t>example_fifo</a:t>
            </a:r>
            <a:r>
              <a:rPr lang="en-US" sz="2400" dirty="0">
                <a:latin typeface="Courier New" panose="02070309020205020404" pitchFamily="49" charset="0"/>
              </a:rPr>
              <a:t> </a:t>
            </a:r>
            <a:r>
              <a:rPr lang="en-US" sz="2400" dirty="0" err="1">
                <a:latin typeface="Courier New" panose="02070309020205020404" pitchFamily="49" charset="0"/>
              </a:rPr>
              <a:t>ex_fifo</a:t>
            </a:r>
            <a:r>
              <a:rPr lang="en-US" sz="2400" dirty="0">
                <a:latin typeface="Courier New" panose="02070309020205020404" pitchFamily="49" charset="0"/>
              </a:rPr>
              <a:t> ("ex_fifo0");</a:t>
            </a:r>
          </a:p>
          <a:p>
            <a:r>
              <a:rPr lang="en-US" sz="2400" dirty="0">
                <a:latin typeface="Courier New" panose="02070309020205020404" pitchFamily="49" charset="0"/>
              </a:rPr>
              <a:t>  </a:t>
            </a:r>
            <a:r>
              <a:rPr lang="en-US" sz="2400" dirty="0" err="1">
                <a:latin typeface="Courier New" panose="02070309020205020404" pitchFamily="49" charset="0"/>
              </a:rPr>
              <a:t>sc_start</a:t>
            </a:r>
            <a:r>
              <a:rPr lang="en-US" sz="2400" dirty="0">
                <a:latin typeface="Courier New" panose="02070309020205020404" pitchFamily="49" charset="0"/>
              </a:rPr>
              <a:t>(10, SC_NS);</a:t>
            </a:r>
          </a:p>
          <a:p>
            <a:r>
              <a:rPr lang="en-US" sz="2400" dirty="0">
                <a:latin typeface="Courier New" panose="02070309020205020404" pitchFamily="49" charset="0"/>
              </a:rPr>
              <a:t>  return 0</a:t>
            </a:r>
            <a:r>
              <a:rPr lang="en-US" sz="2400" dirty="0" smtClean="0">
                <a:latin typeface="Courier New" panose="02070309020205020404" pitchFamily="49" charset="0"/>
              </a:rPr>
              <a:t>;</a:t>
            </a:r>
          </a:p>
          <a:p>
            <a:endParaRPr lang="en-US" sz="2400" dirty="0">
              <a:latin typeface="Courier New" panose="02070309020205020404" pitchFamily="49" charset="0"/>
            </a:endParaRPr>
          </a:p>
          <a:p>
            <a:r>
              <a:rPr lang="en-US" sz="2400" dirty="0">
                <a:latin typeface="Courier New" panose="02070309020205020404" pitchFamily="49" charset="0"/>
              </a:rPr>
              <a:t>}</a:t>
            </a:r>
          </a:p>
        </p:txBody>
      </p:sp>
    </p:spTree>
    <p:extLst>
      <p:ext uri="{BB962C8B-B14F-4D97-AF65-F5344CB8AC3E}">
        <p14:creationId xmlns:p14="http://schemas.microsoft.com/office/powerpoint/2010/main" val="59915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123682" y="0"/>
            <a:ext cx="9020317" cy="655093"/>
          </a:xfrm>
        </p:spPr>
        <p:txBody>
          <a:bodyPr>
            <a:normAutofit fontScale="90000"/>
          </a:bodyPr>
          <a:lstStyle/>
          <a:p>
            <a:r>
              <a:rPr lang="en-US" altLang="ko-KR" dirty="0" err="1">
                <a:ea typeface="굴림" panose="020B0600000101010101" pitchFamily="34" charset="-127"/>
              </a:rPr>
              <a:t>SystemC</a:t>
            </a:r>
            <a:r>
              <a:rPr lang="en-US" altLang="ko-KR" dirty="0">
                <a:ea typeface="굴림" panose="020B0600000101010101" pitchFamily="34" charset="-127"/>
              </a:rPr>
              <a:t> </a:t>
            </a:r>
            <a:r>
              <a:rPr lang="en-US" altLang="ko-KR" dirty="0" smtClean="0">
                <a:ea typeface="굴림" panose="020B0600000101010101" pitchFamily="34" charset="-127"/>
              </a:rPr>
              <a:t>Highlights</a:t>
            </a:r>
            <a:endParaRPr lang="en-US" altLang="ko-KR" dirty="0">
              <a:ea typeface="굴림" panose="020B0600000101010101" pitchFamily="34" charset="-127"/>
            </a:endParaRPr>
          </a:p>
        </p:txBody>
      </p:sp>
      <p:sp>
        <p:nvSpPr>
          <p:cNvPr id="520195" name="Rectangle 3"/>
          <p:cNvSpPr>
            <a:spLocks noGrp="1" noChangeArrowheads="1"/>
          </p:cNvSpPr>
          <p:nvPr>
            <p:ph type="body" idx="1"/>
          </p:nvPr>
        </p:nvSpPr>
        <p:spPr>
          <a:xfrm>
            <a:off x="123682" y="765412"/>
            <a:ext cx="8883840" cy="5744570"/>
          </a:xfrm>
        </p:spPr>
        <p:txBody>
          <a:bodyPr>
            <a:noAutofit/>
          </a:bodyPr>
          <a:lstStyle/>
          <a:p>
            <a:r>
              <a:rPr lang="en-US" altLang="ko-KR" sz="2400" dirty="0">
                <a:ea typeface="굴림" panose="020B0600000101010101" pitchFamily="34" charset="-127"/>
              </a:rPr>
              <a:t>Support Hardware-Software Co-Design</a:t>
            </a:r>
          </a:p>
          <a:p>
            <a:r>
              <a:rPr lang="en-US" altLang="ko-KR" sz="2400" dirty="0" smtClean="0">
                <a:ea typeface="굴림" panose="020B0600000101010101" pitchFamily="34" charset="-127"/>
              </a:rPr>
              <a:t>Interface </a:t>
            </a:r>
            <a:r>
              <a:rPr lang="en-US" altLang="ko-KR" sz="2400" dirty="0">
                <a:ea typeface="굴림" panose="020B0600000101010101" pitchFamily="34" charset="-127"/>
              </a:rPr>
              <a:t>in a C++ environment</a:t>
            </a:r>
          </a:p>
          <a:p>
            <a:pPr lvl="1"/>
            <a:r>
              <a:rPr lang="en-US" altLang="ko-KR" dirty="0">
                <a:ea typeface="굴림" panose="020B0600000101010101" pitchFamily="34" charset="-127"/>
              </a:rPr>
              <a:t>Modules</a:t>
            </a:r>
          </a:p>
          <a:p>
            <a:pPr lvl="2"/>
            <a:r>
              <a:rPr lang="en-US" altLang="ko-KR" sz="2400" dirty="0">
                <a:ea typeface="굴림" panose="020B0600000101010101" pitchFamily="34" charset="-127"/>
              </a:rPr>
              <a:t>Container class includes hierarchical Entity and Processes</a:t>
            </a:r>
          </a:p>
          <a:p>
            <a:pPr lvl="1"/>
            <a:r>
              <a:rPr lang="en-US" altLang="ko-KR" dirty="0">
                <a:ea typeface="굴림" panose="020B0600000101010101" pitchFamily="34" charset="-127"/>
              </a:rPr>
              <a:t>Processes</a:t>
            </a:r>
          </a:p>
          <a:p>
            <a:pPr lvl="2"/>
            <a:r>
              <a:rPr lang="en-US" altLang="ko-KR" sz="2400" dirty="0">
                <a:ea typeface="굴림" panose="020B0600000101010101" pitchFamily="34" charset="-127"/>
              </a:rPr>
              <a:t>Describe functionality, Event sensitivity</a:t>
            </a:r>
          </a:p>
          <a:p>
            <a:pPr lvl="1"/>
            <a:r>
              <a:rPr lang="en-US" altLang="ko-KR" dirty="0">
                <a:ea typeface="굴림" panose="020B0600000101010101" pitchFamily="34" charset="-127"/>
              </a:rPr>
              <a:t>Ports</a:t>
            </a:r>
          </a:p>
          <a:p>
            <a:pPr lvl="2"/>
            <a:r>
              <a:rPr lang="en-US" altLang="ko-KR" sz="2400" dirty="0">
                <a:ea typeface="굴림" panose="020B0600000101010101" pitchFamily="34" charset="-127"/>
              </a:rPr>
              <a:t>Single-directional(in, out), Bi-directional(</a:t>
            </a:r>
            <a:r>
              <a:rPr lang="en-US" altLang="ko-KR" sz="2400" dirty="0" err="1">
                <a:ea typeface="굴림" panose="020B0600000101010101" pitchFamily="34" charset="-127"/>
              </a:rPr>
              <a:t>inout</a:t>
            </a:r>
            <a:r>
              <a:rPr lang="en-US" altLang="ko-KR" sz="2400" dirty="0">
                <a:ea typeface="굴림" panose="020B0600000101010101" pitchFamily="34" charset="-127"/>
              </a:rPr>
              <a:t>) mode</a:t>
            </a:r>
          </a:p>
          <a:p>
            <a:pPr lvl="1"/>
            <a:r>
              <a:rPr lang="en-US" altLang="ko-KR" dirty="0">
                <a:ea typeface="굴림" panose="020B0600000101010101" pitchFamily="34" charset="-127"/>
              </a:rPr>
              <a:t>Signals</a:t>
            </a:r>
          </a:p>
          <a:p>
            <a:pPr lvl="2"/>
            <a:r>
              <a:rPr lang="en-US" altLang="ko-KR" sz="2400" dirty="0">
                <a:ea typeface="굴림" panose="020B0600000101010101" pitchFamily="34" charset="-127"/>
              </a:rPr>
              <a:t>Resolved, Unresolved signals</a:t>
            </a:r>
          </a:p>
          <a:p>
            <a:pPr lvl="1"/>
            <a:r>
              <a:rPr lang="en-US" altLang="ko-KR" dirty="0">
                <a:ea typeface="굴림" panose="020B0600000101010101" pitchFamily="34" charset="-127"/>
              </a:rPr>
              <a:t>Rich set of port and signal types</a:t>
            </a:r>
          </a:p>
          <a:p>
            <a:pPr lvl="1"/>
            <a:r>
              <a:rPr lang="en-US" altLang="ko-KR" dirty="0">
                <a:ea typeface="굴림" panose="020B0600000101010101" pitchFamily="34" charset="-127"/>
              </a:rPr>
              <a:t>Rich set of data types</a:t>
            </a:r>
          </a:p>
          <a:p>
            <a:pPr lvl="2"/>
            <a:r>
              <a:rPr lang="en-US" altLang="ko-KR" sz="2400" dirty="0">
                <a:ea typeface="굴림" panose="020B0600000101010101" pitchFamily="34" charset="-127"/>
              </a:rPr>
              <a:t>All C/C++ types, 32/64-bit signed/unsigned, fixed-points, MVL, user defined</a:t>
            </a:r>
          </a:p>
        </p:txBody>
      </p:sp>
    </p:spTree>
    <p:extLst>
      <p:ext uri="{BB962C8B-B14F-4D97-AF65-F5344CB8AC3E}">
        <p14:creationId xmlns:p14="http://schemas.microsoft.com/office/powerpoint/2010/main" val="309298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109182" y="174058"/>
            <a:ext cx="8406168" cy="1325563"/>
          </a:xfrm>
        </p:spPr>
        <p:txBody>
          <a:bodyPr/>
          <a:lstStyle/>
          <a:p>
            <a:r>
              <a:rPr lang="en-US" altLang="ko-KR" dirty="0" err="1">
                <a:ea typeface="굴림" panose="020B0600000101010101" pitchFamily="34" charset="-127"/>
              </a:rPr>
              <a:t>SystemC</a:t>
            </a:r>
            <a:r>
              <a:rPr lang="en-US" altLang="ko-KR" dirty="0">
                <a:ea typeface="굴림" panose="020B0600000101010101" pitchFamily="34" charset="-127"/>
              </a:rPr>
              <a:t> </a:t>
            </a:r>
            <a:r>
              <a:rPr lang="en-US" altLang="ko-KR" dirty="0" smtClean="0">
                <a:ea typeface="굴림" panose="020B0600000101010101" pitchFamily="34" charset="-127"/>
              </a:rPr>
              <a:t>Highlights</a:t>
            </a:r>
            <a:endParaRPr lang="ko-KR" altLang="en-US" dirty="0">
              <a:ea typeface="굴림" panose="020B0600000101010101" pitchFamily="34" charset="-127"/>
            </a:endParaRPr>
          </a:p>
        </p:txBody>
      </p:sp>
      <p:sp>
        <p:nvSpPr>
          <p:cNvPr id="521219" name="Rectangle 3"/>
          <p:cNvSpPr>
            <a:spLocks noGrp="1" noChangeArrowheads="1"/>
          </p:cNvSpPr>
          <p:nvPr>
            <p:ph type="body" idx="1"/>
          </p:nvPr>
        </p:nvSpPr>
        <p:spPr>
          <a:xfrm>
            <a:off x="109181" y="1499621"/>
            <a:ext cx="8748215" cy="5092248"/>
          </a:xfrm>
        </p:spPr>
        <p:txBody>
          <a:bodyPr>
            <a:noAutofit/>
          </a:bodyPr>
          <a:lstStyle/>
          <a:p>
            <a:r>
              <a:rPr lang="en-US" altLang="ko-KR" sz="2400" dirty="0">
                <a:ea typeface="굴림" panose="020B0600000101010101" pitchFamily="34" charset="-127"/>
              </a:rPr>
              <a:t>Interface in a C++ environment (continued)</a:t>
            </a:r>
          </a:p>
          <a:p>
            <a:pPr lvl="1"/>
            <a:r>
              <a:rPr lang="en-US" altLang="ko-KR" dirty="0">
                <a:ea typeface="굴림" panose="020B0600000101010101" pitchFamily="34" charset="-127"/>
              </a:rPr>
              <a:t>Clocks</a:t>
            </a:r>
          </a:p>
          <a:p>
            <a:pPr lvl="2"/>
            <a:r>
              <a:rPr lang="en-US" altLang="ko-KR" sz="2400" dirty="0">
                <a:ea typeface="굴림" panose="020B0600000101010101" pitchFamily="34" charset="-127"/>
              </a:rPr>
              <a:t>Special signal, Timekeeper of simulation and Multiple clocks, with arbitrary phase relationship</a:t>
            </a:r>
          </a:p>
          <a:p>
            <a:pPr lvl="1"/>
            <a:r>
              <a:rPr lang="en-US" altLang="ko-KR" dirty="0">
                <a:ea typeface="굴림" panose="020B0600000101010101" pitchFamily="34" charset="-127"/>
              </a:rPr>
              <a:t>Cycle-based simulation</a:t>
            </a:r>
          </a:p>
          <a:p>
            <a:pPr lvl="2"/>
            <a:r>
              <a:rPr lang="en-US" altLang="ko-KR" sz="2400" dirty="0">
                <a:ea typeface="굴림" panose="020B0600000101010101" pitchFamily="34" charset="-127"/>
              </a:rPr>
              <a:t>High-Speed Cycle-Based simulation kernel</a:t>
            </a:r>
          </a:p>
          <a:p>
            <a:pPr lvl="1"/>
            <a:r>
              <a:rPr lang="en-US" altLang="ko-KR" dirty="0">
                <a:ea typeface="굴림" panose="020B0600000101010101" pitchFamily="34" charset="-127"/>
              </a:rPr>
              <a:t>Multiple abstraction levels</a:t>
            </a:r>
          </a:p>
          <a:p>
            <a:pPr lvl="2"/>
            <a:r>
              <a:rPr lang="en-US" altLang="ko-KR" sz="2400" dirty="0">
                <a:ea typeface="굴림" panose="020B0600000101010101" pitchFamily="34" charset="-127"/>
              </a:rPr>
              <a:t>Untimed from high-level functional model to detailed clock cycle accuracy RTL model</a:t>
            </a:r>
          </a:p>
          <a:p>
            <a:pPr lvl="1"/>
            <a:r>
              <a:rPr lang="en-US" altLang="ko-KR" dirty="0">
                <a:ea typeface="굴림" panose="020B0600000101010101" pitchFamily="34" charset="-127"/>
              </a:rPr>
              <a:t>Communication Protocols</a:t>
            </a:r>
          </a:p>
          <a:p>
            <a:pPr lvl="1"/>
            <a:r>
              <a:rPr lang="en-US" altLang="ko-KR" dirty="0">
                <a:ea typeface="굴림" panose="020B0600000101010101" pitchFamily="34" charset="-127"/>
              </a:rPr>
              <a:t>Debugging Supports</a:t>
            </a:r>
          </a:p>
          <a:p>
            <a:pPr lvl="2"/>
            <a:r>
              <a:rPr lang="en-US" altLang="ko-KR" sz="2400" dirty="0">
                <a:ea typeface="굴림" panose="020B0600000101010101" pitchFamily="34" charset="-127"/>
              </a:rPr>
              <a:t>Run-Time error check</a:t>
            </a:r>
          </a:p>
          <a:p>
            <a:pPr lvl="1"/>
            <a:r>
              <a:rPr lang="en-US" altLang="ko-KR" dirty="0">
                <a:ea typeface="굴림" panose="020B0600000101010101" pitchFamily="34" charset="-127"/>
              </a:rPr>
              <a:t>Waveform Tracing</a:t>
            </a:r>
            <a:endParaRPr lang="ko-KR" altLang="en-US" dirty="0">
              <a:ea typeface="굴림" panose="020B0600000101010101" pitchFamily="34" charset="-127"/>
            </a:endParaRPr>
          </a:p>
        </p:txBody>
      </p:sp>
    </p:spTree>
    <p:extLst>
      <p:ext uri="{BB962C8B-B14F-4D97-AF65-F5344CB8AC3E}">
        <p14:creationId xmlns:p14="http://schemas.microsoft.com/office/powerpoint/2010/main" val="590390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398" y="0"/>
            <a:ext cx="7886700" cy="491319"/>
          </a:xfrm>
        </p:spPr>
        <p:txBody>
          <a:bodyPr>
            <a:normAutofit fontScale="90000"/>
          </a:bodyPr>
          <a:lstStyle/>
          <a:p>
            <a:r>
              <a:rPr lang="en-US" sz="3200" b="1" dirty="0" smtClean="0"/>
              <a:t>SystemC</a:t>
            </a:r>
            <a:endParaRPr lang="en-US" sz="3200" dirty="0"/>
          </a:p>
        </p:txBody>
      </p:sp>
      <p:sp>
        <p:nvSpPr>
          <p:cNvPr id="3" name="Content Placeholder 2"/>
          <p:cNvSpPr>
            <a:spLocks noGrp="1"/>
          </p:cNvSpPr>
          <p:nvPr>
            <p:ph idx="1"/>
          </p:nvPr>
        </p:nvSpPr>
        <p:spPr>
          <a:xfrm>
            <a:off x="218364" y="491319"/>
            <a:ext cx="8925636" cy="2770496"/>
          </a:xfrm>
        </p:spPr>
        <p:txBody>
          <a:bodyPr>
            <a:normAutofit/>
          </a:bodyPr>
          <a:lstStyle/>
          <a:p>
            <a:pPr algn="just"/>
            <a:r>
              <a:rPr lang="en-IN" sz="2400" dirty="0"/>
              <a:t>Strictly speaking, </a:t>
            </a:r>
            <a:r>
              <a:rPr lang="en-IN" sz="2400" dirty="0" err="1"/>
              <a:t>SystemC</a:t>
            </a:r>
            <a:r>
              <a:rPr lang="en-IN" sz="2400" dirty="0"/>
              <a:t> is not a language. </a:t>
            </a:r>
            <a:r>
              <a:rPr lang="en-IN" sz="2400" dirty="0" err="1"/>
              <a:t>SystemC</a:t>
            </a:r>
            <a:r>
              <a:rPr lang="en-IN" sz="2400" dirty="0"/>
              <a:t> is a class library within a </a:t>
            </a:r>
            <a:r>
              <a:rPr lang="en-IN" sz="2400" dirty="0" smtClean="0"/>
              <a:t>well established language</a:t>
            </a:r>
            <a:r>
              <a:rPr lang="en-IN" sz="2400" dirty="0"/>
              <a:t>, C</a:t>
            </a:r>
            <a:r>
              <a:rPr lang="en-IN" sz="2400" dirty="0" smtClean="0"/>
              <a:t>++.</a:t>
            </a:r>
          </a:p>
          <a:p>
            <a:pPr algn="just"/>
            <a:r>
              <a:rPr lang="en-IN" sz="2400" dirty="0" err="1" smtClean="0"/>
              <a:t>SystemC</a:t>
            </a:r>
            <a:r>
              <a:rPr lang="en-IN" sz="2400" dirty="0" smtClean="0"/>
              <a:t> </a:t>
            </a:r>
            <a:r>
              <a:rPr lang="en-IN" sz="2400" dirty="0"/>
              <a:t>is not a solution </a:t>
            </a:r>
            <a:r>
              <a:rPr lang="en-IN" sz="2400" dirty="0" smtClean="0"/>
              <a:t>that </a:t>
            </a:r>
            <a:r>
              <a:rPr lang="en-IN" sz="2400" dirty="0"/>
              <a:t>will solve every </a:t>
            </a:r>
            <a:r>
              <a:rPr lang="en-IN" sz="2400" dirty="0" smtClean="0"/>
              <a:t>design productivity </a:t>
            </a:r>
            <a:r>
              <a:rPr lang="en-IN" sz="2400" dirty="0"/>
              <a:t>issue. </a:t>
            </a:r>
            <a:endParaRPr lang="en-IN" sz="2400" dirty="0" smtClean="0"/>
          </a:p>
          <a:p>
            <a:pPr algn="just"/>
            <a:r>
              <a:rPr lang="en-IN" sz="2400" dirty="0" smtClean="0"/>
              <a:t>In </a:t>
            </a:r>
            <a:r>
              <a:rPr lang="en-IN" sz="2400" dirty="0"/>
              <a:t>addition, </a:t>
            </a:r>
            <a:r>
              <a:rPr lang="en-IN" sz="2400" dirty="0" err="1"/>
              <a:t>SystemC</a:t>
            </a:r>
            <a:r>
              <a:rPr lang="en-IN" sz="2400" dirty="0"/>
              <a:t> provides a common language for software and hardware, C++.</a:t>
            </a:r>
            <a:endParaRPr lang="en-US" sz="2400" dirty="0"/>
          </a:p>
        </p:txBody>
      </p:sp>
      <p:pic>
        <p:nvPicPr>
          <p:cNvPr id="4" name="Picture 3"/>
          <p:cNvPicPr>
            <a:picLocks noChangeAspect="1"/>
          </p:cNvPicPr>
          <p:nvPr/>
        </p:nvPicPr>
        <p:blipFill>
          <a:blip r:embed="rId3"/>
          <a:stretch>
            <a:fillRect/>
          </a:stretch>
        </p:blipFill>
        <p:spPr>
          <a:xfrm>
            <a:off x="1866900" y="2711886"/>
            <a:ext cx="6239016" cy="4036932"/>
          </a:xfrm>
          <a:prstGeom prst="rect">
            <a:avLst/>
          </a:prstGeom>
        </p:spPr>
      </p:pic>
    </p:spTree>
    <p:extLst>
      <p:ext uri="{BB962C8B-B14F-4D97-AF65-F5344CB8AC3E}">
        <p14:creationId xmlns:p14="http://schemas.microsoft.com/office/powerpoint/2010/main" val="136341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de-DE" altLang="en-US" dirty="0"/>
              <a:t>Needed tools</a:t>
            </a:r>
          </a:p>
        </p:txBody>
      </p:sp>
      <p:sp>
        <p:nvSpPr>
          <p:cNvPr id="80899" name="Rectangle 3"/>
          <p:cNvSpPr>
            <a:spLocks noGrp="1" noChangeArrowheads="1"/>
          </p:cNvSpPr>
          <p:nvPr>
            <p:ph type="body" sz="half" idx="1"/>
          </p:nvPr>
        </p:nvSpPr>
        <p:spPr>
          <a:xfrm>
            <a:off x="457200" y="1981200"/>
            <a:ext cx="7715250" cy="3886200"/>
          </a:xfrm>
        </p:spPr>
        <p:txBody>
          <a:bodyPr/>
          <a:lstStyle/>
          <a:p>
            <a:pPr>
              <a:lnSpc>
                <a:spcPct val="150000"/>
              </a:lnSpc>
            </a:pPr>
            <a:r>
              <a:rPr lang="de-DE" altLang="en-US" sz="2800" dirty="0">
                <a:latin typeface="Verdana" panose="020B0604030504040204" pitchFamily="34" charset="0"/>
              </a:rPr>
              <a:t>SystemC </a:t>
            </a:r>
            <a:r>
              <a:rPr lang="de-DE" altLang="en-US" sz="2800" dirty="0" smtClean="0">
                <a:latin typeface="Verdana" panose="020B0604030504040204" pitchFamily="34" charset="0"/>
              </a:rPr>
              <a:t>latest library </a:t>
            </a:r>
            <a:r>
              <a:rPr lang="de-DE" altLang="en-US" sz="2800" dirty="0">
                <a:latin typeface="Verdana" panose="020B0604030504040204" pitchFamily="34" charset="0"/>
              </a:rPr>
              <a:t>package </a:t>
            </a:r>
            <a:r>
              <a:rPr lang="de-DE" altLang="en-US" sz="2800" dirty="0" smtClean="0">
                <a:latin typeface="Verdana" panose="020B0604030504040204" pitchFamily="34" charset="0"/>
              </a:rPr>
              <a:t>v2.3.3  </a:t>
            </a:r>
          </a:p>
          <a:p>
            <a:pPr>
              <a:lnSpc>
                <a:spcPct val="150000"/>
              </a:lnSpc>
            </a:pPr>
            <a:r>
              <a:rPr lang="de-DE" altLang="en-US" sz="2800" dirty="0" smtClean="0">
                <a:latin typeface="Verdana" panose="020B0604030504040204" pitchFamily="34" charset="0"/>
              </a:rPr>
              <a:t>Linux </a:t>
            </a:r>
            <a:r>
              <a:rPr lang="de-DE" altLang="en-US" sz="2800" dirty="0">
                <a:latin typeface="Verdana" panose="020B0604030504040204" pitchFamily="34" charset="0"/>
              </a:rPr>
              <a:t>platform</a:t>
            </a:r>
          </a:p>
          <a:p>
            <a:pPr>
              <a:lnSpc>
                <a:spcPct val="150000"/>
              </a:lnSpc>
            </a:pPr>
            <a:r>
              <a:rPr lang="de-DE" altLang="en-US" sz="2800" dirty="0">
                <a:latin typeface="Verdana" panose="020B0604030504040204" pitchFamily="34" charset="0"/>
              </a:rPr>
              <a:t>GCC compiler</a:t>
            </a:r>
          </a:p>
          <a:p>
            <a:pPr>
              <a:lnSpc>
                <a:spcPct val="150000"/>
              </a:lnSpc>
            </a:pPr>
            <a:r>
              <a:rPr lang="de-DE" altLang="en-US" sz="2800" dirty="0">
                <a:latin typeface="Verdana" panose="020B0604030504040204" pitchFamily="34" charset="0"/>
              </a:rPr>
              <a:t>GTKWave – Waveform tool</a:t>
            </a:r>
          </a:p>
          <a:p>
            <a:pPr>
              <a:lnSpc>
                <a:spcPct val="150000"/>
              </a:lnSpc>
            </a:pPr>
            <a:r>
              <a:rPr lang="de-DE" altLang="en-US" sz="2800" dirty="0">
                <a:latin typeface="Verdana" panose="020B0604030504040204" pitchFamily="34" charset="0"/>
              </a:rPr>
              <a:t>some text editor</a:t>
            </a:r>
          </a:p>
        </p:txBody>
      </p:sp>
    </p:spTree>
    <p:extLst>
      <p:ext uri="{BB962C8B-B14F-4D97-AF65-F5344CB8AC3E}">
        <p14:creationId xmlns:p14="http://schemas.microsoft.com/office/powerpoint/2010/main" val="3662872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1"/>
            <a:ext cx="7886700" cy="696036"/>
          </a:xfrm>
        </p:spPr>
        <p:txBody>
          <a:bodyPr/>
          <a:lstStyle/>
          <a:p>
            <a:r>
              <a:rPr lang="en-US" altLang="en-US" dirty="0"/>
              <a:t>Quick Overview</a:t>
            </a:r>
          </a:p>
        </p:txBody>
      </p:sp>
      <p:sp>
        <p:nvSpPr>
          <p:cNvPr id="23555" name="Rectangle 3"/>
          <p:cNvSpPr>
            <a:spLocks noGrp="1" noChangeArrowheads="1"/>
          </p:cNvSpPr>
          <p:nvPr>
            <p:ph type="body" idx="1"/>
          </p:nvPr>
        </p:nvSpPr>
        <p:spPr>
          <a:xfrm>
            <a:off x="628650" y="1119117"/>
            <a:ext cx="7886700" cy="5085142"/>
          </a:xfrm>
        </p:spPr>
        <p:txBody>
          <a:bodyPr>
            <a:normAutofit fontScale="85000" lnSpcReduction="10000"/>
          </a:bodyPr>
          <a:lstStyle/>
          <a:p>
            <a:pPr algn="just">
              <a:lnSpc>
                <a:spcPct val="150000"/>
              </a:lnSpc>
            </a:pPr>
            <a:r>
              <a:rPr lang="en-US" altLang="en-US" sz="2400" dirty="0"/>
              <a:t>A SystemC program consists of module definitions plus a top-level function that starts the simulation</a:t>
            </a:r>
          </a:p>
          <a:p>
            <a:pPr algn="just">
              <a:lnSpc>
                <a:spcPct val="150000"/>
              </a:lnSpc>
            </a:pPr>
            <a:r>
              <a:rPr lang="en-US" altLang="en-US" sz="2400" dirty="0"/>
              <a:t>Modules contain processes (C++ methods) and instances of other modules</a:t>
            </a:r>
          </a:p>
          <a:p>
            <a:pPr algn="just">
              <a:lnSpc>
                <a:spcPct val="150000"/>
              </a:lnSpc>
            </a:pPr>
            <a:r>
              <a:rPr lang="en-US" altLang="en-US" sz="2400" dirty="0"/>
              <a:t>Ports on modules define their interface</a:t>
            </a:r>
          </a:p>
          <a:p>
            <a:pPr lvl="1" algn="just">
              <a:lnSpc>
                <a:spcPct val="150000"/>
              </a:lnSpc>
            </a:pPr>
            <a:r>
              <a:rPr lang="en-US" altLang="en-US" sz="2000" dirty="0"/>
              <a:t>Rich set of port data types (hardware modeling, etc.)</a:t>
            </a:r>
          </a:p>
          <a:p>
            <a:pPr algn="just">
              <a:lnSpc>
                <a:spcPct val="150000"/>
              </a:lnSpc>
            </a:pPr>
            <a:r>
              <a:rPr lang="en-US" altLang="en-US" sz="2400" dirty="0"/>
              <a:t>Signals in modules convey information between instances</a:t>
            </a:r>
          </a:p>
          <a:p>
            <a:pPr algn="just">
              <a:lnSpc>
                <a:spcPct val="150000"/>
              </a:lnSpc>
            </a:pPr>
            <a:r>
              <a:rPr lang="en-US" altLang="en-US" sz="2400" dirty="0"/>
              <a:t>Clocks are special signals that run periodically and can trigger clocked processes</a:t>
            </a:r>
          </a:p>
          <a:p>
            <a:pPr algn="just">
              <a:lnSpc>
                <a:spcPct val="150000"/>
              </a:lnSpc>
            </a:pPr>
            <a:r>
              <a:rPr lang="en-US" altLang="en-US" sz="2400" dirty="0"/>
              <a:t>Rich set of numeric types (fixed and arbitrary precision numbers)</a:t>
            </a:r>
          </a:p>
          <a:p>
            <a:pPr algn="just">
              <a:lnSpc>
                <a:spcPct val="150000"/>
              </a:lnSpc>
            </a:pPr>
            <a:endParaRPr lang="en-US" altLang="en-US" sz="2400" dirty="0"/>
          </a:p>
        </p:txBody>
      </p:sp>
    </p:spTree>
    <p:extLst>
      <p:ext uri="{BB962C8B-B14F-4D97-AF65-F5344CB8AC3E}">
        <p14:creationId xmlns:p14="http://schemas.microsoft.com/office/powerpoint/2010/main" val="374861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43147</TotalTime>
  <Words>3357</Words>
  <Application>Microsoft Office PowerPoint</Application>
  <PresentationFormat>On-screen Show (4:3)</PresentationFormat>
  <Paragraphs>801</Paragraphs>
  <Slides>63</Slides>
  <Notes>27</Notes>
  <HiddenSlides>3</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6" baseType="lpstr">
      <vt:lpstr>Arial</vt:lpstr>
      <vt:lpstr>Calibri</vt:lpstr>
      <vt:lpstr>Calibri Light</vt:lpstr>
      <vt:lpstr>Courier New</vt:lpstr>
      <vt:lpstr>CourierPS</vt:lpstr>
      <vt:lpstr>CourierPSBold</vt:lpstr>
      <vt:lpstr>굴림</vt:lpstr>
      <vt:lpstr>新細明體</vt:lpstr>
      <vt:lpstr>Times-BoldItalic</vt:lpstr>
      <vt:lpstr>Verdana</vt:lpstr>
      <vt:lpstr>Wingdings</vt:lpstr>
      <vt:lpstr>Office Theme</vt:lpstr>
      <vt:lpstr>VISIO</vt:lpstr>
      <vt:lpstr>Introduction to  SystemC</vt:lpstr>
      <vt:lpstr>Standard Methodology for ICs</vt:lpstr>
      <vt:lpstr>Idea of SystemC</vt:lpstr>
      <vt:lpstr>What Is SystemC?</vt:lpstr>
      <vt:lpstr>Why we need SystemC</vt:lpstr>
      <vt:lpstr>Why we need SystemC</vt:lpstr>
      <vt:lpstr>SystemC</vt:lpstr>
      <vt:lpstr>Needed tools</vt:lpstr>
      <vt:lpstr>Quick Overview</vt:lpstr>
      <vt:lpstr>Modules</vt:lpstr>
      <vt:lpstr>SystemC program structure:</vt:lpstr>
      <vt:lpstr>PowerPoint Presentation</vt:lpstr>
      <vt:lpstr>Modules</vt:lpstr>
      <vt:lpstr>Ports</vt:lpstr>
      <vt:lpstr>Ports</vt:lpstr>
      <vt:lpstr>Signals</vt:lpstr>
      <vt:lpstr>Signals</vt:lpstr>
      <vt:lpstr>Processes</vt:lpstr>
      <vt:lpstr>Three Types of Processes</vt:lpstr>
      <vt:lpstr>METHOD Processes</vt:lpstr>
      <vt:lpstr>METHOD Processes</vt:lpstr>
      <vt:lpstr>METHOD Processes</vt:lpstr>
      <vt:lpstr>THREAD Processes</vt:lpstr>
      <vt:lpstr>THREAD Processes</vt:lpstr>
      <vt:lpstr>CTHREAD Processes</vt:lpstr>
      <vt:lpstr>CTHREAD Processes</vt:lpstr>
      <vt:lpstr>Ports and Signals</vt:lpstr>
      <vt:lpstr>Ports and Signals</vt:lpstr>
      <vt:lpstr>Ports and Signals</vt:lpstr>
      <vt:lpstr>PowerPoint Presentation</vt:lpstr>
      <vt:lpstr>PowerPoint Presentation</vt:lpstr>
      <vt:lpstr>PowerPoint Presentation</vt:lpstr>
      <vt:lpstr>PowerPoint Presentation</vt:lpstr>
      <vt:lpstr>Compile and Run using systemc-2.3.3</vt:lpstr>
      <vt:lpstr>Compile and Run using Cadence</vt:lpstr>
      <vt:lpstr>Clocks</vt:lpstr>
      <vt:lpstr>Data Types</vt:lpstr>
      <vt:lpstr>Native C++ Data Types</vt:lpstr>
      <vt:lpstr>SystemC types</vt:lpstr>
      <vt:lpstr>SC_LOGIC type</vt:lpstr>
      <vt:lpstr>Fixed precision integers</vt:lpstr>
      <vt:lpstr>Arbitrary precision integers</vt:lpstr>
      <vt:lpstr>Other SystemC types</vt:lpstr>
      <vt:lpstr>PowerPoint Presentation</vt:lpstr>
      <vt:lpstr>Operators for SystemC Data Types</vt:lpstr>
      <vt:lpstr>Example</vt:lpstr>
      <vt:lpstr>Exercises</vt:lpstr>
      <vt:lpstr>A Notion of Time</vt:lpstr>
      <vt:lpstr>PowerPoint Presentation</vt:lpstr>
      <vt:lpstr>PowerPoint Presentation</vt:lpstr>
      <vt:lpstr>PowerPoint Presentation</vt:lpstr>
      <vt:lpstr>PowerPoint Presentation</vt:lpstr>
      <vt:lpstr>PowerPoint Presentation</vt:lpstr>
      <vt:lpstr>PowerPoint Presentation</vt:lpstr>
      <vt:lpstr>Basic Channels</vt:lpstr>
      <vt:lpstr>PowerPoint Presentation</vt:lpstr>
      <vt:lpstr>PowerPoint Presentation</vt:lpstr>
      <vt:lpstr>PowerPoint Presentation</vt:lpstr>
      <vt:lpstr>Example</vt:lpstr>
      <vt:lpstr>Example</vt:lpstr>
      <vt:lpstr>Example</vt:lpstr>
      <vt:lpstr>SystemC Highlights</vt:lpstr>
      <vt:lpstr>SystemC Highlights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SystemC</dc:title>
  <dc:creator>Madhushankar M</dc:creator>
  <cp:lastModifiedBy>Madhushankara M [MAHE-MSOIS]</cp:lastModifiedBy>
  <cp:revision>109</cp:revision>
  <dcterms:created xsi:type="dcterms:W3CDTF">2017-08-02T04:05:56Z</dcterms:created>
  <dcterms:modified xsi:type="dcterms:W3CDTF">2020-12-22T01:24:25Z</dcterms:modified>
</cp:coreProperties>
</file>