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7BBD75-7A8B-46AC-A3D3-7962213B18E9}">
          <p14:sldIdLst>
            <p14:sldId id="256"/>
            <p14:sldId id="259"/>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42589-5ACF-49C3-BB90-CDBE83309115}" v="113" dt="2024-10-03T17:31:57.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EE73DD5-8730-4CBE-9167-E72D03AAA14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83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3DD5-8730-4CBE-9167-E72D03AAA14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069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3DD5-8730-4CBE-9167-E72D03AAA14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93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3DD5-8730-4CBE-9167-E72D03AAA14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465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73DD5-8730-4CBE-9167-E72D03AAA14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24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73DD5-8730-4CBE-9167-E72D03AAA14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832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E38F5-2E70-4674-8BBA-F0830D39BBA4}"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73DD5-8730-4CBE-9167-E72D03AAA14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93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E38F5-2E70-4674-8BBA-F0830D39BBA4}"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73DD5-8730-4CBE-9167-E72D03AAA14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14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E38F5-2E70-4674-8BBA-F0830D39BBA4}"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416183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73DD5-8730-4CBE-9167-E72D03AAA14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73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AE38F5-2E70-4674-8BBA-F0830D39BBA4}" type="datetimeFigureOut">
              <a:rPr lang="en-US" smtClean="0"/>
              <a:t>10/3/2024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EE73DD5-8730-4CBE-9167-E72D03AAA14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85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AE38F5-2E70-4674-8BBA-F0830D39BBA4}" type="datetimeFigureOut">
              <a:rPr lang="en-US" smtClean="0"/>
              <a:t>10/3/2024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E73DD5-8730-4CBE-9167-E72D03AAA14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5963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524C-EAED-CC9E-7D83-18DC1C51C128}"/>
              </a:ext>
            </a:extLst>
          </p:cNvPr>
          <p:cNvSpPr>
            <a:spLocks noGrp="1"/>
          </p:cNvSpPr>
          <p:nvPr>
            <p:ph type="ctrTitle"/>
          </p:nvPr>
        </p:nvSpPr>
        <p:spPr>
          <a:xfrm>
            <a:off x="569495" y="529389"/>
            <a:ext cx="10098505" cy="393032"/>
          </a:xfrm>
        </p:spPr>
        <p:txBody>
          <a:bodyPr>
            <a:normAutofit/>
          </a:bodyPr>
          <a:lstStyle/>
          <a:p>
            <a:pPr algn="l"/>
            <a:r>
              <a:rPr lang="en-US" sz="1800" b="1" dirty="0">
                <a:latin typeface="+mn-lt"/>
              </a:rPr>
              <a:t>				         CART PAGE</a:t>
            </a:r>
            <a:endParaRPr lang="en-US" sz="2000" b="1" dirty="0">
              <a:latin typeface="+mn-lt"/>
            </a:endParaRPr>
          </a:p>
        </p:txBody>
      </p:sp>
      <p:sp>
        <p:nvSpPr>
          <p:cNvPr id="3" name="Subtitle 2">
            <a:extLst>
              <a:ext uri="{FF2B5EF4-FFF2-40B4-BE49-F238E27FC236}">
                <a16:creationId xmlns:a16="http://schemas.microsoft.com/office/drawing/2014/main" id="{DD280789-9CA2-AF0D-1922-69534F99288E}"/>
              </a:ext>
            </a:extLst>
          </p:cNvPr>
          <p:cNvSpPr>
            <a:spLocks noGrp="1"/>
          </p:cNvSpPr>
          <p:nvPr>
            <p:ph type="subTitle" idx="1"/>
          </p:nvPr>
        </p:nvSpPr>
        <p:spPr>
          <a:xfrm>
            <a:off x="569495" y="1147011"/>
            <a:ext cx="11357810" cy="5309936"/>
          </a:xfrm>
        </p:spPr>
        <p:txBody>
          <a:bodyPr>
            <a:normAutofit/>
          </a:bodyPr>
          <a:lstStyle/>
          <a:p>
            <a:pPr marL="285750" indent="-285750" algn="l">
              <a:lnSpc>
                <a:spcPct val="100000"/>
              </a:lnSpc>
              <a:buFont typeface="Wingdings" panose="05000000000000000000" pitchFamily="2" charset="2"/>
              <a:buChar char="Ø"/>
            </a:pPr>
            <a:r>
              <a:rPr lang="en-US" sz="1300" dirty="0"/>
              <a:t>The user Navigates to  the </a:t>
            </a:r>
            <a:r>
              <a:rPr lang="en-US" sz="1300" b="1" dirty="0" err="1"/>
              <a:t>FirstCry</a:t>
            </a:r>
            <a:r>
              <a:rPr lang="en-US" sz="1300" b="1" dirty="0"/>
              <a:t> </a:t>
            </a:r>
            <a:r>
              <a:rPr lang="en-US" sz="1300" dirty="0"/>
              <a:t>website </a:t>
            </a:r>
          </a:p>
          <a:p>
            <a:pPr marL="285750" indent="-285750" algn="l">
              <a:lnSpc>
                <a:spcPct val="100000"/>
              </a:lnSpc>
              <a:buFont typeface="Wingdings" panose="05000000000000000000" pitchFamily="2" charset="2"/>
              <a:buChar char="Ø"/>
            </a:pPr>
            <a:r>
              <a:rPr lang="en-US" sz="1300" b="1" dirty="0"/>
              <a:t>Login </a:t>
            </a:r>
            <a:r>
              <a:rPr lang="en-US" sz="1300" dirty="0"/>
              <a:t>to the </a:t>
            </a:r>
            <a:r>
              <a:rPr lang="en-US" sz="1300" b="1" dirty="0" err="1"/>
              <a:t>FirstCry</a:t>
            </a:r>
            <a:r>
              <a:rPr lang="en-US" sz="1300" b="1" dirty="0"/>
              <a:t> Application</a:t>
            </a:r>
          </a:p>
          <a:p>
            <a:pPr marL="285750" indent="-285750" algn="l">
              <a:lnSpc>
                <a:spcPct val="100000"/>
              </a:lnSpc>
              <a:buFont typeface="Wingdings" panose="05000000000000000000" pitchFamily="2" charset="2"/>
              <a:buChar char="Ø"/>
            </a:pPr>
            <a:r>
              <a:rPr lang="en-US" sz="1300" dirty="0"/>
              <a:t>Click on the Cart icon after adding some products</a:t>
            </a:r>
          </a:p>
          <a:p>
            <a:pPr marL="285750" indent="-285750" algn="l">
              <a:lnSpc>
                <a:spcPct val="100000"/>
              </a:lnSpc>
              <a:buFont typeface="Wingdings" panose="05000000000000000000" pitchFamily="2" charset="2"/>
              <a:buChar char="Ø"/>
            </a:pPr>
            <a:r>
              <a:rPr lang="en-US" sz="1300" dirty="0"/>
              <a:t> performs operations in the cart like </a:t>
            </a:r>
            <a:r>
              <a:rPr lang="en-US" sz="1300" b="1" dirty="0"/>
              <a:t>Update product quantity</a:t>
            </a:r>
            <a:r>
              <a:rPr lang="en-US" sz="1300" dirty="0"/>
              <a:t>, </a:t>
            </a:r>
            <a:r>
              <a:rPr lang="en-US" sz="1300" b="1" dirty="0"/>
              <a:t>remove product, update </a:t>
            </a:r>
            <a:r>
              <a:rPr lang="en-US" sz="1300" b="1" dirty="0" err="1"/>
              <a:t>addres</a:t>
            </a:r>
            <a:r>
              <a:rPr lang="en-US" sz="1300" dirty="0"/>
              <a:t>.</a:t>
            </a:r>
          </a:p>
          <a:p>
            <a:pPr marL="285750" indent="-285750" algn="l">
              <a:lnSpc>
                <a:spcPct val="100000"/>
              </a:lnSpc>
              <a:buFont typeface="Wingdings" panose="05000000000000000000" pitchFamily="2" charset="2"/>
              <a:buChar char="Ø"/>
            </a:pPr>
            <a:endParaRPr lang="en-US" sz="1400" b="1" dirty="0"/>
          </a:p>
          <a:p>
            <a:pPr algn="l">
              <a:lnSpc>
                <a:spcPct val="150000"/>
              </a:lnSpc>
            </a:pPr>
            <a:r>
              <a:rPr lang="en-US" sz="1400" b="1" dirty="0"/>
              <a:t>Test Case Design</a:t>
            </a:r>
          </a:p>
          <a:p>
            <a:pPr marL="285750" indent="-285750" algn="l">
              <a:lnSpc>
                <a:spcPct val="150000"/>
              </a:lnSpc>
              <a:spcBef>
                <a:spcPts val="0"/>
              </a:spcBef>
              <a:buFont typeface="Wingdings" panose="05000000000000000000" pitchFamily="2" charset="2"/>
              <a:buChar char="Ø"/>
            </a:pPr>
            <a:r>
              <a:rPr lang="en-US" sz="1400" dirty="0"/>
              <a:t>The process of verify that a </a:t>
            </a:r>
          </a:p>
          <a:p>
            <a:pPr algn="l">
              <a:lnSpc>
                <a:spcPct val="150000"/>
              </a:lnSpc>
              <a:spcBef>
                <a:spcPts val="0"/>
              </a:spcBef>
            </a:pPr>
            <a:r>
              <a:rPr lang="en-US" sz="1400" dirty="0"/>
              <a:t>system behaves as intended.</a:t>
            </a:r>
          </a:p>
          <a:p>
            <a:pPr algn="l"/>
            <a:endParaRPr lang="en-US" sz="1400" b="1" dirty="0"/>
          </a:p>
          <a:p>
            <a:pPr algn="l"/>
            <a:r>
              <a:rPr lang="en-US" sz="1400" b="1" dirty="0"/>
              <a:t>Cucumber</a:t>
            </a:r>
          </a:p>
          <a:p>
            <a:pPr marL="285750" indent="-285750" algn="l">
              <a:buFont typeface="Wingdings" panose="05000000000000000000" pitchFamily="2" charset="2"/>
              <a:buChar char="Ø"/>
            </a:pPr>
            <a:r>
              <a:rPr lang="en-US" sz="1400" b="1" dirty="0"/>
              <a:t> </a:t>
            </a:r>
            <a:r>
              <a:rPr lang="en-US" sz="1400" dirty="0"/>
              <a:t>Cucumber is an open-source testing tool that supports </a:t>
            </a:r>
            <a:r>
              <a:rPr lang="en-US" sz="1400" b="1" dirty="0"/>
              <a:t>Behavior-Driven Development (BDD)</a:t>
            </a:r>
            <a:r>
              <a:rPr lang="en-US" sz="1400" dirty="0"/>
              <a:t>. </a:t>
            </a:r>
          </a:p>
          <a:p>
            <a:pPr marL="285750" indent="-285750" algn="l">
              <a:lnSpc>
                <a:spcPct val="100000"/>
              </a:lnSpc>
              <a:buFont typeface="Wingdings" panose="05000000000000000000" pitchFamily="2" charset="2"/>
              <a:buChar char="Ø"/>
            </a:pPr>
            <a:r>
              <a:rPr lang="en-US" sz="1400" dirty="0"/>
              <a:t>That allows writing test scenarios in plain, human-readable language (Gherkin</a:t>
            </a:r>
            <a:r>
              <a:rPr lang="en-US" sz="1100" dirty="0"/>
              <a:t>) </a:t>
            </a:r>
            <a:r>
              <a:rPr lang="en-US" sz="1400" dirty="0"/>
              <a:t>It is </a:t>
            </a:r>
            <a:r>
              <a:rPr lang="en-US" sz="1200" dirty="0"/>
              <a:t>a</a:t>
            </a:r>
            <a:r>
              <a:rPr lang="en-US" sz="1400" dirty="0"/>
              <a:t> bridge the gap between technical and non-technical stakeholders.</a:t>
            </a:r>
          </a:p>
          <a:p>
            <a:pPr marL="285750" indent="-285750" algn="l">
              <a:buFont typeface="Wingdings" panose="05000000000000000000" pitchFamily="2" charset="2"/>
              <a:buChar char="Ø"/>
            </a:pPr>
            <a:r>
              <a:rPr lang="en-US" sz="1400" dirty="0"/>
              <a:t> It consists of Keywords like Feature, Scenario, Scenario Outline, Given, And ,When and Then .</a:t>
            </a:r>
          </a:p>
          <a:p>
            <a:pPr algn="l"/>
            <a:endParaRPr lang="en-US" sz="1400" dirty="0"/>
          </a:p>
        </p:txBody>
      </p:sp>
      <p:graphicFrame>
        <p:nvGraphicFramePr>
          <p:cNvPr id="7" name="Object 6">
            <a:extLst>
              <a:ext uri="{FF2B5EF4-FFF2-40B4-BE49-F238E27FC236}">
                <a16:creationId xmlns:a16="http://schemas.microsoft.com/office/drawing/2014/main" id="{C93BF9A6-3604-7AE3-7CBE-3BEB60F6056F}"/>
              </a:ext>
            </a:extLst>
          </p:cNvPr>
          <p:cNvGraphicFramePr>
            <a:graphicFrameLocks noChangeAspect="1"/>
          </p:cNvGraphicFramePr>
          <p:nvPr>
            <p:extLst>
              <p:ext uri="{D42A27DB-BD31-4B8C-83A1-F6EECF244321}">
                <p14:modId xmlns:p14="http://schemas.microsoft.com/office/powerpoint/2010/main" val="2114221018"/>
              </p:ext>
            </p:extLst>
          </p:nvPr>
        </p:nvGraphicFramePr>
        <p:xfrm>
          <a:off x="10564228" y="3873416"/>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525" progId="Excel.Sheet.12">
                  <p:embed/>
                </p:oleObj>
              </mc:Choice>
              <mc:Fallback>
                <p:oleObj name="Worksheet" showAsIcon="1" r:id="rId2" imgW="914400" imgH="771525" progId="Excel.Sheet.12">
                  <p:embed/>
                  <p:pic>
                    <p:nvPicPr>
                      <p:cNvPr id="7" name="Object 6">
                        <a:extLst>
                          <a:ext uri="{FF2B5EF4-FFF2-40B4-BE49-F238E27FC236}">
                            <a16:creationId xmlns:a16="http://schemas.microsoft.com/office/drawing/2014/main" id="{C93BF9A6-3604-7AE3-7CBE-3BEB60F6056F}"/>
                          </a:ext>
                        </a:extLst>
                      </p:cNvPr>
                      <p:cNvPicPr/>
                      <p:nvPr/>
                    </p:nvPicPr>
                    <p:blipFill>
                      <a:blip r:embed="rId3"/>
                      <a:stretch>
                        <a:fillRect/>
                      </a:stretch>
                    </p:blipFill>
                    <p:spPr>
                      <a:xfrm>
                        <a:off x="10564228" y="387341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6737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0018B-2B6E-294C-18BB-1D3A69DCFAE9}"/>
              </a:ext>
            </a:extLst>
          </p:cNvPr>
          <p:cNvSpPr txBox="1"/>
          <p:nvPr/>
        </p:nvSpPr>
        <p:spPr>
          <a:xfrm>
            <a:off x="577514" y="136357"/>
            <a:ext cx="11405937" cy="6994222"/>
          </a:xfrm>
          <a:prstGeom prst="rect">
            <a:avLst/>
          </a:prstGeom>
          <a:noFill/>
        </p:spPr>
        <p:txBody>
          <a:bodyPr wrap="square" rtlCol="0">
            <a:spAutoFit/>
          </a:bodyPr>
          <a:lstStyle/>
          <a:p>
            <a:r>
              <a:rPr lang="en-US" sz="1200" b="1"/>
              <a:t>Example:</a:t>
            </a:r>
          </a:p>
          <a:p>
            <a:endParaRPr lang="en-US" sz="1200" b="1"/>
          </a:p>
          <a:p>
            <a:pPr marL="0" marR="0">
              <a:spcBef>
                <a:spcPts val="0"/>
              </a:spcBef>
              <a:spcAft>
                <a:spcPts val="0"/>
              </a:spcAft>
            </a:pPr>
            <a:r>
              <a:rPr lang="en-US" sz="900">
                <a:solidFill>
                  <a:srgbClr val="808000"/>
                </a:solidFill>
                <a:effectLst/>
                <a:highlight>
                  <a:srgbClr val="FFFFFF"/>
                </a:highlight>
                <a:latin typeface="Consolas" panose="020B0609020204030204" pitchFamily="49" charset="0"/>
              </a:rPr>
              <a:t>Feature: </a:t>
            </a:r>
            <a:r>
              <a:rPr lang="en-US" sz="900">
                <a:solidFill>
                  <a:srgbClr val="000000"/>
                </a:solidFill>
                <a:effectLst/>
                <a:highlight>
                  <a:srgbClr val="FFFFFF"/>
                </a:highlight>
                <a:latin typeface="Consolas" panose="020B0609020204030204" pitchFamily="49" charset="0"/>
              </a:rPr>
              <a:t>selecting data</a:t>
            </a:r>
          </a:p>
          <a:p>
            <a:pPr marL="0" marR="0">
              <a:spcBef>
                <a:spcPts val="0"/>
              </a:spcBef>
              <a:spcAft>
                <a:spcPts val="0"/>
              </a:spcAft>
            </a:pP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0080FF"/>
                </a:solidFill>
                <a:effectLst/>
                <a:highlight>
                  <a:srgbClr val="FFFFFF"/>
                </a:highlight>
                <a:latin typeface="Consolas" panose="020B0609020204030204" pitchFamily="49" charset="0"/>
              </a:rPr>
              <a:t>@Selecting_Data</a:t>
            </a: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808000"/>
                </a:solidFill>
                <a:effectLst/>
                <a:highlight>
                  <a:srgbClr val="FFFFFF"/>
                </a:highlight>
                <a:latin typeface="Consolas" panose="020B0609020204030204" pitchFamily="49" charset="0"/>
              </a:rPr>
              <a:t>Scenario Outline: </a:t>
            </a:r>
            <a:r>
              <a:rPr lang="en-US" sz="900">
                <a:solidFill>
                  <a:srgbClr val="000000"/>
                </a:solidFill>
                <a:effectLst/>
                <a:highlight>
                  <a:srgbClr val="FFFFFF"/>
                </a:highlight>
                <a:latin typeface="Consolas" panose="020B0609020204030204" pitchFamily="49" charset="0"/>
              </a:rPr>
              <a:t>User selects store type, state, and city from the dropdown</a:t>
            </a: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Given </a:t>
            </a:r>
            <a:r>
              <a:rPr lang="en-US" sz="900">
                <a:solidFill>
                  <a:srgbClr val="000000"/>
                </a:solidFill>
                <a:effectLst/>
                <a:highlight>
                  <a:srgbClr val="FFFFFF"/>
                </a:highlight>
                <a:latin typeface="Consolas" panose="020B0609020204030204" pitchFamily="49" charset="0"/>
              </a:rPr>
              <a:t>the user opens the home page</a:t>
            </a: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When </a:t>
            </a:r>
            <a:r>
              <a:rPr lang="en-US" sz="900">
                <a:solidFill>
                  <a:srgbClr val="000000"/>
                </a:solidFill>
                <a:effectLst/>
                <a:highlight>
                  <a:srgbClr val="FFFFFF"/>
                </a:highlight>
                <a:latin typeface="Consolas" panose="020B0609020204030204" pitchFamily="49" charset="0"/>
              </a:rPr>
              <a:t>the user press to the Stores Preschools</a:t>
            </a: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And </a:t>
            </a:r>
            <a:r>
              <a:rPr lang="en-US" sz="900">
                <a:solidFill>
                  <a:srgbClr val="000000"/>
                </a:solidFill>
                <a:effectLst/>
                <a:highlight>
                  <a:srgbClr val="FFFFFF"/>
                </a:highlight>
                <a:latin typeface="Consolas" panose="020B0609020204030204" pitchFamily="49" charset="0"/>
              </a:rPr>
              <a:t>the user press on find stores button</a:t>
            </a: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When </a:t>
            </a:r>
            <a:r>
              <a:rPr lang="en-US" sz="900">
                <a:solidFill>
                  <a:srgbClr val="000000"/>
                </a:solidFill>
                <a:effectLst/>
                <a:highlight>
                  <a:srgbClr val="FFFFFF"/>
                </a:highlight>
                <a:latin typeface="Consolas" panose="020B0609020204030204" pitchFamily="49" charset="0"/>
              </a:rPr>
              <a:t>the user selects </a:t>
            </a:r>
            <a:r>
              <a:rPr lang="en-US" sz="900" err="1">
                <a:solidFill>
                  <a:srgbClr val="000000"/>
                </a:solidFill>
                <a:effectLst/>
                <a:highlight>
                  <a:srgbClr val="FFFFFF"/>
                </a:highlight>
                <a:latin typeface="Consolas" panose="020B0609020204030204" pitchFamily="49" charset="0"/>
              </a:rPr>
              <a:t>StoreType</a:t>
            </a:r>
            <a:r>
              <a:rPr lang="en-US" sz="900">
                <a:solidFill>
                  <a:srgbClr val="FF8000"/>
                </a:solidFill>
                <a:effectLst/>
                <a:highlight>
                  <a:srgbClr val="FFFFFF"/>
                </a:highlight>
                <a:latin typeface="Consolas" panose="020B0609020204030204" pitchFamily="49" charset="0"/>
              </a:rPr>
              <a:t>&lt;store&gt;</a:t>
            </a: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When </a:t>
            </a:r>
            <a:r>
              <a:rPr lang="en-US" sz="900">
                <a:solidFill>
                  <a:srgbClr val="000000"/>
                </a:solidFill>
                <a:effectLst/>
                <a:highlight>
                  <a:srgbClr val="FFFFFF"/>
                </a:highlight>
                <a:latin typeface="Consolas" panose="020B0609020204030204" pitchFamily="49" charset="0"/>
              </a:rPr>
              <a:t>the user selects State</a:t>
            </a:r>
            <a:r>
              <a:rPr lang="en-US" sz="900">
                <a:solidFill>
                  <a:srgbClr val="FF8000"/>
                </a:solidFill>
                <a:effectLst/>
                <a:highlight>
                  <a:srgbClr val="FFFFFF"/>
                </a:highlight>
                <a:latin typeface="Consolas" panose="020B0609020204030204" pitchFamily="49" charset="0"/>
              </a:rPr>
              <a:t>&lt;State&gt;</a:t>
            </a: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When </a:t>
            </a:r>
            <a:r>
              <a:rPr lang="en-US" sz="900">
                <a:solidFill>
                  <a:srgbClr val="000000"/>
                </a:solidFill>
                <a:effectLst/>
                <a:highlight>
                  <a:srgbClr val="FFFFFF"/>
                </a:highlight>
                <a:latin typeface="Consolas" panose="020B0609020204030204" pitchFamily="49" charset="0"/>
              </a:rPr>
              <a:t>the user selects City</a:t>
            </a:r>
            <a:r>
              <a:rPr lang="en-US" sz="900">
                <a:solidFill>
                  <a:srgbClr val="FF8000"/>
                </a:solidFill>
                <a:effectLst/>
                <a:highlight>
                  <a:srgbClr val="FFFFFF"/>
                </a:highlight>
                <a:latin typeface="Consolas" panose="020B0609020204030204" pitchFamily="49" charset="0"/>
              </a:rPr>
              <a:t>&lt;City&gt;</a:t>
            </a: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When </a:t>
            </a:r>
            <a:r>
              <a:rPr lang="en-US" sz="900">
                <a:solidFill>
                  <a:srgbClr val="000000"/>
                </a:solidFill>
                <a:effectLst/>
                <a:highlight>
                  <a:srgbClr val="FFFFFF"/>
                </a:highlight>
                <a:latin typeface="Consolas" panose="020B0609020204030204" pitchFamily="49" charset="0"/>
              </a:rPr>
              <a:t>the user clicks on Search</a:t>
            </a:r>
          </a:p>
          <a:p>
            <a:pPr marL="0" marR="0">
              <a:spcBef>
                <a:spcPts val="0"/>
              </a:spcBef>
              <a:spcAft>
                <a:spcPts val="0"/>
              </a:spcAft>
            </a:pPr>
            <a:r>
              <a:rPr lang="en-US" sz="900">
                <a:solidFill>
                  <a:srgbClr val="008080"/>
                </a:solidFill>
                <a:effectLst/>
                <a:highlight>
                  <a:srgbClr val="FFFFFF"/>
                </a:highlight>
                <a:latin typeface="Consolas" panose="020B0609020204030204" pitchFamily="49" charset="0"/>
              </a:rPr>
              <a:t>Then </a:t>
            </a:r>
            <a:r>
              <a:rPr lang="en-US" sz="900">
                <a:solidFill>
                  <a:srgbClr val="000000"/>
                </a:solidFill>
                <a:effectLst/>
                <a:highlight>
                  <a:srgbClr val="FFFFFF"/>
                </a:highlight>
                <a:latin typeface="Consolas" panose="020B0609020204030204" pitchFamily="49" charset="0"/>
              </a:rPr>
              <a:t>the user should display result</a:t>
            </a:r>
            <a:br>
              <a:rPr lang="en-US" sz="900">
                <a:solidFill>
                  <a:srgbClr val="000000"/>
                </a:solidFill>
                <a:effectLst/>
                <a:highlight>
                  <a:srgbClr val="FFFFFF"/>
                </a:highlight>
                <a:latin typeface="Consolas" panose="020B0609020204030204" pitchFamily="49" charset="0"/>
              </a:rPr>
            </a:b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808000"/>
                </a:solidFill>
                <a:effectLst/>
                <a:highlight>
                  <a:srgbClr val="FFFFFF"/>
                </a:highlight>
                <a:latin typeface="Consolas" panose="020B0609020204030204" pitchFamily="49" charset="0"/>
              </a:rPr>
              <a:t>Examples: </a:t>
            </a: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a:solidFill>
                  <a:srgbClr val="000000"/>
                </a:solidFill>
                <a:effectLst/>
                <a:highlight>
                  <a:srgbClr val="FFFFFF"/>
                </a:highlight>
                <a:latin typeface="Consolas" panose="020B0609020204030204" pitchFamily="49" charset="0"/>
              </a:rPr>
              <a:t>| store | State | City |</a:t>
            </a:r>
          </a:p>
          <a:p>
            <a:pPr marL="0" marR="0">
              <a:spcBef>
                <a:spcPts val="0"/>
              </a:spcBef>
              <a:spcAft>
                <a:spcPts val="0"/>
              </a:spcAft>
            </a:pPr>
            <a:r>
              <a:rPr lang="en-US" sz="900">
                <a:solidFill>
                  <a:srgbClr val="000000"/>
                </a:solidFill>
                <a:effectLst/>
                <a:highlight>
                  <a:srgbClr val="FFFFFF"/>
                </a:highlight>
                <a:latin typeface="Consolas" panose="020B0609020204030204" pitchFamily="49" charset="0"/>
              </a:rPr>
              <a:t>| </a:t>
            </a:r>
            <a:r>
              <a:rPr lang="en-US" sz="900" err="1">
                <a:solidFill>
                  <a:srgbClr val="000000"/>
                </a:solidFill>
                <a:effectLst/>
                <a:highlight>
                  <a:srgbClr val="FFFFFF"/>
                </a:highlight>
                <a:latin typeface="Consolas" panose="020B0609020204030204" pitchFamily="49" charset="0"/>
              </a:rPr>
              <a:t>FirstCry</a:t>
            </a:r>
            <a:r>
              <a:rPr lang="en-US" sz="900">
                <a:solidFill>
                  <a:srgbClr val="000000"/>
                </a:solidFill>
                <a:effectLst/>
                <a:highlight>
                  <a:srgbClr val="FFFFFF"/>
                </a:highlight>
                <a:latin typeface="Consolas" panose="020B0609020204030204" pitchFamily="49" charset="0"/>
              </a:rPr>
              <a:t> | Bihar | </a:t>
            </a:r>
            <a:r>
              <a:rPr lang="en-US" sz="900" err="1">
                <a:solidFill>
                  <a:srgbClr val="000000"/>
                </a:solidFill>
                <a:effectLst/>
                <a:highlight>
                  <a:srgbClr val="FFFFFF"/>
                </a:highlight>
                <a:latin typeface="Consolas" panose="020B0609020204030204" pitchFamily="49" charset="0"/>
              </a:rPr>
              <a:t>Chapra</a:t>
            </a:r>
            <a:r>
              <a:rPr lang="en-US" sz="900">
                <a:solidFill>
                  <a:srgbClr val="000000"/>
                </a:solidFill>
                <a:effectLst/>
                <a:highlight>
                  <a:srgbClr val="FFFFFF"/>
                </a:highlight>
                <a:latin typeface="Consolas" panose="020B0609020204030204" pitchFamily="49" charset="0"/>
              </a:rPr>
              <a:t> |</a:t>
            </a:r>
          </a:p>
          <a:p>
            <a:pPr marL="0" marR="0">
              <a:spcBef>
                <a:spcPts val="0"/>
              </a:spcBef>
              <a:spcAft>
                <a:spcPts val="0"/>
              </a:spcAft>
            </a:pPr>
            <a:endParaRPr lang="en-US" sz="900">
              <a:solidFill>
                <a:srgbClr val="000000"/>
              </a:solidFill>
              <a:highlight>
                <a:srgbClr val="FFFFFF"/>
              </a:highlight>
              <a:latin typeface="Consolas" panose="020B0609020204030204" pitchFamily="49" charset="0"/>
            </a:endParaRPr>
          </a:p>
          <a:p>
            <a:pPr marL="0" marR="0">
              <a:spcBef>
                <a:spcPts val="0"/>
              </a:spcBef>
              <a:spcAft>
                <a:spcPts val="0"/>
              </a:spcAft>
            </a:pPr>
            <a:endParaRPr lang="en-US" sz="900">
              <a:solidFill>
                <a:srgbClr val="000000"/>
              </a:solidFill>
              <a:highlight>
                <a:srgbClr val="FFFFFF"/>
              </a:highlight>
              <a:latin typeface="Consolas" panose="020B0609020204030204" pitchFamily="49" charset="0"/>
            </a:endParaRPr>
          </a:p>
          <a:p>
            <a:pPr algn="l">
              <a:lnSpc>
                <a:spcPct val="150000"/>
              </a:lnSpc>
              <a:spcBef>
                <a:spcPts val="0"/>
              </a:spcBef>
            </a:pPr>
            <a:r>
              <a:rPr lang="en-US" sz="1400" b="1"/>
              <a:t>Selenium</a:t>
            </a:r>
          </a:p>
          <a:p>
            <a:pPr marL="285750" indent="-285750" algn="l">
              <a:lnSpc>
                <a:spcPct val="150000"/>
              </a:lnSpc>
              <a:spcBef>
                <a:spcPts val="0"/>
              </a:spcBef>
              <a:buFont typeface="Wingdings" panose="05000000000000000000" pitchFamily="2" charset="2"/>
              <a:buChar char="Ø"/>
            </a:pPr>
            <a:r>
              <a:rPr lang="en-US" sz="1400"/>
              <a:t> It is an open-source automation testing suite.</a:t>
            </a:r>
          </a:p>
          <a:p>
            <a:pPr marL="285750" indent="-285750" algn="l">
              <a:lnSpc>
                <a:spcPct val="150000"/>
              </a:lnSpc>
              <a:spcBef>
                <a:spcPts val="0"/>
              </a:spcBef>
              <a:buFont typeface="Wingdings" panose="05000000000000000000" pitchFamily="2" charset="2"/>
              <a:buChar char="Ø"/>
            </a:pPr>
            <a:r>
              <a:rPr lang="en-US" sz="1400"/>
              <a:t>It used for automating web applications across different browsers and platforms. </a:t>
            </a:r>
          </a:p>
          <a:p>
            <a:pPr marL="285750" indent="-285750" algn="l">
              <a:lnSpc>
                <a:spcPct val="150000"/>
              </a:lnSpc>
              <a:spcBef>
                <a:spcPts val="0"/>
              </a:spcBef>
              <a:buFont typeface="Wingdings" panose="05000000000000000000" pitchFamily="2" charset="2"/>
              <a:buChar char="Ø"/>
            </a:pPr>
            <a:r>
              <a:rPr lang="en-US" sz="1400"/>
              <a:t>It controls the browser by simulating user actions such as clicking, entering text, navigating pages.</a:t>
            </a:r>
          </a:p>
          <a:p>
            <a:pPr marL="0" marR="0">
              <a:lnSpc>
                <a:spcPct val="150000"/>
              </a:lnSpc>
              <a:spcBef>
                <a:spcPts val="0"/>
              </a:spcBef>
              <a:spcAft>
                <a:spcPts val="0"/>
              </a:spcAft>
            </a:pP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a:solidFill>
                <a:srgbClr val="000000"/>
              </a:solidFill>
              <a:effectLst/>
              <a:highlight>
                <a:srgbClr val="FFFFFF"/>
              </a:highlight>
              <a:latin typeface="Consolas" panose="020B0609020204030204" pitchFamily="49" charset="0"/>
            </a:endParaRPr>
          </a:p>
          <a:p>
            <a:pPr>
              <a:lnSpc>
                <a:spcPct val="150000"/>
              </a:lnSpc>
            </a:pPr>
            <a:r>
              <a:rPr lang="en-US" sz="1400" b="1"/>
              <a:t>Page Object Model (POM)</a:t>
            </a:r>
            <a:r>
              <a:rPr lang="en-US" sz="1400"/>
              <a:t> </a:t>
            </a:r>
          </a:p>
          <a:p>
            <a:pPr marL="171450" indent="-171450">
              <a:lnSpc>
                <a:spcPct val="150000"/>
              </a:lnSpc>
              <a:buFont typeface="Wingdings" panose="05000000000000000000" pitchFamily="2" charset="2"/>
              <a:buChar char="Ø"/>
            </a:pPr>
            <a:r>
              <a:rPr lang="en-US" sz="1400"/>
              <a:t> It is a design pattern used in test automation that creates an object repository for web elements. </a:t>
            </a:r>
          </a:p>
          <a:p>
            <a:pPr marL="171450" indent="-171450">
              <a:lnSpc>
                <a:spcPct val="150000"/>
              </a:lnSpc>
              <a:buFont typeface="Wingdings" panose="05000000000000000000" pitchFamily="2" charset="2"/>
              <a:buChar char="Ø"/>
            </a:pPr>
            <a:r>
              <a:rPr lang="en-US" sz="1400"/>
              <a:t>Each web page or part of the application is represented as a class.</a:t>
            </a:r>
          </a:p>
          <a:p>
            <a:pPr marL="171450" indent="-171450">
              <a:lnSpc>
                <a:spcPct val="150000"/>
              </a:lnSpc>
              <a:buFont typeface="Wingdings" panose="05000000000000000000" pitchFamily="2" charset="2"/>
              <a:buChar char="Ø"/>
            </a:pPr>
            <a:r>
              <a:rPr lang="en-US" sz="1400"/>
              <a:t> It consists of page elements (like buttons, fields, etc.) are defined as variables, while actions</a:t>
            </a:r>
          </a:p>
          <a:p>
            <a:pPr>
              <a:lnSpc>
                <a:spcPct val="150000"/>
              </a:lnSpc>
            </a:pPr>
            <a:r>
              <a:rPr lang="en-US" sz="1400"/>
              <a:t>   (like clicks, inputs) are represented as methods.</a:t>
            </a:r>
          </a:p>
          <a:p>
            <a:pPr>
              <a:lnSpc>
                <a:spcPct val="150000"/>
              </a:lnSpc>
            </a:pPr>
            <a:endParaRPr lang="en-US" sz="1400"/>
          </a:p>
          <a:p>
            <a:pPr marL="0" marR="0">
              <a:spcBef>
                <a:spcPts val="0"/>
              </a:spcBef>
              <a:spcAft>
                <a:spcPts val="0"/>
              </a:spcAft>
            </a:pPr>
            <a:endParaRPr lang="en-US" sz="90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a:solidFill>
                <a:srgbClr val="000000"/>
              </a:solidFill>
              <a:effectLst/>
              <a:highlight>
                <a:srgbClr val="FFFFFF"/>
              </a:highlight>
              <a:latin typeface="Consolas" panose="020B0609020204030204" pitchFamily="49" charset="0"/>
            </a:endParaRPr>
          </a:p>
          <a:p>
            <a:endParaRPr lang="en-US" sz="1200"/>
          </a:p>
        </p:txBody>
      </p:sp>
      <p:pic>
        <p:nvPicPr>
          <p:cNvPr id="4" name="Picture 3">
            <a:extLst>
              <a:ext uri="{FF2B5EF4-FFF2-40B4-BE49-F238E27FC236}">
                <a16:creationId xmlns:a16="http://schemas.microsoft.com/office/drawing/2014/main" id="{A3107CD2-C91C-CE97-F08D-8ABAB62C1880}"/>
              </a:ext>
            </a:extLst>
          </p:cNvPr>
          <p:cNvPicPr>
            <a:picLocks noChangeAspect="1"/>
          </p:cNvPicPr>
          <p:nvPr/>
        </p:nvPicPr>
        <p:blipFill rotWithShape="1">
          <a:blip r:embed="rId2"/>
          <a:srcRect l="6086" b="-1100"/>
          <a:stretch/>
        </p:blipFill>
        <p:spPr>
          <a:xfrm>
            <a:off x="8639677" y="4533900"/>
            <a:ext cx="3445919" cy="1488407"/>
          </a:xfrm>
          <a:prstGeom prst="rect">
            <a:avLst/>
          </a:prstGeom>
        </p:spPr>
      </p:pic>
    </p:spTree>
    <p:extLst>
      <p:ext uri="{BB962C8B-B14F-4D97-AF65-F5344CB8AC3E}">
        <p14:creationId xmlns:p14="http://schemas.microsoft.com/office/powerpoint/2010/main" val="27294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6D6C-502F-A66A-4FFD-B8FBEB7ABDF7}"/>
              </a:ext>
            </a:extLst>
          </p:cNvPr>
          <p:cNvSpPr txBox="1"/>
          <p:nvPr/>
        </p:nvSpPr>
        <p:spPr>
          <a:xfrm>
            <a:off x="529388" y="609600"/>
            <a:ext cx="11462085" cy="6355586"/>
          </a:xfrm>
          <a:prstGeom prst="rect">
            <a:avLst/>
          </a:prstGeom>
          <a:noFill/>
        </p:spPr>
        <p:txBody>
          <a:bodyPr wrap="square" rtlCol="0">
            <a:spAutoFit/>
          </a:bodyPr>
          <a:lstStyle/>
          <a:p>
            <a:r>
              <a:rPr lang="en-US"/>
              <a:t> </a:t>
            </a:r>
            <a:r>
              <a:rPr lang="en-US" sz="1400" b="1"/>
              <a:t>Behavior-Driven Development (BDD)</a:t>
            </a:r>
          </a:p>
          <a:p>
            <a:pPr marL="285750" indent="-285750">
              <a:lnSpc>
                <a:spcPct val="150000"/>
              </a:lnSpc>
              <a:buFont typeface="Wingdings" panose="05000000000000000000" pitchFamily="2" charset="2"/>
              <a:buChar char="Ø"/>
            </a:pPr>
            <a:r>
              <a:rPr lang="en-US" sz="1400"/>
              <a:t>It is a Frame work  or methodology rather than a specific tool and communication and shared</a:t>
            </a:r>
          </a:p>
          <a:p>
            <a:pPr>
              <a:lnSpc>
                <a:spcPct val="150000"/>
              </a:lnSpc>
            </a:pPr>
            <a:r>
              <a:rPr lang="en-US" sz="1400"/>
              <a:t>       understanding among team members by using clear and concise language.</a:t>
            </a:r>
          </a:p>
          <a:p>
            <a:pPr marL="285750" indent="-285750">
              <a:lnSpc>
                <a:spcPct val="150000"/>
              </a:lnSpc>
              <a:buFont typeface="Wingdings" panose="05000000000000000000" pitchFamily="2" charset="2"/>
              <a:buChar char="Ø"/>
            </a:pPr>
            <a:r>
              <a:rPr lang="en-US" sz="1400"/>
              <a:t>It is  a </a:t>
            </a:r>
            <a:r>
              <a:rPr lang="en-US" sz="1400" b="1"/>
              <a:t>step definition</a:t>
            </a:r>
            <a:r>
              <a:rPr lang="en-US" sz="1400"/>
              <a:t> is the link between the human-readable Gherkin steps and the underlying</a:t>
            </a:r>
          </a:p>
          <a:p>
            <a:pPr>
              <a:lnSpc>
                <a:spcPct val="150000"/>
              </a:lnSpc>
            </a:pPr>
            <a:r>
              <a:rPr lang="en-US" sz="1400"/>
              <a:t>      code logic. </a:t>
            </a:r>
          </a:p>
          <a:p>
            <a:pPr marL="285750" indent="-285750">
              <a:lnSpc>
                <a:spcPct val="150000"/>
              </a:lnSpc>
              <a:buFont typeface="Wingdings" panose="05000000000000000000" pitchFamily="2" charset="2"/>
              <a:buChar char="Ø"/>
            </a:pPr>
            <a:r>
              <a:rPr lang="en-US" sz="1400"/>
              <a:t>Each step in a Gherkin feature file is mapped to a method in a step definition file.</a:t>
            </a:r>
          </a:p>
          <a:p>
            <a:endParaRPr lang="en-US"/>
          </a:p>
          <a:p>
            <a:pPr>
              <a:lnSpc>
                <a:spcPct val="150000"/>
              </a:lnSpc>
            </a:pPr>
            <a:r>
              <a:rPr lang="en-US" sz="1400" b="1"/>
              <a:t>TestNG </a:t>
            </a:r>
          </a:p>
          <a:p>
            <a:pPr marL="285750" indent="-285750">
              <a:lnSpc>
                <a:spcPct val="150000"/>
              </a:lnSpc>
              <a:buFont typeface="Wingdings" panose="05000000000000000000" pitchFamily="2" charset="2"/>
              <a:buChar char="Ø"/>
            </a:pPr>
            <a:r>
              <a:rPr lang="en-US" sz="1400"/>
              <a:t>It contains test methods annotated with </a:t>
            </a:r>
            <a:r>
              <a:rPr lang="en-US" sz="1400" b="1"/>
              <a:t>@Test</a:t>
            </a:r>
            <a:r>
              <a:rPr lang="en-US" sz="1400"/>
              <a:t> and other annotations like </a:t>
            </a:r>
            <a:r>
              <a:rPr lang="en-US" sz="1400" b="1"/>
              <a:t>@BeforeMethod</a:t>
            </a:r>
            <a:r>
              <a:rPr lang="en-US" sz="1400"/>
              <a:t>,</a:t>
            </a:r>
          </a:p>
          <a:p>
            <a:pPr>
              <a:lnSpc>
                <a:spcPct val="150000"/>
              </a:lnSpc>
            </a:pPr>
            <a:r>
              <a:rPr lang="en-US" sz="1400"/>
              <a:t>       </a:t>
            </a:r>
            <a:r>
              <a:rPr lang="en-US" sz="1400" b="1"/>
              <a:t>@AfterMethod</a:t>
            </a:r>
            <a:r>
              <a:rPr lang="en-US" sz="1400"/>
              <a:t>, </a:t>
            </a:r>
            <a:r>
              <a:rPr lang="en-US" sz="1400" b="1"/>
              <a:t>@BeforeClass</a:t>
            </a:r>
            <a:r>
              <a:rPr lang="en-US" sz="1400"/>
              <a:t>, and </a:t>
            </a:r>
            <a:r>
              <a:rPr lang="en-US" sz="1400" b="1"/>
              <a:t>@AfterClass</a:t>
            </a:r>
            <a:r>
              <a:rPr lang="en-US" sz="1400"/>
              <a:t> to manage the execution of test cases. </a:t>
            </a:r>
          </a:p>
          <a:p>
            <a:pPr marL="285750" indent="-285750">
              <a:lnSpc>
                <a:spcPct val="150000"/>
              </a:lnSpc>
              <a:buFont typeface="Wingdings" panose="05000000000000000000" pitchFamily="2" charset="2"/>
              <a:buChar char="Ø"/>
            </a:pPr>
            <a:r>
              <a:rPr lang="en-US" sz="1400"/>
              <a:t>A </a:t>
            </a:r>
            <a:r>
              <a:rPr lang="en-US" sz="1400" b="1"/>
              <a:t>TestNG report</a:t>
            </a:r>
            <a:r>
              <a:rPr lang="en-US" sz="1400"/>
              <a:t> provides a detailed summary of test execution, showing </a:t>
            </a:r>
            <a:r>
              <a:rPr lang="en-US" sz="1400" b="1"/>
              <a:t>passed</a:t>
            </a:r>
            <a:r>
              <a:rPr lang="en-US" sz="1400"/>
              <a:t>, </a:t>
            </a:r>
            <a:r>
              <a:rPr lang="en-US" sz="1400" b="1"/>
              <a:t>failed</a:t>
            </a:r>
            <a:r>
              <a:rPr lang="en-US" sz="1400"/>
              <a:t>, and </a:t>
            </a:r>
          </a:p>
          <a:p>
            <a:pPr>
              <a:lnSpc>
                <a:spcPct val="150000"/>
              </a:lnSpc>
            </a:pPr>
            <a:r>
              <a:rPr lang="en-US" sz="1400" b="1"/>
              <a:t>       skipped</a:t>
            </a:r>
            <a:r>
              <a:rPr lang="en-US" sz="1400"/>
              <a:t> test cases.</a:t>
            </a:r>
          </a:p>
          <a:p>
            <a:pPr marL="285750" indent="-285750">
              <a:lnSpc>
                <a:spcPct val="150000"/>
              </a:lnSpc>
              <a:buFont typeface="Wingdings" panose="05000000000000000000" pitchFamily="2" charset="2"/>
              <a:buChar char="Ø"/>
            </a:pPr>
            <a:r>
              <a:rPr lang="en-US" sz="1400"/>
              <a:t>It generates HTML reports by default, which include detailed logs, execution time,</a:t>
            </a:r>
          </a:p>
          <a:p>
            <a:pPr>
              <a:lnSpc>
                <a:spcPct val="150000"/>
              </a:lnSpc>
            </a:pPr>
            <a:r>
              <a:rPr lang="en-US" sz="1400"/>
              <a:t>        and test status, helping in identifying test failures and successes easily.</a:t>
            </a:r>
          </a:p>
          <a:p>
            <a:pPr marL="285750" indent="-285750">
              <a:lnSpc>
                <a:spcPct val="150000"/>
              </a:lnSpc>
              <a:buFont typeface="Wingdings" panose="05000000000000000000" pitchFamily="2" charset="2"/>
              <a:buChar char="Ø"/>
            </a:pPr>
            <a:r>
              <a:rPr lang="en-US" sz="1400" b="1"/>
              <a:t>TestNG Listeners</a:t>
            </a:r>
            <a:r>
              <a:rPr lang="en-US" sz="1400"/>
              <a:t> are interfaces in TestNG that allow you to customize and take control of the</a:t>
            </a:r>
          </a:p>
          <a:p>
            <a:pPr>
              <a:lnSpc>
                <a:spcPct val="150000"/>
              </a:lnSpc>
            </a:pPr>
            <a:r>
              <a:rPr lang="en-US" sz="1400"/>
              <a:t>       test execution lifecycle by </a:t>
            </a:r>
            <a:r>
              <a:rPr lang="en-US" sz="1400" b="1"/>
              <a:t>listening to specific events</a:t>
            </a:r>
            <a:r>
              <a:rPr lang="en-US" sz="1400"/>
              <a:t> (like test start, test success, test failure, etc.).</a:t>
            </a:r>
          </a:p>
          <a:p>
            <a:pPr marL="285750" indent="-285750">
              <a:lnSpc>
                <a:spcPct val="150000"/>
              </a:lnSpc>
              <a:buFont typeface="Wingdings" panose="05000000000000000000" pitchFamily="2" charset="2"/>
              <a:buChar char="Ø"/>
            </a:pPr>
            <a:r>
              <a:rPr lang="en-US" sz="1400"/>
              <a:t>By implementing listeners, you can track the execution of tests and perform additional actions such as</a:t>
            </a:r>
          </a:p>
          <a:p>
            <a:pPr>
              <a:lnSpc>
                <a:spcPct val="150000"/>
              </a:lnSpc>
            </a:pPr>
            <a:r>
              <a:rPr lang="en-US" sz="1400"/>
              <a:t>       generating custom reports, logging, taking screenshots on failure, or modifying test behavior dynamically.</a:t>
            </a:r>
          </a:p>
          <a:p>
            <a:pPr>
              <a:lnSpc>
                <a:spcPct val="150000"/>
              </a:lnSpc>
            </a:pPr>
            <a:endParaRPr lang="en-US" sz="1400"/>
          </a:p>
          <a:p>
            <a:endParaRPr lang="en-US" sz="1400"/>
          </a:p>
        </p:txBody>
      </p:sp>
      <p:pic>
        <p:nvPicPr>
          <p:cNvPr id="8" name="Picture 7">
            <a:extLst>
              <a:ext uri="{FF2B5EF4-FFF2-40B4-BE49-F238E27FC236}">
                <a16:creationId xmlns:a16="http://schemas.microsoft.com/office/drawing/2014/main" id="{08BCC04E-AE49-1D80-107F-2DCA85DDA66D}"/>
              </a:ext>
            </a:extLst>
          </p:cNvPr>
          <p:cNvPicPr>
            <a:picLocks noChangeAspect="1"/>
          </p:cNvPicPr>
          <p:nvPr/>
        </p:nvPicPr>
        <p:blipFill>
          <a:blip r:embed="rId2"/>
          <a:stretch>
            <a:fillRect/>
          </a:stretch>
        </p:blipFill>
        <p:spPr>
          <a:xfrm>
            <a:off x="8859352" y="986113"/>
            <a:ext cx="3132121" cy="1128613"/>
          </a:xfrm>
          <a:prstGeom prst="rect">
            <a:avLst/>
          </a:prstGeom>
        </p:spPr>
      </p:pic>
      <p:pic>
        <p:nvPicPr>
          <p:cNvPr id="4" name="Picture 3">
            <a:extLst>
              <a:ext uri="{FF2B5EF4-FFF2-40B4-BE49-F238E27FC236}">
                <a16:creationId xmlns:a16="http://schemas.microsoft.com/office/drawing/2014/main" id="{3E87D75A-366B-E6F1-E7D1-B8730BB35BA7}"/>
              </a:ext>
            </a:extLst>
          </p:cNvPr>
          <p:cNvPicPr>
            <a:picLocks noChangeAspect="1"/>
          </p:cNvPicPr>
          <p:nvPr/>
        </p:nvPicPr>
        <p:blipFill>
          <a:blip r:embed="rId3"/>
          <a:stretch>
            <a:fillRect/>
          </a:stretch>
        </p:blipFill>
        <p:spPr>
          <a:xfrm>
            <a:off x="9179093" y="2210196"/>
            <a:ext cx="1831808" cy="4525272"/>
          </a:xfrm>
          <a:prstGeom prst="rect">
            <a:avLst/>
          </a:prstGeom>
        </p:spPr>
      </p:pic>
    </p:spTree>
    <p:extLst>
      <p:ext uri="{BB962C8B-B14F-4D97-AF65-F5344CB8AC3E}">
        <p14:creationId xmlns:p14="http://schemas.microsoft.com/office/powerpoint/2010/main" val="25025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A2FB9B-FD81-5CA7-0C68-4066B5D855F8}"/>
              </a:ext>
            </a:extLst>
          </p:cNvPr>
          <p:cNvSpPr txBox="1"/>
          <p:nvPr/>
        </p:nvSpPr>
        <p:spPr>
          <a:xfrm>
            <a:off x="1163053" y="382041"/>
            <a:ext cx="9785684" cy="5693866"/>
          </a:xfrm>
          <a:prstGeom prst="rect">
            <a:avLst/>
          </a:prstGeom>
          <a:noFill/>
        </p:spPr>
        <p:txBody>
          <a:bodyPr wrap="square">
            <a:spAutoFit/>
          </a:bodyPr>
          <a:lstStyle/>
          <a:p>
            <a:r>
              <a:rPr lang="en-US" sz="1400" b="1"/>
              <a:t>Framework</a:t>
            </a:r>
          </a:p>
          <a:p>
            <a:pPr marL="285750" indent="-285750">
              <a:buFont typeface="Wingdings" panose="05000000000000000000" pitchFamily="2" charset="2"/>
              <a:buChar char="Ø"/>
            </a:pPr>
            <a:r>
              <a:rPr lang="en-US" sz="1400"/>
              <a:t> A </a:t>
            </a:r>
            <a:r>
              <a:rPr lang="en-US" sz="1400" b="1"/>
              <a:t>test automation framework</a:t>
            </a:r>
            <a:r>
              <a:rPr lang="en-US" sz="1400"/>
              <a:t> is a structured and organized set of rules, practices, and tools that guide how tests are created, executed, and managed. </a:t>
            </a:r>
          </a:p>
          <a:p>
            <a:endParaRPr lang="en-US" sz="1400"/>
          </a:p>
          <a:p>
            <a:r>
              <a:rPr lang="en-US" sz="1400" b="1"/>
              <a:t>Log4j</a:t>
            </a:r>
          </a:p>
          <a:p>
            <a:pPr marL="285750" indent="-285750">
              <a:buFont typeface="Wingdings" panose="05000000000000000000" pitchFamily="2" charset="2"/>
              <a:buChar char="Ø"/>
            </a:pPr>
            <a:r>
              <a:rPr lang="en-US" sz="1400"/>
              <a:t>It allows developers to </a:t>
            </a:r>
            <a:r>
              <a:rPr lang="en-US" sz="1400" b="1"/>
              <a:t>log messages</a:t>
            </a:r>
            <a:r>
              <a:rPr lang="en-US" sz="1400"/>
              <a:t> during the execution of an application, which can help in monitoring, debugging, and troubleshooting.</a:t>
            </a:r>
          </a:p>
          <a:p>
            <a:endParaRPr lang="en-US" sz="1400"/>
          </a:p>
          <a:p>
            <a:endParaRPr lang="en-US" sz="1400"/>
          </a:p>
          <a:p>
            <a:endParaRPr lang="en-US" sz="1400"/>
          </a:p>
          <a:p>
            <a:r>
              <a:rPr lang="en-US" sz="1400" b="1"/>
              <a:t>Cucumber Reports </a:t>
            </a:r>
          </a:p>
          <a:p>
            <a:pPr marL="285750" indent="-285750">
              <a:buFont typeface="Wingdings" panose="05000000000000000000" pitchFamily="2" charset="2"/>
              <a:buChar char="Ø"/>
            </a:pPr>
            <a:r>
              <a:rPr lang="en-US" sz="1400"/>
              <a:t> These reports give insights into how well the system meets the specified behaviors by showing which test scenarios passed, failed, or were skipped. The reports are generated in various formats such as HTML, JSON, or JUnit XML.</a:t>
            </a:r>
          </a:p>
          <a:p>
            <a:endParaRPr lang="en-US" sz="1400"/>
          </a:p>
          <a:p>
            <a:endParaRPr lang="en-US" sz="1400"/>
          </a:p>
          <a:p>
            <a:endParaRPr lang="en-US" sz="1400"/>
          </a:p>
          <a:p>
            <a:endParaRPr lang="en-US" sz="1400"/>
          </a:p>
          <a:p>
            <a:endParaRPr lang="en-US" sz="1400"/>
          </a:p>
          <a:p>
            <a:endParaRPr lang="en-US" sz="1400" b="1"/>
          </a:p>
          <a:p>
            <a:endParaRPr lang="en-US" sz="1400" b="1"/>
          </a:p>
          <a:p>
            <a:r>
              <a:rPr lang="en-US" sz="1400" b="1"/>
              <a:t>Extent Reports</a:t>
            </a:r>
          </a:p>
          <a:p>
            <a:pPr marL="285750" indent="-285750">
              <a:buFont typeface="Wingdings" panose="05000000000000000000" pitchFamily="2" charset="2"/>
              <a:buChar char="Ø"/>
            </a:pPr>
            <a:r>
              <a:rPr lang="en-US" sz="1400"/>
              <a:t>It is a popular </a:t>
            </a:r>
            <a:r>
              <a:rPr lang="en-US" sz="1400" b="1"/>
              <a:t>reporting library</a:t>
            </a:r>
            <a:r>
              <a:rPr lang="en-US" sz="1400"/>
              <a:t> used in automation testing to generate highly detailed and customizable test reports. Extent Reports can be integrated with various automation frameworks, such as </a:t>
            </a:r>
            <a:r>
              <a:rPr lang="en-US" sz="1400" b="1"/>
              <a:t>Selenium</a:t>
            </a:r>
            <a:r>
              <a:rPr lang="en-US" sz="1400"/>
              <a:t>, </a:t>
            </a:r>
            <a:r>
              <a:rPr lang="en-US" sz="1400" b="1"/>
              <a:t>TestNG</a:t>
            </a:r>
            <a:r>
              <a:rPr lang="en-US" sz="1400"/>
              <a:t>, and </a:t>
            </a:r>
            <a:r>
              <a:rPr lang="en-US" sz="1400" b="1"/>
              <a:t>Cucumber</a:t>
            </a:r>
            <a:r>
              <a:rPr lang="en-US" sz="1400"/>
              <a:t>.</a:t>
            </a:r>
          </a:p>
          <a:p>
            <a:endParaRPr lang="en-US" sz="1400"/>
          </a:p>
          <a:p>
            <a:endParaRPr lang="en-US" sz="1400"/>
          </a:p>
          <a:p>
            <a:endParaRPr lang="en-US" sz="1400"/>
          </a:p>
        </p:txBody>
      </p:sp>
      <p:pic>
        <p:nvPicPr>
          <p:cNvPr id="10" name="Picture 9">
            <a:extLst>
              <a:ext uri="{FF2B5EF4-FFF2-40B4-BE49-F238E27FC236}">
                <a16:creationId xmlns:a16="http://schemas.microsoft.com/office/drawing/2014/main" id="{0461A2C2-EC05-5253-A4E9-4EB11FA89D7E}"/>
              </a:ext>
            </a:extLst>
          </p:cNvPr>
          <p:cNvPicPr>
            <a:picLocks noChangeAspect="1"/>
          </p:cNvPicPr>
          <p:nvPr/>
        </p:nvPicPr>
        <p:blipFill>
          <a:blip r:embed="rId2"/>
          <a:stretch>
            <a:fillRect/>
          </a:stretch>
        </p:blipFill>
        <p:spPr>
          <a:xfrm>
            <a:off x="1676400" y="2024996"/>
            <a:ext cx="8562975" cy="388533"/>
          </a:xfrm>
          <a:prstGeom prst="rect">
            <a:avLst/>
          </a:prstGeom>
        </p:spPr>
      </p:pic>
      <p:pic>
        <p:nvPicPr>
          <p:cNvPr id="14" name="Picture 13">
            <a:extLst>
              <a:ext uri="{FF2B5EF4-FFF2-40B4-BE49-F238E27FC236}">
                <a16:creationId xmlns:a16="http://schemas.microsoft.com/office/drawing/2014/main" id="{9426CF37-5573-DE88-A615-D54AB32748D5}"/>
              </a:ext>
            </a:extLst>
          </p:cNvPr>
          <p:cNvPicPr>
            <a:picLocks noChangeAspect="1"/>
          </p:cNvPicPr>
          <p:nvPr/>
        </p:nvPicPr>
        <p:blipFill>
          <a:blip r:embed="rId3"/>
          <a:stretch>
            <a:fillRect/>
          </a:stretch>
        </p:blipFill>
        <p:spPr>
          <a:xfrm>
            <a:off x="1515979" y="3341577"/>
            <a:ext cx="8220075" cy="1102895"/>
          </a:xfrm>
          <a:prstGeom prst="rect">
            <a:avLst/>
          </a:prstGeom>
        </p:spPr>
      </p:pic>
    </p:spTree>
    <p:extLst>
      <p:ext uri="{BB962C8B-B14F-4D97-AF65-F5344CB8AC3E}">
        <p14:creationId xmlns:p14="http://schemas.microsoft.com/office/powerpoint/2010/main" val="1866075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705</Words>
  <Application>Microsoft Office PowerPoint</Application>
  <PresentationFormat>Widescreen</PresentationFormat>
  <Paragraphs>84</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Consolas</vt:lpstr>
      <vt:lpstr>Gill Sans MT</vt:lpstr>
      <vt:lpstr>Wingdings</vt:lpstr>
      <vt:lpstr>Gallery</vt:lpstr>
      <vt:lpstr>Worksheet</vt:lpstr>
      <vt:lpstr>             CART PAGE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Bommala Sravani</dc:creator>
  <cp:lastModifiedBy>Adarsh Yadav</cp:lastModifiedBy>
  <cp:revision>2</cp:revision>
  <dcterms:created xsi:type="dcterms:W3CDTF">2024-10-03T14:23:49Z</dcterms:created>
  <dcterms:modified xsi:type="dcterms:W3CDTF">2024-10-03T17:47:40Z</dcterms:modified>
</cp:coreProperties>
</file>