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9"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5C13-818F-4900-A9C1-335B2DBC0A8B}"/>
              </a:ext>
            </a:extLst>
          </p:cNvPr>
          <p:cNvSpPr>
            <a:spLocks noGrp="1"/>
          </p:cNvSpPr>
          <p:nvPr>
            <p:ph type="ctrTitle"/>
          </p:nvPr>
        </p:nvSpPr>
        <p:spPr>
          <a:xfrm>
            <a:off x="1507067" y="2404534"/>
            <a:ext cx="7766936" cy="636378"/>
          </a:xfrm>
        </p:spPr>
        <p:txBody>
          <a:bodyPr/>
          <a:lstStyle/>
          <a:p>
            <a:r>
              <a:rPr lang="en-US" dirty="0"/>
              <a:t> WPL2023 ANALYSIS</a:t>
            </a:r>
            <a:br>
              <a:rPr lang="en-IN" dirty="0"/>
            </a:br>
            <a:endParaRPr lang="en-IN" dirty="0"/>
          </a:p>
        </p:txBody>
      </p:sp>
      <p:sp>
        <p:nvSpPr>
          <p:cNvPr id="3" name="Subtitle 2">
            <a:extLst>
              <a:ext uri="{FF2B5EF4-FFF2-40B4-BE49-F238E27FC236}">
                <a16:creationId xmlns:a16="http://schemas.microsoft.com/office/drawing/2014/main" id="{53910E32-FFCB-44E9-8A3C-B5FBB7977E47}"/>
              </a:ext>
            </a:extLst>
          </p:cNvPr>
          <p:cNvSpPr>
            <a:spLocks noGrp="1"/>
          </p:cNvSpPr>
          <p:nvPr>
            <p:ph type="subTitle" idx="1"/>
          </p:nvPr>
        </p:nvSpPr>
        <p:spPr>
          <a:xfrm>
            <a:off x="1507067" y="2880550"/>
            <a:ext cx="7766936" cy="1096899"/>
          </a:xfrm>
        </p:spPr>
        <p:txBody>
          <a:bodyPr/>
          <a:lstStyle/>
          <a:p>
            <a:r>
              <a:rPr lang="en-US" dirty="0"/>
              <a:t>TEAM: STATISTICAL SAMURAI</a:t>
            </a:r>
          </a:p>
          <a:p>
            <a:r>
              <a:rPr lang="en-US" dirty="0"/>
              <a:t>MEMBERS:ANOUSHKA DAS</a:t>
            </a:r>
            <a:endParaRPr lang="en-IN" dirty="0"/>
          </a:p>
        </p:txBody>
      </p:sp>
      <p:pic>
        <p:nvPicPr>
          <p:cNvPr id="4" name="Picture 3">
            <a:extLst>
              <a:ext uri="{FF2B5EF4-FFF2-40B4-BE49-F238E27FC236}">
                <a16:creationId xmlns:a16="http://schemas.microsoft.com/office/drawing/2014/main" id="{76E9DCEA-F5AE-4D3E-A602-7BA74A5053E8}"/>
              </a:ext>
            </a:extLst>
          </p:cNvPr>
          <p:cNvPicPr>
            <a:picLocks noChangeAspect="1"/>
          </p:cNvPicPr>
          <p:nvPr/>
        </p:nvPicPr>
        <p:blipFill>
          <a:blip r:embed="rId2"/>
          <a:stretch>
            <a:fillRect/>
          </a:stretch>
        </p:blipFill>
        <p:spPr>
          <a:xfrm>
            <a:off x="531849" y="3901151"/>
            <a:ext cx="4514850" cy="2543175"/>
          </a:xfrm>
          <a:prstGeom prst="rect">
            <a:avLst/>
          </a:prstGeom>
        </p:spPr>
      </p:pic>
    </p:spTree>
    <p:extLst>
      <p:ext uri="{BB962C8B-B14F-4D97-AF65-F5344CB8AC3E}">
        <p14:creationId xmlns:p14="http://schemas.microsoft.com/office/powerpoint/2010/main" val="244804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3766-FF18-42BC-9BB1-CC01E1A190C8}"/>
              </a:ext>
            </a:extLst>
          </p:cNvPr>
          <p:cNvSpPr>
            <a:spLocks noGrp="1"/>
          </p:cNvSpPr>
          <p:nvPr>
            <p:ph type="title"/>
          </p:nvPr>
        </p:nvSpPr>
        <p:spPr/>
        <p:txBody>
          <a:bodyPr/>
          <a:lstStyle/>
          <a:p>
            <a:pPr algn="ctr"/>
            <a:r>
              <a:rPr lang="en-US" dirty="0"/>
              <a:t>How its Unique</a:t>
            </a:r>
            <a:endParaRPr lang="en-IN" dirty="0"/>
          </a:p>
        </p:txBody>
      </p:sp>
      <p:sp>
        <p:nvSpPr>
          <p:cNvPr id="3" name="Content Placeholder 2">
            <a:extLst>
              <a:ext uri="{FF2B5EF4-FFF2-40B4-BE49-F238E27FC236}">
                <a16:creationId xmlns:a16="http://schemas.microsoft.com/office/drawing/2014/main" id="{870939D7-87CA-4B5F-A491-1F7CEBC2BD04}"/>
              </a:ext>
            </a:extLst>
          </p:cNvPr>
          <p:cNvSpPr>
            <a:spLocks noGrp="1"/>
          </p:cNvSpPr>
          <p:nvPr>
            <p:ph idx="1"/>
          </p:nvPr>
        </p:nvSpPr>
        <p:spPr>
          <a:xfrm>
            <a:off x="677334" y="2160590"/>
            <a:ext cx="8596668" cy="2432676"/>
          </a:xfrm>
        </p:spPr>
        <p:txBody>
          <a:bodyPr>
            <a:normAutofit fontScale="77500" lnSpcReduction="20000"/>
          </a:bodyPr>
          <a:lstStyle/>
          <a:p>
            <a:r>
              <a:rPr lang="en-US" dirty="0"/>
              <a:t>The tournament being in its inaugural season has not yet been as popular as the men's IPL.</a:t>
            </a:r>
          </a:p>
          <a:p>
            <a:endParaRPr lang="en-US" dirty="0"/>
          </a:p>
          <a:p>
            <a:r>
              <a:rPr lang="en-IN" dirty="0"/>
              <a:t>Thus this will attract potential investors to invest and sponsor teams, giving rise to a hike in business around the segment.</a:t>
            </a:r>
          </a:p>
          <a:p>
            <a:pPr marL="0" indent="0">
              <a:buNone/>
            </a:pPr>
            <a:endParaRPr lang="en-IN" dirty="0"/>
          </a:p>
          <a:p>
            <a:r>
              <a:rPr lang="en-US" dirty="0"/>
              <a:t>T</a:t>
            </a:r>
            <a:r>
              <a:rPr lang="en-IN" dirty="0"/>
              <a:t>he youth will have new sports icons to look up to. </a:t>
            </a:r>
          </a:p>
          <a:p>
            <a:endParaRPr lang="en-US" dirty="0"/>
          </a:p>
          <a:p>
            <a:r>
              <a:rPr lang="en-US" dirty="0"/>
              <a:t>This will create a better sports environment ,increased facilities and create more work opportunities.</a:t>
            </a:r>
            <a:endParaRPr lang="en-IN" dirty="0"/>
          </a:p>
          <a:p>
            <a:endParaRPr lang="en-US" dirty="0"/>
          </a:p>
          <a:p>
            <a:endParaRPr lang="en-IN" dirty="0"/>
          </a:p>
        </p:txBody>
      </p:sp>
    </p:spTree>
    <p:extLst>
      <p:ext uri="{BB962C8B-B14F-4D97-AF65-F5344CB8AC3E}">
        <p14:creationId xmlns:p14="http://schemas.microsoft.com/office/powerpoint/2010/main" val="239811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FDB9-6713-499E-931E-BB80A36A2763}"/>
              </a:ext>
            </a:extLst>
          </p:cNvPr>
          <p:cNvSpPr>
            <a:spLocks noGrp="1"/>
          </p:cNvSpPr>
          <p:nvPr>
            <p:ph type="title"/>
          </p:nvPr>
        </p:nvSpPr>
        <p:spPr/>
        <p:txBody>
          <a:bodyPr/>
          <a:lstStyle/>
          <a:p>
            <a:pPr algn="ctr"/>
            <a:r>
              <a:rPr lang="en-US" dirty="0"/>
              <a:t>Modelling and Visualization</a:t>
            </a:r>
            <a:br>
              <a:rPr lang="en-IN" dirty="0"/>
            </a:br>
            <a:endParaRPr lang="en-IN" dirty="0"/>
          </a:p>
        </p:txBody>
      </p:sp>
      <p:pic>
        <p:nvPicPr>
          <p:cNvPr id="3074" name="Picture 2" descr="Secured online portal for file storage | AcademicianHelp">
            <a:extLst>
              <a:ext uri="{FF2B5EF4-FFF2-40B4-BE49-F238E27FC236}">
                <a16:creationId xmlns:a16="http://schemas.microsoft.com/office/drawing/2014/main" id="{BD6790AE-7E0F-44D2-B0C8-181169284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9285" y="1930400"/>
            <a:ext cx="4444408" cy="395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56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E161-7007-427A-AF68-D7F665DC35C6}"/>
              </a:ext>
            </a:extLst>
          </p:cNvPr>
          <p:cNvSpPr>
            <a:spLocks noGrp="1"/>
          </p:cNvSpPr>
          <p:nvPr>
            <p:ph type="title"/>
          </p:nvPr>
        </p:nvSpPr>
        <p:spPr/>
        <p:txBody>
          <a:bodyPr/>
          <a:lstStyle/>
          <a:p>
            <a:pPr algn="ctr"/>
            <a:r>
              <a:rPr lang="en-US" dirty="0"/>
              <a:t>Result</a:t>
            </a:r>
            <a:endParaRPr lang="en-IN" dirty="0"/>
          </a:p>
        </p:txBody>
      </p:sp>
      <p:sp>
        <p:nvSpPr>
          <p:cNvPr id="3" name="Content Placeholder 2">
            <a:extLst>
              <a:ext uri="{FF2B5EF4-FFF2-40B4-BE49-F238E27FC236}">
                <a16:creationId xmlns:a16="http://schemas.microsoft.com/office/drawing/2014/main" id="{54DF3154-A76A-49F4-8705-D3AAFED62359}"/>
              </a:ext>
            </a:extLst>
          </p:cNvPr>
          <p:cNvSpPr>
            <a:spLocks noGrp="1"/>
          </p:cNvSpPr>
          <p:nvPr>
            <p:ph idx="1"/>
          </p:nvPr>
        </p:nvSpPr>
        <p:spPr>
          <a:xfrm>
            <a:off x="677334" y="1841612"/>
            <a:ext cx="8596668" cy="3880773"/>
          </a:xfrm>
        </p:spPr>
        <p:txBody>
          <a:bodyPr>
            <a:normAutofit lnSpcReduction="10000"/>
          </a:bodyPr>
          <a:lstStyle/>
          <a:p>
            <a:r>
              <a:rPr lang="en-US" dirty="0"/>
              <a:t>Equal number of matches were played at both the venues(11).</a:t>
            </a:r>
          </a:p>
          <a:p>
            <a:r>
              <a:rPr lang="en-US" dirty="0"/>
              <a:t>63% times Teams opted to bat first at </a:t>
            </a:r>
            <a:r>
              <a:rPr lang="en-US" dirty="0" err="1"/>
              <a:t>Brabourne</a:t>
            </a:r>
            <a:r>
              <a:rPr lang="en-US" dirty="0"/>
              <a:t> Stadium whereas 27% times they batted first at DY Patil Stadium.</a:t>
            </a:r>
          </a:p>
          <a:p>
            <a:r>
              <a:rPr lang="en-US" dirty="0"/>
              <a:t>18% of the times, team winning the toss won the match at </a:t>
            </a:r>
            <a:r>
              <a:rPr lang="en-US" dirty="0" err="1"/>
              <a:t>Brabourne</a:t>
            </a:r>
            <a:r>
              <a:rPr lang="en-US" dirty="0"/>
              <a:t> Stadium whereas 45% of the times, team winning the toss won the match at DY Patil Stadium. Losing the toss was blessing in disguise for teams at </a:t>
            </a:r>
            <a:r>
              <a:rPr lang="en-US" dirty="0" err="1"/>
              <a:t>Brabourne</a:t>
            </a:r>
            <a:r>
              <a:rPr lang="en-US" dirty="0"/>
              <a:t> Stadium</a:t>
            </a:r>
          </a:p>
          <a:p>
            <a:r>
              <a:rPr lang="en-US" dirty="0" err="1"/>
              <a:t>Brabourne</a:t>
            </a:r>
            <a:r>
              <a:rPr lang="en-US" dirty="0"/>
              <a:t> Stadium was a better scoring ground as compared to DY Patil Stadium whereas DY Patil Stadium was a better bowlers.</a:t>
            </a:r>
          </a:p>
          <a:p>
            <a:r>
              <a:rPr lang="en-US" dirty="0"/>
              <a:t>Runs were scored with over 25 average and 135 strike rate across both innings at </a:t>
            </a:r>
            <a:r>
              <a:rPr lang="en-US" dirty="0" err="1"/>
              <a:t>Braourne</a:t>
            </a:r>
            <a:r>
              <a:rPr lang="en-US" dirty="0"/>
              <a:t> Stadium whereas runs were scored with over 20 average and 120 strike rate across both innings at DY Patil Stadium.</a:t>
            </a:r>
            <a:br>
              <a:rPr lang="en-US" dirty="0"/>
            </a:br>
            <a:endParaRPr lang="en-IN" dirty="0"/>
          </a:p>
        </p:txBody>
      </p:sp>
    </p:spTree>
    <p:extLst>
      <p:ext uri="{BB962C8B-B14F-4D97-AF65-F5344CB8AC3E}">
        <p14:creationId xmlns:p14="http://schemas.microsoft.com/office/powerpoint/2010/main" val="164944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6663-4BA1-47FB-BABB-9483F1BD98F5}"/>
              </a:ext>
            </a:extLst>
          </p:cNvPr>
          <p:cNvSpPr>
            <a:spLocks noGrp="1"/>
          </p:cNvSpPr>
          <p:nvPr>
            <p:ph type="title"/>
          </p:nvPr>
        </p:nvSpPr>
        <p:spPr/>
        <p:txBody>
          <a:bodyPr/>
          <a:lstStyle/>
          <a:p>
            <a:pPr algn="ctr"/>
            <a:r>
              <a:rPr lang="en-US" dirty="0"/>
              <a:t>Result</a:t>
            </a:r>
            <a:endParaRPr lang="en-IN" dirty="0"/>
          </a:p>
        </p:txBody>
      </p:sp>
      <p:sp>
        <p:nvSpPr>
          <p:cNvPr id="3" name="Content Placeholder 2">
            <a:extLst>
              <a:ext uri="{FF2B5EF4-FFF2-40B4-BE49-F238E27FC236}">
                <a16:creationId xmlns:a16="http://schemas.microsoft.com/office/drawing/2014/main" id="{0EC6C9E5-00FD-4BCE-AB62-6F482A389A3B}"/>
              </a:ext>
            </a:extLst>
          </p:cNvPr>
          <p:cNvSpPr>
            <a:spLocks noGrp="1"/>
          </p:cNvSpPr>
          <p:nvPr>
            <p:ph idx="1"/>
          </p:nvPr>
        </p:nvSpPr>
        <p:spPr/>
        <p:txBody>
          <a:bodyPr/>
          <a:lstStyle/>
          <a:p>
            <a:r>
              <a:rPr lang="en-US" dirty="0"/>
              <a:t>95% of the runs are scored off bat whereas rest are extras overall. In the first innings, 96% of the runs are scored off bat whereas in the second innings 94% runs comes from bat.</a:t>
            </a:r>
          </a:p>
          <a:p>
            <a:r>
              <a:rPr lang="en-US" dirty="0"/>
              <a:t>42% are balls played are dot balls overall. In the first innings, 41% are dot balls whereas in the second innings 43% are dot balls. At DY Patil Stadium, 45% are dot balls whereas at </a:t>
            </a:r>
            <a:r>
              <a:rPr lang="en-US" dirty="0" err="1"/>
              <a:t>Brabourne</a:t>
            </a:r>
            <a:r>
              <a:rPr lang="en-US" dirty="0"/>
              <a:t> Stadium, 40% are dot balls.</a:t>
            </a:r>
          </a:p>
          <a:p>
            <a:r>
              <a:rPr lang="en-US" dirty="0"/>
              <a:t>17-20% runs are scored in boundaries overall, across innings and at venues.</a:t>
            </a:r>
          </a:p>
          <a:p>
            <a:endParaRPr lang="en-IN" dirty="0"/>
          </a:p>
        </p:txBody>
      </p:sp>
    </p:spTree>
    <p:extLst>
      <p:ext uri="{BB962C8B-B14F-4D97-AF65-F5344CB8AC3E}">
        <p14:creationId xmlns:p14="http://schemas.microsoft.com/office/powerpoint/2010/main" val="362613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A78-C0CB-459A-8F9B-4FA06E93CCAA}"/>
              </a:ext>
            </a:extLst>
          </p:cNvPr>
          <p:cNvSpPr>
            <a:spLocks noGrp="1"/>
          </p:cNvSpPr>
          <p:nvPr>
            <p:ph type="title"/>
          </p:nvPr>
        </p:nvSpPr>
        <p:spPr>
          <a:xfrm>
            <a:off x="1187697" y="2768600"/>
            <a:ext cx="8596668" cy="1320800"/>
          </a:xfrm>
        </p:spPr>
        <p:txBody>
          <a:bodyPr/>
          <a:lstStyle/>
          <a:p>
            <a:r>
              <a:rPr lang="en-US" dirty="0"/>
              <a:t>Thank You</a:t>
            </a:r>
            <a:endParaRPr lang="en-IN" dirty="0"/>
          </a:p>
        </p:txBody>
      </p:sp>
      <p:sp>
        <p:nvSpPr>
          <p:cNvPr id="5" name="Content Placeholder 4">
            <a:extLst>
              <a:ext uri="{FF2B5EF4-FFF2-40B4-BE49-F238E27FC236}">
                <a16:creationId xmlns:a16="http://schemas.microsoft.com/office/drawing/2014/main" id="{B4FA758C-5603-4B5C-B710-AF72EF91208E}"/>
              </a:ext>
            </a:extLst>
          </p:cNvPr>
          <p:cNvSpPr>
            <a:spLocks noGrp="1"/>
          </p:cNvSpPr>
          <p:nvPr>
            <p:ph idx="1"/>
          </p:nvPr>
        </p:nvSpPr>
        <p:spPr/>
        <p:txBody>
          <a:bodyPr/>
          <a:lstStyle/>
          <a:p>
            <a:pPr algn="ctr"/>
            <a:endParaRPr lang="en-IN" dirty="0"/>
          </a:p>
        </p:txBody>
      </p:sp>
    </p:spTree>
    <p:extLst>
      <p:ext uri="{BB962C8B-B14F-4D97-AF65-F5344CB8AC3E}">
        <p14:creationId xmlns:p14="http://schemas.microsoft.com/office/powerpoint/2010/main" val="29567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E35748F-AF0A-4B3E-B2A6-9F25DABE5D01}"/>
              </a:ext>
            </a:extLst>
          </p:cNvPr>
          <p:cNvGraphicFramePr>
            <a:graphicFrameLocks noGrp="1"/>
          </p:cNvGraphicFramePr>
          <p:nvPr>
            <p:ph idx="1"/>
            <p:extLst>
              <p:ext uri="{D42A27DB-BD31-4B8C-83A1-F6EECF244321}">
                <p14:modId xmlns:p14="http://schemas.microsoft.com/office/powerpoint/2010/main" val="1111889665"/>
              </p:ext>
            </p:extLst>
          </p:nvPr>
        </p:nvGraphicFramePr>
        <p:xfrm>
          <a:off x="382588" y="701749"/>
          <a:ext cx="8891588" cy="3809833"/>
        </p:xfrm>
        <a:graphic>
          <a:graphicData uri="http://schemas.openxmlformats.org/drawingml/2006/table">
            <a:tbl>
              <a:tblPr firstRow="1" bandRow="1">
                <a:tableStyleId>{5C22544A-7EE6-4342-B048-85BDC9FD1C3A}</a:tableStyleId>
              </a:tblPr>
              <a:tblGrid>
                <a:gridCol w="967747">
                  <a:extLst>
                    <a:ext uri="{9D8B030D-6E8A-4147-A177-3AD203B41FA5}">
                      <a16:colId xmlns:a16="http://schemas.microsoft.com/office/drawing/2014/main" val="728715080"/>
                    </a:ext>
                  </a:extLst>
                </a:gridCol>
                <a:gridCol w="7923841">
                  <a:extLst>
                    <a:ext uri="{9D8B030D-6E8A-4147-A177-3AD203B41FA5}">
                      <a16:colId xmlns:a16="http://schemas.microsoft.com/office/drawing/2014/main" val="3223446218"/>
                    </a:ext>
                  </a:extLst>
                </a:gridCol>
              </a:tblGrid>
              <a:tr h="369721">
                <a:tc>
                  <a:txBody>
                    <a:bodyPr/>
                    <a:lstStyle/>
                    <a:p>
                      <a:r>
                        <a:rPr lang="en-US" dirty="0"/>
                        <a:t>  S.No.</a:t>
                      </a:r>
                      <a:endParaRPr lang="en-IN" dirty="0"/>
                    </a:p>
                  </a:txBody>
                  <a:tcPr/>
                </a:tc>
                <a:tc>
                  <a:txBody>
                    <a:bodyPr/>
                    <a:lstStyle/>
                    <a:p>
                      <a:r>
                        <a:rPr lang="en-US" dirty="0"/>
                        <a:t>                                           Title</a:t>
                      </a:r>
                      <a:endParaRPr lang="en-IN" dirty="0"/>
                    </a:p>
                  </a:txBody>
                  <a:tcPr/>
                </a:tc>
                <a:extLst>
                  <a:ext uri="{0D108BD9-81ED-4DB2-BD59-A6C34878D82A}">
                    <a16:rowId xmlns:a16="http://schemas.microsoft.com/office/drawing/2014/main" val="3301341607"/>
                  </a:ext>
                </a:extLst>
              </a:tr>
              <a:tr h="369721">
                <a:tc>
                  <a:txBody>
                    <a:bodyPr/>
                    <a:lstStyle/>
                    <a:p>
                      <a:r>
                        <a:rPr lang="en-US" dirty="0"/>
                        <a:t>1</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3870837583"/>
                  </a:ext>
                </a:extLst>
              </a:tr>
              <a:tr h="369721">
                <a:tc>
                  <a:txBody>
                    <a:bodyPr/>
                    <a:lstStyle/>
                    <a:p>
                      <a:r>
                        <a:rPr lang="en-US" dirty="0"/>
                        <a:t>2</a:t>
                      </a:r>
                      <a:endParaRPr lang="en-IN" dirty="0"/>
                    </a:p>
                  </a:txBody>
                  <a:tcPr/>
                </a:tc>
                <a:tc>
                  <a:txBody>
                    <a:bodyPr/>
                    <a:lstStyle/>
                    <a:p>
                      <a:r>
                        <a:rPr lang="en-US" dirty="0"/>
                        <a:t>Project Overview</a:t>
                      </a:r>
                      <a:endParaRPr lang="en-IN" dirty="0"/>
                    </a:p>
                  </a:txBody>
                  <a:tcPr/>
                </a:tc>
                <a:extLst>
                  <a:ext uri="{0D108BD9-81ED-4DB2-BD59-A6C34878D82A}">
                    <a16:rowId xmlns:a16="http://schemas.microsoft.com/office/drawing/2014/main" val="124676312"/>
                  </a:ext>
                </a:extLst>
              </a:tr>
              <a:tr h="369721">
                <a:tc>
                  <a:txBody>
                    <a:bodyPr/>
                    <a:lstStyle/>
                    <a:p>
                      <a:r>
                        <a:rPr lang="en-US" dirty="0"/>
                        <a:t>3</a:t>
                      </a:r>
                      <a:endParaRPr lang="en-IN" dirty="0"/>
                    </a:p>
                  </a:txBody>
                  <a:tcPr/>
                </a:tc>
                <a:tc>
                  <a:txBody>
                    <a:bodyPr/>
                    <a:lstStyle/>
                    <a:p>
                      <a:r>
                        <a:rPr lang="en-US" dirty="0"/>
                        <a:t>Why we need this?</a:t>
                      </a:r>
                      <a:endParaRPr lang="en-IN" dirty="0"/>
                    </a:p>
                  </a:txBody>
                  <a:tcPr/>
                </a:tc>
                <a:extLst>
                  <a:ext uri="{0D108BD9-81ED-4DB2-BD59-A6C34878D82A}">
                    <a16:rowId xmlns:a16="http://schemas.microsoft.com/office/drawing/2014/main" val="1035615057"/>
                  </a:ext>
                </a:extLst>
              </a:tr>
              <a:tr h="369721">
                <a:tc>
                  <a:txBody>
                    <a:bodyPr/>
                    <a:lstStyle/>
                    <a:p>
                      <a:r>
                        <a:rPr lang="en-US" dirty="0"/>
                        <a:t>4</a:t>
                      </a:r>
                      <a:endParaRPr lang="en-IN" dirty="0"/>
                    </a:p>
                  </a:txBody>
                  <a:tcPr/>
                </a:tc>
                <a:tc>
                  <a:txBody>
                    <a:bodyPr/>
                    <a:lstStyle/>
                    <a:p>
                      <a:r>
                        <a:rPr lang="en-US" dirty="0"/>
                        <a:t>How it will help people?</a:t>
                      </a:r>
                      <a:endParaRPr lang="en-IN" dirty="0"/>
                    </a:p>
                  </a:txBody>
                  <a:tcPr/>
                </a:tc>
                <a:extLst>
                  <a:ext uri="{0D108BD9-81ED-4DB2-BD59-A6C34878D82A}">
                    <a16:rowId xmlns:a16="http://schemas.microsoft.com/office/drawing/2014/main" val="3077028038"/>
                  </a:ext>
                </a:extLst>
              </a:tr>
              <a:tr h="369721">
                <a:tc>
                  <a:txBody>
                    <a:bodyPr/>
                    <a:lstStyle/>
                    <a:p>
                      <a:r>
                        <a:rPr lang="en-US" dirty="0"/>
                        <a:t>5</a:t>
                      </a:r>
                      <a:endParaRPr lang="en-IN" dirty="0"/>
                    </a:p>
                  </a:txBody>
                  <a:tcPr/>
                </a:tc>
                <a:tc>
                  <a:txBody>
                    <a:bodyPr/>
                    <a:lstStyle/>
                    <a:p>
                      <a:r>
                        <a:rPr lang="en-US" dirty="0"/>
                        <a:t>Solution</a:t>
                      </a:r>
                      <a:endParaRPr lang="en-IN" dirty="0"/>
                    </a:p>
                  </a:txBody>
                  <a:tcPr/>
                </a:tc>
                <a:extLst>
                  <a:ext uri="{0D108BD9-81ED-4DB2-BD59-A6C34878D82A}">
                    <a16:rowId xmlns:a16="http://schemas.microsoft.com/office/drawing/2014/main" val="914099123"/>
                  </a:ext>
                </a:extLst>
              </a:tr>
              <a:tr h="482344">
                <a:tc>
                  <a:txBody>
                    <a:bodyPr/>
                    <a:lstStyle/>
                    <a:p>
                      <a:r>
                        <a:rPr lang="en-US" dirty="0"/>
                        <a:t>6</a:t>
                      </a:r>
                      <a:endParaRPr lang="en-IN" dirty="0"/>
                    </a:p>
                  </a:txBody>
                  <a:tcPr/>
                </a:tc>
                <a:tc>
                  <a:txBody>
                    <a:bodyPr/>
                    <a:lstStyle/>
                    <a:p>
                      <a:r>
                        <a:rPr lang="en-US" dirty="0"/>
                        <a:t>How its unique</a:t>
                      </a:r>
                      <a:endParaRPr lang="en-IN" dirty="0"/>
                    </a:p>
                  </a:txBody>
                  <a:tcPr/>
                </a:tc>
                <a:extLst>
                  <a:ext uri="{0D108BD9-81ED-4DB2-BD59-A6C34878D82A}">
                    <a16:rowId xmlns:a16="http://schemas.microsoft.com/office/drawing/2014/main" val="1549214114"/>
                  </a:ext>
                </a:extLst>
              </a:tr>
              <a:tr h="369721">
                <a:tc>
                  <a:txBody>
                    <a:bodyPr/>
                    <a:lstStyle/>
                    <a:p>
                      <a:r>
                        <a:rPr lang="en-US" dirty="0"/>
                        <a:t>7</a:t>
                      </a:r>
                      <a:endParaRPr lang="en-IN" dirty="0"/>
                    </a:p>
                  </a:txBody>
                  <a:tcPr/>
                </a:tc>
                <a:tc>
                  <a:txBody>
                    <a:bodyPr/>
                    <a:lstStyle/>
                    <a:p>
                      <a:r>
                        <a:rPr lang="en-US" dirty="0"/>
                        <a:t>Modelling and Visualization</a:t>
                      </a:r>
                      <a:endParaRPr lang="en-IN" dirty="0"/>
                    </a:p>
                  </a:txBody>
                  <a:tcPr/>
                </a:tc>
                <a:extLst>
                  <a:ext uri="{0D108BD9-81ED-4DB2-BD59-A6C34878D82A}">
                    <a16:rowId xmlns:a16="http://schemas.microsoft.com/office/drawing/2014/main" val="3131575359"/>
                  </a:ext>
                </a:extLst>
              </a:tr>
              <a:tr h="369721">
                <a:tc>
                  <a:txBody>
                    <a:bodyPr/>
                    <a:lstStyle/>
                    <a:p>
                      <a:r>
                        <a:rPr lang="en-US" dirty="0"/>
                        <a:t>8</a:t>
                      </a:r>
                      <a:endParaRPr lang="en-IN" dirty="0"/>
                    </a:p>
                  </a:txBody>
                  <a:tcPr/>
                </a:tc>
                <a:tc>
                  <a:txBody>
                    <a:bodyPr/>
                    <a:lstStyle/>
                    <a:p>
                      <a:r>
                        <a:rPr lang="en-US" dirty="0"/>
                        <a:t>Live Demo</a:t>
                      </a:r>
                      <a:endParaRPr lang="en-IN" dirty="0"/>
                    </a:p>
                  </a:txBody>
                  <a:tcPr/>
                </a:tc>
                <a:extLst>
                  <a:ext uri="{0D108BD9-81ED-4DB2-BD59-A6C34878D82A}">
                    <a16:rowId xmlns:a16="http://schemas.microsoft.com/office/drawing/2014/main" val="2174790783"/>
                  </a:ext>
                </a:extLst>
              </a:tr>
              <a:tr h="369721">
                <a:tc>
                  <a:txBody>
                    <a:bodyPr/>
                    <a:lstStyle/>
                    <a:p>
                      <a:r>
                        <a:rPr lang="en-US" dirty="0"/>
                        <a:t>9</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206328559"/>
                  </a:ext>
                </a:extLst>
              </a:tr>
            </a:tbl>
          </a:graphicData>
        </a:graphic>
      </p:graphicFrame>
    </p:spTree>
    <p:extLst>
      <p:ext uri="{BB962C8B-B14F-4D97-AF65-F5344CB8AC3E}">
        <p14:creationId xmlns:p14="http://schemas.microsoft.com/office/powerpoint/2010/main" val="114457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2D7B-B813-419B-B807-71E80A36C0B7}"/>
              </a:ext>
            </a:extLst>
          </p:cNvPr>
          <p:cNvSpPr>
            <a:spLocks noGrp="1"/>
          </p:cNvSpPr>
          <p:nvPr>
            <p:ph type="title"/>
          </p:nvPr>
        </p:nvSpPr>
        <p:spPr/>
        <p:txBody>
          <a:bodyPr/>
          <a:lstStyle/>
          <a:p>
            <a:pPr algn="ctr"/>
            <a:r>
              <a:rPr lang="en-US" dirty="0"/>
              <a:t>Problem Statement</a:t>
            </a:r>
            <a:br>
              <a:rPr lang="en-IN" dirty="0"/>
            </a:br>
            <a:endParaRPr lang="en-IN" dirty="0"/>
          </a:p>
        </p:txBody>
      </p:sp>
      <p:sp>
        <p:nvSpPr>
          <p:cNvPr id="3" name="Content Placeholder 2">
            <a:extLst>
              <a:ext uri="{FF2B5EF4-FFF2-40B4-BE49-F238E27FC236}">
                <a16:creationId xmlns:a16="http://schemas.microsoft.com/office/drawing/2014/main" id="{A18B89F5-90B0-4D4B-A6F8-458352A39FCA}"/>
              </a:ext>
            </a:extLst>
          </p:cNvPr>
          <p:cNvSpPr>
            <a:spLocks noGrp="1"/>
          </p:cNvSpPr>
          <p:nvPr>
            <p:ph idx="1"/>
          </p:nvPr>
        </p:nvSpPr>
        <p:spPr>
          <a:xfrm>
            <a:off x="773027" y="2628422"/>
            <a:ext cx="7956303" cy="2857978"/>
          </a:xfrm>
        </p:spPr>
        <p:txBody>
          <a:bodyPr/>
          <a:lstStyle/>
          <a:p>
            <a:r>
              <a:rPr lang="en-US" dirty="0"/>
              <a:t>Every sporting event today generates a lot of data about the game, which is used to analyze the performance of players, teams, and every event of the game. So the use of data science is in every sport today. I will be analyzing WPL 2023.</a:t>
            </a:r>
          </a:p>
          <a:p>
            <a:r>
              <a:rPr lang="en-US" dirty="0"/>
              <a:t>The 2023 Women's Premier League, also known as the TATA WPL 2023 for sponsorship reasons, was the inaugural season of the Women's Premier League, a women's franchise Twenty20 cricket league </a:t>
            </a:r>
            <a:r>
              <a:rPr lang="en-US" dirty="0" err="1"/>
              <a:t>organised</a:t>
            </a:r>
            <a:r>
              <a:rPr lang="en-US" dirty="0"/>
              <a:t> by the Board of Control for Cricket in India (BCCI).</a:t>
            </a:r>
            <a:endParaRPr lang="en-IN" dirty="0"/>
          </a:p>
          <a:p>
            <a:endParaRPr lang="en-IN" dirty="0"/>
          </a:p>
          <a:p>
            <a:endParaRPr lang="en-IN" dirty="0"/>
          </a:p>
        </p:txBody>
      </p:sp>
    </p:spTree>
    <p:extLst>
      <p:ext uri="{BB962C8B-B14F-4D97-AF65-F5344CB8AC3E}">
        <p14:creationId xmlns:p14="http://schemas.microsoft.com/office/powerpoint/2010/main" val="282492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363D-ADA3-45F9-A5BB-9D5E8D4A665B}"/>
              </a:ext>
            </a:extLst>
          </p:cNvPr>
          <p:cNvSpPr>
            <a:spLocks noGrp="1"/>
          </p:cNvSpPr>
          <p:nvPr>
            <p:ph type="title"/>
          </p:nvPr>
        </p:nvSpPr>
        <p:spPr/>
        <p:txBody>
          <a:bodyPr/>
          <a:lstStyle/>
          <a:p>
            <a:pPr algn="ctr"/>
            <a:r>
              <a:rPr lang="en-US" dirty="0"/>
              <a:t>Project Overview</a:t>
            </a:r>
            <a:br>
              <a:rPr lang="en-IN" dirty="0"/>
            </a:br>
            <a:endParaRPr lang="en-IN" dirty="0"/>
          </a:p>
        </p:txBody>
      </p:sp>
      <p:sp>
        <p:nvSpPr>
          <p:cNvPr id="3" name="Content Placeholder 2">
            <a:extLst>
              <a:ext uri="{FF2B5EF4-FFF2-40B4-BE49-F238E27FC236}">
                <a16:creationId xmlns:a16="http://schemas.microsoft.com/office/drawing/2014/main" id="{1570D65B-204A-4960-BED6-CC73211B2FC4}"/>
              </a:ext>
            </a:extLst>
          </p:cNvPr>
          <p:cNvSpPr>
            <a:spLocks noGrp="1"/>
          </p:cNvSpPr>
          <p:nvPr>
            <p:ph idx="1"/>
          </p:nvPr>
        </p:nvSpPr>
        <p:spPr>
          <a:xfrm>
            <a:off x="677334" y="2160590"/>
            <a:ext cx="8307178" cy="3655420"/>
          </a:xfrm>
        </p:spPr>
        <p:txBody>
          <a:bodyPr>
            <a:normAutofit fontScale="70000" lnSpcReduction="20000"/>
          </a:bodyPr>
          <a:lstStyle/>
          <a:p>
            <a:r>
              <a:rPr lang="en-IN" dirty="0"/>
              <a:t>March 2023 saw the first Women’s Indian Premier League (IPL) take place. Since its creation in 2008 the men’s IPL has been a revolutionary competition with the additional benefit of improving domestic Indian cricket. The IPL allowed for city-based franchises to be sold, players were brought at a player auction, international cricket stars were keen to play in India and Indian cricket was able to create its first internationally broadcast sports league.</a:t>
            </a:r>
          </a:p>
          <a:p>
            <a:r>
              <a:rPr lang="en-IN" dirty="0"/>
              <a:t>Central and team sponsorships, broadcast rights, merchandise sales and gate receipts enabled Indian cricket to thrive financially, and the IPL broadcast rights have just sold for over $6.2 billion.</a:t>
            </a:r>
          </a:p>
          <a:p>
            <a:r>
              <a:rPr lang="en-IN" dirty="0"/>
              <a:t>The T20 format, much like in the men’s game, has helped the women’s game to develop. The franchise league of Australia, the Women’s Big Bash League (WBBL) was the first major tournament to drive women’s cricket forward. Since the tournament’s creation in 2015–16 the WBBL has continued to thrive and the 2020-21 competition saw substantial audience figures with average viewing figures reaching over 200,000 per match. This made the WBBL the fourth most-watched domestic league in Australia, behind the BBL, Australian rules football’s AFL and rugby league’s NRL.</a:t>
            </a:r>
          </a:p>
          <a:p>
            <a:r>
              <a:rPr lang="en-IN" dirty="0"/>
              <a:t>The 2021-2022 WBBL tournament saw many world-renowned brands such as Weber, Nike, KFC, CA and Woolworths all partnering with the tournament. Along with the sponsorship of the tournament, broadcast interest has also developed as 16 broadcasters from across the world attained rights to show the tournament.</a:t>
            </a:r>
          </a:p>
          <a:p>
            <a:endParaRPr lang="en-IN" dirty="0"/>
          </a:p>
        </p:txBody>
      </p:sp>
    </p:spTree>
    <p:extLst>
      <p:ext uri="{BB962C8B-B14F-4D97-AF65-F5344CB8AC3E}">
        <p14:creationId xmlns:p14="http://schemas.microsoft.com/office/powerpoint/2010/main" val="20611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ACA8-04E2-4843-908E-5A5D201A5147}"/>
              </a:ext>
            </a:extLst>
          </p:cNvPr>
          <p:cNvSpPr>
            <a:spLocks noGrp="1"/>
          </p:cNvSpPr>
          <p:nvPr>
            <p:ph type="title"/>
          </p:nvPr>
        </p:nvSpPr>
        <p:spPr/>
        <p:txBody>
          <a:bodyPr/>
          <a:lstStyle/>
          <a:p>
            <a:pPr algn="ctr"/>
            <a:r>
              <a:rPr lang="en-US" dirty="0"/>
              <a:t>Why we need this?</a:t>
            </a:r>
            <a:br>
              <a:rPr lang="en-IN" dirty="0"/>
            </a:br>
            <a:endParaRPr lang="en-IN" dirty="0"/>
          </a:p>
        </p:txBody>
      </p:sp>
      <p:sp>
        <p:nvSpPr>
          <p:cNvPr id="3" name="Content Placeholder 2">
            <a:extLst>
              <a:ext uri="{FF2B5EF4-FFF2-40B4-BE49-F238E27FC236}">
                <a16:creationId xmlns:a16="http://schemas.microsoft.com/office/drawing/2014/main" id="{6DA9C1B5-2F4C-471E-8997-FA6206F58CC5}"/>
              </a:ext>
            </a:extLst>
          </p:cNvPr>
          <p:cNvSpPr>
            <a:spLocks noGrp="1"/>
          </p:cNvSpPr>
          <p:nvPr>
            <p:ph idx="1"/>
          </p:nvPr>
        </p:nvSpPr>
        <p:spPr>
          <a:xfrm>
            <a:off x="432785" y="2011733"/>
            <a:ext cx="8596668" cy="3880773"/>
          </a:xfrm>
        </p:spPr>
        <p:txBody>
          <a:bodyPr>
            <a:normAutofit/>
          </a:bodyPr>
          <a:lstStyle/>
          <a:p>
            <a:pPr lvl="0"/>
            <a:r>
              <a:rPr lang="en-IN" dirty="0"/>
              <a:t>Every year BCCI collect more than Rs 2000 Crore revenue from IPL and the tax goes directly to the government’s account.</a:t>
            </a:r>
          </a:p>
          <a:p>
            <a:r>
              <a:rPr lang="en-IN" dirty="0"/>
              <a:t>Thus this will attract potential investors to invest and sponsor teams, giving rise to a hike in business around the segment.</a:t>
            </a:r>
          </a:p>
          <a:p>
            <a:pPr lvl="0"/>
            <a:r>
              <a:rPr lang="en-IN" dirty="0"/>
              <a:t>The Big Bash League in Australia is exclusively for women. This proves that audience have witnessed such a tournament and is still enjoying                                                                                         the same. Thus, it turned out to be a success.</a:t>
            </a:r>
          </a:p>
          <a:p>
            <a:r>
              <a:rPr lang="en-IN" dirty="0"/>
              <a:t>Domestic players will improve their performance by competing more and more.</a:t>
            </a:r>
          </a:p>
          <a:p>
            <a:r>
              <a:rPr lang="en-IN" dirty="0"/>
              <a:t>They will get their face renowned as their male counterpart.</a:t>
            </a:r>
          </a:p>
          <a:p>
            <a:endParaRPr lang="en-IN" dirty="0"/>
          </a:p>
        </p:txBody>
      </p:sp>
    </p:spTree>
    <p:extLst>
      <p:ext uri="{BB962C8B-B14F-4D97-AF65-F5344CB8AC3E}">
        <p14:creationId xmlns:p14="http://schemas.microsoft.com/office/powerpoint/2010/main" val="337437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91B-A26D-4073-AB35-F1BE29074A69}"/>
              </a:ext>
            </a:extLst>
          </p:cNvPr>
          <p:cNvSpPr>
            <a:spLocks noGrp="1"/>
          </p:cNvSpPr>
          <p:nvPr>
            <p:ph type="title"/>
          </p:nvPr>
        </p:nvSpPr>
        <p:spPr/>
        <p:txBody>
          <a:bodyPr/>
          <a:lstStyle/>
          <a:p>
            <a:pPr algn="ctr"/>
            <a:r>
              <a:rPr lang="en-US" dirty="0"/>
              <a:t>How it will help people?</a:t>
            </a:r>
            <a:br>
              <a:rPr lang="en-IN" dirty="0"/>
            </a:br>
            <a:endParaRPr lang="en-IN" dirty="0"/>
          </a:p>
        </p:txBody>
      </p:sp>
      <p:sp>
        <p:nvSpPr>
          <p:cNvPr id="3" name="Content Placeholder 2">
            <a:extLst>
              <a:ext uri="{FF2B5EF4-FFF2-40B4-BE49-F238E27FC236}">
                <a16:creationId xmlns:a16="http://schemas.microsoft.com/office/drawing/2014/main" id="{C38E3BD8-832B-4D08-AB55-6E87CB94A167}"/>
              </a:ext>
            </a:extLst>
          </p:cNvPr>
          <p:cNvSpPr>
            <a:spLocks noGrp="1"/>
          </p:cNvSpPr>
          <p:nvPr>
            <p:ph idx="1"/>
          </p:nvPr>
        </p:nvSpPr>
        <p:spPr/>
        <p:txBody>
          <a:bodyPr>
            <a:normAutofit fontScale="92500" lnSpcReduction="10000"/>
          </a:bodyPr>
          <a:lstStyle/>
          <a:p>
            <a:r>
              <a:rPr lang="en-US" dirty="0"/>
              <a:t>Cricket is a game of large numbers, and once there is interest, a lot of things start to happen.</a:t>
            </a:r>
          </a:p>
          <a:p>
            <a:r>
              <a:rPr lang="en-US" dirty="0"/>
              <a:t>India is a cricket loving nation and hence a huge part of the population has a natural inclination towards this sport.</a:t>
            </a:r>
          </a:p>
          <a:p>
            <a:r>
              <a:rPr lang="en-US" dirty="0"/>
              <a:t>According to independent marketing and media the WPL will have the same magical effect as the IPL. The women’s competition should have begun considerably sooner.</a:t>
            </a:r>
          </a:p>
          <a:p>
            <a:r>
              <a:rPr lang="en-US" dirty="0"/>
              <a:t> It will further highlight how well-liked women’s cricket is by the general public, particularly women. It might not be the only benefit.</a:t>
            </a:r>
          </a:p>
          <a:p>
            <a:r>
              <a:rPr lang="en-US" dirty="0"/>
              <a:t> Parents will at last see that women who play cricket have a profitable and successful professional alternative.</a:t>
            </a:r>
          </a:p>
          <a:p>
            <a:r>
              <a:rPr lang="en-US" dirty="0"/>
              <a:t> In addition to serving as a great source of motivation for aspiring female cricket players, its popularity will eventually raise the level of competition in the sport.</a:t>
            </a:r>
            <a:endParaRPr lang="en-IN" dirty="0"/>
          </a:p>
        </p:txBody>
      </p:sp>
    </p:spTree>
    <p:extLst>
      <p:ext uri="{BB962C8B-B14F-4D97-AF65-F5344CB8AC3E}">
        <p14:creationId xmlns:p14="http://schemas.microsoft.com/office/powerpoint/2010/main" val="120779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737B-77F3-4105-BA6C-E19F5AD3C2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8493C6-A10F-465B-95A8-97DC357FEC57}"/>
              </a:ext>
            </a:extLst>
          </p:cNvPr>
          <p:cNvSpPr>
            <a:spLocks noGrp="1"/>
          </p:cNvSpPr>
          <p:nvPr>
            <p:ph idx="1"/>
          </p:nvPr>
        </p:nvSpPr>
        <p:spPr/>
        <p:txBody>
          <a:bodyPr/>
          <a:lstStyle/>
          <a:p>
            <a:r>
              <a:rPr lang="en-US" dirty="0"/>
              <a:t>Naturally, gaining a following takes time, and given that it has been around for so long, men’s versions are likely to be preferred.</a:t>
            </a:r>
          </a:p>
          <a:p>
            <a:r>
              <a:rPr lang="en-US" dirty="0"/>
              <a:t> Drawing attention to the fact that websites and social media are also getting involved to promote fan growth and interaction.</a:t>
            </a:r>
          </a:p>
          <a:p>
            <a:r>
              <a:rPr lang="en-US" dirty="0"/>
              <a:t> Success for India in the WPL will undoubtedly create the groundwork for a bigger play. The caliber of Indian women’s cricket will rise dramatically.</a:t>
            </a:r>
          </a:p>
          <a:p>
            <a:r>
              <a:rPr lang="en-US" dirty="0"/>
              <a:t>There will be more options to monetize cricket time through endorsements and other methods since faces will be more easily recognized. There is now a chance to create a new women’s cricket industry all around the world. With time, India’s reliance on it will only grow, giving it more clout in the ICC.</a:t>
            </a:r>
          </a:p>
          <a:p>
            <a:endParaRPr lang="en-IN" dirty="0"/>
          </a:p>
        </p:txBody>
      </p:sp>
    </p:spTree>
    <p:extLst>
      <p:ext uri="{BB962C8B-B14F-4D97-AF65-F5344CB8AC3E}">
        <p14:creationId xmlns:p14="http://schemas.microsoft.com/office/powerpoint/2010/main" val="83458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96E9-5889-45AD-874F-7EE9213FA916}"/>
              </a:ext>
            </a:extLst>
          </p:cNvPr>
          <p:cNvSpPr>
            <a:spLocks noGrp="1"/>
          </p:cNvSpPr>
          <p:nvPr>
            <p:ph type="title"/>
          </p:nvPr>
        </p:nvSpPr>
        <p:spPr/>
        <p:txBody>
          <a:bodyPr/>
          <a:lstStyle/>
          <a:p>
            <a:r>
              <a:rPr lang="en-US" dirty="0"/>
              <a:t>Who are the end users?</a:t>
            </a:r>
            <a:br>
              <a:rPr lang="en-US" dirty="0"/>
            </a:br>
            <a:endParaRPr lang="en-IN" dirty="0"/>
          </a:p>
        </p:txBody>
      </p:sp>
      <p:sp>
        <p:nvSpPr>
          <p:cNvPr id="3" name="Content Placeholder 2">
            <a:extLst>
              <a:ext uri="{FF2B5EF4-FFF2-40B4-BE49-F238E27FC236}">
                <a16:creationId xmlns:a16="http://schemas.microsoft.com/office/drawing/2014/main" id="{9C08EA68-B0B5-40A9-BC79-1173B2AA690E}"/>
              </a:ext>
            </a:extLst>
          </p:cNvPr>
          <p:cNvSpPr>
            <a:spLocks noGrp="1"/>
          </p:cNvSpPr>
          <p:nvPr>
            <p:ph idx="1"/>
          </p:nvPr>
        </p:nvSpPr>
        <p:spPr>
          <a:xfrm>
            <a:off x="443418" y="1930400"/>
            <a:ext cx="8596668" cy="3880773"/>
          </a:xfrm>
        </p:spPr>
        <p:txBody>
          <a:bodyPr/>
          <a:lstStyle/>
          <a:p>
            <a:r>
              <a:rPr lang="en-US" dirty="0"/>
              <a:t>The end users can be any group of people.</a:t>
            </a:r>
          </a:p>
          <a:p>
            <a:r>
              <a:rPr lang="en-US" dirty="0"/>
              <a:t> It may be commentators, team advisors, cricket experts, journalists and even investors</a:t>
            </a:r>
          </a:p>
          <a:p>
            <a:r>
              <a:rPr lang="en-US" dirty="0"/>
              <a:t>It can also be general public ,students or any sports enthusiasts.</a:t>
            </a:r>
          </a:p>
          <a:p>
            <a:pPr marL="0" indent="0">
              <a:buNone/>
            </a:pPr>
            <a:endParaRPr lang="en-IN" dirty="0"/>
          </a:p>
        </p:txBody>
      </p:sp>
    </p:spTree>
    <p:extLst>
      <p:ext uri="{BB962C8B-B14F-4D97-AF65-F5344CB8AC3E}">
        <p14:creationId xmlns:p14="http://schemas.microsoft.com/office/powerpoint/2010/main" val="40743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B023-8BDE-45D7-9855-784A46A94903}"/>
              </a:ext>
            </a:extLst>
          </p:cNvPr>
          <p:cNvSpPr>
            <a:spLocks noGrp="1"/>
          </p:cNvSpPr>
          <p:nvPr>
            <p:ph type="title"/>
          </p:nvPr>
        </p:nvSpPr>
        <p:spPr/>
        <p:txBody>
          <a:bodyPr/>
          <a:lstStyle/>
          <a:p>
            <a:pPr algn="ctr"/>
            <a:r>
              <a:rPr lang="en-US" dirty="0"/>
              <a:t>Solution</a:t>
            </a:r>
            <a:br>
              <a:rPr lang="en-IN" dirty="0"/>
            </a:br>
            <a:endParaRPr lang="en-IN" dirty="0"/>
          </a:p>
        </p:txBody>
      </p:sp>
      <p:sp>
        <p:nvSpPr>
          <p:cNvPr id="3" name="Content Placeholder 2">
            <a:extLst>
              <a:ext uri="{FF2B5EF4-FFF2-40B4-BE49-F238E27FC236}">
                <a16:creationId xmlns:a16="http://schemas.microsoft.com/office/drawing/2014/main" id="{6ECF0F4E-9083-4A56-82CD-0BFA2744D22E}"/>
              </a:ext>
            </a:extLst>
          </p:cNvPr>
          <p:cNvSpPr>
            <a:spLocks noGrp="1"/>
          </p:cNvSpPr>
          <p:nvPr>
            <p:ph idx="1"/>
          </p:nvPr>
        </p:nvSpPr>
        <p:spPr>
          <a:xfrm>
            <a:off x="900618" y="2530549"/>
            <a:ext cx="7339615" cy="1892595"/>
          </a:xfrm>
        </p:spPr>
        <p:txBody>
          <a:bodyPr>
            <a:normAutofit fontScale="92500" lnSpcReduction="10000"/>
          </a:bodyPr>
          <a:lstStyle/>
          <a:p>
            <a:r>
              <a:rPr lang="en-US" dirty="0"/>
              <a:t>We will analyze the Women's premier league cricket dataset for 2023 season.</a:t>
            </a:r>
          </a:p>
          <a:p>
            <a:pPr marL="0" indent="0">
              <a:buNone/>
            </a:pPr>
            <a:endParaRPr lang="en-US" dirty="0"/>
          </a:p>
          <a:p>
            <a:pPr marL="0" indent="0">
              <a:buNone/>
            </a:pPr>
            <a:endParaRPr lang="en-US" dirty="0"/>
          </a:p>
          <a:p>
            <a:r>
              <a:rPr lang="en-US" dirty="0"/>
              <a:t>We look at the overall stats of the season, team level stats and player level stats.</a:t>
            </a:r>
          </a:p>
          <a:p>
            <a:endParaRPr lang="en-IN" dirty="0"/>
          </a:p>
        </p:txBody>
      </p:sp>
    </p:spTree>
    <p:extLst>
      <p:ext uri="{BB962C8B-B14F-4D97-AF65-F5344CB8AC3E}">
        <p14:creationId xmlns:p14="http://schemas.microsoft.com/office/powerpoint/2010/main" val="1032541955"/>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410</TotalTime>
  <Words>1229</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 WPL2023 ANALYSIS </vt:lpstr>
      <vt:lpstr>PowerPoint Presentation</vt:lpstr>
      <vt:lpstr>Problem Statement </vt:lpstr>
      <vt:lpstr>Project Overview </vt:lpstr>
      <vt:lpstr>Why we need this? </vt:lpstr>
      <vt:lpstr>How it will help people? </vt:lpstr>
      <vt:lpstr>PowerPoint Presentation</vt:lpstr>
      <vt:lpstr>Who are the end users? </vt:lpstr>
      <vt:lpstr>Solution </vt:lpstr>
      <vt:lpstr>How its Unique</vt:lpstr>
      <vt:lpstr>Modelling and Visualization </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WPL2023 ANALYSIS</dc:title>
  <dc:creator>Admin</dc:creator>
  <cp:lastModifiedBy>Admin</cp:lastModifiedBy>
  <cp:revision>17</cp:revision>
  <dcterms:created xsi:type="dcterms:W3CDTF">2023-11-03T04:46:49Z</dcterms:created>
  <dcterms:modified xsi:type="dcterms:W3CDTF">2023-12-05T09:19:02Z</dcterms:modified>
</cp:coreProperties>
</file>