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6" r:id="rId2"/>
    <p:sldId id="257" r:id="rId3"/>
    <p:sldId id="266" r:id="rId4"/>
    <p:sldId id="260" r:id="rId5"/>
    <p:sldId id="261" r:id="rId6"/>
    <p:sldId id="265" r:id="rId7"/>
    <p:sldId id="263" r:id="rId8"/>
    <p:sldId id="267" r:id="rId9"/>
    <p:sldId id="262" r:id="rId10"/>
    <p:sldId id="264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63" d="100"/>
          <a:sy n="63" d="100"/>
        </p:scale>
        <p:origin x="65" y="8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7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0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48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09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29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49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96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5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92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0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6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0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5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3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3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5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2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3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  <p:sldLayoutId id="2147483825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hamamim.msu.domains/ADB40-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Integrated Transport Modeling Subcommittee </a:t>
            </a:r>
            <a:br>
              <a:rPr lang="en-US" b="1" dirty="0"/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of ADB40, ADD30, and ADC70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Mehrnaz Ghamami, Abdul </a:t>
            </a:r>
            <a:r>
              <a:rPr lang="en-US" dirty="0" err="1"/>
              <a:t>Rawoof</a:t>
            </a:r>
            <a:r>
              <a:rPr lang="en-US" dirty="0"/>
              <a:t> </a:t>
            </a:r>
            <a:r>
              <a:rPr lang="en-US" dirty="0" err="1"/>
              <a:t>Pinjari</a:t>
            </a:r>
            <a:r>
              <a:rPr lang="en-US" dirty="0"/>
              <a:t> , Xia </a:t>
            </a:r>
            <a:r>
              <a:rPr lang="en-US" dirty="0" err="1"/>
              <a:t>Jin</a:t>
            </a:r>
            <a:endParaRPr lang="en-US" dirty="0"/>
          </a:p>
          <a:p>
            <a:endParaRPr lang="en-US" dirty="0"/>
          </a:p>
          <a:p>
            <a:pPr algn="ctr"/>
            <a:r>
              <a:rPr lang="en-US" b="1" dirty="0"/>
              <a:t>Tuesday, January 14, 2020 10:15 AM-12:00 PM</a:t>
            </a:r>
            <a:br>
              <a:rPr lang="en-US" b="1" dirty="0"/>
            </a:br>
            <a:r>
              <a:rPr lang="en-US" b="1" dirty="0"/>
              <a:t>Marriott Marquis, Independence Salon H (M4)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078" y="1546034"/>
            <a:ext cx="8915400" cy="2724845"/>
          </a:xfrm>
        </p:spPr>
        <p:txBody>
          <a:bodyPr>
            <a:normAutofit/>
          </a:bodyPr>
          <a:lstStyle/>
          <a:p>
            <a:r>
              <a:rPr lang="en-US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664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Subcommittee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The intended focus of the </a:t>
            </a:r>
            <a:r>
              <a:rPr lang="en-US" sz="2000" b="1" dirty="0"/>
              <a:t>Integrated Transport Modeling</a:t>
            </a:r>
            <a:r>
              <a:rPr lang="en-US" sz="2000" dirty="0"/>
              <a:t> subcommittee will be on the </a:t>
            </a:r>
            <a:r>
              <a:rPr lang="en-US" sz="2000" b="1" dirty="0"/>
              <a:t>nexus of </a:t>
            </a:r>
            <a:r>
              <a:rPr lang="en-US" sz="2000" b="1" dirty="0" smtClean="0"/>
              <a:t>land-use, travel </a:t>
            </a:r>
            <a:r>
              <a:rPr lang="en-US" sz="2000" b="1" dirty="0"/>
              <a:t>demand and energy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Mobility, Energy, and Grid Integrated Modeling Using POLARIS, </a:t>
            </a:r>
            <a:r>
              <a:rPr lang="en-US" dirty="0" err="1"/>
              <a:t>Autonomie</a:t>
            </a:r>
            <a:r>
              <a:rPr lang="en-US" dirty="0"/>
              <a:t>, and ALEAF</a:t>
            </a:r>
          </a:p>
          <a:p>
            <a:pPr marL="457200" lvl="1" indent="0">
              <a:buNone/>
            </a:pPr>
            <a:r>
              <a:rPr lang="en-US" dirty="0"/>
              <a:t>Dr. Omer Verbas and Dr. </a:t>
            </a:r>
            <a:r>
              <a:rPr lang="en-US" dirty="0" err="1"/>
              <a:t>Zhi</a:t>
            </a:r>
            <a:r>
              <a:rPr lang="en-US" dirty="0"/>
              <a:t> Zhou (Argonne National Lab) </a:t>
            </a:r>
          </a:p>
          <a:p>
            <a:pPr lvl="0"/>
            <a:r>
              <a:rPr lang="en-US" dirty="0"/>
              <a:t>SMART Mobility modeling workflow</a:t>
            </a:r>
          </a:p>
          <a:p>
            <a:pPr marL="457200" lvl="1" indent="0">
              <a:buNone/>
            </a:pPr>
            <a:r>
              <a:rPr lang="en-US" dirty="0"/>
              <a:t>Heather Croteau, Technology Manager (U.S. Department of Energy’s Vehicle Technologies Office (VTO))  (DOE)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60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TRB 2019- Cross-Cutting Session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Energy Demand and Impacts Analysis with Integrated Modeling of Transportation Systems </a:t>
            </a:r>
          </a:p>
          <a:p>
            <a:r>
              <a:rPr lang="en-US" sz="2000" dirty="0"/>
              <a:t>Tuesday 1-15-2019, 10:15 AM- 12:00 PM, 146B, Convention Center</a:t>
            </a:r>
          </a:p>
          <a:p>
            <a:r>
              <a:rPr lang="en-US" sz="2000" dirty="0"/>
              <a:t>5 presentations</a:t>
            </a:r>
          </a:p>
          <a:p>
            <a:pPr lvl="1"/>
            <a:r>
              <a:rPr lang="en-US" sz="1800" dirty="0"/>
              <a:t>4 papers</a:t>
            </a:r>
          </a:p>
          <a:p>
            <a:pPr lvl="1"/>
            <a:r>
              <a:rPr lang="en-US" sz="1800" dirty="0"/>
              <a:t>1 invited presentation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024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sz="2000" dirty="0"/>
              <a:t>Tools for Assessing the Energy, Emission, and Environmental Impacts of SMART Mobility Technologies 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Thursday 1-17-2019, 8:00 AM- 12:00 PM 202B, Convention Center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Led mainly by ADC70(3)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Subcommittee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currently included on our webpage?</a:t>
            </a:r>
          </a:p>
          <a:p>
            <a:r>
              <a:rPr lang="en-US" dirty="0"/>
              <a:t>What do you want to see on our webpage?</a:t>
            </a:r>
          </a:p>
          <a:p>
            <a:r>
              <a:rPr lang="en-US" dirty="0"/>
              <a:t>Any volunteers to help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hlinkClick r:id="rId2"/>
              </a:rPr>
              <a:t>ADB40(2) webpage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653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research and emerging research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4195" y="1646721"/>
            <a:ext cx="8968830" cy="3124201"/>
          </a:xfrm>
        </p:spPr>
        <p:txBody>
          <a:bodyPr>
            <a:normAutofit/>
          </a:bodyPr>
          <a:lstStyle/>
          <a:p>
            <a:pPr marL="341313" lvl="1" indent="-341313">
              <a:spcBef>
                <a:spcPts val="1800"/>
              </a:spcBef>
            </a:pPr>
            <a:r>
              <a:rPr lang="en-US" sz="2000" dirty="0"/>
              <a:t>Ongoing research projects </a:t>
            </a:r>
          </a:p>
          <a:p>
            <a:pPr marL="341313" lvl="1" indent="-341313">
              <a:spcBef>
                <a:spcPts val="1800"/>
              </a:spcBef>
            </a:pPr>
            <a:r>
              <a:rPr lang="en-US" sz="2000" dirty="0"/>
              <a:t>Research needs</a:t>
            </a:r>
          </a:p>
          <a:p>
            <a:pPr marL="341313" lvl="1" indent="-341313">
              <a:spcBef>
                <a:spcPts val="1800"/>
              </a:spcBef>
            </a:pPr>
            <a:r>
              <a:rPr lang="en-US" sz="2000" dirty="0"/>
              <a:t>Available data and data needs</a:t>
            </a:r>
          </a:p>
        </p:txBody>
      </p:sp>
    </p:spTree>
    <p:extLst>
      <p:ext uri="{BB962C8B-B14F-4D97-AF65-F5344CB8AC3E}">
        <p14:creationId xmlns:p14="http://schemas.microsoft.com/office/powerpoint/2010/main" val="4123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research and emerging research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506" y="1379059"/>
            <a:ext cx="9780494" cy="6430479"/>
          </a:xfrm>
        </p:spPr>
        <p:txBody>
          <a:bodyPr>
            <a:normAutofit/>
          </a:bodyPr>
          <a:lstStyle/>
          <a:p>
            <a:pPr marL="341313" lvl="1" indent="-341313">
              <a:spcBef>
                <a:spcPts val="1200"/>
              </a:spcBef>
            </a:pPr>
            <a:r>
              <a:rPr lang="en-US" sz="2000" dirty="0"/>
              <a:t>Ongoing research projects </a:t>
            </a:r>
          </a:p>
          <a:p>
            <a:pPr marL="341313" lvl="1" indent="-341313">
              <a:spcBef>
                <a:spcPts val="1200"/>
              </a:spcBef>
            </a:pPr>
            <a:r>
              <a:rPr lang="en-US" sz="2000" dirty="0"/>
              <a:t>Research </a:t>
            </a:r>
            <a:r>
              <a:rPr lang="en-US" sz="2000" dirty="0" smtClean="0"/>
              <a:t>needs</a:t>
            </a:r>
          </a:p>
          <a:p>
            <a:pPr marL="798513" lvl="2" indent="-3413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Interactions </a:t>
            </a:r>
            <a:r>
              <a:rPr lang="en-US" sz="1600" dirty="0"/>
              <a:t>between EV adoption, travel demand, and energy consumption.  </a:t>
            </a:r>
          </a:p>
          <a:p>
            <a:pPr marL="798513" lvl="2" indent="-3413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Relationships </a:t>
            </a:r>
            <a:r>
              <a:rPr lang="en-US" sz="1600" dirty="0"/>
              <a:t>between in-home and out-of-home time-use and household energy-use </a:t>
            </a:r>
            <a:endParaRPr lang="en-US" sz="1600" dirty="0" smtClean="0"/>
          </a:p>
          <a:p>
            <a:pPr marL="798513" lvl="2" indent="-3413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Use </a:t>
            </a:r>
            <a:r>
              <a:rPr lang="en-US" sz="1600" dirty="0"/>
              <a:t>of land-use and travel demand models for energy demand analysis. How do we convert travel demand estimates into energy consumption?</a:t>
            </a:r>
          </a:p>
          <a:p>
            <a:pPr marL="798513" lvl="2" indent="-3413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Integrated </a:t>
            </a:r>
            <a:r>
              <a:rPr lang="en-US" sz="1600" dirty="0"/>
              <a:t>modeling efforts in developing/emerging economies</a:t>
            </a:r>
          </a:p>
          <a:p>
            <a:pPr marL="798513" lvl="2" indent="-3413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Complexity </a:t>
            </a:r>
            <a:r>
              <a:rPr lang="en-US" sz="1600" dirty="0"/>
              <a:t>vs uncertainty in integrated models? Characterization, quantification and evaluation of uncertainty in large scale integrated models.</a:t>
            </a:r>
          </a:p>
          <a:p>
            <a:pPr marL="798513" lvl="2" indent="-3413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National </a:t>
            </a:r>
            <a:r>
              <a:rPr lang="en-US" sz="1600" dirty="0"/>
              <a:t>scale integrated mobility and energy modelling </a:t>
            </a:r>
          </a:p>
          <a:p>
            <a:pPr marL="798513" lvl="2" indent="-3413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Freight </a:t>
            </a:r>
            <a:r>
              <a:rPr lang="en-US" sz="1600" dirty="0"/>
              <a:t>transport and energy </a:t>
            </a:r>
            <a:r>
              <a:rPr lang="en-US" sz="1600" dirty="0" smtClean="0"/>
              <a:t>consumption</a:t>
            </a:r>
          </a:p>
          <a:p>
            <a:pPr marL="798513" lvl="2" indent="-3413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Mobility As A Service</a:t>
            </a:r>
            <a:endParaRPr lang="en-US" sz="1600" dirty="0"/>
          </a:p>
          <a:p>
            <a:pPr marL="341313" lvl="1" indent="-341313">
              <a:spcBef>
                <a:spcPts val="1200"/>
              </a:spcBef>
            </a:pPr>
            <a:r>
              <a:rPr lang="en-US" sz="2000" dirty="0"/>
              <a:t>Available data and data needs</a:t>
            </a:r>
          </a:p>
        </p:txBody>
      </p:sp>
    </p:spTree>
    <p:extLst>
      <p:ext uri="{BB962C8B-B14F-4D97-AF65-F5344CB8AC3E}">
        <p14:creationId xmlns:p14="http://schemas.microsoft.com/office/powerpoint/2010/main" val="3724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Subcommittee activities for </a:t>
            </a:r>
            <a:r>
              <a:rPr lang="en-US" dirty="0" smtClean="0"/>
              <a:t>2020 </a:t>
            </a:r>
            <a:r>
              <a:rPr lang="en-US" dirty="0"/>
              <a:t>and beyond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34998"/>
          </a:xfrm>
        </p:spPr>
        <p:txBody>
          <a:bodyPr>
            <a:normAutofit lnSpcReduction="10000"/>
          </a:bodyPr>
          <a:lstStyle/>
          <a:p>
            <a:pPr marL="285750" lvl="1" indent="-230188">
              <a:spcBef>
                <a:spcPts val="1800"/>
              </a:spcBef>
            </a:pPr>
            <a:r>
              <a:rPr lang="en-US" sz="2200" dirty="0"/>
              <a:t>Subcommittee Conference Call</a:t>
            </a:r>
          </a:p>
          <a:p>
            <a:pPr marL="285750" lvl="1" indent="-230188">
              <a:spcBef>
                <a:spcPts val="1800"/>
              </a:spcBef>
            </a:pPr>
            <a:r>
              <a:rPr lang="en-US" sz="2200" dirty="0"/>
              <a:t>Activities for TRB 2021</a:t>
            </a:r>
          </a:p>
          <a:p>
            <a:pPr marL="685800" lvl="2" indent="-230188">
              <a:spcBef>
                <a:spcPts val="1800"/>
              </a:spcBef>
            </a:pPr>
            <a:r>
              <a:rPr lang="en-US" sz="1900" dirty="0"/>
              <a:t>Call for papers</a:t>
            </a:r>
          </a:p>
          <a:p>
            <a:pPr marL="685800" lvl="2" indent="-230188">
              <a:spcBef>
                <a:spcPts val="1800"/>
              </a:spcBef>
            </a:pPr>
            <a:r>
              <a:rPr lang="en-US" sz="1900" dirty="0"/>
              <a:t>Workshops</a:t>
            </a:r>
          </a:p>
          <a:p>
            <a:pPr marL="685800" lvl="2" indent="-230188">
              <a:spcBef>
                <a:spcPts val="1800"/>
              </a:spcBef>
            </a:pPr>
            <a:r>
              <a:rPr lang="en-US" sz="1900" dirty="0"/>
              <a:t>Invited presentations at the subcommittee meeting </a:t>
            </a:r>
            <a:endParaRPr lang="en-US" sz="2200" dirty="0"/>
          </a:p>
          <a:p>
            <a:pPr marL="285750" lvl="1" indent="-230188">
              <a:spcBef>
                <a:spcPts val="1800"/>
              </a:spcBef>
            </a:pPr>
            <a:r>
              <a:rPr lang="en-US" sz="2200" dirty="0"/>
              <a:t>Liaison with other TRB committees/subcommittees </a:t>
            </a:r>
          </a:p>
          <a:p>
            <a:pPr marL="285750" lvl="1" indent="-230188">
              <a:spcBef>
                <a:spcPts val="1800"/>
              </a:spcBef>
            </a:pPr>
            <a:r>
              <a:rPr lang="en-US" sz="2200" dirty="0"/>
              <a:t>Liaison with DoE and other agencies outside TRB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ntegrated Transport Modeling Subcommittee  of ADB40, ADD30, and ADC70 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Subcommittee scope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Subcommittee Conference Call &amp;quot;&quot;/&gt;&lt;property id=&quot;20307&quot; value=&quot;258&quot;/&gt;&lt;/object&gt;&lt;object type=&quot;3&quot; unique_id=&quot;10052&quot;&gt;&lt;property id=&quot;20148&quot; value=&quot;5&quot;/&gt;&lt;property id=&quot;20300&quot; value=&quot;Slide 4 - &amp;quot;Call for paper for TRB 2019 &amp;quot;&quot;/&gt;&lt;property id=&quot;20307&quot; value=&quot;259&quot;/&gt;&lt;/object&gt;&lt;object type=&quot;3&quot; unique_id=&quot;10071&quot;&gt;&lt;property id=&quot;20148&quot; value=&quot;5&quot;/&gt;&lt;property id=&quot;20300&quot; value=&quot;Slide 5 - &amp;quot;TRB 2019- Cross-Cutting Session &amp;quot;&quot;/&gt;&lt;property id=&quot;20307&quot; value=&quot;260&quot;/&gt;&lt;/object&gt;&lt;object type=&quot;3&quot; unique_id=&quot;10114&quot;&gt;&lt;property id=&quot;20148&quot; value=&quot;5&quot;/&gt;&lt;property id=&quot;20300&quot; value=&quot;Slide 6 - &amp;quot;Workshop&amp;quot;&quot;/&gt;&lt;property id=&quot;20307&quot; value=&quot;261&quot;/&gt;&lt;/object&gt;&lt;object type=&quot;3&quot; unique_id=&quot;10115&quot;&gt;&lt;property id=&quot;20148&quot; value=&quot;5&quot;/&gt;&lt;property id=&quot;20300&quot; value=&quot;Slide 7 - &amp;quot;Ongoing research and emerging research needs&amp;quot;&quot;/&gt;&lt;property id=&quot;20307&quot; value=&quot;263&quot;/&gt;&lt;/object&gt;&lt;object type=&quot;3&quot; unique_id=&quot;10116&quot;&gt;&lt;property id=&quot;20148&quot; value=&quot;5&quot;/&gt;&lt;property id=&quot;20300&quot; value=&quot;Slide 8 - &amp;quot;Subcommittee activities for 2019 and beyond&amp;quot;&quot;/&gt;&lt;property id=&quot;20307&quot; value=&quot;262&quot;/&gt;&lt;/object&gt;&lt;object type=&quot;3&quot; unique_id=&quot;10117&quot;&gt;&lt;property id=&quot;20148&quot; value=&quot;5&quot;/&gt;&lt;property id=&quot;20300&quot; value=&quot;Slide 9 - &amp;quot;Thank You&amp;quot;&quot;/&gt;&lt;property id=&quot;20307&quot; value=&quot;264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1595</TotalTime>
  <Words>370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Integrated Transport Modeling Subcommittee  of ADB40, ADD30, and ADC70 </vt:lpstr>
      <vt:lpstr>Subcommittee scope</vt:lpstr>
      <vt:lpstr>Presentations</vt:lpstr>
      <vt:lpstr>TRB 2019- Cross-Cutting Session </vt:lpstr>
      <vt:lpstr>Workshop</vt:lpstr>
      <vt:lpstr>Subcommittee website</vt:lpstr>
      <vt:lpstr>Ongoing research and emerging research needs</vt:lpstr>
      <vt:lpstr>Ongoing research and emerging research needs</vt:lpstr>
      <vt:lpstr>Subcommittee activities for 2020 and beyond</vt:lpstr>
      <vt:lpstr>Thank You</vt:lpstr>
    </vt:vector>
  </TitlesOfParts>
  <Company>Michigan State University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Transport Modeling Subcommittee  of ADB40, ADD30, and ADC70</dc:title>
  <dc:creator>Mehrnaz Ghamami</dc:creator>
  <cp:lastModifiedBy>ghamamim</cp:lastModifiedBy>
  <cp:revision>19</cp:revision>
  <dcterms:created xsi:type="dcterms:W3CDTF">2019-01-12T04:38:51Z</dcterms:created>
  <dcterms:modified xsi:type="dcterms:W3CDTF">2020-01-14T18:18:59Z</dcterms:modified>
</cp:coreProperties>
</file>