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7" r:id="rId8"/>
    <p:sldId id="268" r:id="rId9"/>
    <p:sldId id="265" r:id="rId10"/>
    <p:sldId id="266" r:id="rId11"/>
    <p:sldId id="269" r:id="rId12"/>
    <p:sldId id="270" r:id="rId13"/>
    <p:sldId id="271" r:id="rId14"/>
    <p:sldId id="272" r:id="rId15"/>
    <p:sldId id="259" r:id="rId16"/>
    <p:sldId id="264" r:id="rId17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F0120AFB-F5E2-49B5-905A-72338BE088D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43DEE686-944D-4301-950D-2617F65A7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0AFB-F5E2-49B5-905A-72338BE088D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E686-944D-4301-950D-2617F65A7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3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0AFB-F5E2-49B5-905A-72338BE088D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E686-944D-4301-950D-2617F65A7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4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0AFB-F5E2-49B5-905A-72338BE088D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E686-944D-4301-950D-2617F65A7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98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0AFB-F5E2-49B5-905A-72338BE088D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E686-944D-4301-950D-2617F65A7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07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0AFB-F5E2-49B5-905A-72338BE088D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E686-944D-4301-950D-2617F65A7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59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0AFB-F5E2-49B5-905A-72338BE088D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E686-944D-4301-950D-2617F65A7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0AFB-F5E2-49B5-905A-72338BE088D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E686-944D-4301-950D-2617F65A7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96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0AFB-F5E2-49B5-905A-72338BE088D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E686-944D-4301-950D-2617F65A7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9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0AFB-F5E2-49B5-905A-72338BE088D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E686-944D-4301-950D-2617F65A7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5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0AFB-F5E2-49B5-905A-72338BE088D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E686-944D-4301-950D-2617F65A7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0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0AFB-F5E2-49B5-905A-72338BE088D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E686-944D-4301-950D-2617F65A7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79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0AFB-F5E2-49B5-905A-72338BE088D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E686-944D-4301-950D-2617F65A7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1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0AFB-F5E2-49B5-905A-72338BE088D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E686-944D-4301-950D-2617F65A7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5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0AFB-F5E2-49B5-905A-72338BE088D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E686-944D-4301-950D-2617F65A7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9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0AFB-F5E2-49B5-905A-72338BE088D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E686-944D-4301-950D-2617F65A7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8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0AFB-F5E2-49B5-905A-72338BE088D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E686-944D-4301-950D-2617F65A7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6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0120AFB-F5E2-49B5-905A-72338BE088D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3DEE686-944D-4301-950D-2617F65A7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2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u="none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376401"/>
            <a:ext cx="8825658" cy="2677648"/>
          </a:xfrm>
        </p:spPr>
        <p:txBody>
          <a:bodyPr/>
          <a:lstStyle/>
          <a:p>
            <a:pPr algn="ctr"/>
            <a:r>
              <a:rPr lang="en-US" sz="3200" b="1" dirty="0"/>
              <a:t>Integrated Transport Modeling </a:t>
            </a:r>
            <a:r>
              <a:rPr lang="en-US" sz="3200" b="1" dirty="0" smtClean="0"/>
              <a:t>(ADB40(2))</a:t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1600" dirty="0" smtClean="0"/>
              <a:t>Subcommittee </a:t>
            </a:r>
            <a:r>
              <a:rPr lang="en-US" sz="1600" dirty="0"/>
              <a:t>of ADB40, ADD30, and ADC70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Monday, January 8, 2018 3:45 PM- 5:30 PM</a:t>
            </a:r>
            <a:br>
              <a:rPr lang="en-US" sz="2400" dirty="0"/>
            </a:br>
            <a:r>
              <a:rPr lang="en-US" sz="2400" dirty="0"/>
              <a:t>Marriott Marquis, Independence A (M4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6288" y="4777380"/>
            <a:ext cx="10072046" cy="861420"/>
          </a:xfrm>
        </p:spPr>
        <p:txBody>
          <a:bodyPr/>
          <a:lstStyle/>
          <a:p>
            <a:r>
              <a:rPr lang="pt-BR" b="1" dirty="0"/>
              <a:t>Co-Chairs: </a:t>
            </a:r>
            <a:r>
              <a:rPr lang="pt-BR" b="1" dirty="0" smtClean="0"/>
              <a:t>Mehrnaz ghamami (ADC </a:t>
            </a:r>
            <a:r>
              <a:rPr lang="pt-BR" b="1" dirty="0"/>
              <a:t>70), Xia Jin (ADD 30), Abdul R. Pinjari (ADB 40)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538" y="5470463"/>
            <a:ext cx="3695468" cy="75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47920"/>
            <a:ext cx="6572754" cy="728480"/>
          </a:xfrm>
        </p:spPr>
        <p:txBody>
          <a:bodyPr/>
          <a:lstStyle/>
          <a:p>
            <a:r>
              <a:rPr lang="en-US" dirty="0" smtClean="0"/>
              <a:t>Subcommittee </a:t>
            </a:r>
            <a:r>
              <a:rPr lang="en-US" dirty="0"/>
              <a:t>activities for 2018 and beyond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4" y="2770497"/>
            <a:ext cx="8761413" cy="3794076"/>
          </a:xfrm>
        </p:spPr>
        <p:txBody>
          <a:bodyPr>
            <a:normAutofit/>
          </a:bodyPr>
          <a:lstStyle/>
          <a:p>
            <a:pPr lvl="1">
              <a:spcBef>
                <a:spcPts val="1800"/>
              </a:spcBef>
            </a:pPr>
            <a:r>
              <a:rPr lang="en-US" sz="2400" dirty="0" smtClean="0"/>
              <a:t>Activities </a:t>
            </a:r>
            <a:r>
              <a:rPr lang="en-US" sz="2400" dirty="0"/>
              <a:t>for TRB 2019: Call for papers, Invited presentations at the subcommittee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708" y="925758"/>
            <a:ext cx="3695468" cy="75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4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47920"/>
            <a:ext cx="6572754" cy="728480"/>
          </a:xfrm>
        </p:spPr>
        <p:txBody>
          <a:bodyPr/>
          <a:lstStyle/>
          <a:p>
            <a:r>
              <a:rPr lang="en-US" dirty="0" smtClean="0"/>
              <a:t>Subcommittee </a:t>
            </a:r>
            <a:r>
              <a:rPr lang="en-US" dirty="0"/>
              <a:t>activities for 2018 and beyond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4" y="2770497"/>
            <a:ext cx="8761413" cy="3794076"/>
          </a:xfrm>
        </p:spPr>
        <p:txBody>
          <a:bodyPr>
            <a:normAutofit lnSpcReduction="10000"/>
          </a:bodyPr>
          <a:lstStyle/>
          <a:p>
            <a:pPr lvl="1">
              <a:spcBef>
                <a:spcPts val="1800"/>
              </a:spcBef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Liaison with other TRB committees/subcommittees </a:t>
            </a:r>
          </a:p>
          <a:p>
            <a:pPr lvl="1">
              <a:spcBef>
                <a:spcPts val="1800"/>
              </a:spcBef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Liaison with DoE and other agencies outside TRB</a:t>
            </a:r>
          </a:p>
          <a:p>
            <a:pPr lvl="1">
              <a:spcBef>
                <a:spcPts val="1800"/>
              </a:spcBef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Subcommittee Conference Call</a:t>
            </a:r>
          </a:p>
          <a:p>
            <a:pPr lvl="1">
              <a:spcBef>
                <a:spcPts val="1800"/>
              </a:spcBef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Activities for TRB 2019: Call for papers, Invited presentations at the subcommittee </a:t>
            </a:r>
          </a:p>
          <a:p>
            <a:pPr lvl="1">
              <a:spcBef>
                <a:spcPts val="1800"/>
              </a:spcBef>
            </a:pPr>
            <a:r>
              <a:rPr lang="en-US" sz="2400" dirty="0"/>
              <a:t>Webpage for the subcommittee</a:t>
            </a:r>
          </a:p>
          <a:p>
            <a:pPr lvl="1">
              <a:spcBef>
                <a:spcPts val="1800"/>
              </a:spcBef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Research needs statements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708" y="925758"/>
            <a:ext cx="3695468" cy="75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47920"/>
            <a:ext cx="6572754" cy="728480"/>
          </a:xfrm>
        </p:spPr>
        <p:txBody>
          <a:bodyPr/>
          <a:lstStyle/>
          <a:p>
            <a:r>
              <a:rPr lang="en-US" dirty="0" smtClean="0"/>
              <a:t>Subcommittee </a:t>
            </a:r>
            <a:r>
              <a:rPr lang="en-US" dirty="0"/>
              <a:t>activities for 2018 and beyond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4" y="2770497"/>
            <a:ext cx="8761413" cy="3794076"/>
          </a:xfrm>
        </p:spPr>
        <p:txBody>
          <a:bodyPr>
            <a:normAutofit/>
          </a:bodyPr>
          <a:lstStyle/>
          <a:p>
            <a:pPr lvl="1">
              <a:spcBef>
                <a:spcPts val="1800"/>
              </a:spcBef>
            </a:pPr>
            <a:r>
              <a:rPr lang="en-US" sz="2400" dirty="0" smtClean="0"/>
              <a:t>Webpage </a:t>
            </a:r>
            <a:r>
              <a:rPr lang="en-US" sz="2400" dirty="0"/>
              <a:t>for the </a:t>
            </a:r>
            <a:r>
              <a:rPr lang="en-US" sz="2400" dirty="0" smtClean="0"/>
              <a:t>subcommittee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708" y="925758"/>
            <a:ext cx="3695468" cy="75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2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47920"/>
            <a:ext cx="6572754" cy="728480"/>
          </a:xfrm>
        </p:spPr>
        <p:txBody>
          <a:bodyPr/>
          <a:lstStyle/>
          <a:p>
            <a:r>
              <a:rPr lang="en-US" dirty="0" smtClean="0"/>
              <a:t>Subcommittee </a:t>
            </a:r>
            <a:r>
              <a:rPr lang="en-US" dirty="0"/>
              <a:t>activities for 2018 and beyond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4" y="2770497"/>
            <a:ext cx="8761413" cy="3794076"/>
          </a:xfrm>
        </p:spPr>
        <p:txBody>
          <a:bodyPr>
            <a:normAutofit lnSpcReduction="10000"/>
          </a:bodyPr>
          <a:lstStyle/>
          <a:p>
            <a:pPr lvl="1">
              <a:spcBef>
                <a:spcPts val="1800"/>
              </a:spcBef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Liaison with other TRB committees/subcommittees </a:t>
            </a:r>
          </a:p>
          <a:p>
            <a:pPr lvl="1">
              <a:spcBef>
                <a:spcPts val="1800"/>
              </a:spcBef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Liaison with DoE and other agencies outside TRB</a:t>
            </a:r>
          </a:p>
          <a:p>
            <a:pPr lvl="1">
              <a:spcBef>
                <a:spcPts val="1800"/>
              </a:spcBef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Subcommittee Conference Call</a:t>
            </a:r>
          </a:p>
          <a:p>
            <a:pPr lvl="1">
              <a:spcBef>
                <a:spcPts val="1800"/>
              </a:spcBef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Activities for TRB 2019: Call for papers, Invited presentations at the subcommittee </a:t>
            </a:r>
          </a:p>
          <a:p>
            <a:pPr lvl="1">
              <a:spcBef>
                <a:spcPts val="1800"/>
              </a:spcBef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Webpage for the subcommittee</a:t>
            </a:r>
          </a:p>
          <a:p>
            <a:pPr lvl="1">
              <a:spcBef>
                <a:spcPts val="1800"/>
              </a:spcBef>
            </a:pPr>
            <a:r>
              <a:rPr lang="en-US" sz="2400" dirty="0"/>
              <a:t>Research needs statements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708" y="925758"/>
            <a:ext cx="3695468" cy="75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9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47920"/>
            <a:ext cx="6572754" cy="728480"/>
          </a:xfrm>
        </p:spPr>
        <p:txBody>
          <a:bodyPr/>
          <a:lstStyle/>
          <a:p>
            <a:r>
              <a:rPr lang="en-US" dirty="0" smtClean="0"/>
              <a:t>Subcommittee </a:t>
            </a:r>
            <a:r>
              <a:rPr lang="en-US" dirty="0"/>
              <a:t>activities for 2018 and beyond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4" y="2770497"/>
            <a:ext cx="8761413" cy="3794076"/>
          </a:xfrm>
        </p:spPr>
        <p:txBody>
          <a:bodyPr>
            <a:normAutofit/>
          </a:bodyPr>
          <a:lstStyle/>
          <a:p>
            <a:pPr lvl="1">
              <a:spcBef>
                <a:spcPts val="1800"/>
              </a:spcBef>
            </a:pPr>
            <a:r>
              <a:rPr lang="en-US" sz="2400" dirty="0" smtClean="0"/>
              <a:t>Research </a:t>
            </a:r>
            <a:r>
              <a:rPr lang="en-US" sz="2400" dirty="0"/>
              <a:t>needs statements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708" y="925758"/>
            <a:ext cx="3695468" cy="75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7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708" y="925758"/>
            <a:ext cx="3695468" cy="75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0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Transportation Demand Forecasting Committee ADB40 </a:t>
            </a:r>
            <a:endParaRPr lang="en-US" sz="2000" dirty="0" smtClean="0"/>
          </a:p>
          <a:p>
            <a:pPr lvl="1"/>
            <a:r>
              <a:rPr lang="en-US" sz="1800" dirty="0" smtClean="0"/>
              <a:t>Joan Walker, </a:t>
            </a:r>
            <a:r>
              <a:rPr lang="en-US" sz="1800" dirty="0"/>
              <a:t>Tuesday, 10:15 AM - 12:00 PM, MM Monument (M4) 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r>
              <a:rPr lang="en-US" sz="2000" dirty="0"/>
              <a:t>Transportation Energy Committee ADC70 </a:t>
            </a:r>
          </a:p>
          <a:p>
            <a:pPr lvl="1"/>
            <a:r>
              <a:rPr lang="en-US" sz="1800" dirty="0"/>
              <a:t>Paul </a:t>
            </a:r>
            <a:r>
              <a:rPr lang="en-US" sz="1800" dirty="0" err="1"/>
              <a:t>Leiby</a:t>
            </a:r>
            <a:r>
              <a:rPr lang="en-US" sz="1800" dirty="0"/>
              <a:t>, Tuesday, 1:30 PM - 3:15 PM, MM Independence E (M4</a:t>
            </a:r>
            <a:r>
              <a:rPr lang="en-US" sz="1800" dirty="0" smtClean="0"/>
              <a:t>)</a:t>
            </a:r>
          </a:p>
          <a:p>
            <a:pPr lvl="1"/>
            <a:endParaRPr lang="en-US" sz="1800" dirty="0"/>
          </a:p>
          <a:p>
            <a:r>
              <a:rPr lang="en-US" sz="2000" dirty="0" smtClean="0"/>
              <a:t>Transportation </a:t>
            </a:r>
            <a:r>
              <a:rPr lang="en-US" sz="2000" dirty="0"/>
              <a:t>and Land Development Committee ADD30 </a:t>
            </a:r>
            <a:endParaRPr lang="en-US" sz="2000" dirty="0" smtClean="0"/>
          </a:p>
          <a:p>
            <a:pPr lvl="1"/>
            <a:r>
              <a:rPr lang="en-US" sz="1800" dirty="0" smtClean="0"/>
              <a:t>John </a:t>
            </a:r>
            <a:r>
              <a:rPr lang="en-US" sz="1800" dirty="0" err="1" smtClean="0"/>
              <a:t>Renne</a:t>
            </a:r>
            <a:r>
              <a:rPr lang="en-US" sz="1800" dirty="0" smtClean="0"/>
              <a:t>, </a:t>
            </a:r>
            <a:r>
              <a:rPr lang="en-US" sz="1800" dirty="0"/>
              <a:t>Monday, 3:45 PM - 5:30 PM, MM Independence B (M4</a:t>
            </a:r>
            <a:r>
              <a:rPr lang="en-US" sz="1800" dirty="0" smtClean="0"/>
              <a:t>)</a:t>
            </a:r>
          </a:p>
          <a:p>
            <a:pPr lvl="1"/>
            <a:endParaRPr lang="en-US" sz="1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708" y="925758"/>
            <a:ext cx="3695468" cy="75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7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4" y="3275462"/>
            <a:ext cx="8761413" cy="27443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The MA3T-MC model--Modeling Market Penetration and Dynamics of Vehicle Electrification, Automation and </a:t>
            </a:r>
            <a:r>
              <a:rPr lang="en-US" sz="2000" dirty="0" smtClean="0"/>
              <a:t>Sharing</a:t>
            </a:r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Dr. Zhenhong </a:t>
            </a:r>
            <a:r>
              <a:rPr lang="en-US" sz="2000" dirty="0"/>
              <a:t>Lin (Oak Ridge National Laboratory)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708" y="925758"/>
            <a:ext cx="3695468" cy="75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40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4" y="3275462"/>
            <a:ext cx="8761413" cy="27443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Urban Transportation Systems Modeling Using BEAM, the Framework for Behavior, Energy, Autonomy, and </a:t>
            </a:r>
            <a:r>
              <a:rPr lang="en-US" sz="2000" dirty="0" smtClean="0"/>
              <a:t>Mobility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 smtClean="0"/>
              <a:t>Dr. Colin </a:t>
            </a:r>
            <a:r>
              <a:rPr lang="en-US" sz="2000" dirty="0"/>
              <a:t>Sheppard (Lawrence Berkeley National Laboratory)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708" y="925758"/>
            <a:ext cx="3695468" cy="75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2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47920"/>
            <a:ext cx="6572754" cy="728480"/>
          </a:xfrm>
        </p:spPr>
        <p:txBody>
          <a:bodyPr/>
          <a:lstStyle/>
          <a:p>
            <a:r>
              <a:rPr lang="en-US" dirty="0"/>
              <a:t>Ongoing research and emerging research needs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4" y="3220872"/>
            <a:ext cx="8761413" cy="2798928"/>
          </a:xfrm>
        </p:spPr>
        <p:txBody>
          <a:bodyPr/>
          <a:lstStyle/>
          <a:p>
            <a:pPr lvl="1">
              <a:spcBef>
                <a:spcPts val="2400"/>
              </a:spcBef>
            </a:pPr>
            <a:r>
              <a:rPr lang="en-US" sz="2400" dirty="0"/>
              <a:t>Ongoing research projects </a:t>
            </a:r>
          </a:p>
          <a:p>
            <a:pPr lvl="1">
              <a:spcBef>
                <a:spcPts val="2400"/>
              </a:spcBef>
            </a:pPr>
            <a:r>
              <a:rPr lang="en-US" sz="2400" dirty="0"/>
              <a:t>Research needs</a:t>
            </a:r>
          </a:p>
          <a:p>
            <a:pPr lvl="1">
              <a:spcBef>
                <a:spcPts val="2400"/>
              </a:spcBef>
            </a:pPr>
            <a:r>
              <a:rPr lang="en-US" sz="2400" dirty="0"/>
              <a:t>Available data and data needs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708" y="925758"/>
            <a:ext cx="3695468" cy="75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2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47920"/>
            <a:ext cx="6572754" cy="728480"/>
          </a:xfrm>
        </p:spPr>
        <p:txBody>
          <a:bodyPr/>
          <a:lstStyle/>
          <a:p>
            <a:r>
              <a:rPr lang="en-US" dirty="0"/>
              <a:t>Recent subcommittee activities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4" y="3220872"/>
            <a:ext cx="8761413" cy="2798928"/>
          </a:xfrm>
        </p:spPr>
        <p:txBody>
          <a:bodyPr/>
          <a:lstStyle/>
          <a:p>
            <a:pPr lvl="1">
              <a:spcBef>
                <a:spcPts val="2400"/>
              </a:spcBef>
            </a:pPr>
            <a:r>
              <a:rPr lang="en-US" sz="2400" dirty="0"/>
              <a:t>Report on paper reviews for TRB 2018 </a:t>
            </a:r>
          </a:p>
          <a:p>
            <a:pPr lvl="1">
              <a:spcBef>
                <a:spcPts val="2400"/>
              </a:spcBef>
            </a:pPr>
            <a:r>
              <a:rPr lang="en-US" sz="2400" dirty="0"/>
              <a:t>Subcommittee scope and parent committees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708" y="925758"/>
            <a:ext cx="3695468" cy="75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6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47920"/>
            <a:ext cx="6572754" cy="728480"/>
          </a:xfrm>
        </p:spPr>
        <p:txBody>
          <a:bodyPr/>
          <a:lstStyle/>
          <a:p>
            <a:r>
              <a:rPr lang="en-US" dirty="0" smtClean="0"/>
              <a:t>Subcommittee </a:t>
            </a:r>
            <a:r>
              <a:rPr lang="en-US" dirty="0"/>
              <a:t>activities for 2018 and beyond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4" y="2770497"/>
            <a:ext cx="8761413" cy="3794076"/>
          </a:xfrm>
        </p:spPr>
        <p:txBody>
          <a:bodyPr>
            <a:normAutofit lnSpcReduction="10000"/>
          </a:bodyPr>
          <a:lstStyle/>
          <a:p>
            <a:pPr lvl="1">
              <a:spcBef>
                <a:spcPts val="1800"/>
              </a:spcBef>
            </a:pPr>
            <a:r>
              <a:rPr lang="en-US" sz="2400" dirty="0"/>
              <a:t>Liaison with other TRB committees/subcommittees </a:t>
            </a:r>
          </a:p>
          <a:p>
            <a:pPr lvl="1">
              <a:spcBef>
                <a:spcPts val="1800"/>
              </a:spcBef>
            </a:pPr>
            <a:r>
              <a:rPr lang="en-US" sz="2400" dirty="0"/>
              <a:t>Liaison with DoE and other agencies outside TRB</a:t>
            </a:r>
          </a:p>
          <a:p>
            <a:pPr lvl="1">
              <a:spcBef>
                <a:spcPts val="1800"/>
              </a:spcBef>
            </a:pPr>
            <a:r>
              <a:rPr lang="en-US" sz="2400" dirty="0"/>
              <a:t>Subcommittee Conference Call</a:t>
            </a:r>
          </a:p>
          <a:p>
            <a:pPr lvl="1">
              <a:spcBef>
                <a:spcPts val="1800"/>
              </a:spcBef>
            </a:pPr>
            <a:r>
              <a:rPr lang="en-US" sz="2400" dirty="0"/>
              <a:t>Activities for TRB 2019: Call for papers, Invited presentations at the subcommittee </a:t>
            </a:r>
          </a:p>
          <a:p>
            <a:pPr lvl="1">
              <a:spcBef>
                <a:spcPts val="1800"/>
              </a:spcBef>
            </a:pPr>
            <a:r>
              <a:rPr lang="en-US" sz="2400" dirty="0"/>
              <a:t>Webpage for the subcommittee</a:t>
            </a:r>
          </a:p>
          <a:p>
            <a:pPr lvl="1">
              <a:spcBef>
                <a:spcPts val="1800"/>
              </a:spcBef>
            </a:pPr>
            <a:r>
              <a:rPr lang="en-US" sz="2400" dirty="0"/>
              <a:t>Research needs statements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708" y="925758"/>
            <a:ext cx="3695468" cy="75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65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47920"/>
            <a:ext cx="6572754" cy="728480"/>
          </a:xfrm>
        </p:spPr>
        <p:txBody>
          <a:bodyPr/>
          <a:lstStyle/>
          <a:p>
            <a:r>
              <a:rPr lang="en-US" dirty="0" smtClean="0"/>
              <a:t>Subcommittee </a:t>
            </a:r>
            <a:r>
              <a:rPr lang="en-US" dirty="0"/>
              <a:t>activities for 2018 and beyond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4" y="2770497"/>
            <a:ext cx="8761413" cy="3794076"/>
          </a:xfrm>
        </p:spPr>
        <p:txBody>
          <a:bodyPr>
            <a:normAutofit lnSpcReduction="10000"/>
          </a:bodyPr>
          <a:lstStyle/>
          <a:p>
            <a:pPr lvl="1">
              <a:spcBef>
                <a:spcPts val="1800"/>
              </a:spcBef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Liaison with other TRB committees/subcommittees </a:t>
            </a:r>
          </a:p>
          <a:p>
            <a:pPr lvl="1">
              <a:spcBef>
                <a:spcPts val="1800"/>
              </a:spcBef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Liaison with DoE and other agencies outside TRB</a:t>
            </a:r>
          </a:p>
          <a:p>
            <a:pPr lvl="1">
              <a:spcBef>
                <a:spcPts val="1800"/>
              </a:spcBef>
            </a:pPr>
            <a:r>
              <a:rPr lang="en-US" sz="2400" dirty="0"/>
              <a:t>Subcommittee Conference Call</a:t>
            </a:r>
          </a:p>
          <a:p>
            <a:pPr lvl="1">
              <a:spcBef>
                <a:spcPts val="1800"/>
              </a:spcBef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Activities for TRB 2019: Call for papers, Invited presentations at the subcommittee </a:t>
            </a:r>
          </a:p>
          <a:p>
            <a:pPr lvl="1">
              <a:spcBef>
                <a:spcPts val="1800"/>
              </a:spcBef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Webpage for the subcommittee</a:t>
            </a:r>
          </a:p>
          <a:p>
            <a:pPr lvl="1">
              <a:spcBef>
                <a:spcPts val="1800"/>
              </a:spcBef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Research needs statements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708" y="925758"/>
            <a:ext cx="3695468" cy="75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7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47920"/>
            <a:ext cx="6572754" cy="728480"/>
          </a:xfrm>
        </p:spPr>
        <p:txBody>
          <a:bodyPr/>
          <a:lstStyle/>
          <a:p>
            <a:r>
              <a:rPr lang="en-US" dirty="0" smtClean="0"/>
              <a:t>Subcommittee </a:t>
            </a:r>
            <a:r>
              <a:rPr lang="en-US" dirty="0"/>
              <a:t>activities for 2018 and beyond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4" y="2770497"/>
            <a:ext cx="8761413" cy="3794076"/>
          </a:xfrm>
        </p:spPr>
        <p:txBody>
          <a:bodyPr>
            <a:normAutofit/>
          </a:bodyPr>
          <a:lstStyle/>
          <a:p>
            <a:pPr lvl="1">
              <a:spcBef>
                <a:spcPts val="1800"/>
              </a:spcBef>
            </a:pPr>
            <a:r>
              <a:rPr lang="en-US" sz="2400" dirty="0" smtClean="0"/>
              <a:t>Subcommittee </a:t>
            </a:r>
            <a:r>
              <a:rPr lang="en-US" sz="2400" dirty="0"/>
              <a:t>Conference </a:t>
            </a:r>
            <a:r>
              <a:rPr lang="en-US" sz="2400" dirty="0" smtClean="0"/>
              <a:t>Call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708" y="925758"/>
            <a:ext cx="3695468" cy="75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3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47920"/>
            <a:ext cx="6572754" cy="728480"/>
          </a:xfrm>
        </p:spPr>
        <p:txBody>
          <a:bodyPr/>
          <a:lstStyle/>
          <a:p>
            <a:r>
              <a:rPr lang="en-US" dirty="0" smtClean="0"/>
              <a:t>Subcommittee </a:t>
            </a:r>
            <a:r>
              <a:rPr lang="en-US" dirty="0"/>
              <a:t>activities for 2018 and beyond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4" y="2770497"/>
            <a:ext cx="8761413" cy="3794076"/>
          </a:xfrm>
        </p:spPr>
        <p:txBody>
          <a:bodyPr>
            <a:normAutofit lnSpcReduction="10000"/>
          </a:bodyPr>
          <a:lstStyle/>
          <a:p>
            <a:pPr lvl="1">
              <a:spcBef>
                <a:spcPts val="1800"/>
              </a:spcBef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Liaison with other TRB committees/subcommittees </a:t>
            </a:r>
          </a:p>
          <a:p>
            <a:pPr lvl="1">
              <a:spcBef>
                <a:spcPts val="1800"/>
              </a:spcBef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Liaison with DoE and other agencies outside TRB</a:t>
            </a:r>
          </a:p>
          <a:p>
            <a:pPr lvl="1">
              <a:spcBef>
                <a:spcPts val="1800"/>
              </a:spcBef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Subcommittee Conference Call</a:t>
            </a:r>
          </a:p>
          <a:p>
            <a:pPr lvl="1">
              <a:spcBef>
                <a:spcPts val="1800"/>
              </a:spcBef>
            </a:pPr>
            <a:r>
              <a:rPr lang="en-US" sz="2400" dirty="0"/>
              <a:t>Activities for TRB 2019: Call for papers, Invited presentations at the subcommittee </a:t>
            </a:r>
          </a:p>
          <a:p>
            <a:pPr lvl="1">
              <a:spcBef>
                <a:spcPts val="1800"/>
              </a:spcBef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Webpage for the subcommittee</a:t>
            </a:r>
          </a:p>
          <a:p>
            <a:pPr lvl="1">
              <a:spcBef>
                <a:spcPts val="1800"/>
              </a:spcBef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Research needs statements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708" y="925758"/>
            <a:ext cx="3695468" cy="75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4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8&quot; unique_id=&quot;10023&quot;&gt;&lt;/object&gt;&lt;object type=&quot;2&quot; unique_id=&quot;10024&quot;&gt;&lt;object type=&quot;3&quot; unique_id=&quot;10025&quot;&gt;&lt;property id=&quot;20148&quot; value=&quot;5&quot;/&gt;&lt;property id=&quot;20300&quot; value=&quot;Slide 1 - &amp;quot;Integrated Transport Modeling (ADB40(2))  Subcommittee of ADB40, ADD30, and ADC70 Monday, January 8, 2018 3:45 PM- &quot;/&gt;&lt;property id=&quot;20307&quot; value=&quot;256&quot;/&gt;&lt;/object&gt;&lt;object type=&quot;3&quot; unique_id=&quot;10026&quot;&gt;&lt;property id=&quot;20148&quot; value=&quot;5&quot;/&gt;&lt;property id=&quot;20300&quot; value=&quot;Slide 2 - &amp;quot;Presentation&amp;quot;&quot;/&gt;&lt;property id=&quot;20307&quot; value=&quot;258&quot;/&gt;&lt;/object&gt;&lt;object type=&quot;3&quot; unique_id=&quot;10027&quot;&gt;&lt;property id=&quot;20148&quot; value=&quot;5&quot;/&gt;&lt;property id=&quot;20300&quot; value=&quot;Slide 3 - &amp;quot;Presentation&amp;quot;&quot;/&gt;&lt;property id=&quot;20307&quot; value=&quot;260&quot;/&gt;&lt;/object&gt;&lt;object type=&quot;3&quot; unique_id=&quot;10028&quot;&gt;&lt;property id=&quot;20148&quot; value=&quot;5&quot;/&gt;&lt;property id=&quot;20300&quot; value=&quot;Slide 4 - &amp;quot;Ongoing research and emerging research needs&amp;quot;&quot;/&gt;&lt;property id=&quot;20307&quot; value=&quot;261&quot;/&gt;&lt;/object&gt;&lt;object type=&quot;3&quot; unique_id=&quot;10029&quot;&gt;&lt;property id=&quot;20148&quot; value=&quot;5&quot;/&gt;&lt;property id=&quot;20300&quot; value=&quot;Slide 5 - &amp;quot;Recent subcommittee activities&amp;quot;&quot;/&gt;&lt;property id=&quot;20307&quot; value=&quot;262&quot;/&gt;&lt;/object&gt;&lt;object type=&quot;3&quot; unique_id=&quot;10030&quot;&gt;&lt;property id=&quot;20148&quot; value=&quot;5&quot;/&gt;&lt;property id=&quot;20300&quot; value=&quot;Slide 15 - &amp;quot;Other&amp;quot;&quot;/&gt;&lt;property id=&quot;20307&quot; value=&quot;259&quot;/&gt;&lt;/object&gt;&lt;object type=&quot;3&quot; unique_id=&quot;10095&quot;&gt;&lt;property id=&quot;20148&quot; value=&quot;5&quot;/&gt;&lt;property id=&quot;20300&quot; value=&quot;Slide 6 - &amp;quot;Subcommittee activities for 2018 and beyond &amp;quot;&quot;/&gt;&lt;property id=&quot;20307&quot; value=&quot;263&quot;/&gt;&lt;/object&gt;&lt;object type=&quot;3&quot; unique_id=&quot;10096&quot;&gt;&lt;property id=&quot;20148&quot; value=&quot;5&quot;/&gt;&lt;property id=&quot;20300&quot; value=&quot;Slide 16 - &amp;quot;Other&amp;quot;&quot;/&gt;&lt;property id=&quot;20307&quot; value=&quot;264&quot;/&gt;&lt;/object&gt;&lt;object type=&quot;3&quot; unique_id=&quot;10217&quot;&gt;&lt;property id=&quot;20148&quot; value=&quot;5&quot;/&gt;&lt;property id=&quot;20300&quot; value=&quot;Slide 7 - &amp;quot;Subcommittee activities for 2018 and beyond &amp;quot;&quot;/&gt;&lt;property id=&quot;20307&quot; value=&quot;267&quot;/&gt;&lt;/object&gt;&lt;object type=&quot;3&quot; unique_id=&quot;10218&quot;&gt;&lt;property id=&quot;20148&quot; value=&quot;5&quot;/&gt;&lt;property id=&quot;20300&quot; value=&quot;Slide 8 - &amp;quot;Subcommittee activities for 2018 and beyond &amp;quot;&quot;/&gt;&lt;property id=&quot;20307&quot; value=&quot;268&quot;/&gt;&lt;/object&gt;&lt;object type=&quot;3&quot; unique_id=&quot;10219&quot;&gt;&lt;property id=&quot;20148&quot; value=&quot;5&quot;/&gt;&lt;property id=&quot;20300&quot; value=&quot;Slide 9 - &amp;quot;Subcommittee activities for 2018 and beyond &amp;quot;&quot;/&gt;&lt;property id=&quot;20307&quot; value=&quot;265&quot;/&gt;&lt;/object&gt;&lt;object type=&quot;3&quot; unique_id=&quot;10220&quot;&gt;&lt;property id=&quot;20148&quot; value=&quot;5&quot;/&gt;&lt;property id=&quot;20300&quot; value=&quot;Slide 10 - &amp;quot;Subcommittee activities for 2018 and beyond &amp;quot;&quot;/&gt;&lt;property id=&quot;20307&quot; value=&quot;266&quot;/&gt;&lt;/object&gt;&lt;object type=&quot;3&quot; unique_id=&quot;10221&quot;&gt;&lt;property id=&quot;20148&quot; value=&quot;5&quot;/&gt;&lt;property id=&quot;20300&quot; value=&quot;Slide 11 - &amp;quot;Subcommittee activities for 2018 and beyond &amp;quot;&quot;/&gt;&lt;property id=&quot;20307&quot; value=&quot;269&quot;/&gt;&lt;/object&gt;&lt;object type=&quot;3&quot; unique_id=&quot;10222&quot;&gt;&lt;property id=&quot;20148&quot; value=&quot;5&quot;/&gt;&lt;property id=&quot;20300&quot; value=&quot;Slide 12 - &amp;quot;Subcommittee activities for 2018 and beyond &amp;quot;&quot;/&gt;&lt;property id=&quot;20307&quot; value=&quot;270&quot;/&gt;&lt;/object&gt;&lt;object type=&quot;3&quot; unique_id=&quot;10223&quot;&gt;&lt;property id=&quot;20148&quot; value=&quot;5&quot;/&gt;&lt;property id=&quot;20300&quot; value=&quot;Slide 13 - &amp;quot;Subcommittee activities for 2018 and beyond &amp;quot;&quot;/&gt;&lt;property id=&quot;20307&quot; value=&quot;271&quot;/&gt;&lt;/object&gt;&lt;object type=&quot;3&quot; unique_id=&quot;10224&quot;&gt;&lt;property id=&quot;20148&quot; value=&quot;5&quot;/&gt;&lt;property id=&quot;20300&quot; value=&quot;Slide 14 - &amp;quot;Subcommittee activities for 2018 and beyond &amp;quot;&quot;/&gt;&lt;property id=&quot;20307&quot; value=&quot;272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52</TotalTime>
  <Words>445</Words>
  <Application>Microsoft Office PowerPoint</Application>
  <PresentationFormat>Widescreen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 Boardroom</vt:lpstr>
      <vt:lpstr>Integrated Transport Modeling (ADB40(2))  Subcommittee of ADB40, ADD30, and ADC70 Monday, January 8, 2018 3:45 PM- 5:30 PM Marriott Marquis, Independence A (M4)</vt:lpstr>
      <vt:lpstr>Presentation</vt:lpstr>
      <vt:lpstr>Presentation</vt:lpstr>
      <vt:lpstr>Ongoing research and emerging research needs</vt:lpstr>
      <vt:lpstr>Recent subcommittee activities</vt:lpstr>
      <vt:lpstr>Subcommittee activities for 2018 and beyond </vt:lpstr>
      <vt:lpstr>Subcommittee activities for 2018 and beyond </vt:lpstr>
      <vt:lpstr>Subcommittee activities for 2018 and beyond </vt:lpstr>
      <vt:lpstr>Subcommittee activities for 2018 and beyond </vt:lpstr>
      <vt:lpstr>Subcommittee activities for 2018 and beyond </vt:lpstr>
      <vt:lpstr>Subcommittee activities for 2018 and beyond </vt:lpstr>
      <vt:lpstr>Subcommittee activities for 2018 and beyond </vt:lpstr>
      <vt:lpstr>Subcommittee activities for 2018 and beyond </vt:lpstr>
      <vt:lpstr>Subcommittee activities for 2018 and beyond </vt:lpstr>
      <vt:lpstr>Other</vt:lpstr>
      <vt:lpstr>Other</vt:lpstr>
    </vt:vector>
  </TitlesOfParts>
  <Company>Michigan State University College of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Mehrnaz Ghamami</dc:creator>
  <cp:lastModifiedBy>Mehrnaz Ghamami</cp:lastModifiedBy>
  <cp:revision>8</cp:revision>
  <dcterms:created xsi:type="dcterms:W3CDTF">2017-12-27T19:30:41Z</dcterms:created>
  <dcterms:modified xsi:type="dcterms:W3CDTF">2017-12-27T20:23:17Z</dcterms:modified>
</cp:coreProperties>
</file>