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27362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Integrated Transport Modeling Subcommittee </a:t>
            </a:r>
            <a:br>
              <a:rPr lang="en-US" b="1" dirty="0"/>
            </a:br>
            <a:r>
              <a:rPr lang="en-US" sz="3600" b="1" dirty="0"/>
              <a:t>of ADB40, ADD30, and </a:t>
            </a:r>
            <a:r>
              <a:rPr lang="en-US" sz="3600" b="1" dirty="0" smtClean="0"/>
              <a:t>ADC70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Mehrnaz </a:t>
            </a:r>
            <a:r>
              <a:rPr lang="en-US" dirty="0" smtClean="0"/>
              <a:t>Ghamami</a:t>
            </a:r>
            <a:r>
              <a:rPr lang="en-US" dirty="0"/>
              <a:t>, Xia Jin, Abdul Rawoof Pinjari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4154" y="5903662"/>
            <a:ext cx="2162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January 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04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078" y="1546034"/>
            <a:ext cx="8915400" cy="2724845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642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Subcommittee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/>
              <a:t>The intended focus of the </a:t>
            </a:r>
            <a:r>
              <a:rPr lang="en-US" sz="2400" b="1" dirty="0"/>
              <a:t>Integrated Transport Modeling</a:t>
            </a:r>
            <a:r>
              <a:rPr lang="en-US" sz="2400" dirty="0"/>
              <a:t> subcommittee will be on the </a:t>
            </a:r>
            <a:r>
              <a:rPr lang="en-US" sz="2400" b="1" dirty="0"/>
              <a:t>nexus of land-use/travel demand and energy</a:t>
            </a:r>
            <a:r>
              <a:rPr lang="en-US" sz="2400" dirty="0"/>
              <a:t>.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Originated as the </a:t>
            </a:r>
            <a:r>
              <a:rPr lang="en-US" sz="2400" i="1" dirty="0"/>
              <a:t>Integrated Land Use Transport Modeling</a:t>
            </a:r>
            <a:r>
              <a:rPr lang="en-US" sz="2400" dirty="0"/>
              <a:t> (ILUTM) 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Expanding the scope of the subcommittee into a broader theme of </a:t>
            </a:r>
            <a:r>
              <a:rPr lang="en-US" sz="2400" b="1" dirty="0"/>
              <a:t>integrated transport modeling</a:t>
            </a:r>
            <a:r>
              <a:rPr lang="en-US" sz="2400" dirty="0"/>
              <a:t>, including elements of energy, air quality, and health outcomes. </a:t>
            </a:r>
          </a:p>
        </p:txBody>
      </p:sp>
    </p:spTree>
    <p:extLst>
      <p:ext uri="{BB962C8B-B14F-4D97-AF65-F5344CB8AC3E}">
        <p14:creationId xmlns:p14="http://schemas.microsoft.com/office/powerpoint/2010/main" val="4198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Subcommittee Conference Call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400" dirty="0"/>
              <a:t>Committee chairs and subcommittee co-chairs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tx1"/>
                </a:solidFill>
              </a:rPr>
              <a:t>Held May 29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, 2018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Planning for TRB 2019 events</a:t>
            </a:r>
          </a:p>
          <a:p>
            <a:pPr lvl="1"/>
            <a:r>
              <a:rPr lang="en-US" sz="2000" dirty="0"/>
              <a:t>Call for papers</a:t>
            </a:r>
          </a:p>
          <a:p>
            <a:pPr lvl="1"/>
            <a:r>
              <a:rPr lang="en-US" sz="2000" dirty="0"/>
              <a:t>Sessions</a:t>
            </a:r>
          </a:p>
          <a:p>
            <a:pPr lvl="1"/>
            <a:r>
              <a:rPr lang="en-US" sz="2000" dirty="0"/>
              <a:t>Workshops</a:t>
            </a:r>
          </a:p>
        </p:txBody>
      </p:sp>
    </p:spTree>
    <p:extLst>
      <p:ext uri="{BB962C8B-B14F-4D97-AF65-F5344CB8AC3E}">
        <p14:creationId xmlns:p14="http://schemas.microsoft.com/office/powerpoint/2010/main" val="1252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Issued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Call for paper for TRB 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Energy Demand and Consumption Analysis with Integrated Modeling of Transportation Systems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8 papers 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Reviews were handled by ADB40, ADC70 and ADC80 (Thanks to review coordinators and committee chairs)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Accepted papers were assigned to the cross-cutting session and other sessions coordinated by ADB40 and ADC70 </a:t>
            </a:r>
          </a:p>
        </p:txBody>
      </p:sp>
    </p:spTree>
    <p:extLst>
      <p:ext uri="{BB962C8B-B14F-4D97-AF65-F5344CB8AC3E}">
        <p14:creationId xmlns:p14="http://schemas.microsoft.com/office/powerpoint/2010/main" val="27145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161271" cy="12808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Proposed and were granted TRB 2019- Cross-Cutting Session (at AD000 Group Level)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400" dirty="0"/>
              <a:t>“Energy Demand and Impacts Analysis with Integrated Modeling of Transportation Systems” 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Tuesday 1-15-2019, 10:15 AM- 12:00 PM, 146B, Convention Center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5 presentations</a:t>
            </a:r>
          </a:p>
          <a:p>
            <a:pPr lvl="1"/>
            <a:r>
              <a:rPr lang="en-US" sz="2000" dirty="0"/>
              <a:t>4 papers</a:t>
            </a:r>
          </a:p>
          <a:p>
            <a:pPr lvl="1"/>
            <a:r>
              <a:rPr lang="en-US" sz="2000" dirty="0"/>
              <a:t>1 invited presentation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024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Co-sponsored a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400" dirty="0"/>
              <a:t>Tools for Assessing the Energy, Emission, and Environmental Impacts of SMART Mobility Technologies 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Thursday 1-17-2019, 8:00 AM- 12:00 PM 202B, Convention Center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Led mainly by ADC70(3)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9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Subcommittee activities for 2019 and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9981"/>
            <a:ext cx="8915400" cy="4134998"/>
          </a:xfrm>
        </p:spPr>
        <p:txBody>
          <a:bodyPr>
            <a:noAutofit/>
          </a:bodyPr>
          <a:lstStyle/>
          <a:p>
            <a:pPr marL="285750" lvl="1" indent="-230188">
              <a:spcBef>
                <a:spcPts val="1800"/>
              </a:spcBef>
            </a:pPr>
            <a:r>
              <a:rPr lang="en-US" sz="2000" dirty="0"/>
              <a:t>Subcommittee Conference Call</a:t>
            </a:r>
          </a:p>
          <a:p>
            <a:pPr marL="285750" lvl="1" indent="-230188">
              <a:spcBef>
                <a:spcPts val="1800"/>
              </a:spcBef>
            </a:pPr>
            <a:r>
              <a:rPr lang="en-US" sz="2000" dirty="0"/>
              <a:t>Potential breakout sessions at different summer conferences (such as: AVS2019)</a:t>
            </a:r>
          </a:p>
          <a:p>
            <a:pPr marL="285750" lvl="1" indent="-230188">
              <a:spcBef>
                <a:spcPts val="1800"/>
              </a:spcBef>
            </a:pPr>
            <a:r>
              <a:rPr lang="en-US" sz="2000" dirty="0"/>
              <a:t>Activities for TRB 2020 </a:t>
            </a:r>
          </a:p>
          <a:p>
            <a:pPr marL="685800" lvl="2" indent="-230188">
              <a:spcBef>
                <a:spcPts val="1800"/>
              </a:spcBef>
            </a:pPr>
            <a:r>
              <a:rPr lang="en-US" sz="1800" dirty="0"/>
              <a:t>Call for papers</a:t>
            </a:r>
          </a:p>
          <a:p>
            <a:pPr marL="685800" lvl="2" indent="-230188">
              <a:spcBef>
                <a:spcPts val="1800"/>
              </a:spcBef>
            </a:pPr>
            <a:r>
              <a:rPr lang="en-US" sz="1800" dirty="0"/>
              <a:t>Workshops</a:t>
            </a:r>
          </a:p>
          <a:p>
            <a:pPr marL="685800" lvl="2" indent="-230188">
              <a:spcBef>
                <a:spcPts val="1800"/>
              </a:spcBef>
            </a:pPr>
            <a:r>
              <a:rPr lang="en-US" sz="1800" dirty="0"/>
              <a:t>Invited presentations at the subcommittee meeting </a:t>
            </a:r>
            <a:endParaRPr lang="en-US" sz="2000" dirty="0"/>
          </a:p>
          <a:p>
            <a:pPr marL="285750" lvl="1" indent="-230188">
              <a:spcBef>
                <a:spcPts val="1800"/>
              </a:spcBef>
            </a:pPr>
            <a:r>
              <a:rPr lang="en-US" sz="2000" dirty="0"/>
              <a:t>Liaison with other TRB committees/subcommittees </a:t>
            </a:r>
          </a:p>
          <a:p>
            <a:pPr marL="285750" lvl="1" indent="-230188">
              <a:spcBef>
                <a:spcPts val="1800"/>
              </a:spcBef>
            </a:pPr>
            <a:r>
              <a:rPr lang="en-US" sz="2000" dirty="0"/>
              <a:t>Liaison with DoE and other agencies outside TRB</a:t>
            </a:r>
          </a:p>
          <a:p>
            <a:pPr marL="285750" lvl="1" indent="-230188">
              <a:spcBef>
                <a:spcPts val="1800"/>
              </a:spcBef>
            </a:pPr>
            <a:r>
              <a:rPr lang="en-US" sz="2000" dirty="0"/>
              <a:t>Website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9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D8A996-3B18-DE45-A112-D2ADE231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91106"/>
            <a:ext cx="9164984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Topics and Issues of Interest to this Integrated Transport Modeling Subcommittee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7ADC26-73DF-5C4E-A400-FD998C16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5589"/>
            <a:ext cx="9328133" cy="506403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Long term vision: “Urban </a:t>
            </a:r>
            <a:r>
              <a:rPr lang="en-US" dirty="0">
                <a:solidFill>
                  <a:schemeClr val="tx1"/>
                </a:solidFill>
              </a:rPr>
              <a:t>transport and land-use modeling, integrated with energy and emissions, to air quality and health </a:t>
            </a:r>
            <a:r>
              <a:rPr lang="en-US" dirty="0" smtClean="0">
                <a:solidFill>
                  <a:schemeClr val="tx1"/>
                </a:solidFill>
              </a:rPr>
              <a:t>impacts”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Shorter </a:t>
            </a:r>
            <a:r>
              <a:rPr lang="en-US" dirty="0">
                <a:solidFill>
                  <a:schemeClr val="tx1"/>
                </a:solidFill>
              </a:rPr>
              <a:t>term: “nexus of land-use/travel demand and energy”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>
                <a:solidFill>
                  <a:schemeClr val="tx1"/>
                </a:solidFill>
              </a:rPr>
              <a:t>can these representations be combined, and what are some high-value </a:t>
            </a:r>
            <a:r>
              <a:rPr lang="en-US" dirty="0" smtClean="0">
                <a:solidFill>
                  <a:schemeClr val="tx1"/>
                </a:solidFill>
              </a:rPr>
              <a:t>cases?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 2018 and 2019 topics: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Modeling Market Penetration and Dynamics of </a:t>
            </a:r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echnologies</a:t>
            </a:r>
            <a:r>
              <a:rPr lang="en-US" dirty="0">
                <a:solidFill>
                  <a:schemeClr val="tx1"/>
                </a:solidFill>
              </a:rPr>
              <a:t>: Vehicle Electrification, Automation and Sharing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State-of-art Urban Transportation Systems Modeling by ABM (e.g. BEAM, POLARIS, others)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Vehicle Electrification and Integrated Demand/Supply Modeling </a:t>
            </a:r>
            <a:r>
              <a:rPr lang="en-US" dirty="0" smtClean="0">
                <a:solidFill>
                  <a:schemeClr val="tx1"/>
                </a:solidFill>
              </a:rPr>
              <a:t>[How to address the chicken and egg problem?]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What are the best charging infrastructure? (System resilience, User perspective)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How does the vehicle’s battery size affect the environment and users’ adoption behavior?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How to capture the main factors that affect adoption of EVs?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What are the region specific factors that affect performance and adoption rate of EVs?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6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62DB64-F1CA-EA49-9D49-EFBD06FD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Parent Committees and Liaisons to other TRB committees and subcommittees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822192-4C4B-C943-939A-B597C619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</a:rPr>
              <a:t>Parent Committees: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ADB40 Transportation Demand Forecasting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ADD30 Transportation and Land Development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ADC70 Transportation Energy</a:t>
            </a:r>
          </a:p>
          <a:p>
            <a:pPr lvl="0"/>
            <a:r>
              <a:rPr lang="en-US" b="1" dirty="0">
                <a:solidFill>
                  <a:schemeClr val="tx1"/>
                </a:solidFill>
              </a:rPr>
              <a:t>Liaisons from: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ADC70(3) 	Subcommittee on Energy and Demand Implications of CAVs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ADD50-01  	Health and Transportation Subcommittee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ADC20 	Transportation and Air Quality Committee (ADC20)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87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ntegrated Transport Modeling Subcommittee  of ADB40, ADD30, and ADC70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Subcommittee scope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Subcommittee Conference Call &amp;quot;&quot;/&gt;&lt;property id=&quot;20307&quot; value=&quot;258&quot;/&gt;&lt;/object&gt;&lt;object type=&quot;3&quot; unique_id=&quot;10052&quot;&gt;&lt;property id=&quot;20148&quot; value=&quot;5&quot;/&gt;&lt;property id=&quot;20300&quot; value=&quot;Slide 4 - &amp;quot;Issued Call for paper for TRB 2019 &amp;quot;&quot;/&gt;&lt;property id=&quot;20307&quot; value=&quot;259&quot;/&gt;&lt;/object&gt;&lt;object type=&quot;3&quot; unique_id=&quot;10071&quot;&gt;&lt;property id=&quot;20148&quot; value=&quot;5&quot;/&gt;&lt;property id=&quot;20300&quot; value=&quot;Slide 5 - &amp;quot;Proposed and were granted TRB 2019- Cross-Cutting Session (at AD000 Group Level) &amp;quot;&quot;/&gt;&lt;property id=&quot;20307&quot; value=&quot;260&quot;/&gt;&lt;/object&gt;&lt;object type=&quot;3&quot; unique_id=&quot;10114&quot;&gt;&lt;property id=&quot;20148&quot; value=&quot;5&quot;/&gt;&lt;property id=&quot;20300&quot; value=&quot;Slide 6 - &amp;quot;Co-sponsored a Workshop&amp;quot;&quot;/&gt;&lt;property id=&quot;20307&quot; value=&quot;261&quot;/&gt;&lt;/object&gt;&lt;object type=&quot;3&quot; unique_id=&quot;10116&quot;&gt;&lt;property id=&quot;20148&quot; value=&quot;5&quot;/&gt;&lt;property id=&quot;20300&quot; value=&quot;Slide 7 - &amp;quot;Subcommittee activities for 2019 and beyond&amp;quot;&quot;/&gt;&lt;property id=&quot;20307&quot; value=&quot;262&quot;/&gt;&lt;/object&gt;&lt;object type=&quot;3&quot; unique_id=&quot;10117&quot;&gt;&lt;property id=&quot;20148&quot; value=&quot;5&quot;/&gt;&lt;property id=&quot;20300&quot; value=&quot;Slide 10 - &amp;quot;Thank You&amp;quot;&quot;/&gt;&lt;property id=&quot;20307&quot; value=&quot;264&quot;/&gt;&lt;/object&gt;&lt;object type=&quot;3&quot; unique_id=&quot;10118&quot;&gt;&lt;property id=&quot;20148&quot; value=&quot;5&quot;/&gt;&lt;property id=&quot;20300&quot; value=&quot;Slide 9 - &amp;quot;Parent Committees and Liaisons to other TRB committees and subcommittees&amp;quot;&quot;/&gt;&lt;property id=&quot;20307&quot; value=&quot;266&quot;/&gt;&lt;/object&gt;&lt;object type=&quot;3&quot; unique_id=&quot;10119&quot;&gt;&lt;property id=&quot;20148&quot; value=&quot;5&quot;/&gt;&lt;property id=&quot;20300&quot; value=&quot;Slide 8 - &amp;quot;Topics and Issues of Interest to this Integrated Transport Modeling Subcommittee &amp;quot;&quot;/&gt;&lt;property id=&quot;20307&quot; value=&quot;26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2037</TotalTime>
  <Words>483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Integrated Transport Modeling Subcommittee  of ADB40, ADD30, and ADC70</vt:lpstr>
      <vt:lpstr>Subcommittee scope</vt:lpstr>
      <vt:lpstr>Subcommittee Conference Call </vt:lpstr>
      <vt:lpstr>Issued Call for paper for TRB 2019 </vt:lpstr>
      <vt:lpstr>Proposed and were granted TRB 2019- Cross-Cutting Session (at AD000 Group Level) </vt:lpstr>
      <vt:lpstr>Co-sponsored a Workshop</vt:lpstr>
      <vt:lpstr>Subcommittee activities for 2019 and beyond</vt:lpstr>
      <vt:lpstr>Topics and Issues of Interest to this Integrated Transport Modeling Subcommittee </vt:lpstr>
      <vt:lpstr>Parent Committees and Liaisons to other TRB committees and subcommittees</vt:lpstr>
      <vt:lpstr>Thank You</vt:lpstr>
    </vt:vector>
  </TitlesOfParts>
  <Company>Michigan State University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Transport Modeling Subcommittee  of ADB40, ADD30, and ADC70</dc:title>
  <dc:creator>Mehrnaz Ghamami</dc:creator>
  <cp:lastModifiedBy>Mehrnaz Ghamami</cp:lastModifiedBy>
  <cp:revision>30</cp:revision>
  <dcterms:created xsi:type="dcterms:W3CDTF">2019-01-12T04:38:51Z</dcterms:created>
  <dcterms:modified xsi:type="dcterms:W3CDTF">2019-12-13T04:56:27Z</dcterms:modified>
</cp:coreProperties>
</file>