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s/slide34.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25.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5.xml" ContentType="application/vnd.openxmlformats-officedocument.presentationml.slide+xml"/>
  <Override PartName="/ppt/slides/slide44.xml" ContentType="application/vnd.openxmlformats-officedocument.presentationml.slide+xml"/>
  <Override PartName="/ppt/slides/slide43.xml" ContentType="application/vnd.openxmlformats-officedocument.presentationml.slide+xml"/>
  <Override PartName="/ppt/slides/slide42.xml" ContentType="application/vnd.openxmlformats-officedocument.presentationml.slide+xml"/>
  <Override PartName="/ppt/slides/slide18.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3.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slides/slide9.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0.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9.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5.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viewProps.xml" ContentType="application/vnd.openxmlformats-officedocument.presentationml.viewProp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Override PartName="/customXml/itemProps1.xml" ContentType="application/vnd.openxmlformats-officedocument.customXmlProperties+xml"/>
  <Override PartName="/customXml/itemProps2.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95" r:id="rId2"/>
    <p:sldId id="257" r:id="rId3"/>
    <p:sldId id="258" r:id="rId4"/>
    <p:sldId id="259" r:id="rId5"/>
    <p:sldId id="268" r:id="rId6"/>
    <p:sldId id="260" r:id="rId7"/>
    <p:sldId id="261" r:id="rId8"/>
    <p:sldId id="262" r:id="rId9"/>
    <p:sldId id="266" r:id="rId10"/>
    <p:sldId id="267" r:id="rId11"/>
    <p:sldId id="263" r:id="rId12"/>
    <p:sldId id="264" r:id="rId13"/>
    <p:sldId id="265" r:id="rId14"/>
    <p:sldId id="269" r:id="rId15"/>
    <p:sldId id="270" r:id="rId16"/>
    <p:sldId id="271" r:id="rId17"/>
    <p:sldId id="272" r:id="rId18"/>
    <p:sldId id="273" r:id="rId19"/>
    <p:sldId id="276" r:id="rId20"/>
    <p:sldId id="277" r:id="rId21"/>
    <p:sldId id="278" r:id="rId22"/>
    <p:sldId id="279" r:id="rId23"/>
    <p:sldId id="296" r:id="rId24"/>
    <p:sldId id="297" r:id="rId25"/>
    <p:sldId id="280" r:id="rId26"/>
    <p:sldId id="288" r:id="rId27"/>
    <p:sldId id="281" r:id="rId28"/>
    <p:sldId id="282" r:id="rId29"/>
    <p:sldId id="289" r:id="rId30"/>
    <p:sldId id="283" r:id="rId31"/>
    <p:sldId id="284" r:id="rId32"/>
    <p:sldId id="285" r:id="rId33"/>
    <p:sldId id="290" r:id="rId34"/>
    <p:sldId id="294" r:id="rId35"/>
    <p:sldId id="291" r:id="rId36"/>
    <p:sldId id="292" r:id="rId37"/>
    <p:sldId id="286" r:id="rId38"/>
    <p:sldId id="287" r:id="rId39"/>
    <p:sldId id="299" r:id="rId40"/>
    <p:sldId id="300" r:id="rId41"/>
    <p:sldId id="301" r:id="rId42"/>
    <p:sldId id="302" r:id="rId43"/>
    <p:sldId id="303" r:id="rId44"/>
    <p:sldId id="304" r:id="rId45"/>
    <p:sldId id="305"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36B9D1-6A96-4AF0-B990-E89CA3788237}" v="42" dt="2023-10-19T04:25:31.24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55"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amimamul Bakas" userId="0b176b4ed9944c14" providerId="LiveId" clId="{F536B9D1-6A96-4AF0-B990-E89CA3788237}"/>
    <pc:docChg chg="undo custSel addSld modSld">
      <pc:chgData name="Jamimamul Bakas" userId="0b176b4ed9944c14" providerId="LiveId" clId="{F536B9D1-6A96-4AF0-B990-E89CA3788237}" dt="2023-10-19T04:26:58.408" v="403" actId="20577"/>
      <pc:docMkLst>
        <pc:docMk/>
      </pc:docMkLst>
      <pc:sldChg chg="addSp delSp modSp mod">
        <pc:chgData name="Jamimamul Bakas" userId="0b176b4ed9944c14" providerId="LiveId" clId="{F536B9D1-6A96-4AF0-B990-E89CA3788237}" dt="2023-10-18T05:25:25.299" v="3"/>
        <pc:sldMkLst>
          <pc:docMk/>
          <pc:sldMk cId="3263302179" sldId="297"/>
        </pc:sldMkLst>
        <pc:spChg chg="mod">
          <ac:chgData name="Jamimamul Bakas" userId="0b176b4ed9944c14" providerId="LiveId" clId="{F536B9D1-6A96-4AF0-B990-E89CA3788237}" dt="2023-10-18T05:25:25.299" v="3"/>
          <ac:spMkLst>
            <pc:docMk/>
            <pc:sldMk cId="3263302179" sldId="297"/>
            <ac:spMk id="4" creationId="{6DB4D673-4C90-A149-9316-DA9BDA8CDE22}"/>
          </ac:spMkLst>
        </pc:spChg>
        <pc:spChg chg="add del">
          <ac:chgData name="Jamimamul Bakas" userId="0b176b4ed9944c14" providerId="LiveId" clId="{F536B9D1-6A96-4AF0-B990-E89CA3788237}" dt="2023-10-18T05:25:16.354" v="2"/>
          <ac:spMkLst>
            <pc:docMk/>
            <pc:sldMk cId="3263302179" sldId="297"/>
            <ac:spMk id="6" creationId="{8892122F-65E8-2868-23C9-F3223DA6AD57}"/>
          </ac:spMkLst>
        </pc:spChg>
      </pc:sldChg>
      <pc:sldChg chg="add">
        <pc:chgData name="Jamimamul Bakas" userId="0b176b4ed9944c14" providerId="LiveId" clId="{F536B9D1-6A96-4AF0-B990-E89CA3788237}" dt="2023-10-19T04:08:24" v="4"/>
        <pc:sldMkLst>
          <pc:docMk/>
          <pc:sldMk cId="987441335" sldId="298"/>
        </pc:sldMkLst>
      </pc:sldChg>
      <pc:sldChg chg="addSp delSp modSp add mod">
        <pc:chgData name="Jamimamul Bakas" userId="0b176b4ed9944c14" providerId="LiveId" clId="{F536B9D1-6A96-4AF0-B990-E89CA3788237}" dt="2023-10-19T04:16:36.436" v="253" actId="20577"/>
        <pc:sldMkLst>
          <pc:docMk/>
          <pc:sldMk cId="781318206" sldId="299"/>
        </pc:sldMkLst>
        <pc:spChg chg="mod">
          <ac:chgData name="Jamimamul Bakas" userId="0b176b4ed9944c14" providerId="LiveId" clId="{F536B9D1-6A96-4AF0-B990-E89CA3788237}" dt="2023-10-19T04:16:36.436" v="253" actId="20577"/>
          <ac:spMkLst>
            <pc:docMk/>
            <pc:sldMk cId="781318206" sldId="299"/>
            <ac:spMk id="2" creationId="{00000000-0000-0000-0000-000000000000}"/>
          </ac:spMkLst>
        </pc:spChg>
        <pc:spChg chg="mod">
          <ac:chgData name="Jamimamul Bakas" userId="0b176b4ed9944c14" providerId="LiveId" clId="{F536B9D1-6A96-4AF0-B990-E89CA3788237}" dt="2023-10-19T04:11:47.185" v="61" actId="15"/>
          <ac:spMkLst>
            <pc:docMk/>
            <pc:sldMk cId="781318206" sldId="299"/>
            <ac:spMk id="3" creationId="{00000000-0000-0000-0000-000000000000}"/>
          </ac:spMkLst>
        </pc:spChg>
        <pc:spChg chg="add del">
          <ac:chgData name="Jamimamul Bakas" userId="0b176b4ed9944c14" providerId="LiveId" clId="{F536B9D1-6A96-4AF0-B990-E89CA3788237}" dt="2023-10-19T04:12:09.462" v="80" actId="22"/>
          <ac:spMkLst>
            <pc:docMk/>
            <pc:sldMk cId="781318206" sldId="299"/>
            <ac:spMk id="5" creationId="{443C038E-2B9D-E707-3379-C9A7EEC3D363}"/>
          </ac:spMkLst>
        </pc:spChg>
        <pc:spChg chg="add del">
          <ac:chgData name="Jamimamul Bakas" userId="0b176b4ed9944c14" providerId="LiveId" clId="{F536B9D1-6A96-4AF0-B990-E89CA3788237}" dt="2023-10-19T04:12:12.675" v="82" actId="22"/>
          <ac:spMkLst>
            <pc:docMk/>
            <pc:sldMk cId="781318206" sldId="299"/>
            <ac:spMk id="7" creationId="{296948AB-709C-9FF4-E65B-FEDBE20C8675}"/>
          </ac:spMkLst>
        </pc:spChg>
      </pc:sldChg>
      <pc:sldChg chg="addSp delSp modSp add mod">
        <pc:chgData name="Jamimamul Bakas" userId="0b176b4ed9944c14" providerId="LiveId" clId="{F536B9D1-6A96-4AF0-B990-E89CA3788237}" dt="2023-10-19T04:15:32.840" v="222" actId="1076"/>
        <pc:sldMkLst>
          <pc:docMk/>
          <pc:sldMk cId="1235069862" sldId="300"/>
        </pc:sldMkLst>
        <pc:spChg chg="mod">
          <ac:chgData name="Jamimamul Bakas" userId="0b176b4ed9944c14" providerId="LiveId" clId="{F536B9D1-6A96-4AF0-B990-E89CA3788237}" dt="2023-10-19T04:14:52.910" v="217" actId="20577"/>
          <ac:spMkLst>
            <pc:docMk/>
            <pc:sldMk cId="1235069862" sldId="300"/>
            <ac:spMk id="3" creationId="{00000000-0000-0000-0000-000000000000}"/>
          </ac:spMkLst>
        </pc:spChg>
        <pc:spChg chg="add del">
          <ac:chgData name="Jamimamul Bakas" userId="0b176b4ed9944c14" providerId="LiveId" clId="{F536B9D1-6A96-4AF0-B990-E89CA3788237}" dt="2023-10-19T04:12:57.439" v="199"/>
          <ac:spMkLst>
            <pc:docMk/>
            <pc:sldMk cId="1235069862" sldId="300"/>
            <ac:spMk id="4" creationId="{7DD12FB8-9962-EE63-ECF1-84791A2EB64C}"/>
          </ac:spMkLst>
        </pc:spChg>
        <pc:spChg chg="add del">
          <ac:chgData name="Jamimamul Bakas" userId="0b176b4ed9944c14" providerId="LiveId" clId="{F536B9D1-6A96-4AF0-B990-E89CA3788237}" dt="2023-10-19T04:13:11.479" v="201"/>
          <ac:spMkLst>
            <pc:docMk/>
            <pc:sldMk cId="1235069862" sldId="300"/>
            <ac:spMk id="5" creationId="{BD8DE6A9-A984-6A0D-6C2B-FD55F4529C60}"/>
          </ac:spMkLst>
        </pc:spChg>
        <pc:spChg chg="add del">
          <ac:chgData name="Jamimamul Bakas" userId="0b176b4ed9944c14" providerId="LiveId" clId="{F536B9D1-6A96-4AF0-B990-E89CA3788237}" dt="2023-10-19T04:13:15.161" v="203"/>
          <ac:spMkLst>
            <pc:docMk/>
            <pc:sldMk cId="1235069862" sldId="300"/>
            <ac:spMk id="6" creationId="{E3F17372-6903-3E7A-D03E-09EDAC9E1624}"/>
          </ac:spMkLst>
        </pc:spChg>
        <pc:spChg chg="add del">
          <ac:chgData name="Jamimamul Bakas" userId="0b176b4ed9944c14" providerId="LiveId" clId="{F536B9D1-6A96-4AF0-B990-E89CA3788237}" dt="2023-10-19T04:13:22.592" v="206"/>
          <ac:spMkLst>
            <pc:docMk/>
            <pc:sldMk cId="1235069862" sldId="300"/>
            <ac:spMk id="7" creationId="{C67C41A6-D4A7-9868-63B8-B3FC73039510}"/>
          </ac:spMkLst>
        </pc:spChg>
        <pc:spChg chg="add del mod">
          <ac:chgData name="Jamimamul Bakas" userId="0b176b4ed9944c14" providerId="LiveId" clId="{F536B9D1-6A96-4AF0-B990-E89CA3788237}" dt="2023-10-19T04:13:32.990" v="213"/>
          <ac:spMkLst>
            <pc:docMk/>
            <pc:sldMk cId="1235069862" sldId="300"/>
            <ac:spMk id="8" creationId="{0943327D-7E50-67A7-F4B8-5658FA235C6D}"/>
          </ac:spMkLst>
        </pc:spChg>
        <pc:spChg chg="add del">
          <ac:chgData name="Jamimamul Bakas" userId="0b176b4ed9944c14" providerId="LiveId" clId="{F536B9D1-6A96-4AF0-B990-E89CA3788237}" dt="2023-10-19T04:13:52.641" v="215"/>
          <ac:spMkLst>
            <pc:docMk/>
            <pc:sldMk cId="1235069862" sldId="300"/>
            <ac:spMk id="9" creationId="{01AA1B56-2983-4DA1-8B31-3DCF9A2EF90B}"/>
          </ac:spMkLst>
        </pc:spChg>
        <pc:picChg chg="add mod">
          <ac:chgData name="Jamimamul Bakas" userId="0b176b4ed9944c14" providerId="LiveId" clId="{F536B9D1-6A96-4AF0-B990-E89CA3788237}" dt="2023-10-19T04:15:00.426" v="220" actId="14100"/>
          <ac:picMkLst>
            <pc:docMk/>
            <pc:sldMk cId="1235069862" sldId="300"/>
            <ac:picMk id="11" creationId="{780068C2-0D77-218E-9E8D-6BA1F85E1E0A}"/>
          </ac:picMkLst>
        </pc:picChg>
        <pc:picChg chg="add mod">
          <ac:chgData name="Jamimamul Bakas" userId="0b176b4ed9944c14" providerId="LiveId" clId="{F536B9D1-6A96-4AF0-B990-E89CA3788237}" dt="2023-10-19T04:15:32.840" v="222" actId="1076"/>
          <ac:picMkLst>
            <pc:docMk/>
            <pc:sldMk cId="1235069862" sldId="300"/>
            <ac:picMk id="13" creationId="{BD8DDAE3-4426-0955-0DCB-759B8589E505}"/>
          </ac:picMkLst>
        </pc:picChg>
      </pc:sldChg>
      <pc:sldChg chg="modSp add mod">
        <pc:chgData name="Jamimamul Bakas" userId="0b176b4ed9944c14" providerId="LiveId" clId="{F536B9D1-6A96-4AF0-B990-E89CA3788237}" dt="2023-10-19T04:17:25.221" v="290" actId="20577"/>
        <pc:sldMkLst>
          <pc:docMk/>
          <pc:sldMk cId="4174948852" sldId="301"/>
        </pc:sldMkLst>
        <pc:spChg chg="mod">
          <ac:chgData name="Jamimamul Bakas" userId="0b176b4ed9944c14" providerId="LiveId" clId="{F536B9D1-6A96-4AF0-B990-E89CA3788237}" dt="2023-10-19T04:16:45.575" v="279" actId="20577"/>
          <ac:spMkLst>
            <pc:docMk/>
            <pc:sldMk cId="4174948852" sldId="301"/>
            <ac:spMk id="2" creationId="{00000000-0000-0000-0000-000000000000}"/>
          </ac:spMkLst>
        </pc:spChg>
        <pc:spChg chg="mod">
          <ac:chgData name="Jamimamul Bakas" userId="0b176b4ed9944c14" providerId="LiveId" clId="{F536B9D1-6A96-4AF0-B990-E89CA3788237}" dt="2023-10-19T04:17:25.221" v="290" actId="20577"/>
          <ac:spMkLst>
            <pc:docMk/>
            <pc:sldMk cId="4174948852" sldId="301"/>
            <ac:spMk id="3" creationId="{00000000-0000-0000-0000-000000000000}"/>
          </ac:spMkLst>
        </pc:spChg>
      </pc:sldChg>
      <pc:sldChg chg="addSp delSp modSp add mod">
        <pc:chgData name="Jamimamul Bakas" userId="0b176b4ed9944c14" providerId="LiveId" clId="{F536B9D1-6A96-4AF0-B990-E89CA3788237}" dt="2023-10-19T04:22:04.563" v="333" actId="14100"/>
        <pc:sldMkLst>
          <pc:docMk/>
          <pc:sldMk cId="740544113" sldId="302"/>
        </pc:sldMkLst>
        <pc:spChg chg="mod">
          <ac:chgData name="Jamimamul Bakas" userId="0b176b4ed9944c14" providerId="LiveId" clId="{F536B9D1-6A96-4AF0-B990-E89CA3788237}" dt="2023-10-19T04:17:33.672" v="291"/>
          <ac:spMkLst>
            <pc:docMk/>
            <pc:sldMk cId="740544113" sldId="302"/>
            <ac:spMk id="2" creationId="{00000000-0000-0000-0000-000000000000}"/>
          </ac:spMkLst>
        </pc:spChg>
        <pc:spChg chg="mod">
          <ac:chgData name="Jamimamul Bakas" userId="0b176b4ed9944c14" providerId="LiveId" clId="{F536B9D1-6A96-4AF0-B990-E89CA3788237}" dt="2023-10-19T04:18:24.583" v="297"/>
          <ac:spMkLst>
            <pc:docMk/>
            <pc:sldMk cId="740544113" sldId="302"/>
            <ac:spMk id="3" creationId="{00000000-0000-0000-0000-000000000000}"/>
          </ac:spMkLst>
        </pc:spChg>
        <pc:spChg chg="add del mod">
          <ac:chgData name="Jamimamul Bakas" userId="0b176b4ed9944c14" providerId="LiveId" clId="{F536B9D1-6A96-4AF0-B990-E89CA3788237}" dt="2023-10-19T04:18:05.482" v="295"/>
          <ac:spMkLst>
            <pc:docMk/>
            <pc:sldMk cId="740544113" sldId="302"/>
            <ac:spMk id="5" creationId="{52F0E2F8-7FF6-03BD-678F-54CD5ABE0569}"/>
          </ac:spMkLst>
        </pc:spChg>
        <pc:spChg chg="add del mod">
          <ac:chgData name="Jamimamul Bakas" userId="0b176b4ed9944c14" providerId="LiveId" clId="{F536B9D1-6A96-4AF0-B990-E89CA3788237}" dt="2023-10-19T04:19:25.427" v="306"/>
          <ac:spMkLst>
            <pc:docMk/>
            <pc:sldMk cId="740544113" sldId="302"/>
            <ac:spMk id="8" creationId="{96F74AA3-CDE4-C066-120F-FEAFDCF2B1F4}"/>
          </ac:spMkLst>
        </pc:spChg>
        <pc:spChg chg="add mod">
          <ac:chgData name="Jamimamul Bakas" userId="0b176b4ed9944c14" providerId="LiveId" clId="{F536B9D1-6A96-4AF0-B990-E89CA3788237}" dt="2023-10-19T04:22:04.563" v="333" actId="14100"/>
          <ac:spMkLst>
            <pc:docMk/>
            <pc:sldMk cId="740544113" sldId="302"/>
            <ac:spMk id="10" creationId="{C196D4E7-9A7C-1D8E-EDC2-BBD50B853974}"/>
          </ac:spMkLst>
        </pc:spChg>
        <pc:graphicFrameChg chg="add del mod">
          <ac:chgData name="Jamimamul Bakas" userId="0b176b4ed9944c14" providerId="LiveId" clId="{F536B9D1-6A96-4AF0-B990-E89CA3788237}" dt="2023-10-19T04:18:05.482" v="295"/>
          <ac:graphicFrameMkLst>
            <pc:docMk/>
            <pc:sldMk cId="740544113" sldId="302"/>
            <ac:graphicFrameMk id="4" creationId="{00EE00C4-8972-6C88-2EC1-56CE936C0AD0}"/>
          </ac:graphicFrameMkLst>
        </pc:graphicFrameChg>
        <pc:graphicFrameChg chg="add del mod">
          <ac:chgData name="Jamimamul Bakas" userId="0b176b4ed9944c14" providerId="LiveId" clId="{F536B9D1-6A96-4AF0-B990-E89CA3788237}" dt="2023-10-19T04:19:25.427" v="304"/>
          <ac:graphicFrameMkLst>
            <pc:docMk/>
            <pc:sldMk cId="740544113" sldId="302"/>
            <ac:graphicFrameMk id="9" creationId="{D67BEA49-FB34-2AA2-3EAB-2A82AD2035DE}"/>
          </ac:graphicFrameMkLst>
        </pc:graphicFrameChg>
        <pc:picChg chg="add mod">
          <ac:chgData name="Jamimamul Bakas" userId="0b176b4ed9944c14" providerId="LiveId" clId="{F536B9D1-6A96-4AF0-B990-E89CA3788237}" dt="2023-10-19T04:22:00.689" v="332" actId="1076"/>
          <ac:picMkLst>
            <pc:docMk/>
            <pc:sldMk cId="740544113" sldId="302"/>
            <ac:picMk id="7" creationId="{CA5853A8-3FAB-6E64-AACA-D26929CBF0A1}"/>
          </ac:picMkLst>
        </pc:picChg>
      </pc:sldChg>
      <pc:sldChg chg="modSp add mod">
        <pc:chgData name="Jamimamul Bakas" userId="0b176b4ed9944c14" providerId="LiveId" clId="{F536B9D1-6A96-4AF0-B990-E89CA3788237}" dt="2023-10-19T04:23:18.640" v="357" actId="20577"/>
        <pc:sldMkLst>
          <pc:docMk/>
          <pc:sldMk cId="2584089960" sldId="303"/>
        </pc:sldMkLst>
        <pc:spChg chg="mod">
          <ac:chgData name="Jamimamul Bakas" userId="0b176b4ed9944c14" providerId="LiveId" clId="{F536B9D1-6A96-4AF0-B990-E89CA3788237}" dt="2023-10-19T04:22:30.502" v="351" actId="20577"/>
          <ac:spMkLst>
            <pc:docMk/>
            <pc:sldMk cId="2584089960" sldId="303"/>
            <ac:spMk id="2" creationId="{00000000-0000-0000-0000-000000000000}"/>
          </ac:spMkLst>
        </pc:spChg>
        <pc:spChg chg="mod">
          <ac:chgData name="Jamimamul Bakas" userId="0b176b4ed9944c14" providerId="LiveId" clId="{F536B9D1-6A96-4AF0-B990-E89CA3788237}" dt="2023-10-19T04:23:18.640" v="357" actId="20577"/>
          <ac:spMkLst>
            <pc:docMk/>
            <pc:sldMk cId="2584089960" sldId="303"/>
            <ac:spMk id="3" creationId="{00000000-0000-0000-0000-000000000000}"/>
          </ac:spMkLst>
        </pc:spChg>
      </pc:sldChg>
      <pc:sldChg chg="addSp modSp add mod">
        <pc:chgData name="Jamimamul Bakas" userId="0b176b4ed9944c14" providerId="LiveId" clId="{F536B9D1-6A96-4AF0-B990-E89CA3788237}" dt="2023-10-19T04:25:11.527" v="366"/>
        <pc:sldMkLst>
          <pc:docMk/>
          <pc:sldMk cId="353172123" sldId="304"/>
        </pc:sldMkLst>
        <pc:spChg chg="mod">
          <ac:chgData name="Jamimamul Bakas" userId="0b176b4ed9944c14" providerId="LiveId" clId="{F536B9D1-6A96-4AF0-B990-E89CA3788237}" dt="2023-10-19T04:23:29.646" v="359" actId="20577"/>
          <ac:spMkLst>
            <pc:docMk/>
            <pc:sldMk cId="353172123" sldId="304"/>
            <ac:spMk id="3" creationId="{00000000-0000-0000-0000-000000000000}"/>
          </ac:spMkLst>
        </pc:spChg>
        <pc:spChg chg="add mod">
          <ac:chgData name="Jamimamul Bakas" userId="0b176b4ed9944c14" providerId="LiveId" clId="{F536B9D1-6A96-4AF0-B990-E89CA3788237}" dt="2023-10-19T04:25:11.527" v="366"/>
          <ac:spMkLst>
            <pc:docMk/>
            <pc:sldMk cId="353172123" sldId="304"/>
            <ac:spMk id="8" creationId="{246751F1-5F00-DC8D-C1F4-A6B7CB79EE73}"/>
          </ac:spMkLst>
        </pc:spChg>
        <pc:picChg chg="add mod">
          <ac:chgData name="Jamimamul Bakas" userId="0b176b4ed9944c14" providerId="LiveId" clId="{F536B9D1-6A96-4AF0-B990-E89CA3788237}" dt="2023-10-19T04:24:13.241" v="362" actId="14100"/>
          <ac:picMkLst>
            <pc:docMk/>
            <pc:sldMk cId="353172123" sldId="304"/>
            <ac:picMk id="5" creationId="{715B0CE3-ADE1-31C7-B694-B773D8C597E4}"/>
          </ac:picMkLst>
        </pc:picChg>
        <pc:picChg chg="add mod">
          <ac:chgData name="Jamimamul Bakas" userId="0b176b4ed9944c14" providerId="LiveId" clId="{F536B9D1-6A96-4AF0-B990-E89CA3788237}" dt="2023-10-19T04:24:51.823" v="364" actId="1076"/>
          <ac:picMkLst>
            <pc:docMk/>
            <pc:sldMk cId="353172123" sldId="304"/>
            <ac:picMk id="7" creationId="{15A8AF94-F53F-4986-F8EE-451D7D2F90DA}"/>
          </ac:picMkLst>
        </pc:picChg>
      </pc:sldChg>
      <pc:sldChg chg="addSp modSp add mod">
        <pc:chgData name="Jamimamul Bakas" userId="0b176b4ed9944c14" providerId="LiveId" clId="{F536B9D1-6A96-4AF0-B990-E89CA3788237}" dt="2023-10-19T04:26:58.408" v="403" actId="20577"/>
        <pc:sldMkLst>
          <pc:docMk/>
          <pc:sldMk cId="3812182280" sldId="305"/>
        </pc:sldMkLst>
        <pc:spChg chg="mod">
          <ac:chgData name="Jamimamul Bakas" userId="0b176b4ed9944c14" providerId="LiveId" clId="{F536B9D1-6A96-4AF0-B990-E89CA3788237}" dt="2023-10-19T04:26:58.408" v="403" actId="20577"/>
          <ac:spMkLst>
            <pc:docMk/>
            <pc:sldMk cId="3812182280" sldId="305"/>
            <ac:spMk id="2" creationId="{00000000-0000-0000-0000-000000000000}"/>
          </ac:spMkLst>
        </pc:spChg>
        <pc:spChg chg="mod">
          <ac:chgData name="Jamimamul Bakas" userId="0b176b4ed9944c14" providerId="LiveId" clId="{F536B9D1-6A96-4AF0-B990-E89CA3788237}" dt="2023-10-19T04:26:44.155" v="373"/>
          <ac:spMkLst>
            <pc:docMk/>
            <pc:sldMk cId="3812182280" sldId="305"/>
            <ac:spMk id="3" creationId="{00000000-0000-0000-0000-000000000000}"/>
          </ac:spMkLst>
        </pc:spChg>
        <pc:picChg chg="add mod">
          <ac:chgData name="Jamimamul Bakas" userId="0b176b4ed9944c14" providerId="LiveId" clId="{F536B9D1-6A96-4AF0-B990-E89CA3788237}" dt="2023-10-19T04:26:48.843" v="375" actId="14100"/>
          <ac:picMkLst>
            <pc:docMk/>
            <pc:sldMk cId="3812182280" sldId="305"/>
            <ac:picMk id="5" creationId="{A47EE47E-C353-983A-D542-2C25A41FBA64}"/>
          </ac:picMkLst>
        </pc:picChg>
      </pc:sldChg>
    </pc:docChg>
  </pc:docChgLst>
  <pc:docChgLst>
    <pc:chgData name="Jamimamul" userId="0b176b4ed9944c14" providerId="LiveId" clId="{F536B9D1-6A96-4AF0-B990-E89CA3788237}"/>
    <pc:docChg chg="undo custSel addSld modSld">
      <pc:chgData name="Jamimamul" userId="0b176b4ed9944c14" providerId="LiveId" clId="{F536B9D1-6A96-4AF0-B990-E89CA3788237}" dt="2023-10-16T13:12:27.651" v="55" actId="478"/>
      <pc:docMkLst>
        <pc:docMk/>
      </pc:docMkLst>
      <pc:sldChg chg="addSp delSp modSp add mod">
        <pc:chgData name="Jamimamul" userId="0b176b4ed9944c14" providerId="LiveId" clId="{F536B9D1-6A96-4AF0-B990-E89CA3788237}" dt="2023-10-16T13:12:27.651" v="55" actId="478"/>
        <pc:sldMkLst>
          <pc:docMk/>
          <pc:sldMk cId="1752292751" sldId="296"/>
        </pc:sldMkLst>
        <pc:spChg chg="mod">
          <ac:chgData name="Jamimamul" userId="0b176b4ed9944c14" providerId="LiveId" clId="{F536B9D1-6A96-4AF0-B990-E89CA3788237}" dt="2023-10-16T13:07:58.006" v="1"/>
          <ac:spMkLst>
            <pc:docMk/>
            <pc:sldMk cId="1752292751" sldId="296"/>
            <ac:spMk id="2" creationId="{00000000-0000-0000-0000-000000000000}"/>
          </ac:spMkLst>
        </pc:spChg>
        <pc:spChg chg="mod">
          <ac:chgData name="Jamimamul" userId="0b176b4ed9944c14" providerId="LiveId" clId="{F536B9D1-6A96-4AF0-B990-E89CA3788237}" dt="2023-10-16T13:10:33.430" v="11"/>
          <ac:spMkLst>
            <pc:docMk/>
            <pc:sldMk cId="1752292751" sldId="296"/>
            <ac:spMk id="3" creationId="{00000000-0000-0000-0000-000000000000}"/>
          </ac:spMkLst>
        </pc:spChg>
        <pc:picChg chg="add del mod">
          <ac:chgData name="Jamimamul" userId="0b176b4ed9944c14" providerId="LiveId" clId="{F536B9D1-6A96-4AF0-B990-E89CA3788237}" dt="2023-10-16T13:12:27.651" v="55" actId="478"/>
          <ac:picMkLst>
            <pc:docMk/>
            <pc:sldMk cId="1752292751" sldId="296"/>
            <ac:picMk id="5" creationId="{D2F159B7-16C9-1672-38E1-F7E30D29AB32}"/>
          </ac:picMkLst>
        </pc:picChg>
      </pc:sldChg>
      <pc:sldChg chg="addSp delSp modSp add mod">
        <pc:chgData name="Jamimamul" userId="0b176b4ed9944c14" providerId="LiveId" clId="{F536B9D1-6A96-4AF0-B990-E89CA3788237}" dt="2023-10-16T13:12:19.342" v="54"/>
        <pc:sldMkLst>
          <pc:docMk/>
          <pc:sldMk cId="3263302179" sldId="297"/>
        </pc:sldMkLst>
        <pc:spChg chg="mod">
          <ac:chgData name="Jamimamul" userId="0b176b4ed9944c14" providerId="LiveId" clId="{F536B9D1-6A96-4AF0-B990-E89CA3788237}" dt="2023-10-16T13:11:41.206" v="40" actId="20577"/>
          <ac:spMkLst>
            <pc:docMk/>
            <pc:sldMk cId="3263302179" sldId="297"/>
            <ac:spMk id="2" creationId="{00000000-0000-0000-0000-000000000000}"/>
          </ac:spMkLst>
        </pc:spChg>
        <pc:spChg chg="mod">
          <ac:chgData name="Jamimamul" userId="0b176b4ed9944c14" providerId="LiveId" clId="{F536B9D1-6A96-4AF0-B990-E89CA3788237}" dt="2023-10-16T13:11:23.900" v="25" actId="20577"/>
          <ac:spMkLst>
            <pc:docMk/>
            <pc:sldMk cId="3263302179" sldId="297"/>
            <ac:spMk id="3" creationId="{00000000-0000-0000-0000-000000000000}"/>
          </ac:spMkLst>
        </pc:spChg>
        <pc:spChg chg="add mod">
          <ac:chgData name="Jamimamul" userId="0b176b4ed9944c14" providerId="LiveId" clId="{F536B9D1-6A96-4AF0-B990-E89CA3788237}" dt="2023-10-16T13:12:19.342" v="54"/>
          <ac:spMkLst>
            <pc:docMk/>
            <pc:sldMk cId="3263302179" sldId="297"/>
            <ac:spMk id="4" creationId="{6DB4D673-4C90-A149-9316-DA9BDA8CDE22}"/>
          </ac:spMkLst>
        </pc:spChg>
        <pc:spChg chg="add del">
          <ac:chgData name="Jamimamul" userId="0b176b4ed9944c14" providerId="LiveId" clId="{F536B9D1-6A96-4AF0-B990-E89CA3788237}" dt="2023-10-16T13:12:07.712" v="51"/>
          <ac:spMkLst>
            <pc:docMk/>
            <pc:sldMk cId="3263302179" sldId="297"/>
            <ac:spMk id="6" creationId="{EC1E9C4E-B424-7190-886F-E3F96631D00D}"/>
          </ac:spMkLst>
        </pc:spChg>
        <pc:spChg chg="add del">
          <ac:chgData name="Jamimamul" userId="0b176b4ed9944c14" providerId="LiveId" clId="{F536B9D1-6A96-4AF0-B990-E89CA3788237}" dt="2023-10-16T13:12:10.250" v="53"/>
          <ac:spMkLst>
            <pc:docMk/>
            <pc:sldMk cId="3263302179" sldId="297"/>
            <ac:spMk id="7" creationId="{31F47AEE-F940-9C99-7BB5-0A375C38E21C}"/>
          </ac:spMkLst>
        </pc:spChg>
        <pc:picChg chg="mod">
          <ac:chgData name="Jamimamul" userId="0b176b4ed9944c14" providerId="LiveId" clId="{F536B9D1-6A96-4AF0-B990-E89CA3788237}" dt="2023-10-16T13:11:32.414" v="27" actId="1076"/>
          <ac:picMkLst>
            <pc:docMk/>
            <pc:sldMk cId="3263302179" sldId="297"/>
            <ac:picMk id="5" creationId="{D2F159B7-16C9-1672-38E1-F7E30D29AB3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C7D0E9A2-24AD-4616-AA9D-C4223DFE324B}"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A875C3-8709-438C-8C6B-AE137136BA79}" type="slidenum">
              <a:rPr lang="en-IN" smtClean="0"/>
              <a:t>‹#›</a:t>
            </a:fld>
            <a:endParaRPr lang="en-IN"/>
          </a:p>
        </p:txBody>
      </p:sp>
    </p:spTree>
    <p:extLst>
      <p:ext uri="{BB962C8B-B14F-4D97-AF65-F5344CB8AC3E}">
        <p14:creationId xmlns:p14="http://schemas.microsoft.com/office/powerpoint/2010/main" val="27489948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7D0E9A2-24AD-4616-AA9D-C4223DFE324B}"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A875C3-8709-438C-8C6B-AE137136BA79}" type="slidenum">
              <a:rPr lang="en-IN" smtClean="0"/>
              <a:t>‹#›</a:t>
            </a:fld>
            <a:endParaRPr lang="en-IN"/>
          </a:p>
        </p:txBody>
      </p:sp>
    </p:spTree>
    <p:extLst>
      <p:ext uri="{BB962C8B-B14F-4D97-AF65-F5344CB8AC3E}">
        <p14:creationId xmlns:p14="http://schemas.microsoft.com/office/powerpoint/2010/main" val="11425384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7D0E9A2-24AD-4616-AA9D-C4223DFE324B}"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A875C3-8709-438C-8C6B-AE137136BA79}" type="slidenum">
              <a:rPr lang="en-IN" smtClean="0"/>
              <a:t>‹#›</a:t>
            </a:fld>
            <a:endParaRPr lang="en-IN"/>
          </a:p>
        </p:txBody>
      </p:sp>
    </p:spTree>
    <p:extLst>
      <p:ext uri="{BB962C8B-B14F-4D97-AF65-F5344CB8AC3E}">
        <p14:creationId xmlns:p14="http://schemas.microsoft.com/office/powerpoint/2010/main" val="2263684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C7D0E9A2-24AD-4616-AA9D-C4223DFE324B}"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A875C3-8709-438C-8C6B-AE137136BA79}" type="slidenum">
              <a:rPr lang="en-IN" smtClean="0"/>
              <a:t>‹#›</a:t>
            </a:fld>
            <a:endParaRPr lang="en-IN"/>
          </a:p>
        </p:txBody>
      </p:sp>
    </p:spTree>
    <p:extLst>
      <p:ext uri="{BB962C8B-B14F-4D97-AF65-F5344CB8AC3E}">
        <p14:creationId xmlns:p14="http://schemas.microsoft.com/office/powerpoint/2010/main" val="2149173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7D0E9A2-24AD-4616-AA9D-C4223DFE324B}" type="datetimeFigureOut">
              <a:rPr lang="en-IN" smtClean="0"/>
              <a:t>22-10-2024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FA875C3-8709-438C-8C6B-AE137136BA79}" type="slidenum">
              <a:rPr lang="en-IN" smtClean="0"/>
              <a:t>‹#›</a:t>
            </a:fld>
            <a:endParaRPr lang="en-IN"/>
          </a:p>
        </p:txBody>
      </p:sp>
    </p:spTree>
    <p:extLst>
      <p:ext uri="{BB962C8B-B14F-4D97-AF65-F5344CB8AC3E}">
        <p14:creationId xmlns:p14="http://schemas.microsoft.com/office/powerpoint/2010/main" val="1980203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7D0E9A2-24AD-4616-AA9D-C4223DFE324B}" type="datetimeFigureOut">
              <a:rPr lang="en-IN" smtClean="0"/>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A875C3-8709-438C-8C6B-AE137136BA79}" type="slidenum">
              <a:rPr lang="en-IN" smtClean="0"/>
              <a:t>‹#›</a:t>
            </a:fld>
            <a:endParaRPr lang="en-IN"/>
          </a:p>
        </p:txBody>
      </p:sp>
    </p:spTree>
    <p:extLst>
      <p:ext uri="{BB962C8B-B14F-4D97-AF65-F5344CB8AC3E}">
        <p14:creationId xmlns:p14="http://schemas.microsoft.com/office/powerpoint/2010/main" val="286970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C7D0E9A2-24AD-4616-AA9D-C4223DFE324B}" type="datetimeFigureOut">
              <a:rPr lang="en-IN" smtClean="0"/>
              <a:t>22-10-2024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FA875C3-8709-438C-8C6B-AE137136BA79}" type="slidenum">
              <a:rPr lang="en-IN" smtClean="0"/>
              <a:t>‹#›</a:t>
            </a:fld>
            <a:endParaRPr lang="en-IN"/>
          </a:p>
        </p:txBody>
      </p:sp>
    </p:spTree>
    <p:extLst>
      <p:ext uri="{BB962C8B-B14F-4D97-AF65-F5344CB8AC3E}">
        <p14:creationId xmlns:p14="http://schemas.microsoft.com/office/powerpoint/2010/main" val="17914062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C7D0E9A2-24AD-4616-AA9D-C4223DFE324B}" type="datetimeFigureOut">
              <a:rPr lang="en-IN" smtClean="0"/>
              <a:t>22-10-2024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FA875C3-8709-438C-8C6B-AE137136BA79}" type="slidenum">
              <a:rPr lang="en-IN" smtClean="0"/>
              <a:t>‹#›</a:t>
            </a:fld>
            <a:endParaRPr lang="en-IN"/>
          </a:p>
        </p:txBody>
      </p:sp>
    </p:spTree>
    <p:extLst>
      <p:ext uri="{BB962C8B-B14F-4D97-AF65-F5344CB8AC3E}">
        <p14:creationId xmlns:p14="http://schemas.microsoft.com/office/powerpoint/2010/main" val="3219400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D0E9A2-24AD-4616-AA9D-C4223DFE324B}" type="datetimeFigureOut">
              <a:rPr lang="en-IN" smtClean="0"/>
              <a:t>22-10-2024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FA875C3-8709-438C-8C6B-AE137136BA79}" type="slidenum">
              <a:rPr lang="en-IN" smtClean="0"/>
              <a:t>‹#›</a:t>
            </a:fld>
            <a:endParaRPr lang="en-IN"/>
          </a:p>
        </p:txBody>
      </p:sp>
    </p:spTree>
    <p:extLst>
      <p:ext uri="{BB962C8B-B14F-4D97-AF65-F5344CB8AC3E}">
        <p14:creationId xmlns:p14="http://schemas.microsoft.com/office/powerpoint/2010/main" val="17676452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D0E9A2-24AD-4616-AA9D-C4223DFE324B}" type="datetimeFigureOut">
              <a:rPr lang="en-IN" smtClean="0"/>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A875C3-8709-438C-8C6B-AE137136BA79}" type="slidenum">
              <a:rPr lang="en-IN" smtClean="0"/>
              <a:t>‹#›</a:t>
            </a:fld>
            <a:endParaRPr lang="en-IN"/>
          </a:p>
        </p:txBody>
      </p:sp>
    </p:spTree>
    <p:extLst>
      <p:ext uri="{BB962C8B-B14F-4D97-AF65-F5344CB8AC3E}">
        <p14:creationId xmlns:p14="http://schemas.microsoft.com/office/powerpoint/2010/main" val="620337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7D0E9A2-24AD-4616-AA9D-C4223DFE324B}" type="datetimeFigureOut">
              <a:rPr lang="en-IN" smtClean="0"/>
              <a:t>22-10-2024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FA875C3-8709-438C-8C6B-AE137136BA79}" type="slidenum">
              <a:rPr lang="en-IN" smtClean="0"/>
              <a:t>‹#›</a:t>
            </a:fld>
            <a:endParaRPr lang="en-IN"/>
          </a:p>
        </p:txBody>
      </p:sp>
    </p:spTree>
    <p:extLst>
      <p:ext uri="{BB962C8B-B14F-4D97-AF65-F5344CB8AC3E}">
        <p14:creationId xmlns:p14="http://schemas.microsoft.com/office/powerpoint/2010/main" val="4064960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D0E9A2-24AD-4616-AA9D-C4223DFE324B}" type="datetimeFigureOut">
              <a:rPr lang="en-IN" smtClean="0"/>
              <a:t>22-10-2024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A875C3-8709-438C-8C6B-AE137136BA79}" type="slidenum">
              <a:rPr lang="en-IN" smtClean="0"/>
              <a:t>‹#›</a:t>
            </a:fld>
            <a:endParaRPr lang="en-IN"/>
          </a:p>
        </p:txBody>
      </p:sp>
    </p:spTree>
    <p:extLst>
      <p:ext uri="{BB962C8B-B14F-4D97-AF65-F5344CB8AC3E}">
        <p14:creationId xmlns:p14="http://schemas.microsoft.com/office/powerpoint/2010/main" val="21380675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w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solidFill>
            <a:schemeClr val="accent5"/>
          </a:solidFill>
        </p:spPr>
        <p:txBody>
          <a:bodyPr/>
          <a:lstStyle/>
          <a:p>
            <a:r>
              <a:rPr lang="en-US" b="1" dirty="0"/>
              <a:t>Exception Handling</a:t>
            </a:r>
            <a:endParaRPr lang="en-IN" b="1" dirty="0"/>
          </a:p>
        </p:txBody>
      </p:sp>
      <p:sp>
        <p:nvSpPr>
          <p:cNvPr id="3" name="Subtitle 2"/>
          <p:cNvSpPr>
            <a:spLocks noGrp="1"/>
          </p:cNvSpPr>
          <p:nvPr>
            <p:ph type="subTitle" idx="1"/>
          </p:nvPr>
        </p:nvSpPr>
        <p:spPr/>
        <p:txBody>
          <a:bodyPr/>
          <a:lstStyle/>
          <a:p>
            <a:endParaRPr lang="en-IN" dirty="0"/>
          </a:p>
        </p:txBody>
      </p:sp>
      <p:sp>
        <p:nvSpPr>
          <p:cNvPr id="4" name="TextBox 3"/>
          <p:cNvSpPr txBox="1"/>
          <p:nvPr/>
        </p:nvSpPr>
        <p:spPr>
          <a:xfrm>
            <a:off x="1" y="5349875"/>
            <a:ext cx="12191999" cy="1200329"/>
          </a:xfrm>
          <a:prstGeom prst="rect">
            <a:avLst/>
          </a:prstGeom>
          <a:noFill/>
        </p:spPr>
        <p:txBody>
          <a:bodyPr wrap="square" rtlCol="0">
            <a:spAutoFit/>
          </a:bodyPr>
          <a:lstStyle/>
          <a:p>
            <a:pPr algn="ctr"/>
            <a:r>
              <a:rPr lang="en-US" dirty="0"/>
              <a:t>Acknowledgment</a:t>
            </a:r>
          </a:p>
          <a:p>
            <a:pPr algn="ctr"/>
            <a:r>
              <a:rPr lang="en-US" dirty="0"/>
              <a:t>The contents of the slides are taken from the followings:</a:t>
            </a:r>
          </a:p>
          <a:p>
            <a:pPr marL="457200" indent="-457200" algn="ctr">
              <a:buAutoNum type="alphaLcParenBoth"/>
            </a:pPr>
            <a:r>
              <a:rPr lang="en-US" dirty="0"/>
              <a:t>Java- One Step Ahead by A. Seth and B.L. </a:t>
            </a:r>
            <a:r>
              <a:rPr lang="en-US" dirty="0" err="1"/>
              <a:t>Juneja</a:t>
            </a:r>
            <a:endParaRPr lang="en-US" dirty="0"/>
          </a:p>
          <a:p>
            <a:pPr marL="457200" indent="-457200" algn="ctr">
              <a:buAutoNum type="alphaLcParenBoth"/>
            </a:pPr>
            <a:r>
              <a:rPr lang="en-US" dirty="0"/>
              <a:t>The Complete Reference by H. </a:t>
            </a:r>
            <a:r>
              <a:rPr lang="en-US" dirty="0" err="1"/>
              <a:t>Schildt</a:t>
            </a:r>
            <a:endParaRPr lang="en-IN" dirty="0"/>
          </a:p>
        </p:txBody>
      </p:sp>
    </p:spTree>
    <p:extLst>
      <p:ext uri="{BB962C8B-B14F-4D97-AF65-F5344CB8AC3E}">
        <p14:creationId xmlns:p14="http://schemas.microsoft.com/office/powerpoint/2010/main" val="23362579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6561"/>
          </a:xfrm>
          <a:solidFill>
            <a:schemeClr val="accent6"/>
          </a:solidFill>
        </p:spPr>
        <p:txBody>
          <a:bodyPr/>
          <a:lstStyle/>
          <a:p>
            <a:pPr algn="ctr"/>
            <a:r>
              <a:rPr lang="en-US" altLang="en-US" b="1" dirty="0">
                <a:latin typeface="Calibri" panose="020F0502020204030204" pitchFamily="34" charset="0"/>
              </a:rPr>
              <a:t>Hierarchy of Standard Exception Classes</a:t>
            </a:r>
            <a:endParaRPr lang="en-IN" altLang="en-US" b="1" dirty="0">
              <a:solidFill>
                <a:srgbClr val="002060"/>
              </a:solidFill>
              <a:latin typeface="Calibri" panose="020F0502020204030204" pitchFamily="34" charset="0"/>
            </a:endParaRPr>
          </a:p>
        </p:txBody>
      </p:sp>
      <p:sp>
        <p:nvSpPr>
          <p:cNvPr id="3" name="Content Placeholder 2"/>
          <p:cNvSpPr>
            <a:spLocks noGrp="1"/>
          </p:cNvSpPr>
          <p:nvPr>
            <p:ph idx="1"/>
          </p:nvPr>
        </p:nvSpPr>
        <p:spPr>
          <a:xfrm>
            <a:off x="506437" y="1108173"/>
            <a:ext cx="11127545" cy="5250424"/>
          </a:xfrm>
        </p:spPr>
        <p:txBody>
          <a:bodyPr>
            <a:normAutofit/>
          </a:bodyPr>
          <a:lstStyle/>
          <a:p>
            <a:pPr marL="533400" indent="-533400" algn="just"/>
            <a:r>
              <a:rPr lang="en-US" altLang="en-US" dirty="0">
                <a:latin typeface="Calibri" panose="020F0502020204030204" pitchFamily="34" charset="0"/>
              </a:rPr>
              <a:t>This can be done in two ways:</a:t>
            </a:r>
          </a:p>
          <a:p>
            <a:pPr marL="457200" lvl="1" indent="0" algn="just">
              <a:buNone/>
            </a:pPr>
            <a:r>
              <a:rPr lang="en-US" altLang="en-US" dirty="0">
                <a:latin typeface="Calibri" panose="020F0502020204030204" pitchFamily="34" charset="0"/>
              </a:rPr>
              <a:t>1. The method provides the exception handler in the form of appropriate try–catch blocks.</a:t>
            </a:r>
          </a:p>
          <a:p>
            <a:pPr marL="457200" lvl="1" indent="0" algn="just">
              <a:buNone/>
            </a:pPr>
            <a:r>
              <a:rPr lang="en-US" altLang="en-US" dirty="0">
                <a:latin typeface="Calibri" panose="020F0502020204030204" pitchFamily="34" charset="0"/>
              </a:rPr>
              <a:t>2. The method may simply declare the list of exceptions that the method may throw with throws clause in the header of the method.   In this case, the method need not provide any exception handler.  </a:t>
            </a:r>
          </a:p>
          <a:p>
            <a:pPr marL="457200" lvl="1" indent="0" algn="just">
              <a:buNone/>
            </a:pPr>
            <a:r>
              <a:rPr lang="en-US" altLang="en-US" dirty="0">
                <a:latin typeface="Calibri" panose="020F0502020204030204" pitchFamily="34" charset="0"/>
              </a:rPr>
              <a:t>It is a reminder for those who use the method to provide the appropriate exception handler. </a:t>
            </a:r>
          </a:p>
          <a:p>
            <a:pPr marL="457200" lvl="1" indent="0" algn="just">
              <a:buNone/>
            </a:pPr>
            <a:r>
              <a:rPr lang="en-US" altLang="en-US" dirty="0">
                <a:latin typeface="Calibri" panose="020F0502020204030204" pitchFamily="34" charset="0"/>
              </a:rPr>
              <a:t>If a method does not follow either of the aforementioned ways, the compilation will result in an error.</a:t>
            </a:r>
          </a:p>
        </p:txBody>
      </p:sp>
    </p:spTree>
    <p:extLst>
      <p:ext uri="{BB962C8B-B14F-4D97-AF65-F5344CB8AC3E}">
        <p14:creationId xmlns:p14="http://schemas.microsoft.com/office/powerpoint/2010/main" val="42507662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6561"/>
          </a:xfrm>
          <a:solidFill>
            <a:schemeClr val="accent6"/>
          </a:solidFill>
        </p:spPr>
        <p:txBody>
          <a:bodyPr/>
          <a:lstStyle/>
          <a:p>
            <a:pPr algn="ctr"/>
            <a:r>
              <a:rPr lang="en-IN" b="1" dirty="0"/>
              <a:t>Uncaught Exceptions</a:t>
            </a:r>
            <a:endParaRPr lang="en-IN" dirty="0"/>
          </a:p>
        </p:txBody>
      </p:sp>
      <p:sp>
        <p:nvSpPr>
          <p:cNvPr id="3" name="Content Placeholder 2"/>
          <p:cNvSpPr>
            <a:spLocks noGrp="1"/>
          </p:cNvSpPr>
          <p:nvPr>
            <p:ph idx="1"/>
          </p:nvPr>
        </p:nvSpPr>
        <p:spPr>
          <a:xfrm>
            <a:off x="506437" y="1108173"/>
            <a:ext cx="11127545" cy="5250424"/>
          </a:xfrm>
        </p:spPr>
        <p:txBody>
          <a:bodyPr>
            <a:normAutofit/>
          </a:bodyPr>
          <a:lstStyle/>
          <a:p>
            <a:pPr algn="just"/>
            <a:r>
              <a:rPr lang="en-US" dirty="0"/>
              <a:t>Let’s try to understand the problem if we don’t use try-catch block.\</a:t>
            </a:r>
          </a:p>
          <a:p>
            <a:pPr algn="just"/>
            <a:endParaRPr lang="en-US" dirty="0"/>
          </a:p>
          <a:p>
            <a:pPr algn="just"/>
            <a:endParaRPr lang="en-US" dirty="0"/>
          </a:p>
          <a:p>
            <a:pPr algn="just"/>
            <a:endParaRPr lang="en-US" dirty="0"/>
          </a:p>
          <a:p>
            <a:pPr algn="just"/>
            <a:endParaRPr lang="en-US" dirty="0"/>
          </a:p>
          <a:p>
            <a:pPr marL="0" indent="0" algn="just">
              <a:buNone/>
            </a:pPr>
            <a:r>
              <a:rPr lang="en-US" dirty="0"/>
              <a:t>Output:</a:t>
            </a:r>
          </a:p>
          <a:p>
            <a:pPr marL="0" indent="0" algn="just">
              <a:buNone/>
            </a:pPr>
            <a:endParaRPr lang="en-US" dirty="0"/>
          </a:p>
          <a:p>
            <a:pPr algn="just"/>
            <a:r>
              <a:rPr lang="en-US" dirty="0"/>
              <a:t>As displayed in the above example, rest of the code is not executed (in such case, rest of the code… statement is not printed). There can be 100 lines of code after exception. So all the code after exception will not be executed.</a:t>
            </a:r>
          </a:p>
          <a:p>
            <a:pPr marL="0" indent="0" algn="just">
              <a:buNone/>
            </a:pPr>
            <a:endParaRPr lang="en-US" dirty="0"/>
          </a:p>
        </p:txBody>
      </p:sp>
      <p:pic>
        <p:nvPicPr>
          <p:cNvPr id="4" name="Picture 3"/>
          <p:cNvPicPr>
            <a:picLocks noChangeAspect="1"/>
          </p:cNvPicPr>
          <p:nvPr/>
        </p:nvPicPr>
        <p:blipFill>
          <a:blip r:embed="rId2"/>
          <a:stretch>
            <a:fillRect/>
          </a:stretch>
        </p:blipFill>
        <p:spPr>
          <a:xfrm>
            <a:off x="345485" y="1457189"/>
            <a:ext cx="7479628" cy="2161222"/>
          </a:xfrm>
          <a:prstGeom prst="rect">
            <a:avLst/>
          </a:prstGeom>
        </p:spPr>
      </p:pic>
      <p:pic>
        <p:nvPicPr>
          <p:cNvPr id="5" name="Picture 4"/>
          <p:cNvPicPr>
            <a:picLocks noChangeAspect="1"/>
          </p:cNvPicPr>
          <p:nvPr/>
        </p:nvPicPr>
        <p:blipFill>
          <a:blip r:embed="rId3"/>
          <a:stretch>
            <a:fillRect/>
          </a:stretch>
        </p:blipFill>
        <p:spPr>
          <a:xfrm>
            <a:off x="1891098" y="3618411"/>
            <a:ext cx="7838450" cy="1041344"/>
          </a:xfrm>
          <a:prstGeom prst="rect">
            <a:avLst/>
          </a:prstGeom>
        </p:spPr>
      </p:pic>
    </p:spTree>
    <p:extLst>
      <p:ext uri="{BB962C8B-B14F-4D97-AF65-F5344CB8AC3E}">
        <p14:creationId xmlns:p14="http://schemas.microsoft.com/office/powerpoint/2010/main" val="2528910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6561"/>
          </a:xfrm>
          <a:solidFill>
            <a:schemeClr val="accent6"/>
          </a:solidFill>
        </p:spPr>
        <p:txBody>
          <a:bodyPr/>
          <a:lstStyle/>
          <a:p>
            <a:pPr algn="ctr"/>
            <a:r>
              <a:rPr lang="en-IN" b="1" dirty="0"/>
              <a:t>Using try and catch block</a:t>
            </a:r>
            <a:endParaRPr lang="en-IN" dirty="0"/>
          </a:p>
        </p:txBody>
      </p:sp>
      <p:sp>
        <p:nvSpPr>
          <p:cNvPr id="3" name="Content Placeholder 2"/>
          <p:cNvSpPr>
            <a:spLocks noGrp="1"/>
          </p:cNvSpPr>
          <p:nvPr>
            <p:ph idx="1"/>
          </p:nvPr>
        </p:nvSpPr>
        <p:spPr>
          <a:xfrm>
            <a:off x="506437" y="1108173"/>
            <a:ext cx="11127545" cy="5250424"/>
          </a:xfrm>
        </p:spPr>
        <p:txBody>
          <a:bodyPr>
            <a:normAutofit/>
          </a:bodyPr>
          <a:lstStyle/>
          <a:p>
            <a:pPr algn="just"/>
            <a:r>
              <a:rPr lang="en-US" dirty="0"/>
              <a:t>Let’s see the solution of above problem by java try-catch block.</a:t>
            </a:r>
          </a:p>
          <a:p>
            <a:pPr algn="just"/>
            <a:endParaRPr lang="en-US" dirty="0"/>
          </a:p>
          <a:p>
            <a:pPr algn="just"/>
            <a:endParaRPr lang="en-US" dirty="0"/>
          </a:p>
          <a:p>
            <a:pPr algn="just"/>
            <a:endParaRPr lang="en-US" dirty="0"/>
          </a:p>
          <a:p>
            <a:pPr algn="just"/>
            <a:endParaRPr lang="en-US" dirty="0"/>
          </a:p>
          <a:p>
            <a:pPr marL="0" indent="0" algn="just">
              <a:buNone/>
            </a:pPr>
            <a:endParaRPr lang="en-US" dirty="0"/>
          </a:p>
          <a:p>
            <a:pPr algn="just"/>
            <a:r>
              <a:rPr lang="en-US" dirty="0"/>
              <a:t>Output: </a:t>
            </a:r>
          </a:p>
          <a:p>
            <a:pPr algn="just"/>
            <a:endParaRPr lang="en-US" dirty="0"/>
          </a:p>
        </p:txBody>
      </p:sp>
      <p:pic>
        <p:nvPicPr>
          <p:cNvPr id="4" name="Picture 3"/>
          <p:cNvPicPr>
            <a:picLocks noChangeAspect="1"/>
          </p:cNvPicPr>
          <p:nvPr/>
        </p:nvPicPr>
        <p:blipFill>
          <a:blip r:embed="rId2"/>
          <a:stretch>
            <a:fillRect/>
          </a:stretch>
        </p:blipFill>
        <p:spPr>
          <a:xfrm>
            <a:off x="1047749" y="1671774"/>
            <a:ext cx="7999039" cy="2586717"/>
          </a:xfrm>
          <a:prstGeom prst="rect">
            <a:avLst/>
          </a:prstGeom>
        </p:spPr>
      </p:pic>
      <p:pic>
        <p:nvPicPr>
          <p:cNvPr id="5" name="Picture 4"/>
          <p:cNvPicPr>
            <a:picLocks noChangeAspect="1"/>
          </p:cNvPicPr>
          <p:nvPr/>
        </p:nvPicPr>
        <p:blipFill>
          <a:blip r:embed="rId3"/>
          <a:stretch>
            <a:fillRect/>
          </a:stretch>
        </p:blipFill>
        <p:spPr>
          <a:xfrm>
            <a:off x="2205854" y="3927026"/>
            <a:ext cx="8835635" cy="1246154"/>
          </a:xfrm>
          <a:prstGeom prst="rect">
            <a:avLst/>
          </a:prstGeom>
        </p:spPr>
      </p:pic>
    </p:spTree>
    <p:extLst>
      <p:ext uri="{BB962C8B-B14F-4D97-AF65-F5344CB8AC3E}">
        <p14:creationId xmlns:p14="http://schemas.microsoft.com/office/powerpoint/2010/main" val="19837282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6561"/>
          </a:xfrm>
          <a:solidFill>
            <a:schemeClr val="accent6"/>
          </a:solidFill>
        </p:spPr>
        <p:txBody>
          <a:bodyPr/>
          <a:lstStyle/>
          <a:p>
            <a:pPr algn="ctr"/>
            <a:r>
              <a:rPr lang="en-US" dirty="0"/>
              <a:t>try{} block</a:t>
            </a:r>
            <a:endParaRPr lang="en-IN" dirty="0"/>
          </a:p>
        </p:txBody>
      </p:sp>
      <p:sp>
        <p:nvSpPr>
          <p:cNvPr id="3" name="Content Placeholder 2"/>
          <p:cNvSpPr>
            <a:spLocks noGrp="1"/>
          </p:cNvSpPr>
          <p:nvPr>
            <p:ph idx="1"/>
          </p:nvPr>
        </p:nvSpPr>
        <p:spPr>
          <a:xfrm>
            <a:off x="506437" y="1108173"/>
            <a:ext cx="11127545" cy="5250424"/>
          </a:xfrm>
        </p:spPr>
        <p:txBody>
          <a:bodyPr>
            <a:normAutofit/>
          </a:bodyPr>
          <a:lstStyle/>
          <a:p>
            <a:pPr marL="533400" indent="-533400" algn="just">
              <a:buFontTx/>
              <a:buChar char="•"/>
            </a:pPr>
            <a:r>
              <a:rPr lang="en-US" altLang="en-US" dirty="0">
                <a:latin typeface="Calibri" panose="020F0502020204030204" pitchFamily="34" charset="0"/>
              </a:rPr>
              <a:t>The program code that is most likely to create exceptions is kept in the try block, which is followed by the catch block to handle the exception. </a:t>
            </a:r>
          </a:p>
          <a:p>
            <a:pPr marL="533400" indent="-533400" algn="just">
              <a:buFontTx/>
              <a:buChar char="•"/>
            </a:pPr>
            <a:r>
              <a:rPr lang="en-US" altLang="en-US" dirty="0">
                <a:latin typeface="Calibri" panose="020F0502020204030204" pitchFamily="34" charset="0"/>
              </a:rPr>
              <a:t>In normal execution, the statements are executed and if there are no exceptions, the program flow goes to the code line after the catch blocks. </a:t>
            </a:r>
          </a:p>
          <a:p>
            <a:pPr marL="533400" indent="-533400" algn="just">
              <a:buFontTx/>
              <a:buChar char="•"/>
            </a:pPr>
            <a:r>
              <a:rPr lang="en-US" altLang="en-US" dirty="0">
                <a:latin typeface="Calibri" panose="020F0502020204030204" pitchFamily="34" charset="0"/>
              </a:rPr>
              <a:t>However, if there is an exception, an exception object is thrown from the try block. </a:t>
            </a:r>
          </a:p>
          <a:p>
            <a:pPr marL="533400" indent="-533400" algn="just">
              <a:buFontTx/>
              <a:buChar char="•"/>
            </a:pPr>
            <a:r>
              <a:rPr lang="en-US" altLang="en-US" dirty="0">
                <a:latin typeface="Calibri" panose="020F0502020204030204" pitchFamily="34" charset="0"/>
              </a:rPr>
              <a:t>Its data members keep the information about the </a:t>
            </a:r>
            <a:r>
              <a:rPr lang="en-US" altLang="en-US" i="1" dirty="0">
                <a:latin typeface="Calibri" panose="020F0502020204030204" pitchFamily="34" charset="0"/>
              </a:rPr>
              <a:t>type </a:t>
            </a:r>
            <a:r>
              <a:rPr lang="en-US" altLang="en-US" dirty="0">
                <a:latin typeface="Calibri" panose="020F0502020204030204" pitchFamily="34" charset="0"/>
              </a:rPr>
              <a:t>of exception thrown. </a:t>
            </a:r>
          </a:p>
          <a:p>
            <a:pPr marL="533400" indent="-533400" algn="just">
              <a:buFontTx/>
              <a:buChar char="•"/>
            </a:pPr>
            <a:r>
              <a:rPr lang="en-US" altLang="en-US" dirty="0">
                <a:latin typeface="Calibri" panose="020F0502020204030204" pitchFamily="34" charset="0"/>
              </a:rPr>
              <a:t>The program flow comes out of the try block and searches for an appropriate catch block with the same </a:t>
            </a:r>
            <a:r>
              <a:rPr lang="en-US" altLang="en-US" i="1" dirty="0">
                <a:latin typeface="Calibri" panose="020F0502020204030204" pitchFamily="34" charset="0"/>
              </a:rPr>
              <a:t>type </a:t>
            </a:r>
            <a:r>
              <a:rPr lang="en-US" altLang="en-US" dirty="0">
                <a:latin typeface="Calibri" panose="020F0502020204030204" pitchFamily="34" charset="0"/>
              </a:rPr>
              <a:t>as its argument.</a:t>
            </a:r>
          </a:p>
        </p:txBody>
      </p:sp>
    </p:spTree>
    <p:extLst>
      <p:ext uri="{BB962C8B-B14F-4D97-AF65-F5344CB8AC3E}">
        <p14:creationId xmlns:p14="http://schemas.microsoft.com/office/powerpoint/2010/main" val="11412372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6561"/>
          </a:xfrm>
          <a:solidFill>
            <a:schemeClr val="accent6"/>
          </a:solidFill>
        </p:spPr>
        <p:txBody>
          <a:bodyPr/>
          <a:lstStyle/>
          <a:p>
            <a:pPr algn="ctr"/>
            <a:r>
              <a:rPr lang="en-US" dirty="0"/>
              <a:t>catch{} block</a:t>
            </a:r>
            <a:endParaRPr lang="en-IN" dirty="0"/>
          </a:p>
        </p:txBody>
      </p:sp>
      <p:sp>
        <p:nvSpPr>
          <p:cNvPr id="3" name="Content Placeholder 2"/>
          <p:cNvSpPr>
            <a:spLocks noGrp="1"/>
          </p:cNvSpPr>
          <p:nvPr>
            <p:ph idx="1"/>
          </p:nvPr>
        </p:nvSpPr>
        <p:spPr>
          <a:xfrm>
            <a:off x="506437" y="1108173"/>
            <a:ext cx="11127545" cy="5250424"/>
          </a:xfrm>
        </p:spPr>
        <p:txBody>
          <a:bodyPr>
            <a:normAutofit/>
          </a:bodyPr>
          <a:lstStyle/>
          <a:p>
            <a:pPr marL="533400" indent="-533400" algn="just">
              <a:buFontTx/>
              <a:buChar char="•"/>
            </a:pPr>
            <a:r>
              <a:rPr lang="en-US" altLang="en-US" dirty="0">
                <a:latin typeface="Calibri" panose="020F0502020204030204" pitchFamily="34" charset="0"/>
              </a:rPr>
              <a:t>A catch block is meant to catch the exception if the </a:t>
            </a:r>
            <a:r>
              <a:rPr lang="en-US" altLang="en-US" i="1" dirty="0">
                <a:latin typeface="Calibri" panose="020F0502020204030204" pitchFamily="34" charset="0"/>
              </a:rPr>
              <a:t>type </a:t>
            </a:r>
            <a:r>
              <a:rPr lang="en-US" altLang="en-US" dirty="0">
                <a:latin typeface="Calibri" panose="020F0502020204030204" pitchFamily="34" charset="0"/>
              </a:rPr>
              <a:t>of its argument matches with the </a:t>
            </a:r>
            <a:r>
              <a:rPr lang="en-US" altLang="en-US" i="1" dirty="0">
                <a:latin typeface="Calibri" panose="020F0502020204030204" pitchFamily="34" charset="0"/>
              </a:rPr>
              <a:t>type </a:t>
            </a:r>
            <a:r>
              <a:rPr lang="en-US" altLang="en-US" dirty="0">
                <a:latin typeface="Calibri" panose="020F0502020204030204" pitchFamily="34" charset="0"/>
              </a:rPr>
              <a:t>of exception thrown.</a:t>
            </a:r>
          </a:p>
          <a:p>
            <a:pPr marL="533400" indent="-533400" algn="just">
              <a:buFontTx/>
              <a:buChar char="•"/>
            </a:pPr>
            <a:r>
              <a:rPr lang="en-US" altLang="en-US" dirty="0">
                <a:latin typeface="Calibri" panose="020F0502020204030204" pitchFamily="34" charset="0"/>
              </a:rPr>
              <a:t>If the </a:t>
            </a:r>
            <a:r>
              <a:rPr lang="en-US" altLang="en-US" i="1" dirty="0">
                <a:latin typeface="Calibri" panose="020F0502020204030204" pitchFamily="34" charset="0"/>
              </a:rPr>
              <a:t>type </a:t>
            </a:r>
            <a:r>
              <a:rPr lang="en-US" altLang="en-US" dirty="0">
                <a:latin typeface="Calibri" panose="020F0502020204030204" pitchFamily="34" charset="0"/>
              </a:rPr>
              <a:t>of exception does not match the </a:t>
            </a:r>
            <a:r>
              <a:rPr lang="en-US" altLang="en-US" i="1" dirty="0">
                <a:latin typeface="Calibri" panose="020F0502020204030204" pitchFamily="34" charset="0"/>
              </a:rPr>
              <a:t>type </a:t>
            </a:r>
            <a:r>
              <a:rPr lang="en-US" altLang="en-US" dirty="0">
                <a:latin typeface="Calibri" panose="020F0502020204030204" pitchFamily="34" charset="0"/>
              </a:rPr>
              <a:t>of the first catch block, the program flow checks the other catch blocks one by one. </a:t>
            </a:r>
          </a:p>
          <a:p>
            <a:pPr marL="533400" indent="-533400" algn="just">
              <a:buFontTx/>
              <a:buChar char="•"/>
            </a:pPr>
            <a:r>
              <a:rPr lang="en-US" altLang="en-US" dirty="0">
                <a:latin typeface="Calibri" panose="020F0502020204030204" pitchFamily="34" charset="0"/>
              </a:rPr>
              <a:t>If the </a:t>
            </a:r>
            <a:r>
              <a:rPr lang="en-US" altLang="en-US" i="1" dirty="0">
                <a:latin typeface="Calibri" panose="020F0502020204030204" pitchFamily="34" charset="0"/>
              </a:rPr>
              <a:t>type </a:t>
            </a:r>
            <a:r>
              <a:rPr lang="en-US" altLang="en-US" dirty="0">
                <a:latin typeface="Calibri" panose="020F0502020204030204" pitchFamily="34" charset="0"/>
              </a:rPr>
              <a:t>of a catch block matches, its statements are executed. </a:t>
            </a:r>
          </a:p>
          <a:p>
            <a:pPr marL="533400" indent="-533400" algn="just">
              <a:buFontTx/>
              <a:buChar char="•"/>
            </a:pPr>
            <a:r>
              <a:rPr lang="en-US" altLang="en-US" dirty="0">
                <a:latin typeface="Calibri" panose="020F0502020204030204" pitchFamily="34" charset="0"/>
              </a:rPr>
              <a:t>If none matches, the program flow records the </a:t>
            </a:r>
            <a:r>
              <a:rPr lang="en-US" altLang="en-US" i="1" dirty="0">
                <a:latin typeface="Calibri" panose="020F0502020204030204" pitchFamily="34" charset="0"/>
              </a:rPr>
              <a:t>type </a:t>
            </a:r>
            <a:r>
              <a:rPr lang="en-US" altLang="en-US" dirty="0">
                <a:latin typeface="Calibri" panose="020F0502020204030204" pitchFamily="34" charset="0"/>
              </a:rPr>
              <a:t>of exception, executes the finally block, and terminates the program.</a:t>
            </a:r>
          </a:p>
        </p:txBody>
      </p:sp>
    </p:spTree>
    <p:extLst>
      <p:ext uri="{BB962C8B-B14F-4D97-AF65-F5344CB8AC3E}">
        <p14:creationId xmlns:p14="http://schemas.microsoft.com/office/powerpoint/2010/main" val="42151714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6561"/>
          </a:xfrm>
          <a:solidFill>
            <a:schemeClr val="accent6"/>
          </a:solidFill>
        </p:spPr>
        <p:txBody>
          <a:bodyPr/>
          <a:lstStyle/>
          <a:p>
            <a:pPr algn="ctr"/>
            <a:r>
              <a:rPr lang="en-US" dirty="0"/>
              <a:t>finally{} block</a:t>
            </a:r>
            <a:endParaRPr lang="en-IN" dirty="0"/>
          </a:p>
        </p:txBody>
      </p:sp>
      <p:sp>
        <p:nvSpPr>
          <p:cNvPr id="3" name="Content Placeholder 2"/>
          <p:cNvSpPr>
            <a:spLocks noGrp="1"/>
          </p:cNvSpPr>
          <p:nvPr>
            <p:ph idx="1"/>
          </p:nvPr>
        </p:nvSpPr>
        <p:spPr>
          <a:xfrm>
            <a:off x="506437" y="1108173"/>
            <a:ext cx="11127545" cy="5250424"/>
          </a:xfrm>
        </p:spPr>
        <p:txBody>
          <a:bodyPr>
            <a:normAutofit/>
          </a:bodyPr>
          <a:lstStyle/>
          <a:p>
            <a:pPr marL="533400" indent="-533400" algn="just">
              <a:buFontTx/>
              <a:buChar char="•"/>
            </a:pPr>
            <a:r>
              <a:rPr lang="en-US" altLang="en-US" dirty="0">
                <a:latin typeface="Calibri" panose="020F0502020204030204" pitchFamily="34" charset="0"/>
              </a:rPr>
              <a:t>This is the block of statements that is always executed even when there is an exceptional condition, which may or may not have been caught or dealt with. </a:t>
            </a:r>
          </a:p>
          <a:p>
            <a:pPr marL="533400" indent="-533400" algn="just">
              <a:buFontTx/>
              <a:buChar char="•"/>
            </a:pPr>
            <a:r>
              <a:rPr lang="en-US" altLang="en-US" dirty="0">
                <a:latin typeface="Calibri" panose="020F0502020204030204" pitchFamily="34" charset="0"/>
              </a:rPr>
              <a:t>Thus, finally block can be used as a tool for the clean up operations and for recovering the memory resources. </a:t>
            </a:r>
          </a:p>
          <a:p>
            <a:pPr marL="533400" indent="-533400" algn="just">
              <a:buFontTx/>
              <a:buChar char="•"/>
            </a:pPr>
            <a:r>
              <a:rPr lang="en-US" altLang="en-US" dirty="0">
                <a:latin typeface="Calibri" panose="020F0502020204030204" pitchFamily="34" charset="0"/>
              </a:rPr>
              <a:t>For this, the resources should be closed in the finally block. </a:t>
            </a:r>
          </a:p>
          <a:p>
            <a:pPr marL="533400" indent="-533400" algn="just">
              <a:buFontTx/>
              <a:buChar char="•"/>
            </a:pPr>
            <a:r>
              <a:rPr lang="en-US" altLang="en-US" dirty="0">
                <a:latin typeface="Calibri" panose="020F0502020204030204" pitchFamily="34" charset="0"/>
              </a:rPr>
              <a:t>This will also guard against situations when the closing operations are bypassed by statements such as continue, break, or return.</a:t>
            </a:r>
          </a:p>
          <a:p>
            <a:r>
              <a:rPr lang="en-US" dirty="0"/>
              <a:t>    The </a:t>
            </a:r>
            <a:r>
              <a:rPr lang="en-US" b="1" dirty="0"/>
              <a:t>finally </a:t>
            </a:r>
            <a:r>
              <a:rPr lang="en-US" dirty="0"/>
              <a:t>clause is optional. However, each </a:t>
            </a:r>
            <a:r>
              <a:rPr lang="en-US" b="1" dirty="0"/>
              <a:t>try </a:t>
            </a:r>
            <a:r>
              <a:rPr lang="en-US" dirty="0"/>
              <a:t>statement requires at least one </a:t>
            </a:r>
            <a:r>
              <a:rPr lang="en-US" b="1" dirty="0"/>
              <a:t>catch </a:t>
            </a:r>
            <a:r>
              <a:rPr lang="en-US" dirty="0"/>
              <a:t>or a </a:t>
            </a:r>
            <a:r>
              <a:rPr lang="en-US" b="1" dirty="0"/>
              <a:t>finally </a:t>
            </a:r>
            <a:r>
              <a:rPr lang="en-US" dirty="0"/>
              <a:t>clause.</a:t>
            </a:r>
            <a:endParaRPr lang="en-US" altLang="en-US" dirty="0">
              <a:latin typeface="Calibri" panose="020F0502020204030204" pitchFamily="34" charset="0"/>
            </a:endParaRPr>
          </a:p>
        </p:txBody>
      </p:sp>
    </p:spTree>
    <p:extLst>
      <p:ext uri="{BB962C8B-B14F-4D97-AF65-F5344CB8AC3E}">
        <p14:creationId xmlns:p14="http://schemas.microsoft.com/office/powerpoint/2010/main" val="26120317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6561"/>
          </a:xfrm>
          <a:solidFill>
            <a:schemeClr val="accent6"/>
          </a:solidFill>
        </p:spPr>
        <p:txBody>
          <a:bodyPr/>
          <a:lstStyle/>
          <a:p>
            <a:pPr algn="ctr"/>
            <a:r>
              <a:rPr lang="en-US" dirty="0"/>
              <a:t>try, catch and finally block</a:t>
            </a:r>
            <a:endParaRPr lang="en-IN" dirty="0"/>
          </a:p>
        </p:txBody>
      </p:sp>
      <p:pic>
        <p:nvPicPr>
          <p:cNvPr id="5"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9214" y="1158239"/>
            <a:ext cx="8432602" cy="50204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64742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6561"/>
          </a:xfrm>
          <a:solidFill>
            <a:schemeClr val="accent6"/>
          </a:solidFill>
        </p:spPr>
        <p:txBody>
          <a:bodyPr/>
          <a:lstStyle/>
          <a:p>
            <a:pPr algn="ctr"/>
            <a:r>
              <a:rPr lang="en-US" dirty="0"/>
              <a:t>Example: try, catch and finally block</a:t>
            </a:r>
            <a:endParaRPr lang="en-IN" dirty="0"/>
          </a:p>
        </p:txBody>
      </p:sp>
      <p:pic>
        <p:nvPicPr>
          <p:cNvPr id="6" name="Picture 5"/>
          <p:cNvPicPr>
            <a:picLocks noChangeAspect="1"/>
          </p:cNvPicPr>
          <p:nvPr/>
        </p:nvPicPr>
        <p:blipFill>
          <a:blip r:embed="rId2"/>
          <a:stretch>
            <a:fillRect/>
          </a:stretch>
        </p:blipFill>
        <p:spPr>
          <a:xfrm>
            <a:off x="1264307" y="964200"/>
            <a:ext cx="9663385" cy="5727419"/>
          </a:xfrm>
          <a:prstGeom prst="rect">
            <a:avLst/>
          </a:prstGeom>
        </p:spPr>
      </p:pic>
    </p:spTree>
    <p:extLst>
      <p:ext uri="{BB962C8B-B14F-4D97-AF65-F5344CB8AC3E}">
        <p14:creationId xmlns:p14="http://schemas.microsoft.com/office/powerpoint/2010/main" val="1778074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6561"/>
          </a:xfrm>
          <a:solidFill>
            <a:schemeClr val="accent6"/>
          </a:solidFill>
        </p:spPr>
        <p:txBody>
          <a:bodyPr/>
          <a:lstStyle/>
          <a:p>
            <a:pPr algn="ctr" fontAlgn="base"/>
            <a:r>
              <a:rPr lang="en-US" b="1" dirty="0"/>
              <a:t>Internal working of java try-catch block</a:t>
            </a:r>
            <a:endParaRPr lang="en-US" dirty="0"/>
          </a:p>
        </p:txBody>
      </p:sp>
      <p:sp>
        <p:nvSpPr>
          <p:cNvPr id="3" name="Content Placeholder 2"/>
          <p:cNvSpPr>
            <a:spLocks noGrp="1"/>
          </p:cNvSpPr>
          <p:nvPr>
            <p:ph idx="1"/>
          </p:nvPr>
        </p:nvSpPr>
        <p:spPr>
          <a:xfrm>
            <a:off x="506437" y="1108173"/>
            <a:ext cx="11127545" cy="5250424"/>
          </a:xfrm>
        </p:spPr>
        <p:txBody>
          <a:bodyPr>
            <a:normAutofit/>
          </a:bodyPr>
          <a:lstStyle/>
          <a:p>
            <a:pPr fontAlgn="base"/>
            <a:r>
              <a:rPr lang="en-US" dirty="0"/>
              <a:t>The JVM firstly checks whether the exception is handled or not. If exception is not handled, JVM provides a default exception handler that performs the following tasks:</a:t>
            </a:r>
          </a:p>
          <a:p>
            <a:pPr lvl="1" fontAlgn="base"/>
            <a:r>
              <a:rPr lang="en-US" dirty="0"/>
              <a:t>Prints out exception description.</a:t>
            </a:r>
          </a:p>
          <a:p>
            <a:pPr lvl="1" fontAlgn="base"/>
            <a:r>
              <a:rPr lang="en-US" dirty="0"/>
              <a:t>Prints the stack trace (Hierarchy of methods where the exception occurred).</a:t>
            </a:r>
          </a:p>
          <a:p>
            <a:pPr lvl="1" fontAlgn="base"/>
            <a:r>
              <a:rPr lang="en-US" dirty="0"/>
              <a:t>Causes the program to terminate.</a:t>
            </a:r>
          </a:p>
          <a:p>
            <a:pPr fontAlgn="base"/>
            <a:r>
              <a:rPr lang="en-US" dirty="0"/>
              <a:t>But if exception is handled by the application programmer, normal flow of the application is maintained i.e. rest of the code is executed.</a:t>
            </a:r>
          </a:p>
          <a:p>
            <a:pPr marL="0" indent="0">
              <a:buNone/>
            </a:pPr>
            <a:endParaRPr lang="en-US" dirty="0"/>
          </a:p>
        </p:txBody>
      </p:sp>
    </p:spTree>
    <p:extLst>
      <p:ext uri="{BB962C8B-B14F-4D97-AF65-F5344CB8AC3E}">
        <p14:creationId xmlns:p14="http://schemas.microsoft.com/office/powerpoint/2010/main" val="27341556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6561"/>
          </a:xfrm>
          <a:solidFill>
            <a:schemeClr val="accent6"/>
          </a:solidFill>
        </p:spPr>
        <p:txBody>
          <a:bodyPr>
            <a:normAutofit fontScale="90000"/>
          </a:bodyPr>
          <a:lstStyle/>
          <a:p>
            <a:pPr algn="ctr"/>
            <a:r>
              <a:rPr lang="en-US" altLang="en-US" b="1" dirty="0"/>
              <a:t/>
            </a:r>
            <a:br>
              <a:rPr lang="en-US" altLang="en-US" b="1" dirty="0"/>
            </a:br>
            <a:r>
              <a:rPr lang="en-US" altLang="en-US" b="1" dirty="0">
                <a:latin typeface="Calibri" panose="020F0502020204030204" pitchFamily="34" charset="0"/>
              </a:rPr>
              <a:t>Multiple Catch Clauses</a:t>
            </a:r>
            <a:br>
              <a:rPr lang="en-US" altLang="en-US" b="1" dirty="0">
                <a:latin typeface="Calibri" panose="020F0502020204030204" pitchFamily="34" charset="0"/>
              </a:rPr>
            </a:br>
            <a:endParaRPr lang="en-IN" altLang="en-US" b="1" dirty="0">
              <a:solidFill>
                <a:srgbClr val="002060"/>
              </a:solidFill>
              <a:latin typeface="Calibri" panose="020F0502020204030204" pitchFamily="34" charset="0"/>
            </a:endParaRPr>
          </a:p>
        </p:txBody>
      </p:sp>
      <p:sp>
        <p:nvSpPr>
          <p:cNvPr id="3" name="Content Placeholder 2"/>
          <p:cNvSpPr>
            <a:spLocks noGrp="1"/>
          </p:cNvSpPr>
          <p:nvPr>
            <p:ph idx="1"/>
          </p:nvPr>
        </p:nvSpPr>
        <p:spPr>
          <a:xfrm>
            <a:off x="506437" y="1108173"/>
            <a:ext cx="11127545" cy="5250424"/>
          </a:xfrm>
        </p:spPr>
        <p:txBody>
          <a:bodyPr>
            <a:normAutofit/>
          </a:bodyPr>
          <a:lstStyle/>
          <a:p>
            <a:pPr marL="533400" indent="-533400" algn="just">
              <a:buFontTx/>
              <a:buChar char="•"/>
            </a:pPr>
            <a:r>
              <a:rPr lang="en-US" altLang="en-US" dirty="0">
                <a:latin typeface="Calibri" panose="020F0502020204030204" pitchFamily="34" charset="0"/>
              </a:rPr>
              <a:t>Often the programs throw more than one </a:t>
            </a:r>
            <a:r>
              <a:rPr lang="en-US" altLang="en-US" i="1" dirty="0">
                <a:latin typeface="Calibri" panose="020F0502020204030204" pitchFamily="34" charset="0"/>
              </a:rPr>
              <a:t>type </a:t>
            </a:r>
            <a:r>
              <a:rPr lang="en-US" altLang="en-US" dirty="0">
                <a:latin typeface="Calibri" panose="020F0502020204030204" pitchFamily="34" charset="0"/>
              </a:rPr>
              <a:t>of exception. </a:t>
            </a:r>
          </a:p>
          <a:p>
            <a:pPr marL="533400" indent="-533400" algn="just">
              <a:buFontTx/>
              <a:buChar char="•"/>
            </a:pPr>
            <a:r>
              <a:rPr lang="en-US" altLang="en-US" dirty="0">
                <a:latin typeface="Calibri" panose="020F0502020204030204" pitchFamily="34" charset="0"/>
              </a:rPr>
              <a:t>The programmer has to provide a catch block for each </a:t>
            </a:r>
            <a:r>
              <a:rPr lang="en-US" altLang="en-US" i="1" dirty="0">
                <a:latin typeface="Calibri" panose="020F0502020204030204" pitchFamily="34" charset="0"/>
              </a:rPr>
              <a:t>type </a:t>
            </a:r>
            <a:r>
              <a:rPr lang="en-US" altLang="en-US" dirty="0">
                <a:latin typeface="Calibri" panose="020F0502020204030204" pitchFamily="34" charset="0"/>
              </a:rPr>
              <a:t>of exception. </a:t>
            </a:r>
          </a:p>
          <a:p>
            <a:pPr marL="533400" indent="-533400" algn="just">
              <a:buFontTx/>
              <a:buChar char="•"/>
            </a:pPr>
            <a:r>
              <a:rPr lang="en-US" altLang="en-US" dirty="0">
                <a:latin typeface="Calibri" panose="020F0502020204030204" pitchFamily="34" charset="0"/>
              </a:rPr>
              <a:t>At times, it is quite a cumbersome task often not liked by programmers. </a:t>
            </a:r>
          </a:p>
          <a:p>
            <a:pPr marL="533400" indent="-533400" algn="just">
              <a:buFontTx/>
              <a:buChar char="•"/>
            </a:pPr>
            <a:r>
              <a:rPr lang="en-US" altLang="en-US" dirty="0">
                <a:latin typeface="Calibri" panose="020F0502020204030204" pitchFamily="34" charset="0"/>
              </a:rPr>
              <a:t>Since Java 7, a modification has been done in the language so that one catch block can catch more than one </a:t>
            </a:r>
            <a:r>
              <a:rPr lang="en-US" altLang="en-US" i="1" dirty="0">
                <a:latin typeface="Calibri" panose="020F0502020204030204" pitchFamily="34" charset="0"/>
              </a:rPr>
              <a:t>type </a:t>
            </a:r>
            <a:r>
              <a:rPr lang="en-US" altLang="en-US" dirty="0">
                <a:latin typeface="Calibri" panose="020F0502020204030204" pitchFamily="34" charset="0"/>
              </a:rPr>
              <a:t>of exception. </a:t>
            </a:r>
          </a:p>
          <a:p>
            <a:pPr marL="533400" indent="-533400" algn="just">
              <a:buFontTx/>
              <a:buChar char="•"/>
            </a:pPr>
            <a:r>
              <a:rPr lang="en-US" altLang="en-US" dirty="0">
                <a:latin typeface="Calibri" panose="020F0502020204030204" pitchFamily="34" charset="0"/>
              </a:rPr>
              <a:t>The exception classes are connected by Boolean operator OR.</a:t>
            </a:r>
          </a:p>
          <a:p>
            <a:pPr marL="533400" indent="-533400" algn="just">
              <a:buFontTx/>
              <a:buChar char="•"/>
            </a:pPr>
            <a:r>
              <a:rPr lang="en-US" dirty="0"/>
              <a:t>All catch blocks must be ordered from most specific to most general i.e. catch for </a:t>
            </a:r>
            <a:r>
              <a:rPr lang="en-US" dirty="0" err="1"/>
              <a:t>ArithmeticException</a:t>
            </a:r>
            <a:r>
              <a:rPr lang="en-US" dirty="0"/>
              <a:t> must come before catch for Exception.</a:t>
            </a:r>
            <a:endParaRPr lang="en-US" altLang="en-US" dirty="0">
              <a:latin typeface="Calibri" panose="020F0502020204030204" pitchFamily="34" charset="0"/>
            </a:endParaRPr>
          </a:p>
        </p:txBody>
      </p:sp>
    </p:spTree>
    <p:extLst>
      <p:ext uri="{BB962C8B-B14F-4D97-AF65-F5344CB8AC3E}">
        <p14:creationId xmlns:p14="http://schemas.microsoft.com/office/powerpoint/2010/main" val="24548539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6561"/>
          </a:xfrm>
          <a:solidFill>
            <a:schemeClr val="accent6"/>
          </a:solidFill>
        </p:spPr>
        <p:txBody>
          <a:bodyPr/>
          <a:lstStyle/>
          <a:p>
            <a:pPr algn="ctr"/>
            <a:r>
              <a:rPr lang="en-US" dirty="0"/>
              <a:t>Introduction</a:t>
            </a:r>
            <a:endParaRPr lang="en-IN" dirty="0"/>
          </a:p>
        </p:txBody>
      </p:sp>
      <p:sp>
        <p:nvSpPr>
          <p:cNvPr id="5" name="Rectangle 3"/>
          <p:cNvSpPr txBox="1">
            <a:spLocks noChangeArrowheads="1"/>
          </p:cNvSpPr>
          <p:nvPr/>
        </p:nvSpPr>
        <p:spPr>
          <a:xfrm>
            <a:off x="378824" y="1066799"/>
            <a:ext cx="11403874" cy="568669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33400" indent="-533400" algn="just">
              <a:buFontTx/>
              <a:buChar char="•"/>
            </a:pPr>
            <a:r>
              <a:rPr lang="en-US" altLang="en-US" sz="2400" dirty="0">
                <a:latin typeface="Calibri" panose="020F0502020204030204" pitchFamily="34" charset="0"/>
              </a:rPr>
              <a:t>In Java, an exception is an </a:t>
            </a:r>
            <a:r>
              <a:rPr lang="en-US" altLang="en-US" sz="2400" i="1" dirty="0">
                <a:latin typeface="Calibri" panose="020F0502020204030204" pitchFamily="34" charset="0"/>
              </a:rPr>
              <a:t>object </a:t>
            </a:r>
            <a:r>
              <a:rPr lang="en-US" altLang="en-US" sz="2400" dirty="0">
                <a:latin typeface="Calibri" panose="020F0502020204030204" pitchFamily="34" charset="0"/>
              </a:rPr>
              <a:t>of a relevant exception class. </a:t>
            </a:r>
          </a:p>
          <a:p>
            <a:pPr marL="533400" indent="-533400" algn="just">
              <a:buFontTx/>
              <a:buChar char="•"/>
            </a:pPr>
            <a:r>
              <a:rPr lang="en-US" altLang="en-US" sz="2400" dirty="0">
                <a:latin typeface="Calibri" panose="020F0502020204030204" pitchFamily="34" charset="0"/>
              </a:rPr>
              <a:t>When an error occurs in a method, it throws out an exception object that contains the information about where the error occurred and the type of error.</a:t>
            </a:r>
          </a:p>
          <a:p>
            <a:pPr marL="533400" indent="-533400" algn="just">
              <a:buFontTx/>
              <a:buChar char="•"/>
            </a:pPr>
            <a:r>
              <a:rPr lang="en-US" altLang="en-US" sz="2400" dirty="0">
                <a:latin typeface="Calibri" panose="020F0502020204030204" pitchFamily="34" charset="0"/>
              </a:rPr>
              <a:t>The error (exception) object is passed on to the runtime system, which searches for the appropriate code that can handle the exception. </a:t>
            </a:r>
          </a:p>
          <a:p>
            <a:pPr marL="533400" indent="-533400" algn="just">
              <a:buFontTx/>
              <a:buChar char="•"/>
            </a:pPr>
            <a:r>
              <a:rPr lang="en-US" altLang="en-US" sz="2400" dirty="0">
                <a:latin typeface="Calibri" panose="020F0502020204030204" pitchFamily="34" charset="0"/>
              </a:rPr>
              <a:t>The event handling code is called </a:t>
            </a:r>
            <a:r>
              <a:rPr lang="en-US" altLang="en-US" sz="2400" i="1" dirty="0">
                <a:latin typeface="Calibri" panose="020F0502020204030204" pitchFamily="34" charset="0"/>
              </a:rPr>
              <a:t>exception handler</a:t>
            </a:r>
            <a:r>
              <a:rPr lang="en-US" altLang="en-US" sz="2400" dirty="0">
                <a:latin typeface="Calibri" panose="020F0502020204030204" pitchFamily="34" charset="0"/>
              </a:rPr>
              <a:t>. </a:t>
            </a:r>
          </a:p>
          <a:p>
            <a:pPr marL="533400" indent="-533400" algn="just">
              <a:buFontTx/>
              <a:buChar char="•"/>
            </a:pPr>
            <a:r>
              <a:rPr lang="en-US" altLang="en-US" sz="2400" dirty="0">
                <a:latin typeface="Calibri" panose="020F0502020204030204" pitchFamily="34" charset="0"/>
              </a:rPr>
              <a:t>Exception handling is a mechanism that is used to handle runtime errors such as </a:t>
            </a:r>
            <a:r>
              <a:rPr lang="en-US" altLang="en-US" sz="2400" dirty="0" err="1">
                <a:latin typeface="Calibri" panose="020F0502020204030204" pitchFamily="34" charset="0"/>
              </a:rPr>
              <a:t>classNotFound</a:t>
            </a:r>
            <a:r>
              <a:rPr lang="en-US" altLang="en-US" sz="2400" dirty="0">
                <a:latin typeface="Calibri" panose="020F0502020204030204" pitchFamily="34" charset="0"/>
              </a:rPr>
              <a:t> and IO. </a:t>
            </a:r>
          </a:p>
          <a:p>
            <a:pPr marL="533400" indent="-533400" algn="just">
              <a:buFontTx/>
              <a:buChar char="•"/>
            </a:pPr>
            <a:r>
              <a:rPr lang="en-US" altLang="en-US" sz="2400" dirty="0">
                <a:latin typeface="Calibri" panose="020F0502020204030204" pitchFamily="34" charset="0"/>
              </a:rPr>
              <a:t>This ensures that the normal flow of application is not disrupted and program execution proceeds smoothly. </a:t>
            </a:r>
          </a:p>
          <a:p>
            <a:pPr marL="533400" indent="-533400" algn="just">
              <a:buFontTx/>
              <a:buChar char="•"/>
            </a:pPr>
            <a:r>
              <a:rPr lang="en-US" altLang="en-US" sz="2400" dirty="0">
                <a:latin typeface="Calibri" panose="020F0502020204030204" pitchFamily="34" charset="0"/>
              </a:rPr>
              <a:t>The exception handling code handles only the type of exception that is specified for it to handle. </a:t>
            </a:r>
          </a:p>
        </p:txBody>
      </p:sp>
    </p:spTree>
    <p:extLst>
      <p:ext uri="{BB962C8B-B14F-4D97-AF65-F5344CB8AC3E}">
        <p14:creationId xmlns:p14="http://schemas.microsoft.com/office/powerpoint/2010/main" val="1845020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6561"/>
          </a:xfrm>
          <a:solidFill>
            <a:schemeClr val="accent6"/>
          </a:solidFill>
        </p:spPr>
        <p:txBody>
          <a:bodyPr/>
          <a:lstStyle/>
          <a:p>
            <a:pPr algn="ctr"/>
            <a:r>
              <a:rPr lang="en-US" altLang="en-US" b="1" dirty="0">
                <a:latin typeface="Calibri" panose="020F0502020204030204" pitchFamily="34" charset="0"/>
              </a:rPr>
              <a:t>Nested try and catch Blocks</a:t>
            </a:r>
            <a:endParaRPr lang="en-IN" altLang="en-US" b="1" dirty="0">
              <a:solidFill>
                <a:srgbClr val="002060"/>
              </a:solidFill>
              <a:latin typeface="Calibri" panose="020F0502020204030204" pitchFamily="34" charset="0"/>
            </a:endParaRPr>
          </a:p>
        </p:txBody>
      </p:sp>
      <p:sp>
        <p:nvSpPr>
          <p:cNvPr id="3" name="Content Placeholder 2"/>
          <p:cNvSpPr>
            <a:spLocks noGrp="1"/>
          </p:cNvSpPr>
          <p:nvPr>
            <p:ph idx="1"/>
          </p:nvPr>
        </p:nvSpPr>
        <p:spPr>
          <a:xfrm>
            <a:off x="506437" y="1108173"/>
            <a:ext cx="11127545" cy="5250424"/>
          </a:xfrm>
        </p:spPr>
        <p:txBody>
          <a:bodyPr>
            <a:normAutofit/>
          </a:bodyPr>
          <a:lstStyle/>
          <a:p>
            <a:pPr algn="just">
              <a:defRPr/>
            </a:pPr>
            <a:r>
              <a:rPr lang="en-US" altLang="en-US" dirty="0"/>
              <a:t> </a:t>
            </a:r>
            <a:r>
              <a:rPr lang="en-US" altLang="en-US" dirty="0">
                <a:latin typeface="Calibri" panose="020F0502020204030204" pitchFamily="34" charset="0"/>
              </a:rPr>
              <a:t>In nested try–catch blocks, one try–catch block can be placed within another try’s body. </a:t>
            </a:r>
          </a:p>
          <a:p>
            <a:pPr algn="just">
              <a:defRPr/>
            </a:pPr>
            <a:r>
              <a:rPr lang="en-US" altLang="en-US" dirty="0">
                <a:latin typeface="Calibri" panose="020F0502020204030204" pitchFamily="34" charset="0"/>
              </a:rPr>
              <a:t> Nested try block is used in cases where a part of block may cause one error and the entire block may cause another error. </a:t>
            </a:r>
          </a:p>
          <a:p>
            <a:pPr algn="just">
              <a:defRPr/>
            </a:pPr>
            <a:r>
              <a:rPr lang="en-US" altLang="en-US" dirty="0">
                <a:latin typeface="Calibri" panose="020F0502020204030204" pitchFamily="34" charset="0"/>
              </a:rPr>
              <a:t> In such cases, exception handlers are nested.</a:t>
            </a:r>
          </a:p>
          <a:p>
            <a:pPr algn="just">
              <a:defRPr/>
            </a:pPr>
            <a:r>
              <a:rPr lang="en-US" altLang="en-US" dirty="0">
                <a:latin typeface="Calibri" panose="020F0502020204030204" pitchFamily="34" charset="0"/>
              </a:rPr>
              <a:t> If a try block does not have a catch handler for a particular exception, the next try block’s catch handlers are inspected for a match.</a:t>
            </a:r>
          </a:p>
          <a:p>
            <a:r>
              <a:rPr lang="en-US" dirty="0"/>
              <a:t>If the inner block does not catch this exception, it is passed on to the try block, where it is handled</a:t>
            </a:r>
            <a:endParaRPr lang="en-US" altLang="en-US" dirty="0">
              <a:latin typeface="Calibri" panose="020F0502020204030204" pitchFamily="34" charset="0"/>
            </a:endParaRPr>
          </a:p>
          <a:p>
            <a:pPr algn="just">
              <a:defRPr/>
            </a:pPr>
            <a:r>
              <a:rPr lang="en-US" altLang="en-US" dirty="0">
                <a:latin typeface="Calibri" panose="020F0502020204030204" pitchFamily="34" charset="0"/>
              </a:rPr>
              <a:t> If no catch block matches, then the Java runtime system handles the exception.</a:t>
            </a:r>
          </a:p>
          <a:p>
            <a:pPr marL="0" indent="0" algn="just">
              <a:buNone/>
              <a:defRPr/>
            </a:pPr>
            <a:endParaRPr lang="en-US" altLang="en-US" dirty="0">
              <a:latin typeface="Calibri" panose="020F0502020204030204" pitchFamily="34" charset="0"/>
            </a:endParaRPr>
          </a:p>
        </p:txBody>
      </p:sp>
    </p:spTree>
    <p:extLst>
      <p:ext uri="{BB962C8B-B14F-4D97-AF65-F5344CB8AC3E}">
        <p14:creationId xmlns:p14="http://schemas.microsoft.com/office/powerpoint/2010/main" val="4027315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6561"/>
          </a:xfrm>
          <a:solidFill>
            <a:schemeClr val="accent6"/>
          </a:solidFill>
        </p:spPr>
        <p:txBody>
          <a:bodyPr/>
          <a:lstStyle/>
          <a:p>
            <a:pPr algn="ctr"/>
            <a:r>
              <a:rPr lang="en-US" altLang="en-US" b="1" dirty="0">
                <a:latin typeface="Calibri" panose="020F0502020204030204" pitchFamily="34" charset="0"/>
              </a:rPr>
              <a:t>Nested try and catch Blocks</a:t>
            </a:r>
            <a:endParaRPr lang="en-IN" dirty="0"/>
          </a:p>
        </p:txBody>
      </p:sp>
      <p:pic>
        <p:nvPicPr>
          <p:cNvPr id="4" name="Content Placeholder 3"/>
          <p:cNvPicPr>
            <a:picLocks noGrp="1" noChangeAspect="1"/>
          </p:cNvPicPr>
          <p:nvPr>
            <p:ph idx="1"/>
          </p:nvPr>
        </p:nvPicPr>
        <p:blipFill>
          <a:blip r:embed="rId2"/>
          <a:stretch>
            <a:fillRect/>
          </a:stretch>
        </p:blipFill>
        <p:spPr>
          <a:xfrm>
            <a:off x="2846411" y="1378264"/>
            <a:ext cx="6077056" cy="4212639"/>
          </a:xfrm>
          <a:prstGeom prst="rect">
            <a:avLst/>
          </a:prstGeom>
        </p:spPr>
      </p:pic>
    </p:spTree>
    <p:extLst>
      <p:ext uri="{BB962C8B-B14F-4D97-AF65-F5344CB8AC3E}">
        <p14:creationId xmlns:p14="http://schemas.microsoft.com/office/powerpoint/2010/main" val="31203656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6561"/>
          </a:xfrm>
          <a:solidFill>
            <a:schemeClr val="accent6"/>
          </a:solidFill>
        </p:spPr>
        <p:txBody>
          <a:bodyPr/>
          <a:lstStyle/>
          <a:p>
            <a:pPr algn="ctr"/>
            <a:r>
              <a:rPr lang="en-US" dirty="0"/>
              <a:t>Some important points to remember </a:t>
            </a:r>
            <a:endParaRPr lang="en-IN" dirty="0"/>
          </a:p>
        </p:txBody>
      </p:sp>
      <p:sp>
        <p:nvSpPr>
          <p:cNvPr id="3" name="Content Placeholder 2"/>
          <p:cNvSpPr>
            <a:spLocks noGrp="1"/>
          </p:cNvSpPr>
          <p:nvPr>
            <p:ph idx="1"/>
          </p:nvPr>
        </p:nvSpPr>
        <p:spPr>
          <a:xfrm>
            <a:off x="506437" y="1108173"/>
            <a:ext cx="11127545" cy="5250424"/>
          </a:xfrm>
        </p:spPr>
        <p:txBody>
          <a:bodyPr>
            <a:normAutofit/>
          </a:bodyPr>
          <a:lstStyle/>
          <a:p>
            <a:pPr fontAlgn="base"/>
            <a:r>
              <a:rPr lang="en-US" dirty="0"/>
              <a:t>If you don’t handle exception, before terminating the program, JVM executes finally block(if any).</a:t>
            </a:r>
          </a:p>
          <a:p>
            <a:pPr fontAlgn="base"/>
            <a:r>
              <a:rPr lang="en-US" dirty="0"/>
              <a:t>For each try block there can be zero or more catch blocks, but only one finally block.</a:t>
            </a:r>
          </a:p>
          <a:p>
            <a:pPr fontAlgn="base"/>
            <a:r>
              <a:rPr lang="en-US" dirty="0"/>
              <a:t>At a time only one Exception is occurred and at a time only one catch block is executed.</a:t>
            </a:r>
          </a:p>
          <a:p>
            <a:pPr fontAlgn="base"/>
            <a:r>
              <a:rPr lang="en-US" dirty="0"/>
              <a:t>All catch blocks must be ordered from most specific to most general i.e. catch for </a:t>
            </a:r>
            <a:r>
              <a:rPr lang="en-US" dirty="0" err="1"/>
              <a:t>ArithmeticException</a:t>
            </a:r>
            <a:r>
              <a:rPr lang="en-US" dirty="0"/>
              <a:t> must come before catch for Exception.</a:t>
            </a:r>
          </a:p>
        </p:txBody>
      </p:sp>
    </p:spTree>
    <p:extLst>
      <p:ext uri="{BB962C8B-B14F-4D97-AF65-F5344CB8AC3E}">
        <p14:creationId xmlns:p14="http://schemas.microsoft.com/office/powerpoint/2010/main" val="10166367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6561"/>
          </a:xfrm>
          <a:solidFill>
            <a:schemeClr val="accent6"/>
          </a:solidFill>
        </p:spPr>
        <p:txBody>
          <a:bodyPr/>
          <a:lstStyle/>
          <a:p>
            <a:pPr algn="ctr"/>
            <a:r>
              <a:rPr lang="en-US" dirty="0"/>
              <a:t>Stack Unwinding</a:t>
            </a:r>
            <a:endParaRPr lang="en-IN" dirty="0"/>
          </a:p>
        </p:txBody>
      </p:sp>
      <p:sp>
        <p:nvSpPr>
          <p:cNvPr id="3" name="Content Placeholder 2"/>
          <p:cNvSpPr>
            <a:spLocks noGrp="1"/>
          </p:cNvSpPr>
          <p:nvPr>
            <p:ph idx="1"/>
          </p:nvPr>
        </p:nvSpPr>
        <p:spPr>
          <a:xfrm>
            <a:off x="506437" y="1108173"/>
            <a:ext cx="11127545" cy="5250424"/>
          </a:xfrm>
        </p:spPr>
        <p:txBody>
          <a:bodyPr>
            <a:normAutofit/>
          </a:bodyPr>
          <a:lstStyle/>
          <a:p>
            <a:pPr algn="just" fontAlgn="base"/>
            <a:r>
              <a:rPr lang="en-US" dirty="0"/>
              <a:t>When an exception is thrown but not caught in a particular scope, the method-call stack is "unwound," and an attempt is made to catch the exception in the next outer try block. This process is called </a:t>
            </a:r>
            <a:r>
              <a:rPr lang="en-US" b="1" dirty="0"/>
              <a:t>stack unwinding. </a:t>
            </a:r>
          </a:p>
        </p:txBody>
      </p:sp>
    </p:spTree>
    <p:extLst>
      <p:ext uri="{BB962C8B-B14F-4D97-AF65-F5344CB8AC3E}">
        <p14:creationId xmlns:p14="http://schemas.microsoft.com/office/powerpoint/2010/main" val="175229275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4775"/>
            <a:ext cx="12192000" cy="816561"/>
          </a:xfrm>
          <a:solidFill>
            <a:schemeClr val="accent6"/>
          </a:solidFill>
        </p:spPr>
        <p:txBody>
          <a:bodyPr/>
          <a:lstStyle/>
          <a:p>
            <a:pPr algn="ctr"/>
            <a:r>
              <a:rPr lang="en-US" dirty="0"/>
              <a:t>Stack Unwinding: An Example</a:t>
            </a:r>
            <a:endParaRPr lang="en-IN" dirty="0"/>
          </a:p>
        </p:txBody>
      </p:sp>
      <p:sp>
        <p:nvSpPr>
          <p:cNvPr id="3" name="Content Placeholder 2"/>
          <p:cNvSpPr>
            <a:spLocks noGrp="1"/>
          </p:cNvSpPr>
          <p:nvPr>
            <p:ph idx="1"/>
          </p:nvPr>
        </p:nvSpPr>
        <p:spPr>
          <a:xfrm>
            <a:off x="506437" y="1108173"/>
            <a:ext cx="11127545" cy="5250424"/>
          </a:xfrm>
        </p:spPr>
        <p:txBody>
          <a:bodyPr>
            <a:normAutofit/>
          </a:bodyPr>
          <a:lstStyle/>
          <a:p>
            <a:pPr marL="0" indent="0" algn="just" fontAlgn="base">
              <a:buNone/>
            </a:pPr>
            <a:r>
              <a:rPr lang="en-US" b="1" dirty="0"/>
              <a:t>  </a:t>
            </a:r>
          </a:p>
        </p:txBody>
      </p:sp>
      <p:pic>
        <p:nvPicPr>
          <p:cNvPr id="5" name="Picture 4">
            <a:extLst>
              <a:ext uri="{FF2B5EF4-FFF2-40B4-BE49-F238E27FC236}">
                <a16:creationId xmlns:a16="http://schemas.microsoft.com/office/drawing/2014/main" id="{D2F159B7-16C9-1672-38E1-F7E30D29AB32}"/>
              </a:ext>
            </a:extLst>
          </p:cNvPr>
          <p:cNvPicPr>
            <a:picLocks noChangeAspect="1"/>
          </p:cNvPicPr>
          <p:nvPr/>
        </p:nvPicPr>
        <p:blipFill>
          <a:blip r:embed="rId2"/>
          <a:stretch>
            <a:fillRect/>
          </a:stretch>
        </p:blipFill>
        <p:spPr>
          <a:xfrm>
            <a:off x="290184" y="1182535"/>
            <a:ext cx="7899288" cy="5176062"/>
          </a:xfrm>
          <a:prstGeom prst="rect">
            <a:avLst/>
          </a:prstGeom>
        </p:spPr>
      </p:pic>
      <p:sp>
        <p:nvSpPr>
          <p:cNvPr id="4" name="TextBox 3">
            <a:extLst>
              <a:ext uri="{FF2B5EF4-FFF2-40B4-BE49-F238E27FC236}">
                <a16:creationId xmlns:a16="http://schemas.microsoft.com/office/drawing/2014/main" id="{6DB4D673-4C90-A149-9316-DA9BDA8CDE22}"/>
              </a:ext>
            </a:extLst>
          </p:cNvPr>
          <p:cNvSpPr txBox="1"/>
          <p:nvPr/>
        </p:nvSpPr>
        <p:spPr>
          <a:xfrm>
            <a:off x="8086725" y="1543050"/>
            <a:ext cx="2905125" cy="1200329"/>
          </a:xfrm>
          <a:prstGeom prst="rect">
            <a:avLst/>
          </a:prstGeom>
          <a:noFill/>
        </p:spPr>
        <p:txBody>
          <a:bodyPr wrap="square" rtlCol="0">
            <a:spAutoFit/>
          </a:bodyPr>
          <a:lstStyle/>
          <a:p>
            <a:r>
              <a:rPr lang="en-IN" dirty="0"/>
              <a:t>Output:</a:t>
            </a:r>
          </a:p>
          <a:p>
            <a:r>
              <a:rPr lang="en-IN" dirty="0"/>
              <a:t>Method </a:t>
            </a:r>
            <a:r>
              <a:rPr lang="en-IN" dirty="0" err="1"/>
              <a:t>throwException</a:t>
            </a:r>
            <a:endParaRPr lang="en-IN" dirty="0"/>
          </a:p>
          <a:p>
            <a:r>
              <a:rPr lang="en-US" dirty="0"/>
              <a:t>Finally is always executed Exception handled in main</a:t>
            </a:r>
            <a:endParaRPr lang="en-IN" dirty="0"/>
          </a:p>
        </p:txBody>
      </p:sp>
    </p:spTree>
    <p:extLst>
      <p:ext uri="{BB962C8B-B14F-4D97-AF65-F5344CB8AC3E}">
        <p14:creationId xmlns:p14="http://schemas.microsoft.com/office/powerpoint/2010/main" val="32633021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6561"/>
          </a:xfrm>
          <a:solidFill>
            <a:schemeClr val="accent6"/>
          </a:solidFill>
        </p:spPr>
        <p:txBody>
          <a:bodyPr/>
          <a:lstStyle/>
          <a:p>
            <a:pPr algn="ctr"/>
            <a:r>
              <a:rPr lang="en-US" altLang="en-US" b="1" dirty="0">
                <a:latin typeface="Calibri" panose="020F0502020204030204" pitchFamily="34" charset="0"/>
              </a:rPr>
              <a:t>Keywords throw</a:t>
            </a:r>
            <a:endParaRPr lang="en-IN" altLang="en-US" b="1" dirty="0">
              <a:solidFill>
                <a:srgbClr val="002060"/>
              </a:solidFill>
              <a:latin typeface="Calibri" panose="020F0502020204030204" pitchFamily="34" charset="0"/>
            </a:endParaRPr>
          </a:p>
        </p:txBody>
      </p:sp>
      <p:sp>
        <p:nvSpPr>
          <p:cNvPr id="3" name="Content Placeholder 2"/>
          <p:cNvSpPr>
            <a:spLocks noGrp="1"/>
          </p:cNvSpPr>
          <p:nvPr>
            <p:ph idx="1"/>
          </p:nvPr>
        </p:nvSpPr>
        <p:spPr>
          <a:xfrm>
            <a:off x="506437" y="1108173"/>
            <a:ext cx="11127545" cy="5250424"/>
          </a:xfrm>
        </p:spPr>
        <p:txBody>
          <a:bodyPr>
            <a:normAutofit/>
          </a:bodyPr>
          <a:lstStyle/>
          <a:p>
            <a:r>
              <a:rPr lang="en-US" dirty="0"/>
              <a:t>So far, you have only been catching exceptions that are thrown by the Java run-time system.</a:t>
            </a:r>
          </a:p>
          <a:p>
            <a:r>
              <a:rPr lang="en-US" dirty="0"/>
              <a:t>It is possible for your program to throw an exception explicitly, using the </a:t>
            </a:r>
            <a:r>
              <a:rPr lang="en-US" b="1" dirty="0"/>
              <a:t>throw </a:t>
            </a:r>
            <a:r>
              <a:rPr lang="en-US" dirty="0"/>
              <a:t>statement. </a:t>
            </a:r>
          </a:p>
          <a:p>
            <a:r>
              <a:rPr lang="en-US" dirty="0"/>
              <a:t>The general form of </a:t>
            </a:r>
            <a:r>
              <a:rPr lang="en-US" b="1" dirty="0"/>
              <a:t>throw </a:t>
            </a:r>
            <a:r>
              <a:rPr lang="en-US" dirty="0"/>
              <a:t>is shown here:</a:t>
            </a:r>
          </a:p>
          <a:p>
            <a:pPr marL="0" indent="0" algn="ctr">
              <a:buNone/>
            </a:pPr>
            <a:r>
              <a:rPr lang="en-IN" dirty="0"/>
              <a:t>throw </a:t>
            </a:r>
            <a:r>
              <a:rPr lang="en-IN" i="1" dirty="0" err="1"/>
              <a:t>ThrowableInstance</a:t>
            </a:r>
            <a:r>
              <a:rPr lang="en-IN" dirty="0"/>
              <a:t>;</a:t>
            </a:r>
          </a:p>
          <a:p>
            <a:r>
              <a:rPr lang="en-US" dirty="0"/>
              <a:t>We can throw either checked or </a:t>
            </a:r>
            <a:r>
              <a:rPr lang="en-US" dirty="0" err="1"/>
              <a:t>uncheked</a:t>
            </a:r>
            <a:r>
              <a:rPr lang="en-US" dirty="0"/>
              <a:t> exception in java by throw keyword. </a:t>
            </a:r>
          </a:p>
          <a:p>
            <a:r>
              <a:rPr lang="en-US" dirty="0"/>
              <a:t>The throw keyword is mainly used to throw</a:t>
            </a:r>
            <a:r>
              <a:rPr lang="en-US" b="1" dirty="0"/>
              <a:t> custom exception.</a:t>
            </a:r>
          </a:p>
        </p:txBody>
      </p:sp>
    </p:spTree>
    <p:extLst>
      <p:ext uri="{BB962C8B-B14F-4D97-AF65-F5344CB8AC3E}">
        <p14:creationId xmlns:p14="http://schemas.microsoft.com/office/powerpoint/2010/main" val="33682349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6561"/>
          </a:xfrm>
          <a:solidFill>
            <a:schemeClr val="accent6"/>
          </a:solidFill>
        </p:spPr>
        <p:txBody>
          <a:bodyPr/>
          <a:lstStyle/>
          <a:p>
            <a:pPr algn="ctr"/>
            <a:r>
              <a:rPr lang="en-US" altLang="en-US" b="1" dirty="0">
                <a:latin typeface="Calibri" panose="020F0502020204030204" pitchFamily="34" charset="0"/>
              </a:rPr>
              <a:t>Keywords throw</a:t>
            </a:r>
            <a:endParaRPr lang="en-IN" altLang="en-US" b="1" dirty="0">
              <a:solidFill>
                <a:srgbClr val="002060"/>
              </a:solidFill>
              <a:latin typeface="Calibri" panose="020F0502020204030204" pitchFamily="34" charset="0"/>
            </a:endParaRPr>
          </a:p>
        </p:txBody>
      </p:sp>
      <p:sp>
        <p:nvSpPr>
          <p:cNvPr id="3" name="Content Placeholder 2"/>
          <p:cNvSpPr>
            <a:spLocks noGrp="1"/>
          </p:cNvSpPr>
          <p:nvPr>
            <p:ph idx="1"/>
          </p:nvPr>
        </p:nvSpPr>
        <p:spPr>
          <a:xfrm>
            <a:off x="506437" y="1108173"/>
            <a:ext cx="11127545" cy="5250424"/>
          </a:xfrm>
        </p:spPr>
        <p:txBody>
          <a:bodyPr>
            <a:normAutofit lnSpcReduction="10000"/>
          </a:bodyPr>
          <a:lstStyle/>
          <a:p>
            <a:r>
              <a:rPr lang="en-US" i="1" dirty="0" err="1"/>
              <a:t>ThrowableInstance</a:t>
            </a:r>
            <a:r>
              <a:rPr lang="en-US" i="1" dirty="0"/>
              <a:t> </a:t>
            </a:r>
            <a:r>
              <a:rPr lang="en-US" dirty="0"/>
              <a:t>must be an object of type </a:t>
            </a:r>
            <a:r>
              <a:rPr lang="en-US" b="1" dirty="0" err="1"/>
              <a:t>Throwable</a:t>
            </a:r>
            <a:r>
              <a:rPr lang="en-US" b="1" dirty="0"/>
              <a:t> </a:t>
            </a:r>
            <a:r>
              <a:rPr lang="en-US" dirty="0"/>
              <a:t>or a subclass of </a:t>
            </a:r>
            <a:r>
              <a:rPr lang="en-US" b="1" dirty="0" err="1"/>
              <a:t>Throwable</a:t>
            </a:r>
            <a:r>
              <a:rPr lang="en-US" dirty="0"/>
              <a:t>.</a:t>
            </a:r>
          </a:p>
          <a:p>
            <a:r>
              <a:rPr lang="en-US" dirty="0"/>
              <a:t>There are two ways you can obtain a </a:t>
            </a:r>
            <a:r>
              <a:rPr lang="en-US" b="1" dirty="0" err="1"/>
              <a:t>Throwable</a:t>
            </a:r>
            <a:r>
              <a:rPr lang="en-US" b="1" dirty="0"/>
              <a:t> </a:t>
            </a:r>
            <a:r>
              <a:rPr lang="en-US" dirty="0"/>
              <a:t>object: using a parameter in a </a:t>
            </a:r>
            <a:r>
              <a:rPr lang="en-US" b="1" dirty="0"/>
              <a:t>catch </a:t>
            </a:r>
            <a:r>
              <a:rPr lang="en-US" dirty="0"/>
              <a:t>clause or creating one with the </a:t>
            </a:r>
            <a:r>
              <a:rPr lang="en-US" b="1" dirty="0"/>
              <a:t>new </a:t>
            </a:r>
            <a:r>
              <a:rPr lang="en-US" dirty="0"/>
              <a:t>operator.</a:t>
            </a:r>
          </a:p>
          <a:p>
            <a:r>
              <a:rPr lang="en-US" dirty="0"/>
              <a:t>The flow of execution stops immediately after the </a:t>
            </a:r>
            <a:r>
              <a:rPr lang="en-US" b="1" dirty="0"/>
              <a:t>throw </a:t>
            </a:r>
            <a:r>
              <a:rPr lang="en-US" dirty="0"/>
              <a:t>statement; </a:t>
            </a:r>
            <a:r>
              <a:rPr lang="en-US"/>
              <a:t>any subsequent statements </a:t>
            </a:r>
            <a:r>
              <a:rPr lang="en-US" dirty="0"/>
              <a:t>are not executed. </a:t>
            </a:r>
          </a:p>
          <a:p>
            <a:r>
              <a:rPr lang="en-US" dirty="0"/>
              <a:t>The nearest enclosing </a:t>
            </a:r>
            <a:r>
              <a:rPr lang="en-US" b="1" dirty="0"/>
              <a:t>try </a:t>
            </a:r>
            <a:r>
              <a:rPr lang="en-US" dirty="0"/>
              <a:t>block is inspected to see if it has a </a:t>
            </a:r>
            <a:r>
              <a:rPr lang="en-US" b="1" dirty="0"/>
              <a:t>catch </a:t>
            </a:r>
            <a:r>
              <a:rPr lang="en-US" dirty="0"/>
              <a:t>statement that matches the type of exception.</a:t>
            </a:r>
          </a:p>
          <a:p>
            <a:r>
              <a:rPr lang="en-US" dirty="0"/>
              <a:t> If it does find a match, control is transferred to that statement. If not, then the next enclosing </a:t>
            </a:r>
            <a:r>
              <a:rPr lang="en-US" b="1" dirty="0"/>
              <a:t>try </a:t>
            </a:r>
            <a:r>
              <a:rPr lang="en-US" dirty="0"/>
              <a:t>statement is inspected, and so on.</a:t>
            </a:r>
          </a:p>
          <a:p>
            <a:r>
              <a:rPr lang="en-US" dirty="0"/>
              <a:t>If no matching </a:t>
            </a:r>
            <a:r>
              <a:rPr lang="en-US" b="1" dirty="0"/>
              <a:t>catch </a:t>
            </a:r>
            <a:r>
              <a:rPr lang="en-US" dirty="0"/>
              <a:t>is found, then the default exception handler halts the program and prints the stack trace.</a:t>
            </a:r>
            <a:endParaRPr lang="en-IN" dirty="0"/>
          </a:p>
          <a:p>
            <a:endParaRPr lang="en-US" dirty="0"/>
          </a:p>
        </p:txBody>
      </p:sp>
    </p:spTree>
    <p:extLst>
      <p:ext uri="{BB962C8B-B14F-4D97-AF65-F5344CB8AC3E}">
        <p14:creationId xmlns:p14="http://schemas.microsoft.com/office/powerpoint/2010/main" val="2205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6561"/>
          </a:xfrm>
          <a:solidFill>
            <a:schemeClr val="accent6"/>
          </a:solidFill>
        </p:spPr>
        <p:txBody>
          <a:bodyPr/>
          <a:lstStyle/>
          <a:p>
            <a:pPr algn="ctr"/>
            <a:r>
              <a:rPr lang="en-US" b="1" dirty="0">
                <a:latin typeface="Calibri" panose="020F0502020204030204" pitchFamily="34" charset="0"/>
              </a:rPr>
              <a:t>Example: </a:t>
            </a:r>
            <a:r>
              <a:rPr lang="en-US" altLang="en-US" b="1" dirty="0">
                <a:latin typeface="Calibri" panose="020F0502020204030204" pitchFamily="34" charset="0"/>
              </a:rPr>
              <a:t>Keywords throw</a:t>
            </a:r>
            <a:endParaRPr lang="en-IN" b="1" dirty="0"/>
          </a:p>
        </p:txBody>
      </p:sp>
      <p:pic>
        <p:nvPicPr>
          <p:cNvPr id="4" name="Content Placeholder 3"/>
          <p:cNvPicPr>
            <a:picLocks noGrp="1" noChangeAspect="1"/>
          </p:cNvPicPr>
          <p:nvPr>
            <p:ph idx="1"/>
          </p:nvPr>
        </p:nvPicPr>
        <p:blipFill>
          <a:blip r:embed="rId2"/>
          <a:stretch>
            <a:fillRect/>
          </a:stretch>
        </p:blipFill>
        <p:spPr>
          <a:xfrm>
            <a:off x="1841863" y="958603"/>
            <a:ext cx="7171508" cy="5547119"/>
          </a:xfrm>
          <a:prstGeom prst="rect">
            <a:avLst/>
          </a:prstGeom>
        </p:spPr>
      </p:pic>
    </p:spTree>
    <p:extLst>
      <p:ext uri="{BB962C8B-B14F-4D97-AF65-F5344CB8AC3E}">
        <p14:creationId xmlns:p14="http://schemas.microsoft.com/office/powerpoint/2010/main" val="40638546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6561"/>
          </a:xfrm>
          <a:solidFill>
            <a:schemeClr val="accent6"/>
          </a:solidFill>
        </p:spPr>
        <p:txBody>
          <a:bodyPr/>
          <a:lstStyle/>
          <a:p>
            <a:pPr algn="ctr"/>
            <a:r>
              <a:rPr lang="en-US" altLang="en-US" b="1" dirty="0">
                <a:latin typeface="Calibri" panose="020F0502020204030204" pitchFamily="34" charset="0"/>
              </a:rPr>
              <a:t>Keywords throws</a:t>
            </a:r>
            <a:endParaRPr lang="en-IN" dirty="0"/>
          </a:p>
        </p:txBody>
      </p:sp>
      <p:sp>
        <p:nvSpPr>
          <p:cNvPr id="3" name="Content Placeholder 2"/>
          <p:cNvSpPr>
            <a:spLocks noGrp="1"/>
          </p:cNvSpPr>
          <p:nvPr>
            <p:ph idx="1"/>
          </p:nvPr>
        </p:nvSpPr>
        <p:spPr>
          <a:xfrm>
            <a:off x="506437" y="1108173"/>
            <a:ext cx="11127545" cy="5250424"/>
          </a:xfrm>
        </p:spPr>
        <p:txBody>
          <a:bodyPr>
            <a:normAutofit/>
          </a:bodyPr>
          <a:lstStyle/>
          <a:p>
            <a:pPr fontAlgn="base"/>
            <a:r>
              <a:rPr lang="en-US" dirty="0"/>
              <a:t>The </a:t>
            </a:r>
            <a:r>
              <a:rPr lang="en-US" b="1" dirty="0"/>
              <a:t>Java throws keyword</a:t>
            </a:r>
            <a:r>
              <a:rPr lang="en-US" dirty="0"/>
              <a:t> is used to declare an exception. </a:t>
            </a:r>
          </a:p>
          <a:p>
            <a:pPr fontAlgn="base"/>
            <a:r>
              <a:rPr lang="en-US" dirty="0"/>
              <a:t>It gives an information to the programmer that there may occur an exception so it is better for the programmer to provide the exception handling code so that normal flow can be maintained.</a:t>
            </a:r>
          </a:p>
          <a:p>
            <a:r>
              <a:rPr lang="en-IN" dirty="0"/>
              <a:t>You do </a:t>
            </a:r>
            <a:r>
              <a:rPr lang="en-US" dirty="0"/>
              <a:t>this by including a </a:t>
            </a:r>
            <a:r>
              <a:rPr lang="en-US" b="1" dirty="0"/>
              <a:t>throws </a:t>
            </a:r>
            <a:r>
              <a:rPr lang="en-US" dirty="0"/>
              <a:t>clause in the method’s declaration.</a:t>
            </a:r>
          </a:p>
          <a:p>
            <a:r>
              <a:rPr lang="en-US" dirty="0"/>
              <a:t>A </a:t>
            </a:r>
            <a:r>
              <a:rPr lang="en-US" b="1" dirty="0"/>
              <a:t>throws </a:t>
            </a:r>
            <a:r>
              <a:rPr lang="en-US" dirty="0"/>
              <a:t>clause lists the types of exceptions that a method might throw.</a:t>
            </a:r>
          </a:p>
          <a:p>
            <a:r>
              <a:rPr lang="en-US" dirty="0"/>
              <a:t>This is necessary for all exceptions, except those of type </a:t>
            </a:r>
            <a:r>
              <a:rPr lang="en-US" b="1" dirty="0"/>
              <a:t>Error </a:t>
            </a:r>
            <a:r>
              <a:rPr lang="en-US" dirty="0"/>
              <a:t>or </a:t>
            </a:r>
            <a:r>
              <a:rPr lang="en-US" b="1" dirty="0" err="1"/>
              <a:t>RuntimeException</a:t>
            </a:r>
            <a:r>
              <a:rPr lang="en-US" dirty="0"/>
              <a:t>, or any of their subclasses. </a:t>
            </a:r>
          </a:p>
          <a:p>
            <a:r>
              <a:rPr lang="en-US" dirty="0"/>
              <a:t>All other exceptions that a method can throw must be declared in the </a:t>
            </a:r>
            <a:r>
              <a:rPr lang="en-US" b="1" dirty="0"/>
              <a:t>throws </a:t>
            </a:r>
            <a:r>
              <a:rPr lang="en-US" dirty="0"/>
              <a:t>clause.</a:t>
            </a:r>
          </a:p>
          <a:p>
            <a:r>
              <a:rPr lang="en-US" dirty="0"/>
              <a:t> If they are not, a compile-time </a:t>
            </a:r>
            <a:r>
              <a:rPr lang="en-IN" dirty="0"/>
              <a:t>error will result.</a:t>
            </a:r>
            <a:endParaRPr lang="en-US" dirty="0"/>
          </a:p>
        </p:txBody>
      </p:sp>
    </p:spTree>
    <p:extLst>
      <p:ext uri="{BB962C8B-B14F-4D97-AF65-F5344CB8AC3E}">
        <p14:creationId xmlns:p14="http://schemas.microsoft.com/office/powerpoint/2010/main" val="1413881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6561"/>
          </a:xfrm>
          <a:solidFill>
            <a:schemeClr val="accent6"/>
          </a:solidFill>
        </p:spPr>
        <p:txBody>
          <a:bodyPr/>
          <a:lstStyle/>
          <a:p>
            <a:pPr algn="ctr"/>
            <a:r>
              <a:rPr lang="en-US" altLang="en-US" b="1" dirty="0">
                <a:latin typeface="Calibri" panose="020F0502020204030204" pitchFamily="34" charset="0"/>
              </a:rPr>
              <a:t>Keywords throws</a:t>
            </a:r>
            <a:endParaRPr lang="en-IN" dirty="0"/>
          </a:p>
        </p:txBody>
      </p:sp>
      <p:sp>
        <p:nvSpPr>
          <p:cNvPr id="3" name="Content Placeholder 2"/>
          <p:cNvSpPr>
            <a:spLocks noGrp="1"/>
          </p:cNvSpPr>
          <p:nvPr>
            <p:ph idx="1"/>
          </p:nvPr>
        </p:nvSpPr>
        <p:spPr>
          <a:xfrm>
            <a:off x="506437" y="1108173"/>
            <a:ext cx="11127545" cy="5250424"/>
          </a:xfrm>
        </p:spPr>
        <p:txBody>
          <a:bodyPr>
            <a:normAutofit fontScale="92500" lnSpcReduction="10000"/>
          </a:bodyPr>
          <a:lstStyle/>
          <a:p>
            <a:r>
              <a:rPr lang="en-US" dirty="0"/>
              <a:t>This is the general form of a method declaration that includes a </a:t>
            </a:r>
            <a:r>
              <a:rPr lang="en-US" b="1" dirty="0"/>
              <a:t>throws </a:t>
            </a:r>
            <a:r>
              <a:rPr lang="en-US" dirty="0"/>
              <a:t>clause:</a:t>
            </a:r>
          </a:p>
          <a:p>
            <a:pPr marL="0" indent="0" algn="ctr">
              <a:buNone/>
            </a:pPr>
            <a:r>
              <a:rPr lang="en-IN" i="1" dirty="0"/>
              <a:t>type method-name</a:t>
            </a:r>
            <a:r>
              <a:rPr lang="en-IN" dirty="0"/>
              <a:t>(</a:t>
            </a:r>
            <a:r>
              <a:rPr lang="en-IN" i="1" dirty="0"/>
              <a:t>parameter-list</a:t>
            </a:r>
            <a:r>
              <a:rPr lang="en-IN" dirty="0"/>
              <a:t>) throws </a:t>
            </a:r>
            <a:r>
              <a:rPr lang="en-IN" i="1" dirty="0"/>
              <a:t>exception-list</a:t>
            </a:r>
          </a:p>
          <a:p>
            <a:pPr marL="0" indent="0" algn="ctr">
              <a:buNone/>
            </a:pPr>
            <a:r>
              <a:rPr lang="en-IN" dirty="0"/>
              <a:t>{</a:t>
            </a:r>
          </a:p>
          <a:p>
            <a:pPr marL="0" indent="0" algn="ctr">
              <a:buNone/>
            </a:pPr>
            <a:r>
              <a:rPr lang="en-IN" dirty="0"/>
              <a:t>                              // body of method</a:t>
            </a:r>
          </a:p>
          <a:p>
            <a:pPr marL="0" indent="0" algn="ctr">
              <a:buNone/>
            </a:pPr>
            <a:r>
              <a:rPr lang="en-IN" dirty="0"/>
              <a:t>}</a:t>
            </a:r>
            <a:endParaRPr lang="en-US" dirty="0"/>
          </a:p>
          <a:p>
            <a:pPr fontAlgn="base"/>
            <a:r>
              <a:rPr lang="en-US" dirty="0"/>
              <a:t>Here, </a:t>
            </a:r>
            <a:r>
              <a:rPr lang="en-US" i="1" dirty="0"/>
              <a:t>exception-list </a:t>
            </a:r>
            <a:r>
              <a:rPr lang="en-US" dirty="0"/>
              <a:t>is a comma-separated list of the exceptions that a method can throw.</a:t>
            </a:r>
          </a:p>
          <a:p>
            <a:pPr fontAlgn="base"/>
            <a:r>
              <a:rPr lang="en-US" dirty="0"/>
              <a:t>Exception Handling is mainly used to handle the checked exceptions. </a:t>
            </a:r>
          </a:p>
          <a:p>
            <a:pPr fontAlgn="base"/>
            <a:r>
              <a:rPr lang="en-US" dirty="0"/>
              <a:t>If there occurs any unchecked exception such as </a:t>
            </a:r>
            <a:r>
              <a:rPr lang="en-US" dirty="0" err="1"/>
              <a:t>NullPointerException</a:t>
            </a:r>
            <a:r>
              <a:rPr lang="en-US" dirty="0"/>
              <a:t>, it is programmers fault that he is not performing check up before the code being used.</a:t>
            </a:r>
          </a:p>
          <a:p>
            <a:pPr fontAlgn="base"/>
            <a:r>
              <a:rPr lang="en-US" dirty="0"/>
              <a:t>Primary advantage of throws keyword is </a:t>
            </a:r>
            <a:r>
              <a:rPr lang="en-US" i="1" dirty="0"/>
              <a:t>it provides information to the caller of the method about the exception.</a:t>
            </a:r>
            <a:endParaRPr lang="en-US" dirty="0"/>
          </a:p>
        </p:txBody>
      </p:sp>
    </p:spTree>
    <p:extLst>
      <p:ext uri="{BB962C8B-B14F-4D97-AF65-F5344CB8AC3E}">
        <p14:creationId xmlns:p14="http://schemas.microsoft.com/office/powerpoint/2010/main" val="3928706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6561"/>
          </a:xfrm>
          <a:solidFill>
            <a:schemeClr val="accent6"/>
          </a:solidFill>
        </p:spPr>
        <p:txBody>
          <a:bodyPr/>
          <a:lstStyle/>
          <a:p>
            <a:pPr algn="ctr"/>
            <a:r>
              <a:rPr lang="en-US" dirty="0"/>
              <a:t>Introduction</a:t>
            </a:r>
            <a:endParaRPr lang="en-IN" dirty="0"/>
          </a:p>
        </p:txBody>
      </p:sp>
      <p:sp>
        <p:nvSpPr>
          <p:cNvPr id="3" name="Content Placeholder 2"/>
          <p:cNvSpPr>
            <a:spLocks noGrp="1"/>
          </p:cNvSpPr>
          <p:nvPr>
            <p:ph idx="1"/>
          </p:nvPr>
        </p:nvSpPr>
        <p:spPr>
          <a:xfrm>
            <a:off x="506437" y="1108172"/>
            <a:ext cx="11127545" cy="5632261"/>
          </a:xfrm>
        </p:spPr>
        <p:txBody>
          <a:bodyPr>
            <a:normAutofit fontScale="92500" lnSpcReduction="20000"/>
          </a:bodyPr>
          <a:lstStyle/>
          <a:p>
            <a:pPr marL="533400" indent="-533400" algn="just">
              <a:buFontTx/>
              <a:buChar char="•"/>
            </a:pPr>
            <a:endParaRPr lang="en-US" altLang="en-US" dirty="0">
              <a:latin typeface="Calibri" panose="020F0502020204030204" pitchFamily="34" charset="0"/>
            </a:endParaRPr>
          </a:p>
          <a:p>
            <a:pPr marL="533400" indent="-533400" algn="just">
              <a:buFontTx/>
              <a:buChar char="•"/>
            </a:pPr>
            <a:r>
              <a:rPr lang="en-US" altLang="en-US" dirty="0">
                <a:latin typeface="Calibri" panose="020F0502020204030204" pitchFamily="34" charset="0"/>
              </a:rPr>
              <a:t>The appropriate code is the one whose specified type matches the type of exception thrown by the method. </a:t>
            </a:r>
          </a:p>
          <a:p>
            <a:pPr marL="533400" indent="-533400" algn="just">
              <a:buFontTx/>
              <a:buChar char="•"/>
            </a:pPr>
            <a:r>
              <a:rPr lang="en-US" altLang="en-US" dirty="0">
                <a:latin typeface="Calibri" panose="020F0502020204030204" pitchFamily="34" charset="0"/>
              </a:rPr>
              <a:t>If the runtime system finds such a handler, it passes on the exception object to the handler. </a:t>
            </a:r>
          </a:p>
          <a:p>
            <a:pPr marL="533400" indent="-533400" algn="just">
              <a:buFontTx/>
              <a:buChar char="•"/>
            </a:pPr>
            <a:r>
              <a:rPr lang="en-US" altLang="en-US" dirty="0">
                <a:latin typeface="Calibri" panose="020F0502020204030204" pitchFamily="34" charset="0"/>
              </a:rPr>
              <a:t>If an appropriate handler is not found, the program terminates.</a:t>
            </a:r>
          </a:p>
          <a:p>
            <a:pPr marL="533400" indent="-533400" algn="just">
              <a:buFontTx/>
              <a:buChar char="•"/>
            </a:pPr>
            <a:r>
              <a:rPr lang="en-US" altLang="en-US" dirty="0">
                <a:latin typeface="Calibri" panose="020F0502020204030204" pitchFamily="34" charset="0"/>
              </a:rPr>
              <a:t>The method that creates an exception may itself provide a code   to deal with it. </a:t>
            </a:r>
          </a:p>
          <a:p>
            <a:pPr marL="533400" indent="-533400" algn="just">
              <a:buFontTx/>
              <a:buChar char="•"/>
            </a:pPr>
            <a:r>
              <a:rPr lang="en-US" altLang="en-US" dirty="0">
                <a:latin typeface="Calibri" panose="020F0502020204030204" pitchFamily="34" charset="0"/>
              </a:rPr>
              <a:t>The try and catch blocks are used to deal with exceptions. </a:t>
            </a:r>
          </a:p>
          <a:p>
            <a:pPr marL="533400" indent="-533400" algn="just">
              <a:buFontTx/>
              <a:buChar char="•"/>
            </a:pPr>
            <a:r>
              <a:rPr lang="en-US" altLang="en-US" dirty="0">
                <a:latin typeface="Calibri" panose="020F0502020204030204" pitchFamily="34" charset="0"/>
              </a:rPr>
              <a:t>The code that is likely to create an exception is kept in the try block, which may include statements that may create or throw exceptions. </a:t>
            </a:r>
          </a:p>
          <a:p>
            <a:pPr marL="533400" indent="-533400" algn="just">
              <a:buFontTx/>
              <a:buChar char="•"/>
            </a:pPr>
            <a:r>
              <a:rPr lang="en-US" altLang="en-US" dirty="0">
                <a:latin typeface="Calibri" panose="020F0502020204030204" pitchFamily="34" charset="0"/>
              </a:rPr>
              <a:t>The exception object has a data member that keeps information about the </a:t>
            </a:r>
            <a:r>
              <a:rPr lang="en-US" altLang="en-US" i="1" dirty="0">
                <a:latin typeface="Calibri" panose="020F0502020204030204" pitchFamily="34" charset="0"/>
              </a:rPr>
              <a:t>type </a:t>
            </a:r>
            <a:r>
              <a:rPr lang="en-US" altLang="en-US" dirty="0">
                <a:latin typeface="Calibri" panose="020F0502020204030204" pitchFamily="34" charset="0"/>
              </a:rPr>
              <a:t>of exception and it becomes an argument for another block of code that is meant to deal with the exception. </a:t>
            </a:r>
          </a:p>
          <a:p>
            <a:pPr marL="533400" indent="-533400" algn="just">
              <a:buFontTx/>
              <a:buChar char="•"/>
            </a:pPr>
            <a:r>
              <a:rPr lang="en-US" altLang="en-US" dirty="0">
                <a:latin typeface="Calibri" panose="020F0502020204030204" pitchFamily="34" charset="0"/>
              </a:rPr>
              <a:t>There may be more than one catch blocks. </a:t>
            </a:r>
          </a:p>
        </p:txBody>
      </p:sp>
    </p:spTree>
    <p:extLst>
      <p:ext uri="{BB962C8B-B14F-4D97-AF65-F5344CB8AC3E}">
        <p14:creationId xmlns:p14="http://schemas.microsoft.com/office/powerpoint/2010/main" val="163774624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6561"/>
          </a:xfrm>
          <a:solidFill>
            <a:schemeClr val="accent6"/>
          </a:solidFill>
        </p:spPr>
        <p:txBody>
          <a:bodyPr/>
          <a:lstStyle/>
          <a:p>
            <a:pPr algn="ctr"/>
            <a:r>
              <a:rPr lang="en-US" b="1" dirty="0">
                <a:latin typeface="Calibri" panose="020F0502020204030204" pitchFamily="34" charset="0"/>
              </a:rPr>
              <a:t>Example: </a:t>
            </a:r>
            <a:r>
              <a:rPr lang="en-US" altLang="en-US" b="1" dirty="0">
                <a:latin typeface="Calibri" panose="020F0502020204030204" pitchFamily="34" charset="0"/>
              </a:rPr>
              <a:t>Keywords throws</a:t>
            </a:r>
            <a:endParaRPr lang="en-IN" dirty="0"/>
          </a:p>
        </p:txBody>
      </p:sp>
      <p:pic>
        <p:nvPicPr>
          <p:cNvPr id="4" name="Content Placeholder 3"/>
          <p:cNvPicPr>
            <a:picLocks noGrp="1" noChangeAspect="1"/>
          </p:cNvPicPr>
          <p:nvPr>
            <p:ph idx="1"/>
          </p:nvPr>
        </p:nvPicPr>
        <p:blipFill>
          <a:blip r:embed="rId2"/>
          <a:stretch>
            <a:fillRect/>
          </a:stretch>
        </p:blipFill>
        <p:spPr>
          <a:xfrm>
            <a:off x="1436915" y="1380875"/>
            <a:ext cx="8248259" cy="4353720"/>
          </a:xfrm>
          <a:prstGeom prst="rect">
            <a:avLst/>
          </a:prstGeom>
        </p:spPr>
      </p:pic>
    </p:spTree>
    <p:extLst>
      <p:ext uri="{BB962C8B-B14F-4D97-AF65-F5344CB8AC3E}">
        <p14:creationId xmlns:p14="http://schemas.microsoft.com/office/powerpoint/2010/main" val="4583554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6561"/>
          </a:xfrm>
          <a:solidFill>
            <a:schemeClr val="accent6"/>
          </a:solidFill>
        </p:spPr>
        <p:txBody>
          <a:bodyPr/>
          <a:lstStyle/>
          <a:p>
            <a:pPr algn="ctr"/>
            <a:r>
              <a:rPr lang="en-US" dirty="0"/>
              <a:t>Difference between throw and throws</a:t>
            </a:r>
            <a:endParaRPr lang="en-IN" dirty="0"/>
          </a:p>
        </p:txBody>
      </p:sp>
      <p:sp>
        <p:nvSpPr>
          <p:cNvPr id="3" name="Content Placeholder 2"/>
          <p:cNvSpPr>
            <a:spLocks noGrp="1"/>
          </p:cNvSpPr>
          <p:nvPr>
            <p:ph idx="1"/>
          </p:nvPr>
        </p:nvSpPr>
        <p:spPr>
          <a:xfrm>
            <a:off x="506437" y="1108173"/>
            <a:ext cx="11127545" cy="5250424"/>
          </a:xfrm>
        </p:spPr>
        <p:txBody>
          <a:bodyPr>
            <a:normAutofit/>
          </a:bodyPr>
          <a:lstStyle/>
          <a:p>
            <a:pPr marL="0" indent="0">
              <a:buNone/>
            </a:pPr>
            <a:r>
              <a:rPr lang="en-US" dirty="0"/>
              <a:t>  </a:t>
            </a:r>
          </a:p>
        </p:txBody>
      </p:sp>
      <p:pic>
        <p:nvPicPr>
          <p:cNvPr id="4" name="Picture 3"/>
          <p:cNvPicPr>
            <a:picLocks noChangeAspect="1"/>
          </p:cNvPicPr>
          <p:nvPr/>
        </p:nvPicPr>
        <p:blipFill>
          <a:blip r:embed="rId2"/>
          <a:stretch>
            <a:fillRect/>
          </a:stretch>
        </p:blipFill>
        <p:spPr>
          <a:xfrm>
            <a:off x="177242" y="1319347"/>
            <a:ext cx="11456740" cy="4310743"/>
          </a:xfrm>
          <a:prstGeom prst="rect">
            <a:avLst/>
          </a:prstGeom>
        </p:spPr>
      </p:pic>
    </p:spTree>
    <p:extLst>
      <p:ext uri="{BB962C8B-B14F-4D97-AF65-F5344CB8AC3E}">
        <p14:creationId xmlns:p14="http://schemas.microsoft.com/office/powerpoint/2010/main" val="86391752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6561"/>
          </a:xfrm>
          <a:solidFill>
            <a:schemeClr val="accent6"/>
          </a:solidFill>
        </p:spPr>
        <p:txBody>
          <a:bodyPr/>
          <a:lstStyle/>
          <a:p>
            <a:pPr algn="ctr"/>
            <a:r>
              <a:rPr lang="en-IN" b="1" dirty="0"/>
              <a:t>Built-in Exceptions</a:t>
            </a:r>
            <a:endParaRPr lang="en-IN" dirty="0"/>
          </a:p>
        </p:txBody>
      </p:sp>
      <p:sp>
        <p:nvSpPr>
          <p:cNvPr id="3" name="Content Placeholder 2"/>
          <p:cNvSpPr>
            <a:spLocks noGrp="1"/>
          </p:cNvSpPr>
          <p:nvPr>
            <p:ph idx="1"/>
          </p:nvPr>
        </p:nvSpPr>
        <p:spPr>
          <a:xfrm>
            <a:off x="506437" y="1108173"/>
            <a:ext cx="11127545" cy="5250424"/>
          </a:xfrm>
        </p:spPr>
        <p:txBody>
          <a:bodyPr>
            <a:normAutofit fontScale="92500"/>
          </a:bodyPr>
          <a:lstStyle/>
          <a:p>
            <a:pPr algn="just"/>
            <a:r>
              <a:rPr lang="en-US" dirty="0"/>
              <a:t>Inside the standard package </a:t>
            </a:r>
            <a:r>
              <a:rPr lang="en-US" b="1" dirty="0" err="1"/>
              <a:t>java.lang</a:t>
            </a:r>
            <a:r>
              <a:rPr lang="en-US" dirty="0"/>
              <a:t>, Java defines several exception classes. </a:t>
            </a:r>
          </a:p>
          <a:p>
            <a:pPr algn="just"/>
            <a:r>
              <a:rPr lang="en-US" b="1" dirty="0" err="1"/>
              <a:t>RuntimeException</a:t>
            </a:r>
            <a:r>
              <a:rPr lang="en-US" dirty="0"/>
              <a:t> exceptions need not be included in any method’s </a:t>
            </a:r>
            <a:r>
              <a:rPr lang="en-US" b="1" dirty="0"/>
              <a:t>throws </a:t>
            </a:r>
            <a:r>
              <a:rPr lang="en-US" dirty="0"/>
              <a:t>list. </a:t>
            </a:r>
          </a:p>
          <a:p>
            <a:pPr algn="just"/>
            <a:r>
              <a:rPr lang="en-US" dirty="0"/>
              <a:t>In the language of Java, these are called </a:t>
            </a:r>
            <a:r>
              <a:rPr lang="en-US" i="1" dirty="0"/>
              <a:t>unchecked exceptions </a:t>
            </a:r>
            <a:r>
              <a:rPr lang="en-US" dirty="0"/>
              <a:t>because the compiler does not check to see if a method handles or throws these exceptions. The unchecked exceptions defined in </a:t>
            </a:r>
            <a:r>
              <a:rPr lang="en-US" b="1" dirty="0" err="1"/>
              <a:t>java.lang</a:t>
            </a:r>
            <a:r>
              <a:rPr lang="en-US" b="1" dirty="0"/>
              <a:t> </a:t>
            </a:r>
            <a:r>
              <a:rPr lang="en-US" dirty="0"/>
              <a:t>are listed in Table 1. </a:t>
            </a:r>
          </a:p>
          <a:p>
            <a:pPr algn="just"/>
            <a:r>
              <a:rPr lang="en-US" dirty="0"/>
              <a:t>Table 2 lists those exceptions defined by </a:t>
            </a:r>
            <a:r>
              <a:rPr lang="en-US" b="1" dirty="0" err="1"/>
              <a:t>java.lang</a:t>
            </a:r>
            <a:r>
              <a:rPr lang="en-US" b="1" dirty="0"/>
              <a:t> </a:t>
            </a:r>
            <a:r>
              <a:rPr lang="en-US" dirty="0"/>
              <a:t>that must be included in a method’s </a:t>
            </a:r>
            <a:r>
              <a:rPr lang="en-US" b="1" dirty="0"/>
              <a:t>throws </a:t>
            </a:r>
            <a:r>
              <a:rPr lang="en-US" dirty="0"/>
              <a:t>list if that method can generate one of these exceptions and does not handle it itself. </a:t>
            </a:r>
          </a:p>
          <a:p>
            <a:pPr algn="just"/>
            <a:r>
              <a:rPr lang="en-US" dirty="0"/>
              <a:t>These are called </a:t>
            </a:r>
            <a:r>
              <a:rPr lang="en-US" i="1" dirty="0"/>
              <a:t>checked exceptions</a:t>
            </a:r>
            <a:r>
              <a:rPr lang="en-US" dirty="0"/>
              <a:t>. In addition to the exceptions in </a:t>
            </a:r>
            <a:r>
              <a:rPr lang="en-US" b="1" dirty="0" err="1"/>
              <a:t>java.lang</a:t>
            </a:r>
            <a:r>
              <a:rPr lang="en-US" dirty="0"/>
              <a:t>, Java defines several more that relate to its other standard packages.</a:t>
            </a:r>
          </a:p>
        </p:txBody>
      </p:sp>
    </p:spTree>
    <p:extLst>
      <p:ext uri="{BB962C8B-B14F-4D97-AF65-F5344CB8AC3E}">
        <p14:creationId xmlns:p14="http://schemas.microsoft.com/office/powerpoint/2010/main" val="95681910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4185" y="102333"/>
            <a:ext cx="11563643" cy="563873"/>
          </a:xfrm>
        </p:spPr>
        <p:txBody>
          <a:bodyPr>
            <a:normAutofit/>
          </a:bodyPr>
          <a:lstStyle/>
          <a:p>
            <a:pPr marL="0" indent="0">
              <a:buNone/>
            </a:pPr>
            <a:r>
              <a:rPr lang="en-US" dirty="0"/>
              <a:t>Table 1: Java’s Unchecked </a:t>
            </a:r>
            <a:r>
              <a:rPr lang="en-US" b="1" dirty="0" err="1"/>
              <a:t>RuntimeException</a:t>
            </a:r>
            <a:r>
              <a:rPr lang="en-US" b="1" dirty="0"/>
              <a:t> </a:t>
            </a:r>
            <a:r>
              <a:rPr lang="en-US" dirty="0"/>
              <a:t>Subclasses Defined in </a:t>
            </a:r>
            <a:r>
              <a:rPr lang="en-US" b="1" dirty="0" err="1"/>
              <a:t>java.lang</a:t>
            </a:r>
            <a:endParaRPr lang="en-US" dirty="0"/>
          </a:p>
        </p:txBody>
      </p:sp>
      <p:pic>
        <p:nvPicPr>
          <p:cNvPr id="6" name="Picture 5"/>
          <p:cNvPicPr>
            <a:picLocks noChangeAspect="1"/>
          </p:cNvPicPr>
          <p:nvPr/>
        </p:nvPicPr>
        <p:blipFill>
          <a:blip r:embed="rId2"/>
          <a:stretch>
            <a:fillRect/>
          </a:stretch>
        </p:blipFill>
        <p:spPr>
          <a:xfrm>
            <a:off x="2220685" y="666206"/>
            <a:ext cx="7771417" cy="5943600"/>
          </a:xfrm>
          <a:prstGeom prst="rect">
            <a:avLst/>
          </a:prstGeom>
        </p:spPr>
      </p:pic>
    </p:spTree>
    <p:extLst>
      <p:ext uri="{BB962C8B-B14F-4D97-AF65-F5344CB8AC3E}">
        <p14:creationId xmlns:p14="http://schemas.microsoft.com/office/powerpoint/2010/main" val="42215342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37958" y="167648"/>
            <a:ext cx="9238454" cy="563873"/>
          </a:xfrm>
        </p:spPr>
        <p:txBody>
          <a:bodyPr>
            <a:normAutofit/>
          </a:bodyPr>
          <a:lstStyle/>
          <a:p>
            <a:pPr marL="0" indent="0">
              <a:buNone/>
            </a:pPr>
            <a:r>
              <a:rPr lang="en-US" dirty="0"/>
              <a:t>Table 2: Java’s Checked Exceptions Defined in </a:t>
            </a:r>
            <a:r>
              <a:rPr lang="en-US" b="1" dirty="0" err="1"/>
              <a:t>java.lang</a:t>
            </a:r>
            <a:endParaRPr lang="en-US" dirty="0"/>
          </a:p>
        </p:txBody>
      </p:sp>
      <p:pic>
        <p:nvPicPr>
          <p:cNvPr id="2" name="Picture 1"/>
          <p:cNvPicPr>
            <a:picLocks noChangeAspect="1"/>
          </p:cNvPicPr>
          <p:nvPr/>
        </p:nvPicPr>
        <p:blipFill>
          <a:blip r:embed="rId2"/>
          <a:stretch>
            <a:fillRect/>
          </a:stretch>
        </p:blipFill>
        <p:spPr>
          <a:xfrm>
            <a:off x="1123456" y="731521"/>
            <a:ext cx="9989972" cy="3814353"/>
          </a:xfrm>
          <a:prstGeom prst="rect">
            <a:avLst/>
          </a:prstGeom>
        </p:spPr>
      </p:pic>
    </p:spTree>
    <p:extLst>
      <p:ext uri="{BB962C8B-B14F-4D97-AF65-F5344CB8AC3E}">
        <p14:creationId xmlns:p14="http://schemas.microsoft.com/office/powerpoint/2010/main" val="326701148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6561"/>
          </a:xfrm>
          <a:solidFill>
            <a:schemeClr val="accent6"/>
          </a:solidFill>
        </p:spPr>
        <p:txBody>
          <a:bodyPr/>
          <a:lstStyle/>
          <a:p>
            <a:pPr algn="ctr"/>
            <a:r>
              <a:rPr lang="en-US" dirty="0"/>
              <a:t>Custom(User-define) Exception</a:t>
            </a:r>
            <a:endParaRPr lang="en-IN" dirty="0"/>
          </a:p>
        </p:txBody>
      </p:sp>
      <p:sp>
        <p:nvSpPr>
          <p:cNvPr id="3" name="Content Placeholder 2"/>
          <p:cNvSpPr>
            <a:spLocks noGrp="1"/>
          </p:cNvSpPr>
          <p:nvPr>
            <p:ph idx="1"/>
          </p:nvPr>
        </p:nvSpPr>
        <p:spPr>
          <a:xfrm>
            <a:off x="506437" y="1108173"/>
            <a:ext cx="11127545" cy="5250424"/>
          </a:xfrm>
        </p:spPr>
        <p:txBody>
          <a:bodyPr>
            <a:normAutofit/>
          </a:bodyPr>
          <a:lstStyle/>
          <a:p>
            <a:pPr algn="just"/>
            <a:r>
              <a:rPr lang="en-US" altLang="en-US" dirty="0">
                <a:latin typeface="Calibri" panose="020F0502020204030204" pitchFamily="34" charset="0"/>
              </a:rPr>
              <a:t> It is also called as user defined exception. </a:t>
            </a:r>
          </a:p>
          <a:p>
            <a:pPr algn="just"/>
            <a:r>
              <a:rPr lang="en-US" altLang="en-US" dirty="0">
                <a:latin typeface="Calibri" panose="020F0502020204030204" pitchFamily="34" charset="0"/>
              </a:rPr>
              <a:t> A programmer may create his/her own exception class by  extending the exception class and can customize the exception according to his/her needs. </a:t>
            </a:r>
          </a:p>
          <a:p>
            <a:pPr algn="just"/>
            <a:r>
              <a:rPr lang="en-US" altLang="en-US" dirty="0">
                <a:latin typeface="Calibri" panose="020F0502020204030204" pitchFamily="34" charset="0"/>
              </a:rPr>
              <a:t>Using Java custom exception, the programmer can write their own exceptions and messages.</a:t>
            </a:r>
          </a:p>
        </p:txBody>
      </p:sp>
    </p:spTree>
    <p:extLst>
      <p:ext uri="{BB962C8B-B14F-4D97-AF65-F5344CB8AC3E}">
        <p14:creationId xmlns:p14="http://schemas.microsoft.com/office/powerpoint/2010/main" val="10525022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6561"/>
          </a:xfrm>
          <a:solidFill>
            <a:schemeClr val="accent6"/>
          </a:solidFill>
        </p:spPr>
        <p:txBody>
          <a:bodyPr/>
          <a:lstStyle/>
          <a:p>
            <a:pPr algn="ctr"/>
            <a:r>
              <a:rPr lang="en-US" dirty="0"/>
              <a:t>Example: Custom Exception</a:t>
            </a:r>
            <a:endParaRPr lang="en-IN" dirty="0"/>
          </a:p>
        </p:txBody>
      </p:sp>
      <p:pic>
        <p:nvPicPr>
          <p:cNvPr id="4" name="Content Placeholder 3"/>
          <p:cNvPicPr>
            <a:picLocks noGrp="1" noChangeAspect="1"/>
          </p:cNvPicPr>
          <p:nvPr>
            <p:ph idx="1"/>
          </p:nvPr>
        </p:nvPicPr>
        <p:blipFill>
          <a:blip r:embed="rId2"/>
          <a:stretch>
            <a:fillRect/>
          </a:stretch>
        </p:blipFill>
        <p:spPr>
          <a:xfrm>
            <a:off x="2809944" y="1040425"/>
            <a:ext cx="7005531" cy="5046866"/>
          </a:xfrm>
          <a:prstGeom prst="rect">
            <a:avLst/>
          </a:prstGeom>
        </p:spPr>
      </p:pic>
    </p:spTree>
    <p:extLst>
      <p:ext uri="{BB962C8B-B14F-4D97-AF65-F5344CB8AC3E}">
        <p14:creationId xmlns:p14="http://schemas.microsoft.com/office/powerpoint/2010/main" val="5282425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6561"/>
          </a:xfrm>
          <a:solidFill>
            <a:schemeClr val="accent6"/>
          </a:solidFill>
        </p:spPr>
        <p:txBody>
          <a:bodyPr/>
          <a:lstStyle/>
          <a:p>
            <a:pPr algn="ctr"/>
            <a:r>
              <a:rPr lang="en-US" altLang="en-US" b="1" dirty="0">
                <a:latin typeface="Calibri" panose="020F0502020204030204" pitchFamily="34" charset="0"/>
              </a:rPr>
              <a:t>Finalize() in Exception Handling</a:t>
            </a:r>
            <a:endParaRPr lang="en-IN" altLang="en-US" b="1" dirty="0">
              <a:solidFill>
                <a:srgbClr val="002060"/>
              </a:solidFill>
              <a:latin typeface="Calibri" panose="020F0502020204030204" pitchFamily="34" charset="0"/>
            </a:endParaRPr>
          </a:p>
        </p:txBody>
      </p:sp>
      <p:sp>
        <p:nvSpPr>
          <p:cNvPr id="3" name="Content Placeholder 2"/>
          <p:cNvSpPr>
            <a:spLocks noGrp="1"/>
          </p:cNvSpPr>
          <p:nvPr>
            <p:ph idx="1"/>
          </p:nvPr>
        </p:nvSpPr>
        <p:spPr>
          <a:xfrm>
            <a:off x="506437" y="1108173"/>
            <a:ext cx="11127545" cy="5250424"/>
          </a:xfrm>
        </p:spPr>
        <p:txBody>
          <a:bodyPr>
            <a:normAutofit/>
          </a:bodyPr>
          <a:lstStyle/>
          <a:p>
            <a:pPr marL="533400" indent="-533400" algn="just">
              <a:buFontTx/>
              <a:buChar char="•"/>
            </a:pPr>
            <a:r>
              <a:rPr lang="en-US" altLang="en-US" dirty="0">
                <a:latin typeface="Calibri" panose="020F0502020204030204" pitchFamily="34" charset="0"/>
              </a:rPr>
              <a:t>The finalize() method is called by garbage collector thread, and thereby memory allocated to the object is reclaimed.</a:t>
            </a:r>
          </a:p>
          <a:p>
            <a:pPr marL="533400" indent="-533400" algn="just">
              <a:buFontTx/>
              <a:buChar char="•"/>
            </a:pPr>
            <a:r>
              <a:rPr lang="en-US" altLang="en-US" dirty="0">
                <a:latin typeface="Calibri" panose="020F0502020204030204" pitchFamily="34" charset="0"/>
              </a:rPr>
              <a:t> Any exception thrown by finalize method is ignored by the garbage collector thread and it is not logged into the log files. </a:t>
            </a:r>
          </a:p>
          <a:p>
            <a:pPr marL="533400" indent="-533400" algn="just">
              <a:buFontTx/>
              <a:buChar char="•"/>
            </a:pPr>
            <a:r>
              <a:rPr lang="en-US" altLang="en-US" sz="3200" dirty="0">
                <a:latin typeface="Calibri" panose="020F0502020204030204" pitchFamily="34" charset="0"/>
              </a:rPr>
              <a:t>The syntax for using finalize() method is given as follows:</a:t>
            </a:r>
          </a:p>
          <a:p>
            <a:pPr marL="0" indent="0" algn="just">
              <a:buNone/>
            </a:pPr>
            <a:endParaRPr lang="en-US" altLang="en-US" dirty="0">
              <a:latin typeface="Calibri" panose="020F0502020204030204" pitchFamily="34" charset="0"/>
            </a:endParaRPr>
          </a:p>
        </p:txBody>
      </p:sp>
      <p:sp>
        <p:nvSpPr>
          <p:cNvPr id="4" name="TextBox 3"/>
          <p:cNvSpPr txBox="1"/>
          <p:nvPr/>
        </p:nvSpPr>
        <p:spPr>
          <a:xfrm>
            <a:off x="2886891" y="3418895"/>
            <a:ext cx="6335485" cy="2862322"/>
          </a:xfrm>
          <a:prstGeom prst="rect">
            <a:avLst/>
          </a:prstGeom>
          <a:noFill/>
        </p:spPr>
        <p:txBody>
          <a:bodyPr wrap="square" rtlCol="0">
            <a:spAutoFit/>
          </a:bodyPr>
          <a:lstStyle/>
          <a:p>
            <a:pPr marL="533400" indent="-533400"/>
            <a:r>
              <a:rPr lang="en-US" altLang="en-US" dirty="0">
                <a:latin typeface="Calibri" panose="020F0502020204030204" pitchFamily="34" charset="0"/>
              </a:rPr>
              <a:t>@Override //</a:t>
            </a:r>
          </a:p>
          <a:p>
            <a:pPr marL="533400" indent="-533400"/>
            <a:r>
              <a:rPr lang="en-US" altLang="en-US" dirty="0">
                <a:latin typeface="Calibri" panose="020F0502020204030204" pitchFamily="34" charset="0"/>
              </a:rPr>
              <a:t>protected void finalize() throws </a:t>
            </a:r>
            <a:r>
              <a:rPr lang="en-US" altLang="en-US" dirty="0" err="1">
                <a:latin typeface="Calibri" panose="020F0502020204030204" pitchFamily="34" charset="0"/>
              </a:rPr>
              <a:t>Throwable</a:t>
            </a:r>
            <a:endParaRPr lang="en-US" altLang="en-US" dirty="0">
              <a:latin typeface="Calibri" panose="020F0502020204030204" pitchFamily="34" charset="0"/>
            </a:endParaRPr>
          </a:p>
          <a:p>
            <a:pPr marL="533400" indent="-533400"/>
            <a:r>
              <a:rPr lang="en-US" altLang="en-US" dirty="0">
                <a:latin typeface="Calibri" panose="020F0502020204030204" pitchFamily="34" charset="0"/>
              </a:rPr>
              <a:t>{</a:t>
            </a:r>
          </a:p>
          <a:p>
            <a:pPr marL="533400" indent="-533400"/>
            <a:r>
              <a:rPr lang="en-US" altLang="en-US" dirty="0">
                <a:latin typeface="Calibri" panose="020F0502020204030204" pitchFamily="34" charset="0"/>
              </a:rPr>
              <a:t>try{</a:t>
            </a:r>
          </a:p>
          <a:p>
            <a:pPr marL="533400" indent="-533400"/>
            <a:r>
              <a:rPr lang="en-US" altLang="en-US" dirty="0">
                <a:latin typeface="Calibri" panose="020F0502020204030204" pitchFamily="34" charset="0"/>
              </a:rPr>
              <a:t>……………….</a:t>
            </a:r>
          </a:p>
          <a:p>
            <a:pPr marL="533400" indent="-533400"/>
            <a:r>
              <a:rPr lang="en-US" altLang="en-US" dirty="0">
                <a:latin typeface="Calibri" panose="020F0502020204030204" pitchFamily="34" charset="0"/>
              </a:rPr>
              <a:t>} catch(</a:t>
            </a:r>
            <a:r>
              <a:rPr lang="en-US" altLang="en-US" dirty="0" err="1">
                <a:latin typeface="Calibri" panose="020F0502020204030204" pitchFamily="34" charset="0"/>
              </a:rPr>
              <a:t>Throwable</a:t>
            </a:r>
            <a:r>
              <a:rPr lang="en-US" altLang="en-US" dirty="0">
                <a:latin typeface="Calibri" panose="020F0502020204030204" pitchFamily="34" charset="0"/>
              </a:rPr>
              <a:t> t)</a:t>
            </a:r>
          </a:p>
          <a:p>
            <a:pPr marL="533400" indent="-533400"/>
            <a:r>
              <a:rPr lang="en-US" altLang="en-US" dirty="0">
                <a:latin typeface="Calibri" panose="020F0502020204030204" pitchFamily="34" charset="0"/>
              </a:rPr>
              <a:t>{ throw t;</a:t>
            </a:r>
          </a:p>
          <a:p>
            <a:pPr marL="533400" indent="-533400"/>
            <a:r>
              <a:rPr lang="en-US" altLang="en-US" dirty="0">
                <a:latin typeface="Calibri" panose="020F0502020204030204" pitchFamily="34" charset="0"/>
              </a:rPr>
              <a:t>}finally{</a:t>
            </a:r>
          </a:p>
          <a:p>
            <a:pPr marL="533400" indent="-533400"/>
            <a:r>
              <a:rPr lang="en-US" altLang="en-US" dirty="0" err="1">
                <a:latin typeface="Calibri" panose="020F0502020204030204" pitchFamily="34" charset="0"/>
              </a:rPr>
              <a:t>super.finalize</a:t>
            </a:r>
            <a:r>
              <a:rPr lang="en-US" altLang="en-US" dirty="0">
                <a:latin typeface="Calibri" panose="020F0502020204030204" pitchFamily="34" charset="0"/>
              </a:rPr>
              <a:t>();</a:t>
            </a:r>
          </a:p>
          <a:p>
            <a:pPr marL="533400" indent="-533400"/>
            <a:r>
              <a:rPr lang="en-US" altLang="en-US" dirty="0">
                <a:latin typeface="Calibri" panose="020F0502020204030204" pitchFamily="34" charset="0"/>
              </a:rPr>
              <a:t>}}</a:t>
            </a:r>
          </a:p>
        </p:txBody>
      </p:sp>
    </p:spTree>
    <p:extLst>
      <p:ext uri="{BB962C8B-B14F-4D97-AF65-F5344CB8AC3E}">
        <p14:creationId xmlns:p14="http://schemas.microsoft.com/office/powerpoint/2010/main" val="370380956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6561"/>
          </a:xfrm>
          <a:solidFill>
            <a:schemeClr val="accent6"/>
          </a:solidFill>
        </p:spPr>
        <p:txBody>
          <a:bodyPr/>
          <a:lstStyle/>
          <a:p>
            <a:pPr algn="ctr"/>
            <a:r>
              <a:rPr lang="en-US" altLang="en-US" b="1" dirty="0">
                <a:latin typeface="Calibri" panose="020F0502020204030204" pitchFamily="34" charset="0"/>
              </a:rPr>
              <a:t>Finalize() in Exception Handling</a:t>
            </a:r>
            <a:endParaRPr lang="en-IN" altLang="en-US" b="1" dirty="0">
              <a:solidFill>
                <a:srgbClr val="002060"/>
              </a:solidFill>
              <a:latin typeface="Calibri" panose="020F0502020204030204" pitchFamily="34" charset="0"/>
            </a:endParaRPr>
          </a:p>
        </p:txBody>
      </p:sp>
      <p:sp>
        <p:nvSpPr>
          <p:cNvPr id="3" name="Content Placeholder 2"/>
          <p:cNvSpPr>
            <a:spLocks noGrp="1"/>
          </p:cNvSpPr>
          <p:nvPr>
            <p:ph idx="1"/>
          </p:nvPr>
        </p:nvSpPr>
        <p:spPr>
          <a:xfrm>
            <a:off x="506437" y="1108173"/>
            <a:ext cx="11127545" cy="5250424"/>
          </a:xfrm>
        </p:spPr>
        <p:txBody>
          <a:bodyPr>
            <a:normAutofit/>
          </a:bodyPr>
          <a:lstStyle/>
          <a:p>
            <a:pPr marL="533400" indent="-533400">
              <a:buFontTx/>
              <a:buChar char="•"/>
            </a:pPr>
            <a:r>
              <a:rPr lang="en-US" altLang="en-US" dirty="0">
                <a:latin typeface="Calibri" panose="020F0502020204030204" pitchFamily="34" charset="0"/>
              </a:rPr>
              <a:t>The finalize() method is not usually used as it affects the performance of the program execution. </a:t>
            </a:r>
          </a:p>
          <a:p>
            <a:pPr marL="533400" indent="-533400">
              <a:buFontTx/>
              <a:buChar char="•"/>
            </a:pPr>
            <a:r>
              <a:rPr lang="en-US" altLang="en-US" dirty="0">
                <a:latin typeface="Calibri" panose="020F0502020204030204" pitchFamily="34" charset="0"/>
              </a:rPr>
              <a:t>It takes more time for creating and destroying a simple object, compared to the case when it is not used. </a:t>
            </a:r>
          </a:p>
          <a:p>
            <a:pPr marL="533400" indent="-533400" algn="just">
              <a:buFontTx/>
              <a:buChar char="•"/>
            </a:pPr>
            <a:r>
              <a:rPr lang="en-US" altLang="en-US" dirty="0">
                <a:latin typeface="Calibri" panose="020F0502020204030204" pitchFamily="34" charset="0"/>
              </a:rPr>
              <a:t>Following points need to be taken into consideration when using finalize() method:</a:t>
            </a:r>
          </a:p>
          <a:p>
            <a:pPr marL="990600" lvl="1" indent="-533400">
              <a:buFontTx/>
              <a:buAutoNum type="arabicPeriod"/>
            </a:pPr>
            <a:r>
              <a:rPr lang="en-US" altLang="en-US" dirty="0" err="1">
                <a:latin typeface="Calibri" panose="020F0502020204030204" pitchFamily="34" charset="0"/>
              </a:rPr>
              <a:t>super.finalize</a:t>
            </a:r>
            <a:r>
              <a:rPr lang="en-US" altLang="en-US" dirty="0">
                <a:latin typeface="Calibri" panose="020F0502020204030204" pitchFamily="34" charset="0"/>
              </a:rPr>
              <a:t>() method is always called in finalize() method.</a:t>
            </a:r>
          </a:p>
          <a:p>
            <a:pPr marL="990600" lvl="1" indent="-533400">
              <a:buFontTx/>
              <a:buAutoNum type="arabicPeriod"/>
            </a:pPr>
            <a:r>
              <a:rPr lang="en-US" altLang="en-US" dirty="0">
                <a:latin typeface="Calibri" panose="020F0502020204030204" pitchFamily="34" charset="0"/>
              </a:rPr>
              <a:t>Time critical application logic should not be placed in finalize() method.</a:t>
            </a:r>
          </a:p>
        </p:txBody>
      </p:sp>
    </p:spTree>
    <p:extLst>
      <p:ext uri="{BB962C8B-B14F-4D97-AF65-F5344CB8AC3E}">
        <p14:creationId xmlns:p14="http://schemas.microsoft.com/office/powerpoint/2010/main" val="918360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6561"/>
          </a:xfrm>
          <a:solidFill>
            <a:schemeClr val="accent6"/>
          </a:solidFill>
        </p:spPr>
        <p:txBody>
          <a:bodyPr/>
          <a:lstStyle/>
          <a:p>
            <a:pPr algn="ctr"/>
            <a:r>
              <a:rPr lang="en-US" altLang="en-US" b="1" dirty="0">
                <a:latin typeface="Calibri" panose="020F0502020204030204" pitchFamily="34" charset="0"/>
              </a:rPr>
              <a:t>Chained Exception</a:t>
            </a:r>
            <a:endParaRPr lang="en-IN" altLang="en-US" b="1" dirty="0">
              <a:solidFill>
                <a:srgbClr val="002060"/>
              </a:solidFill>
              <a:latin typeface="Calibri" panose="020F0502020204030204" pitchFamily="34" charset="0"/>
            </a:endParaRPr>
          </a:p>
        </p:txBody>
      </p:sp>
      <p:sp>
        <p:nvSpPr>
          <p:cNvPr id="3" name="Content Placeholder 2"/>
          <p:cNvSpPr>
            <a:spLocks noGrp="1"/>
          </p:cNvSpPr>
          <p:nvPr>
            <p:ph idx="1"/>
          </p:nvPr>
        </p:nvSpPr>
        <p:spPr>
          <a:xfrm>
            <a:off x="506437" y="1108173"/>
            <a:ext cx="11127545" cy="5250424"/>
          </a:xfrm>
        </p:spPr>
        <p:txBody>
          <a:bodyPr>
            <a:normAutofit lnSpcReduction="10000"/>
          </a:bodyPr>
          <a:lstStyle/>
          <a:p>
            <a:pPr marL="533400" indent="-533400">
              <a:buFontTx/>
              <a:buChar char="•"/>
            </a:pPr>
            <a:r>
              <a:rPr lang="en-IN" sz="1800" b="1" spc="10" dirty="0">
                <a:solidFill>
                  <a:srgbClr val="273239"/>
                </a:solidFill>
                <a:effectLst/>
                <a:latin typeface="Calibri" panose="020F0502020204030204" pitchFamily="34" charset="0"/>
                <a:ea typeface="Times New Roman" panose="02020603050405020304" pitchFamily="18" charset="0"/>
              </a:rPr>
              <a:t>Chained Exceptions</a:t>
            </a:r>
            <a:r>
              <a:rPr lang="en-IN" sz="1800" spc="10" dirty="0">
                <a:solidFill>
                  <a:srgbClr val="273239"/>
                </a:solidFill>
                <a:effectLst/>
                <a:latin typeface="Calibri" panose="020F0502020204030204" pitchFamily="34" charset="0"/>
                <a:ea typeface="Times New Roman" panose="02020603050405020304" pitchFamily="18" charset="0"/>
              </a:rPr>
              <a:t> allows to relate one exception with another exception, </a:t>
            </a:r>
            <a:r>
              <a:rPr lang="en-IN" sz="1800" spc="10" dirty="0" err="1">
                <a:solidFill>
                  <a:srgbClr val="273239"/>
                </a:solidFill>
                <a:effectLst/>
                <a:latin typeface="Calibri" panose="020F0502020204030204" pitchFamily="34" charset="0"/>
                <a:ea typeface="Times New Roman" panose="02020603050405020304" pitchFamily="18" charset="0"/>
              </a:rPr>
              <a:t>i.e</a:t>
            </a:r>
            <a:r>
              <a:rPr lang="en-IN" sz="1800" spc="10" dirty="0">
                <a:solidFill>
                  <a:srgbClr val="273239"/>
                </a:solidFill>
                <a:effectLst/>
                <a:latin typeface="Calibri" panose="020F0502020204030204" pitchFamily="34" charset="0"/>
                <a:ea typeface="Times New Roman" panose="02020603050405020304" pitchFamily="18" charset="0"/>
              </a:rPr>
              <a:t> one exception describes cause of another exception. </a:t>
            </a:r>
          </a:p>
          <a:p>
            <a:pPr marL="533400" indent="-533400">
              <a:buFontTx/>
              <a:buChar char="•"/>
            </a:pPr>
            <a:r>
              <a:rPr lang="en-IN" sz="1800" spc="10" dirty="0">
                <a:solidFill>
                  <a:srgbClr val="273239"/>
                </a:solidFill>
                <a:effectLst/>
                <a:latin typeface="Calibri" panose="020F0502020204030204" pitchFamily="34" charset="0"/>
                <a:ea typeface="Times New Roman" panose="02020603050405020304" pitchFamily="18" charset="0"/>
              </a:rPr>
              <a:t>For example, consider a situation in which a method throws an </a:t>
            </a:r>
            <a:r>
              <a:rPr lang="en-IN" sz="1800" spc="10" dirty="0" err="1">
                <a:solidFill>
                  <a:srgbClr val="273239"/>
                </a:solidFill>
                <a:effectLst/>
                <a:latin typeface="Calibri" panose="020F0502020204030204" pitchFamily="34" charset="0"/>
                <a:ea typeface="Times New Roman" panose="02020603050405020304" pitchFamily="18" charset="0"/>
              </a:rPr>
              <a:t>ArithmeticException</a:t>
            </a:r>
            <a:r>
              <a:rPr lang="en-IN" sz="1800" spc="10" dirty="0">
                <a:solidFill>
                  <a:srgbClr val="273239"/>
                </a:solidFill>
                <a:effectLst/>
                <a:latin typeface="Calibri" panose="020F0502020204030204" pitchFamily="34" charset="0"/>
                <a:ea typeface="Times New Roman" panose="02020603050405020304" pitchFamily="18" charset="0"/>
              </a:rPr>
              <a:t> because of an attempt to divide by zero but the actual cause of exception was an I/O error which caused the divisor to be zero. </a:t>
            </a:r>
          </a:p>
          <a:p>
            <a:pPr marL="533400" indent="-533400">
              <a:buFontTx/>
              <a:buChar char="•"/>
            </a:pPr>
            <a:r>
              <a:rPr lang="en-IN" sz="1800" spc="10" dirty="0">
                <a:solidFill>
                  <a:srgbClr val="273239"/>
                </a:solidFill>
                <a:effectLst/>
                <a:latin typeface="Calibri" panose="020F0502020204030204" pitchFamily="34" charset="0"/>
                <a:ea typeface="Times New Roman" panose="02020603050405020304" pitchFamily="18" charset="0"/>
                <a:cs typeface="Calibri" panose="020F0502020204030204" pitchFamily="34" charset="0"/>
              </a:rPr>
              <a:t>The method will throw only </a:t>
            </a:r>
            <a:r>
              <a:rPr lang="en-IN" sz="1800" spc="10" dirty="0" err="1">
                <a:solidFill>
                  <a:srgbClr val="273239"/>
                </a:solidFill>
                <a:effectLst/>
                <a:latin typeface="Calibri" panose="020F0502020204030204" pitchFamily="34" charset="0"/>
                <a:ea typeface="Times New Roman" panose="02020603050405020304" pitchFamily="18" charset="0"/>
                <a:cs typeface="Calibri" panose="020F0502020204030204" pitchFamily="34" charset="0"/>
              </a:rPr>
              <a:t>ArithmeticException</a:t>
            </a:r>
            <a:r>
              <a:rPr lang="en-IN" sz="1800" spc="10" dirty="0">
                <a:solidFill>
                  <a:srgbClr val="273239"/>
                </a:solidFill>
                <a:effectLst/>
                <a:latin typeface="Calibri" panose="020F0502020204030204" pitchFamily="34" charset="0"/>
                <a:ea typeface="Times New Roman" panose="02020603050405020304" pitchFamily="18" charset="0"/>
                <a:cs typeface="Calibri" panose="020F0502020204030204" pitchFamily="34" charset="0"/>
              </a:rPr>
              <a:t> to the caller. So the caller would not come to know about the actual cause of exception. </a:t>
            </a:r>
          </a:p>
          <a:p>
            <a:pPr marL="533400" indent="-533400">
              <a:buFontTx/>
              <a:buChar char="•"/>
            </a:pPr>
            <a:r>
              <a:rPr lang="en-IN" sz="1800" spc="10" dirty="0">
                <a:solidFill>
                  <a:srgbClr val="273239"/>
                </a:solidFill>
                <a:effectLst/>
                <a:latin typeface="Calibri" panose="020F0502020204030204" pitchFamily="34" charset="0"/>
                <a:ea typeface="Times New Roman" panose="02020603050405020304" pitchFamily="18" charset="0"/>
                <a:cs typeface="Calibri" panose="020F0502020204030204" pitchFamily="34" charset="0"/>
              </a:rPr>
              <a:t>Chained Exception is used in such type of situations.  </a:t>
            </a:r>
            <a:endParaRPr lang="en-IN" sz="1800" spc="10" dirty="0">
              <a:solidFill>
                <a:srgbClr val="273239"/>
              </a:solidFill>
              <a:latin typeface="Calibri" panose="020F0502020204030204" pitchFamily="34" charset="0"/>
              <a:ea typeface="Calibri" panose="020F0502020204030204" pitchFamily="34" charset="0"/>
              <a:cs typeface="Times New Roman" panose="02020603050405020304" pitchFamily="18" charset="0"/>
            </a:endParaRPr>
          </a:p>
          <a:p>
            <a:pPr marL="533400" indent="-533400">
              <a:buFontTx/>
              <a:buChar char="•"/>
            </a:pPr>
            <a:r>
              <a:rPr lang="en-IN" sz="1800" b="1" spc="10" dirty="0">
                <a:solidFill>
                  <a:srgbClr val="273239"/>
                </a:solidFill>
                <a:effectLst/>
                <a:latin typeface="Calibri" panose="020F0502020204030204" pitchFamily="34" charset="0"/>
                <a:ea typeface="Times New Roman" panose="02020603050405020304" pitchFamily="18" charset="0"/>
                <a:cs typeface="Calibri" panose="020F0502020204030204" pitchFamily="34" charset="0"/>
              </a:rPr>
              <a:t>Use</a:t>
            </a:r>
            <a:r>
              <a:rPr lang="en-IN" sz="1800" spc="10" dirty="0">
                <a:solidFill>
                  <a:srgbClr val="273239"/>
                </a:solidFill>
                <a:effectLst/>
                <a:latin typeface="Calibri" panose="020F0502020204030204" pitchFamily="34" charset="0"/>
                <a:ea typeface="Times New Roman" panose="02020603050405020304" pitchFamily="18" charset="0"/>
                <a:cs typeface="Calibri" panose="020F0502020204030204" pitchFamily="34" charset="0"/>
              </a:rPr>
              <a:t>: We need to chain the exceptions to make logs readable.</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lgn="just" fontAlgn="base">
              <a:lnSpc>
                <a:spcPct val="107000"/>
              </a:lnSpc>
              <a:spcAft>
                <a:spcPts val="800"/>
              </a:spcAft>
              <a:buNone/>
            </a:pPr>
            <a:r>
              <a:rPr lang="en-IN" sz="1800" b="1" spc="10" dirty="0">
                <a:solidFill>
                  <a:srgbClr val="273239"/>
                </a:solidFill>
                <a:effectLst/>
                <a:latin typeface="Calibri" panose="020F0502020204030204" pitchFamily="34" charset="0"/>
                <a:ea typeface="Times New Roman" panose="02020603050405020304" pitchFamily="18" charset="0"/>
                <a:cs typeface="Calibri" panose="020F0502020204030204" pitchFamily="34" charset="0"/>
              </a:rPr>
              <a:t>Constructors </a:t>
            </a:r>
            <a:r>
              <a:rPr lang="en-IN" sz="1800" spc="10" dirty="0">
                <a:solidFill>
                  <a:srgbClr val="273239"/>
                </a:solidFill>
                <a:effectLst/>
                <a:latin typeface="Calibri" panose="020F0502020204030204" pitchFamily="34" charset="0"/>
                <a:ea typeface="Times New Roman" panose="02020603050405020304" pitchFamily="18" charset="0"/>
                <a:cs typeface="Calibri" panose="020F0502020204030204" pitchFamily="34" charset="0"/>
              </a:rPr>
              <a:t>Of Throwable class Which support chained exceptions in java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fontAlgn="base">
              <a:lnSpc>
                <a:spcPct val="107000"/>
              </a:lnSpc>
              <a:spcAft>
                <a:spcPts val="800"/>
              </a:spcAft>
              <a:tabLst>
                <a:tab pos="457200" algn="l"/>
              </a:tabLst>
            </a:pPr>
            <a:r>
              <a:rPr lang="en-IN" sz="1400" spc="10" dirty="0">
                <a:solidFill>
                  <a:srgbClr val="273239"/>
                </a:solidFill>
                <a:effectLst/>
                <a:latin typeface="Calibri" panose="020F0502020204030204" pitchFamily="34" charset="0"/>
                <a:ea typeface="Times New Roman" panose="02020603050405020304" pitchFamily="18" charset="0"/>
                <a:cs typeface="Calibri" panose="020F0502020204030204" pitchFamily="34" charset="0"/>
              </a:rPr>
              <a:t>Throwable(Throwable cause) :- Where cause is the exception that causes the current exception.</a:t>
            </a:r>
            <a:endParaRPr lang="en-IN" sz="1400" dirty="0">
              <a:latin typeface="Calibri" panose="020F0502020204030204" pitchFamily="34" charset="0"/>
              <a:ea typeface="Calibri" panose="020F0502020204030204" pitchFamily="34" charset="0"/>
              <a:cs typeface="Times New Roman" panose="02020603050405020304" pitchFamily="18" charset="0"/>
            </a:endParaRPr>
          </a:p>
          <a:p>
            <a:pPr marL="800100" lvl="1" indent="-342900" fontAlgn="base">
              <a:lnSpc>
                <a:spcPct val="107000"/>
              </a:lnSpc>
              <a:spcAft>
                <a:spcPts val="800"/>
              </a:spcAft>
              <a:tabLst>
                <a:tab pos="457200" algn="l"/>
              </a:tabLst>
            </a:pPr>
            <a:r>
              <a:rPr lang="en-IN" sz="1400" spc="10" dirty="0">
                <a:solidFill>
                  <a:srgbClr val="273239"/>
                </a:solidFill>
                <a:effectLst/>
                <a:latin typeface="Calibri" panose="020F0502020204030204" pitchFamily="34" charset="0"/>
                <a:ea typeface="Times New Roman" panose="02020603050405020304" pitchFamily="18" charset="0"/>
                <a:cs typeface="Calibri" panose="020F0502020204030204" pitchFamily="34" charset="0"/>
              </a:rPr>
              <a:t>Throwable(String </a:t>
            </a:r>
            <a:r>
              <a:rPr lang="en-IN" sz="1400" spc="10" dirty="0" err="1">
                <a:solidFill>
                  <a:srgbClr val="273239"/>
                </a:solidFill>
                <a:effectLst/>
                <a:latin typeface="Calibri" panose="020F0502020204030204" pitchFamily="34" charset="0"/>
                <a:ea typeface="Times New Roman" panose="02020603050405020304" pitchFamily="18" charset="0"/>
                <a:cs typeface="Calibri" panose="020F0502020204030204" pitchFamily="34" charset="0"/>
              </a:rPr>
              <a:t>msg</a:t>
            </a:r>
            <a:r>
              <a:rPr lang="en-IN" sz="1400" spc="10" dirty="0">
                <a:solidFill>
                  <a:srgbClr val="273239"/>
                </a:solidFill>
                <a:effectLst/>
                <a:latin typeface="Calibri" panose="020F0502020204030204" pitchFamily="34" charset="0"/>
                <a:ea typeface="Times New Roman" panose="02020603050405020304" pitchFamily="18" charset="0"/>
                <a:cs typeface="Calibri" panose="020F0502020204030204" pitchFamily="34" charset="0"/>
              </a:rPr>
              <a:t>, Throwable cause) :- Where </a:t>
            </a:r>
            <a:r>
              <a:rPr lang="en-IN" sz="1400" spc="10" dirty="0" err="1">
                <a:solidFill>
                  <a:srgbClr val="273239"/>
                </a:solidFill>
                <a:effectLst/>
                <a:latin typeface="Calibri" panose="020F0502020204030204" pitchFamily="34" charset="0"/>
                <a:ea typeface="Times New Roman" panose="02020603050405020304" pitchFamily="18" charset="0"/>
                <a:cs typeface="Calibri" panose="020F0502020204030204" pitchFamily="34" charset="0"/>
              </a:rPr>
              <a:t>msg</a:t>
            </a:r>
            <a:r>
              <a:rPr lang="en-IN" sz="1400" spc="10" dirty="0">
                <a:solidFill>
                  <a:srgbClr val="273239"/>
                </a:solidFill>
                <a:effectLst/>
                <a:latin typeface="Calibri" panose="020F0502020204030204" pitchFamily="34" charset="0"/>
                <a:ea typeface="Times New Roman" panose="02020603050405020304" pitchFamily="18" charset="0"/>
                <a:cs typeface="Calibri" panose="020F0502020204030204" pitchFamily="34" charset="0"/>
              </a:rPr>
              <a:t> is the exception message and cause is the exception that causes the current exception.</a:t>
            </a:r>
          </a:p>
          <a:p>
            <a:pPr marL="0" indent="0" fontAlgn="base">
              <a:lnSpc>
                <a:spcPct val="107000"/>
              </a:lnSpc>
              <a:spcAft>
                <a:spcPts val="800"/>
              </a:spcAft>
              <a:buNone/>
            </a:pPr>
            <a:r>
              <a:rPr lang="en-IN" sz="1800" b="1" spc="10" dirty="0">
                <a:solidFill>
                  <a:srgbClr val="273239"/>
                </a:solidFill>
                <a:effectLst/>
                <a:latin typeface="Calibri" panose="020F0502020204030204" pitchFamily="34" charset="0"/>
                <a:ea typeface="Times New Roman" panose="02020603050405020304" pitchFamily="18" charset="0"/>
                <a:cs typeface="Calibri" panose="020F0502020204030204" pitchFamily="34" charset="0"/>
              </a:rPr>
              <a:t>Methods</a:t>
            </a:r>
            <a:r>
              <a:rPr lang="en-IN" sz="1800" spc="10" dirty="0">
                <a:solidFill>
                  <a:srgbClr val="273239"/>
                </a:solidFill>
                <a:effectLst/>
                <a:latin typeface="Calibri" panose="020F0502020204030204" pitchFamily="34" charset="0"/>
                <a:ea typeface="Times New Roman" panose="02020603050405020304" pitchFamily="18" charset="0"/>
                <a:cs typeface="Calibri" panose="020F0502020204030204" pitchFamily="34" charset="0"/>
              </a:rPr>
              <a:t> Of Throwable class Which support chained exceptions in java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fontAlgn="base">
              <a:lnSpc>
                <a:spcPct val="107000"/>
              </a:lnSpc>
              <a:spcAft>
                <a:spcPts val="800"/>
              </a:spcAft>
              <a:tabLst>
                <a:tab pos="457200" algn="l"/>
              </a:tabLst>
            </a:pPr>
            <a:r>
              <a:rPr lang="en-IN" sz="1400" spc="10" dirty="0" err="1">
                <a:solidFill>
                  <a:srgbClr val="273239"/>
                </a:solidFill>
                <a:effectLst/>
                <a:latin typeface="Calibri" panose="020F0502020204030204" pitchFamily="34" charset="0"/>
                <a:ea typeface="Times New Roman" panose="02020603050405020304" pitchFamily="18" charset="0"/>
                <a:cs typeface="Calibri" panose="020F0502020204030204" pitchFamily="34" charset="0"/>
              </a:rPr>
              <a:t>getCause</a:t>
            </a:r>
            <a:r>
              <a:rPr lang="en-IN" sz="1400" spc="10" dirty="0">
                <a:solidFill>
                  <a:srgbClr val="273239"/>
                </a:solidFill>
                <a:effectLst/>
                <a:latin typeface="Calibri" panose="020F0502020204030204" pitchFamily="34" charset="0"/>
                <a:ea typeface="Times New Roman" panose="02020603050405020304" pitchFamily="18" charset="0"/>
                <a:cs typeface="Calibri" panose="020F0502020204030204" pitchFamily="34" charset="0"/>
              </a:rPr>
              <a:t>() method :- This method returns actual cause of an exception.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800100" lvl="1" indent="-342900" fontAlgn="base">
              <a:lnSpc>
                <a:spcPct val="107000"/>
              </a:lnSpc>
              <a:spcAft>
                <a:spcPts val="800"/>
              </a:spcAft>
              <a:tabLst>
                <a:tab pos="457200" algn="l"/>
              </a:tabLst>
            </a:pPr>
            <a:r>
              <a:rPr lang="en-IN" sz="1400" spc="10" dirty="0" err="1">
                <a:solidFill>
                  <a:srgbClr val="273239"/>
                </a:solidFill>
                <a:effectLst/>
                <a:latin typeface="Calibri" panose="020F0502020204030204" pitchFamily="34" charset="0"/>
                <a:ea typeface="Times New Roman" panose="02020603050405020304" pitchFamily="18" charset="0"/>
                <a:cs typeface="Calibri" panose="020F0502020204030204" pitchFamily="34" charset="0"/>
              </a:rPr>
              <a:t>initCause</a:t>
            </a:r>
            <a:r>
              <a:rPr lang="en-IN" sz="1400" spc="10" dirty="0">
                <a:solidFill>
                  <a:srgbClr val="273239"/>
                </a:solidFill>
                <a:effectLst/>
                <a:latin typeface="Calibri" panose="020F0502020204030204" pitchFamily="34" charset="0"/>
                <a:ea typeface="Times New Roman" panose="02020603050405020304" pitchFamily="18" charset="0"/>
                <a:cs typeface="Calibri" panose="020F0502020204030204" pitchFamily="34" charset="0"/>
              </a:rPr>
              <a:t>(Throwable cause) method :- This method sets the cause for the calling exception.</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457200" lvl="1" indent="0" fontAlgn="base">
              <a:lnSpc>
                <a:spcPct val="107000"/>
              </a:lnSpc>
              <a:spcAft>
                <a:spcPts val="800"/>
              </a:spcAft>
              <a:buNone/>
              <a:tabLst>
                <a:tab pos="457200" algn="l"/>
              </a:tabLst>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533400">
              <a:buFontTx/>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533400">
              <a:buFontTx/>
              <a:buChar char="•"/>
            </a:pPr>
            <a:endParaRPr lang="en-US" altLang="en-US" dirty="0">
              <a:latin typeface="Calibri" panose="020F0502020204030204" pitchFamily="34" charset="0"/>
            </a:endParaRPr>
          </a:p>
        </p:txBody>
      </p:sp>
    </p:spTree>
    <p:extLst>
      <p:ext uri="{BB962C8B-B14F-4D97-AF65-F5344CB8AC3E}">
        <p14:creationId xmlns:p14="http://schemas.microsoft.com/office/powerpoint/2010/main" val="7813182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6561"/>
          </a:xfrm>
          <a:solidFill>
            <a:schemeClr val="accent6"/>
          </a:solidFill>
        </p:spPr>
        <p:txBody>
          <a:bodyPr/>
          <a:lstStyle/>
          <a:p>
            <a:pPr algn="ctr"/>
            <a:r>
              <a:rPr lang="en-US" dirty="0"/>
              <a:t>Introduction</a:t>
            </a:r>
            <a:endParaRPr lang="en-IN" dirty="0"/>
          </a:p>
        </p:txBody>
      </p:sp>
      <p:sp>
        <p:nvSpPr>
          <p:cNvPr id="3" name="Content Placeholder 2"/>
          <p:cNvSpPr>
            <a:spLocks noGrp="1"/>
          </p:cNvSpPr>
          <p:nvPr>
            <p:ph idx="1"/>
          </p:nvPr>
        </p:nvSpPr>
        <p:spPr>
          <a:xfrm>
            <a:off x="506437" y="1108173"/>
            <a:ext cx="11127545" cy="5250424"/>
          </a:xfrm>
        </p:spPr>
        <p:txBody>
          <a:bodyPr>
            <a:normAutofit fontScale="92500" lnSpcReduction="20000"/>
          </a:bodyPr>
          <a:lstStyle/>
          <a:p>
            <a:pPr marL="533400" indent="-533400" algn="just">
              <a:buFontTx/>
              <a:buChar char="•"/>
            </a:pPr>
            <a:r>
              <a:rPr lang="en-US" altLang="en-US" dirty="0">
                <a:latin typeface="Calibri" panose="020F0502020204030204" pitchFamily="34" charset="0"/>
              </a:rPr>
              <a:t>There are basically two models of exception handling. </a:t>
            </a:r>
          </a:p>
          <a:p>
            <a:pPr marL="533400" indent="-533400" algn="just">
              <a:buFontTx/>
              <a:buChar char="•"/>
            </a:pPr>
            <a:r>
              <a:rPr lang="en-US" altLang="en-US" dirty="0">
                <a:latin typeface="Calibri" panose="020F0502020204030204" pitchFamily="34" charset="0"/>
              </a:rPr>
              <a:t>The exception handling facility supported in Java is based on the termination model. </a:t>
            </a:r>
          </a:p>
          <a:p>
            <a:pPr marL="533400" indent="-533400" algn="just">
              <a:buFontTx/>
              <a:buChar char="•"/>
            </a:pPr>
            <a:r>
              <a:rPr lang="en-US" altLang="en-US" dirty="0">
                <a:latin typeface="Calibri" panose="020F0502020204030204" pitchFamily="34" charset="0"/>
              </a:rPr>
              <a:t>According to this model, when the method encounters an exception, further  processing in that method is terminated and control is transferred from the point where an exception occurs to the point where its nearest matching exception handler (i.e., the catch block) is located.</a:t>
            </a:r>
          </a:p>
          <a:p>
            <a:pPr marL="533400" indent="-533400" algn="just">
              <a:buFontTx/>
              <a:buChar char="•"/>
            </a:pPr>
            <a:r>
              <a:rPr lang="en-US" altLang="en-US" dirty="0">
                <a:latin typeface="Calibri" panose="020F0502020204030204" pitchFamily="34" charset="0"/>
              </a:rPr>
              <a:t>This model is analogous to the real-life situation when the gas in the cylinder gets over while cooking. </a:t>
            </a:r>
          </a:p>
          <a:p>
            <a:pPr marL="533400" indent="-533400" algn="just">
              <a:buFontTx/>
              <a:buChar char="•"/>
            </a:pPr>
            <a:r>
              <a:rPr lang="en-US" altLang="en-US" dirty="0">
                <a:latin typeface="Calibri" panose="020F0502020204030204" pitchFamily="34" charset="0"/>
              </a:rPr>
              <a:t>Under the termination model, the cooking process will stop, whereas in resumption model, you would change the cylinder with a new one and continue with the cooking process.</a:t>
            </a:r>
          </a:p>
          <a:p>
            <a:pPr marL="533400" indent="-533400" algn="just">
              <a:buFontTx/>
              <a:buChar char="•"/>
            </a:pPr>
            <a:r>
              <a:rPr lang="en-US" altLang="en-US" dirty="0">
                <a:latin typeface="Calibri" panose="020F0502020204030204" pitchFamily="34" charset="0"/>
              </a:rPr>
              <a:t>Thus, the alternative approach is based on the resumption model wherein the exception handler tries to rectify the exception situation and resume the program. </a:t>
            </a:r>
          </a:p>
        </p:txBody>
      </p:sp>
    </p:spTree>
    <p:extLst>
      <p:ext uri="{BB962C8B-B14F-4D97-AF65-F5344CB8AC3E}">
        <p14:creationId xmlns:p14="http://schemas.microsoft.com/office/powerpoint/2010/main" val="271067719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6561"/>
          </a:xfrm>
          <a:solidFill>
            <a:schemeClr val="accent6"/>
          </a:solidFill>
        </p:spPr>
        <p:txBody>
          <a:bodyPr/>
          <a:lstStyle/>
          <a:p>
            <a:pPr algn="ctr"/>
            <a:r>
              <a:rPr lang="en-US" altLang="en-US" b="1" dirty="0">
                <a:latin typeface="Calibri" panose="020F0502020204030204" pitchFamily="34" charset="0"/>
              </a:rPr>
              <a:t>Chained Exception</a:t>
            </a:r>
            <a:endParaRPr lang="en-IN" altLang="en-US" b="1" dirty="0">
              <a:solidFill>
                <a:srgbClr val="002060"/>
              </a:solidFill>
              <a:latin typeface="Calibri" panose="020F0502020204030204" pitchFamily="34" charset="0"/>
            </a:endParaRPr>
          </a:p>
        </p:txBody>
      </p:sp>
      <p:sp>
        <p:nvSpPr>
          <p:cNvPr id="3" name="Content Placeholder 2"/>
          <p:cNvSpPr>
            <a:spLocks noGrp="1"/>
          </p:cNvSpPr>
          <p:nvPr>
            <p:ph idx="1"/>
          </p:nvPr>
        </p:nvSpPr>
        <p:spPr>
          <a:xfrm>
            <a:off x="506437" y="1108173"/>
            <a:ext cx="11127545" cy="5250424"/>
          </a:xfrm>
        </p:spPr>
        <p:txBody>
          <a:bodyPr>
            <a:normAutofit/>
          </a:bodyPr>
          <a:lstStyle/>
          <a:p>
            <a:pPr marL="533400" indent="-533400">
              <a:buFontTx/>
              <a:buChar char="•"/>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533400">
              <a:buFontTx/>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780068C2-0D77-218E-9E8D-6BA1F85E1E0A}"/>
              </a:ext>
            </a:extLst>
          </p:cNvPr>
          <p:cNvPicPr>
            <a:picLocks noChangeAspect="1"/>
          </p:cNvPicPr>
          <p:nvPr/>
        </p:nvPicPr>
        <p:blipFill>
          <a:blip r:embed="rId2"/>
          <a:stretch>
            <a:fillRect/>
          </a:stretch>
        </p:blipFill>
        <p:spPr>
          <a:xfrm>
            <a:off x="558018" y="1197411"/>
            <a:ext cx="8459015" cy="5250424"/>
          </a:xfrm>
          <a:prstGeom prst="rect">
            <a:avLst/>
          </a:prstGeom>
        </p:spPr>
      </p:pic>
      <p:pic>
        <p:nvPicPr>
          <p:cNvPr id="13" name="Picture 12">
            <a:extLst>
              <a:ext uri="{FF2B5EF4-FFF2-40B4-BE49-F238E27FC236}">
                <a16:creationId xmlns:a16="http://schemas.microsoft.com/office/drawing/2014/main" id="{BD8DDAE3-4426-0955-0DCB-759B8589E505}"/>
              </a:ext>
            </a:extLst>
          </p:cNvPr>
          <p:cNvPicPr>
            <a:picLocks noChangeAspect="1"/>
          </p:cNvPicPr>
          <p:nvPr/>
        </p:nvPicPr>
        <p:blipFill>
          <a:blip r:embed="rId3"/>
          <a:stretch>
            <a:fillRect/>
          </a:stretch>
        </p:blipFill>
        <p:spPr>
          <a:xfrm>
            <a:off x="6178337" y="5553477"/>
            <a:ext cx="5677392" cy="647756"/>
          </a:xfrm>
          <a:prstGeom prst="rect">
            <a:avLst/>
          </a:prstGeom>
        </p:spPr>
      </p:pic>
    </p:spTree>
    <p:extLst>
      <p:ext uri="{BB962C8B-B14F-4D97-AF65-F5344CB8AC3E}">
        <p14:creationId xmlns:p14="http://schemas.microsoft.com/office/powerpoint/2010/main" val="12350698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6561"/>
          </a:xfrm>
          <a:solidFill>
            <a:schemeClr val="accent6"/>
          </a:solidFill>
        </p:spPr>
        <p:txBody>
          <a:bodyPr/>
          <a:lstStyle/>
          <a:p>
            <a:pPr algn="ctr"/>
            <a:r>
              <a:rPr lang="en-US" altLang="en-US" b="1" dirty="0">
                <a:solidFill>
                  <a:srgbClr val="002060"/>
                </a:solidFill>
                <a:latin typeface="Calibri" panose="020F0502020204030204" pitchFamily="34" charset="0"/>
              </a:rPr>
              <a:t>Assertion</a:t>
            </a:r>
            <a:endParaRPr lang="en-IN" altLang="en-US" b="1" dirty="0">
              <a:solidFill>
                <a:srgbClr val="002060"/>
              </a:solidFill>
              <a:latin typeface="Calibri" panose="020F0502020204030204" pitchFamily="34" charset="0"/>
            </a:endParaRPr>
          </a:p>
        </p:txBody>
      </p:sp>
      <p:sp>
        <p:nvSpPr>
          <p:cNvPr id="3" name="Content Placeholder 2"/>
          <p:cNvSpPr>
            <a:spLocks noGrp="1"/>
          </p:cNvSpPr>
          <p:nvPr>
            <p:ph idx="1"/>
          </p:nvPr>
        </p:nvSpPr>
        <p:spPr>
          <a:xfrm>
            <a:off x="506437" y="1108173"/>
            <a:ext cx="11127545" cy="5250424"/>
          </a:xfrm>
        </p:spPr>
        <p:txBody>
          <a:bodyPr>
            <a:normAutofit/>
          </a:bodyPr>
          <a:lstStyle/>
          <a:p>
            <a:pPr marL="533400" indent="-533400">
              <a:buFontTx/>
              <a:buChar char="•"/>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algn="just"/>
            <a:r>
              <a:rPr lang="en-IN" sz="1800" dirty="0">
                <a:solidFill>
                  <a:srgbClr val="333333"/>
                </a:solidFill>
                <a:effectLst/>
                <a:latin typeface="Calibri" panose="020F0502020204030204" pitchFamily="34" charset="0"/>
                <a:ea typeface="Times New Roman" panose="02020603050405020304" pitchFamily="18" charset="0"/>
              </a:rPr>
              <a:t>Assertion is a statement in java. It can be used to test your assumptions about the program.</a:t>
            </a:r>
            <a:endParaRPr lang="en-IN" sz="1800" dirty="0">
              <a:effectLst/>
              <a:latin typeface="Times New Roman" panose="02020603050405020304" pitchFamily="18" charset="0"/>
              <a:ea typeface="Times New Roman" panose="02020603050405020304" pitchFamily="18" charset="0"/>
            </a:endParaRPr>
          </a:p>
          <a:p>
            <a:pPr algn="just"/>
            <a:r>
              <a:rPr lang="en-IN" sz="1800" dirty="0">
                <a:solidFill>
                  <a:srgbClr val="333333"/>
                </a:solidFill>
                <a:effectLst/>
                <a:latin typeface="Calibri" panose="020F0502020204030204" pitchFamily="34" charset="0"/>
                <a:ea typeface="Times New Roman" panose="02020603050405020304" pitchFamily="18" charset="0"/>
              </a:rPr>
              <a:t>While executing assertion, it is believed to be true. If it fails, JVM will throw an error named </a:t>
            </a:r>
            <a:r>
              <a:rPr lang="en-IN" sz="1800" dirty="0" err="1">
                <a:solidFill>
                  <a:srgbClr val="333333"/>
                </a:solidFill>
                <a:effectLst/>
                <a:latin typeface="Calibri" panose="020F0502020204030204" pitchFamily="34" charset="0"/>
                <a:ea typeface="Times New Roman" panose="02020603050405020304" pitchFamily="18" charset="0"/>
              </a:rPr>
              <a:t>AssertionError</a:t>
            </a:r>
            <a:r>
              <a:rPr lang="en-IN" sz="1800" dirty="0">
                <a:solidFill>
                  <a:srgbClr val="333333"/>
                </a:solidFill>
                <a:effectLst/>
                <a:latin typeface="Calibri" panose="020F0502020204030204" pitchFamily="34" charset="0"/>
                <a:ea typeface="Times New Roman" panose="02020603050405020304" pitchFamily="18" charset="0"/>
              </a:rPr>
              <a:t>. </a:t>
            </a:r>
          </a:p>
          <a:p>
            <a:pPr algn="just"/>
            <a:r>
              <a:rPr lang="en-IN" sz="1800" dirty="0">
                <a:solidFill>
                  <a:srgbClr val="333333"/>
                </a:solidFill>
                <a:effectLst/>
                <a:latin typeface="Calibri" panose="020F0502020204030204" pitchFamily="34" charset="0"/>
                <a:ea typeface="Times New Roman" panose="02020603050405020304" pitchFamily="18" charset="0"/>
              </a:rPr>
              <a:t>It is mainly used for testing purpose. </a:t>
            </a:r>
          </a:p>
          <a:p>
            <a:pPr algn="just"/>
            <a:r>
              <a:rPr lang="en-IN" sz="1800" dirty="0">
                <a:solidFill>
                  <a:srgbClr val="333333"/>
                </a:solidFill>
                <a:effectLst/>
                <a:latin typeface="Calibri" panose="020F0502020204030204" pitchFamily="34" charset="0"/>
                <a:ea typeface="Times New Roman" panose="02020603050405020304" pitchFamily="18" charset="0"/>
              </a:rPr>
              <a:t>It provides an effective way to detect and correct programming errors.</a:t>
            </a:r>
          </a:p>
          <a:p>
            <a:pPr marL="0" indent="0" algn="just">
              <a:lnSpc>
                <a:spcPts val="1560"/>
              </a:lnSpc>
              <a:spcAft>
                <a:spcPts val="800"/>
              </a:spcAft>
              <a:buNone/>
            </a:pPr>
            <a:r>
              <a:rPr lang="en-IN" sz="1800" b="1"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Syntax of using Assertion: </a:t>
            </a:r>
            <a:r>
              <a:rPr lang="en-IN" sz="18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There are two ways to use the assertion.</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algn="just">
              <a:lnSpc>
                <a:spcPts val="1875"/>
              </a:lnSpc>
            </a:pPr>
            <a:r>
              <a:rPr lang="en-IN" sz="1800" b="1" dirty="0">
                <a:solidFill>
                  <a:srgbClr val="006699"/>
                </a:solidFill>
                <a:effectLst/>
                <a:latin typeface="Calibri" panose="020F0502020204030204" pitchFamily="34" charset="0"/>
                <a:ea typeface="Times New Roman" panose="02020603050405020304" pitchFamily="18" charset="0"/>
              </a:rPr>
              <a:t>Syntax 1: assert</a:t>
            </a:r>
            <a:r>
              <a:rPr lang="en-IN" sz="1800" dirty="0">
                <a:solidFill>
                  <a:srgbClr val="000000"/>
                </a:solidFill>
                <a:effectLst/>
                <a:latin typeface="Calibri" panose="020F0502020204030204" pitchFamily="34" charset="0"/>
                <a:ea typeface="Times New Roman" panose="02020603050405020304" pitchFamily="18" charset="0"/>
              </a:rPr>
              <a:t> expression;  </a:t>
            </a:r>
            <a:endParaRPr lang="en-IN" sz="1800" dirty="0">
              <a:effectLst/>
              <a:latin typeface="Times New Roman" panose="02020603050405020304" pitchFamily="18" charset="0"/>
              <a:ea typeface="Times New Roman" panose="02020603050405020304" pitchFamily="18" charset="0"/>
            </a:endParaRPr>
          </a:p>
          <a:p>
            <a:pPr lvl="1" algn="just">
              <a:lnSpc>
                <a:spcPts val="1875"/>
              </a:lnSpc>
            </a:pPr>
            <a:r>
              <a:rPr lang="en-IN" sz="1400" dirty="0">
                <a:solidFill>
                  <a:srgbClr val="000000"/>
                </a:solidFill>
                <a:effectLst/>
                <a:latin typeface="Calibri" panose="020F0502020204030204" pitchFamily="34" charset="0"/>
                <a:ea typeface="Times New Roman" panose="02020603050405020304" pitchFamily="18" charset="0"/>
              </a:rPr>
              <a:t>where Expression is a </a:t>
            </a:r>
            <a:r>
              <a:rPr lang="en-IN" sz="1400" dirty="0" err="1">
                <a:solidFill>
                  <a:srgbClr val="000000"/>
                </a:solidFill>
                <a:effectLst/>
                <a:latin typeface="Calibri" panose="020F0502020204030204" pitchFamily="34" charset="0"/>
                <a:ea typeface="Times New Roman" panose="02020603050405020304" pitchFamily="18" charset="0"/>
              </a:rPr>
              <a:t>boolean</a:t>
            </a:r>
            <a:r>
              <a:rPr lang="en-IN" sz="1400" dirty="0">
                <a:solidFill>
                  <a:srgbClr val="000000"/>
                </a:solidFill>
                <a:effectLst/>
                <a:latin typeface="Calibri" panose="020F0502020204030204" pitchFamily="34" charset="0"/>
                <a:ea typeface="Times New Roman" panose="02020603050405020304" pitchFamily="18" charset="0"/>
              </a:rPr>
              <a:t> expression. When the system runs the assertion, it evaluates Expression1 and if it is false throws an </a:t>
            </a:r>
            <a:r>
              <a:rPr lang="en-IN" sz="1400" dirty="0" err="1">
                <a:solidFill>
                  <a:srgbClr val="000000"/>
                </a:solidFill>
                <a:effectLst/>
                <a:latin typeface="Calibri" panose="020F0502020204030204" pitchFamily="34" charset="0"/>
                <a:ea typeface="Times New Roman" panose="02020603050405020304" pitchFamily="18" charset="0"/>
              </a:rPr>
              <a:t>AssertionError</a:t>
            </a:r>
            <a:r>
              <a:rPr lang="en-IN" sz="1400" dirty="0">
                <a:solidFill>
                  <a:srgbClr val="000000"/>
                </a:solidFill>
                <a:effectLst/>
                <a:latin typeface="Calibri" panose="020F0502020204030204" pitchFamily="34" charset="0"/>
                <a:ea typeface="Times New Roman" panose="02020603050405020304" pitchFamily="18" charset="0"/>
              </a:rPr>
              <a:t> with no detail message.</a:t>
            </a:r>
            <a:r>
              <a:rPr lang="en-IN" sz="1800" dirty="0">
                <a:solidFill>
                  <a:srgbClr val="000000"/>
                </a:solidFill>
                <a:effectLst/>
                <a:latin typeface="Calibri" panose="020F0502020204030204" pitchFamily="34" charset="0"/>
                <a:ea typeface="Times New Roman" panose="02020603050405020304" pitchFamily="18" charset="0"/>
              </a:rPr>
              <a:t> </a:t>
            </a:r>
            <a:endParaRPr lang="en-IN" sz="1800" dirty="0">
              <a:effectLst/>
              <a:latin typeface="Times New Roman" panose="02020603050405020304" pitchFamily="18" charset="0"/>
              <a:ea typeface="Times New Roman" panose="02020603050405020304" pitchFamily="18" charset="0"/>
            </a:endParaRPr>
          </a:p>
          <a:p>
            <a:pPr algn="just">
              <a:lnSpc>
                <a:spcPts val="1875"/>
              </a:lnSpc>
            </a:pPr>
            <a:r>
              <a:rPr lang="en-IN" sz="1800" b="1" dirty="0">
                <a:solidFill>
                  <a:srgbClr val="006699"/>
                </a:solidFill>
                <a:effectLst/>
                <a:latin typeface="Calibri" panose="020F0502020204030204" pitchFamily="34" charset="0"/>
                <a:ea typeface="Times New Roman" panose="02020603050405020304" pitchFamily="18" charset="0"/>
              </a:rPr>
              <a:t>Syntax 2: assert</a:t>
            </a:r>
            <a:r>
              <a:rPr lang="en-IN" sz="1800" dirty="0">
                <a:solidFill>
                  <a:srgbClr val="000000"/>
                </a:solidFill>
                <a:effectLst/>
                <a:latin typeface="Calibri" panose="020F0502020204030204" pitchFamily="34" charset="0"/>
                <a:ea typeface="Times New Roman" panose="02020603050405020304" pitchFamily="18" charset="0"/>
              </a:rPr>
              <a:t> expression1 : expression2;  </a:t>
            </a:r>
            <a:endParaRPr lang="en-IN" sz="1800" dirty="0">
              <a:effectLst/>
              <a:latin typeface="Times New Roman" panose="02020603050405020304" pitchFamily="18" charset="0"/>
              <a:ea typeface="Times New Roman" panose="02020603050405020304" pitchFamily="18" charset="0"/>
            </a:endParaRPr>
          </a:p>
          <a:p>
            <a:pPr lvl="1" algn="just">
              <a:lnSpc>
                <a:spcPts val="1875"/>
              </a:lnSpc>
            </a:pPr>
            <a:r>
              <a:rPr lang="en-IN" sz="1400" dirty="0">
                <a:solidFill>
                  <a:srgbClr val="000000"/>
                </a:solidFill>
                <a:effectLst/>
                <a:latin typeface="Calibri" panose="020F0502020204030204" pitchFamily="34" charset="0"/>
                <a:ea typeface="Times New Roman" panose="02020603050405020304" pitchFamily="18" charset="0"/>
              </a:rPr>
              <a:t>Where Expression1 is a </a:t>
            </a:r>
            <a:r>
              <a:rPr lang="en-IN" sz="1400" dirty="0" err="1">
                <a:solidFill>
                  <a:srgbClr val="000000"/>
                </a:solidFill>
                <a:effectLst/>
                <a:latin typeface="Calibri" panose="020F0502020204030204" pitchFamily="34" charset="0"/>
                <a:ea typeface="Times New Roman" panose="02020603050405020304" pitchFamily="18" charset="0"/>
              </a:rPr>
              <a:t>boolean</a:t>
            </a:r>
            <a:r>
              <a:rPr lang="en-IN" sz="1400" dirty="0">
                <a:solidFill>
                  <a:srgbClr val="000000"/>
                </a:solidFill>
                <a:effectLst/>
                <a:latin typeface="Calibri" panose="020F0502020204030204" pitchFamily="34" charset="0"/>
                <a:ea typeface="Times New Roman" panose="02020603050405020304" pitchFamily="18" charset="0"/>
              </a:rPr>
              <a:t> expression and Expression2 is an expression that has a value. (It cannot be an invocation of a method that is declared void.)</a:t>
            </a:r>
            <a:endParaRPr lang="en-IN" sz="1400" dirty="0">
              <a:effectLst/>
              <a:latin typeface="Times New Roman" panose="02020603050405020304" pitchFamily="18" charset="0"/>
              <a:ea typeface="Times New Roman" panose="02020603050405020304" pitchFamily="18" charset="0"/>
            </a:endParaRPr>
          </a:p>
          <a:p>
            <a:pPr marL="0" indent="0" algn="just">
              <a:buNone/>
            </a:pPr>
            <a:endParaRPr lang="en-IN" sz="1800" dirty="0">
              <a:effectLst/>
              <a:latin typeface="Times New Roman" panose="02020603050405020304" pitchFamily="18" charset="0"/>
              <a:ea typeface="Times New Roman" panose="02020603050405020304" pitchFamily="18" charset="0"/>
            </a:endParaRPr>
          </a:p>
          <a:p>
            <a:pPr marL="533400" indent="-533400">
              <a:buFontTx/>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533400">
              <a:buFontTx/>
              <a:buChar char="•"/>
            </a:pPr>
            <a:endParaRPr lang="en-US" altLang="en-US" dirty="0">
              <a:latin typeface="Calibri" panose="020F0502020204030204" pitchFamily="34" charset="0"/>
            </a:endParaRPr>
          </a:p>
        </p:txBody>
      </p:sp>
    </p:spTree>
    <p:extLst>
      <p:ext uri="{BB962C8B-B14F-4D97-AF65-F5344CB8AC3E}">
        <p14:creationId xmlns:p14="http://schemas.microsoft.com/office/powerpoint/2010/main" val="41749488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6561"/>
          </a:xfrm>
          <a:solidFill>
            <a:schemeClr val="accent6"/>
          </a:solidFill>
        </p:spPr>
        <p:txBody>
          <a:bodyPr/>
          <a:lstStyle/>
          <a:p>
            <a:pPr algn="ctr"/>
            <a:r>
              <a:rPr lang="en-US" altLang="en-US" b="1" dirty="0">
                <a:solidFill>
                  <a:srgbClr val="002060"/>
                </a:solidFill>
                <a:latin typeface="Calibri" panose="020F0502020204030204" pitchFamily="34" charset="0"/>
              </a:rPr>
              <a:t>Assertion</a:t>
            </a:r>
            <a:endParaRPr lang="en-IN" altLang="en-US" b="1" dirty="0">
              <a:solidFill>
                <a:srgbClr val="002060"/>
              </a:solidFill>
              <a:latin typeface="Calibri" panose="020F0502020204030204" pitchFamily="34" charset="0"/>
            </a:endParaRPr>
          </a:p>
        </p:txBody>
      </p:sp>
      <p:sp>
        <p:nvSpPr>
          <p:cNvPr id="3" name="Content Placeholder 2"/>
          <p:cNvSpPr>
            <a:spLocks noGrp="1"/>
          </p:cNvSpPr>
          <p:nvPr>
            <p:ph idx="1"/>
          </p:nvPr>
        </p:nvSpPr>
        <p:spPr>
          <a:xfrm>
            <a:off x="506437" y="1108173"/>
            <a:ext cx="11127545" cy="5250424"/>
          </a:xfrm>
        </p:spPr>
        <p:txBody>
          <a:bodyPr>
            <a:normAutofit/>
          </a:bodyPr>
          <a:lstStyle/>
          <a:p>
            <a:pPr marL="533400" indent="-533400">
              <a:buFontTx/>
              <a:buChar char="•"/>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533400">
              <a:buFontTx/>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533400">
              <a:buFontTx/>
              <a:buChar char="•"/>
            </a:pPr>
            <a:endParaRPr lang="en-US" altLang="en-US" dirty="0">
              <a:latin typeface="Calibri" panose="020F0502020204030204" pitchFamily="34" charset="0"/>
            </a:endParaRPr>
          </a:p>
        </p:txBody>
      </p:sp>
      <p:pic>
        <p:nvPicPr>
          <p:cNvPr id="7" name="Picture 6">
            <a:extLst>
              <a:ext uri="{FF2B5EF4-FFF2-40B4-BE49-F238E27FC236}">
                <a16:creationId xmlns:a16="http://schemas.microsoft.com/office/drawing/2014/main" id="{CA5853A8-3FAB-6E64-AACA-D26929CBF0A1}"/>
              </a:ext>
            </a:extLst>
          </p:cNvPr>
          <p:cNvPicPr>
            <a:picLocks noChangeAspect="1"/>
          </p:cNvPicPr>
          <p:nvPr/>
        </p:nvPicPr>
        <p:blipFill>
          <a:blip r:embed="rId2"/>
          <a:stretch>
            <a:fillRect/>
          </a:stretch>
        </p:blipFill>
        <p:spPr>
          <a:xfrm>
            <a:off x="197235" y="1108173"/>
            <a:ext cx="6545364" cy="3911726"/>
          </a:xfrm>
          <a:prstGeom prst="rect">
            <a:avLst/>
          </a:prstGeom>
        </p:spPr>
      </p:pic>
      <p:sp>
        <p:nvSpPr>
          <p:cNvPr id="10" name="TextBox 9">
            <a:extLst>
              <a:ext uri="{FF2B5EF4-FFF2-40B4-BE49-F238E27FC236}">
                <a16:creationId xmlns:a16="http://schemas.microsoft.com/office/drawing/2014/main" id="{C196D4E7-9A7C-1D8E-EDC2-BBD50B853974}"/>
              </a:ext>
            </a:extLst>
          </p:cNvPr>
          <p:cNvSpPr txBox="1"/>
          <p:nvPr/>
        </p:nvSpPr>
        <p:spPr>
          <a:xfrm>
            <a:off x="6742599" y="1108173"/>
            <a:ext cx="5200585" cy="5514330"/>
          </a:xfrm>
          <a:prstGeom prst="rect">
            <a:avLst/>
          </a:prstGeom>
          <a:noFill/>
        </p:spPr>
        <p:txBody>
          <a:bodyPr wrap="square" rtlCol="0">
            <a:spAutoFit/>
          </a:bodyPr>
          <a:lstStyle/>
          <a:p>
            <a:r>
              <a:rPr lang="en-US" sz="1600" dirty="0"/>
              <a:t>If you use assertion, It will not run simply because assertion is disabled by default. To enable the assertion, </a:t>
            </a:r>
            <a:r>
              <a:rPr lang="en-US" sz="1600" b="1" dirty="0"/>
              <a:t>-</a:t>
            </a:r>
            <a:r>
              <a:rPr lang="en-US" sz="1600" b="1" dirty="0" err="1"/>
              <a:t>ea</a:t>
            </a:r>
            <a:r>
              <a:rPr lang="en-US" sz="1600" b="1" dirty="0"/>
              <a:t> </a:t>
            </a:r>
            <a:r>
              <a:rPr lang="en-US" sz="1600" dirty="0"/>
              <a:t>or </a:t>
            </a:r>
            <a:r>
              <a:rPr lang="en-US" sz="1600" b="1" dirty="0"/>
              <a:t>-</a:t>
            </a:r>
            <a:r>
              <a:rPr lang="en-US" sz="1600" b="1" dirty="0" err="1"/>
              <a:t>enableassertions</a:t>
            </a:r>
            <a:r>
              <a:rPr lang="en-US" sz="1600" b="1" dirty="0"/>
              <a:t> </a:t>
            </a:r>
            <a:r>
              <a:rPr lang="en-US" sz="1600" dirty="0"/>
              <a:t>switch of java must be used.</a:t>
            </a:r>
          </a:p>
          <a:p>
            <a:endParaRPr lang="en-US" sz="1600" dirty="0"/>
          </a:p>
          <a:p>
            <a:r>
              <a:rPr lang="en-US" sz="1600" b="1" dirty="0"/>
              <a:t>Compile it by: </a:t>
            </a:r>
            <a:r>
              <a:rPr lang="en-US" sz="1600" dirty="0" err="1"/>
              <a:t>javac</a:t>
            </a:r>
            <a:r>
              <a:rPr lang="en-US" sz="1600" dirty="0"/>
              <a:t> AssertionExample.java </a:t>
            </a:r>
          </a:p>
          <a:p>
            <a:r>
              <a:rPr lang="en-US" sz="1600" b="1" dirty="0"/>
              <a:t>Run it by: </a:t>
            </a:r>
            <a:r>
              <a:rPr lang="en-US" sz="1600" dirty="0"/>
              <a:t>java -</a:t>
            </a:r>
            <a:r>
              <a:rPr lang="en-US" sz="1600" dirty="0" err="1"/>
              <a:t>ea</a:t>
            </a:r>
            <a:r>
              <a:rPr lang="en-US" sz="1600" dirty="0"/>
              <a:t> </a:t>
            </a:r>
            <a:r>
              <a:rPr lang="en-US" sz="1600" dirty="0" err="1"/>
              <a:t>AssertionExample</a:t>
            </a:r>
            <a:r>
              <a:rPr lang="en-US" sz="1600" dirty="0"/>
              <a:t> </a:t>
            </a:r>
          </a:p>
          <a:p>
            <a:endParaRPr lang="en-US" sz="1600" dirty="0"/>
          </a:p>
          <a:p>
            <a:r>
              <a:rPr lang="en-US" sz="1600" b="1" dirty="0"/>
              <a:t>Output: Enter </a:t>
            </a:r>
            <a:r>
              <a:rPr lang="en-US" sz="1600" b="1" dirty="0" err="1"/>
              <a:t>ur</a:t>
            </a:r>
            <a:r>
              <a:rPr lang="en-US" sz="1600" b="1" dirty="0"/>
              <a:t> age 11 </a:t>
            </a:r>
          </a:p>
          <a:p>
            <a:r>
              <a:rPr lang="en-US" sz="1600" b="1" dirty="0"/>
              <a:t>Exception in thread "main“ </a:t>
            </a:r>
            <a:r>
              <a:rPr lang="en-US" sz="1600" b="1" dirty="0" err="1"/>
              <a:t>java.lang.AssertionError</a:t>
            </a:r>
            <a:r>
              <a:rPr lang="en-US" sz="1600" b="1" dirty="0"/>
              <a:t>: Not valid</a:t>
            </a:r>
          </a:p>
          <a:p>
            <a:endParaRPr lang="en-US" sz="1600" dirty="0"/>
          </a:p>
          <a:p>
            <a:pPr algn="just">
              <a:lnSpc>
                <a:spcPts val="1560"/>
              </a:lnSpc>
              <a:spcBef>
                <a:spcPts val="200"/>
              </a:spcBef>
            </a:pPr>
            <a:r>
              <a:rPr lang="en-IN" sz="1600" b="1" dirty="0">
                <a:solidFill>
                  <a:srgbClr val="333333"/>
                </a:solidFill>
                <a:effectLst/>
                <a:latin typeface="Calibri" panose="020F0502020204030204" pitchFamily="34" charset="0"/>
                <a:ea typeface="Times New Roman" panose="02020603050405020304" pitchFamily="18" charset="0"/>
                <a:cs typeface="Times New Roman" panose="02020603050405020304" pitchFamily="18" charset="0"/>
              </a:rPr>
              <a:t>Where not to use Assertion:</a:t>
            </a:r>
            <a:endParaRPr lang="en-IN" sz="1600" b="1" dirty="0">
              <a:solidFill>
                <a:srgbClr val="1F3763"/>
              </a:solidFill>
              <a:effectLst/>
              <a:latin typeface="Calibri Light" panose="020F0302020204030204" pitchFamily="34" charset="0"/>
              <a:ea typeface="Times New Roman" panose="02020603050405020304" pitchFamily="18" charset="0"/>
              <a:cs typeface="Times New Roman" panose="02020603050405020304" pitchFamily="18" charset="0"/>
            </a:endParaRPr>
          </a:p>
          <a:p>
            <a:pPr algn="just"/>
            <a:r>
              <a:rPr lang="en-IN" sz="1600" dirty="0">
                <a:solidFill>
                  <a:srgbClr val="333333"/>
                </a:solidFill>
                <a:effectLst/>
                <a:latin typeface="Calibri" panose="020F0502020204030204" pitchFamily="34" charset="0"/>
                <a:ea typeface="Times New Roman" panose="02020603050405020304" pitchFamily="18" charset="0"/>
              </a:rPr>
              <a:t>There are some situations where assertion should be avoid to use. They are:</a:t>
            </a:r>
            <a:endParaRPr lang="en-IN" sz="1600" dirty="0">
              <a:effectLst/>
              <a:latin typeface="Times New Roman" panose="02020603050405020304" pitchFamily="18" charset="0"/>
              <a:ea typeface="Times New Roman" panose="02020603050405020304" pitchFamily="18" charset="0"/>
            </a:endParaRPr>
          </a:p>
          <a:p>
            <a:pPr marL="342900" lvl="0" indent="-342900" algn="just">
              <a:lnSpc>
                <a:spcPts val="1875"/>
              </a:lnSpc>
              <a:spcBef>
                <a:spcPts val="300"/>
              </a:spcBef>
              <a:spcAft>
                <a:spcPts val="800"/>
              </a:spcAft>
              <a:buFont typeface="+mj-lt"/>
              <a:buAutoNum type="arabicPeriod"/>
              <a:tabLst>
                <a:tab pos="457200" algn="l"/>
              </a:tabLst>
            </a:pPr>
            <a:r>
              <a:rPr lang="en-IN" sz="16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According to Sun Specification, assertion should not be used to check arguments in the public </a:t>
            </a:r>
            <a:r>
              <a:rPr lang="en-IN" sz="1600" b="1"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methods because</a:t>
            </a:r>
            <a:r>
              <a:rPr lang="en-IN" sz="16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 it should result in appropriate runtime exception e.g. </a:t>
            </a:r>
            <a:r>
              <a:rPr lang="en-IN" sz="1600" dirty="0" err="1">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IllegalArgumentException</a:t>
            </a:r>
            <a:r>
              <a:rPr lang="en-IN" sz="16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 </a:t>
            </a:r>
            <a:r>
              <a:rPr lang="en-IN" sz="1600" dirty="0" err="1">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NullPointerException</a:t>
            </a:r>
            <a:r>
              <a:rPr lang="en-IN" sz="16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 etc.</a:t>
            </a:r>
            <a:endParaRPr lang="en-IN" sz="16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ts val="1875"/>
              </a:lnSpc>
              <a:spcBef>
                <a:spcPts val="300"/>
              </a:spcBef>
              <a:spcAft>
                <a:spcPts val="800"/>
              </a:spcAft>
              <a:buFont typeface="+mj-lt"/>
              <a:buAutoNum type="arabicPeriod"/>
              <a:tabLst>
                <a:tab pos="457200" algn="l"/>
              </a:tabLst>
            </a:pPr>
            <a:r>
              <a:rPr lang="en-IN" sz="1600" dirty="0">
                <a:solidFill>
                  <a:srgbClr val="333333"/>
                </a:solidFill>
                <a:effectLst/>
                <a:latin typeface="Calibri" panose="020F0502020204030204" pitchFamily="34" charset="0"/>
                <a:ea typeface="Times New Roman" panose="02020603050405020304" pitchFamily="18" charset="0"/>
                <a:cs typeface="Calibri" panose="020F0502020204030204" pitchFamily="34" charset="0"/>
              </a:rPr>
              <a:t>Do not use assertion, if you don't want any error in any situation.</a:t>
            </a:r>
            <a:endParaRPr lang="en-IN" sz="16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IN" sz="1600" dirty="0"/>
          </a:p>
        </p:txBody>
      </p:sp>
    </p:spTree>
    <p:extLst>
      <p:ext uri="{BB962C8B-B14F-4D97-AF65-F5344CB8AC3E}">
        <p14:creationId xmlns:p14="http://schemas.microsoft.com/office/powerpoint/2010/main" val="74054411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6561"/>
          </a:xfrm>
          <a:solidFill>
            <a:schemeClr val="accent6"/>
          </a:solidFill>
        </p:spPr>
        <p:txBody>
          <a:bodyPr/>
          <a:lstStyle/>
          <a:p>
            <a:pPr algn="ctr"/>
            <a:r>
              <a:rPr lang="en-US" altLang="en-US" b="1" dirty="0">
                <a:latin typeface="Calibri" panose="020F0502020204030204" pitchFamily="34" charset="0"/>
              </a:rPr>
              <a:t>Try-with-resources</a:t>
            </a:r>
            <a:endParaRPr lang="en-IN" altLang="en-US" b="1" dirty="0">
              <a:solidFill>
                <a:srgbClr val="002060"/>
              </a:solidFill>
              <a:latin typeface="Calibri" panose="020F0502020204030204" pitchFamily="34" charset="0"/>
            </a:endParaRPr>
          </a:p>
        </p:txBody>
      </p:sp>
      <p:sp>
        <p:nvSpPr>
          <p:cNvPr id="3" name="Content Placeholder 2"/>
          <p:cNvSpPr>
            <a:spLocks noGrp="1"/>
          </p:cNvSpPr>
          <p:nvPr>
            <p:ph idx="1"/>
          </p:nvPr>
        </p:nvSpPr>
        <p:spPr>
          <a:xfrm>
            <a:off x="506437" y="1108173"/>
            <a:ext cx="11127545" cy="5250424"/>
          </a:xfrm>
        </p:spPr>
        <p:txBody>
          <a:bodyPr>
            <a:normAutofit/>
          </a:bodyPr>
          <a:lstStyle/>
          <a:p>
            <a:pPr marL="533400" indent="-533400">
              <a:buFontTx/>
              <a:buChar char="•"/>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533400">
              <a:buFontTx/>
              <a:buChar char="•"/>
            </a:pPr>
            <a:r>
              <a:rPr lang="en-IN" sz="1800" dirty="0">
                <a:solidFill>
                  <a:srgbClr val="333333"/>
                </a:solidFill>
                <a:effectLst/>
                <a:latin typeface="Calibri" panose="020F0502020204030204" pitchFamily="34" charset="0"/>
                <a:ea typeface="Times New Roman" panose="02020603050405020304" pitchFamily="18" charset="0"/>
              </a:rPr>
              <a:t>Support for </a:t>
            </a:r>
            <a:r>
              <a:rPr lang="en-IN" sz="1800" i="1" dirty="0">
                <a:solidFill>
                  <a:srgbClr val="333333"/>
                </a:solidFill>
                <a:effectLst/>
                <a:latin typeface="Calibri" panose="020F0502020204030204" pitchFamily="34" charset="0"/>
                <a:ea typeface="Times New Roman" panose="02020603050405020304" pitchFamily="18" charset="0"/>
              </a:rPr>
              <a:t>try-with-resources</a:t>
            </a:r>
            <a:r>
              <a:rPr lang="en-IN" sz="1800" dirty="0">
                <a:solidFill>
                  <a:srgbClr val="333333"/>
                </a:solidFill>
                <a:effectLst/>
                <a:latin typeface="Calibri" panose="020F0502020204030204" pitchFamily="34" charset="0"/>
                <a:ea typeface="Times New Roman" panose="02020603050405020304" pitchFamily="18" charset="0"/>
              </a:rPr>
              <a:t> (introduced in Java 7) allows us to declare resources to be used in a </a:t>
            </a:r>
            <a:r>
              <a:rPr lang="en-IN" sz="1800" i="1" dirty="0">
                <a:solidFill>
                  <a:srgbClr val="333333"/>
                </a:solidFill>
                <a:effectLst/>
                <a:latin typeface="Calibri" panose="020F0502020204030204" pitchFamily="34" charset="0"/>
                <a:ea typeface="Times New Roman" panose="02020603050405020304" pitchFamily="18" charset="0"/>
              </a:rPr>
              <a:t>try</a:t>
            </a:r>
            <a:r>
              <a:rPr lang="en-IN" sz="1800" dirty="0">
                <a:solidFill>
                  <a:srgbClr val="333333"/>
                </a:solidFill>
                <a:effectLst/>
                <a:latin typeface="Calibri" panose="020F0502020204030204" pitchFamily="34" charset="0"/>
                <a:ea typeface="Times New Roman" panose="02020603050405020304" pitchFamily="18" charset="0"/>
              </a:rPr>
              <a:t> block with the assurance that the resources will be closed after the execution of that block.</a:t>
            </a:r>
            <a:endParaRPr lang="en-IN" sz="1800" dirty="0">
              <a:effectLst/>
              <a:latin typeface="Times New Roman" panose="02020603050405020304" pitchFamily="18" charset="0"/>
              <a:ea typeface="Times New Roman" panose="02020603050405020304" pitchFamily="18" charset="0"/>
            </a:endParaRPr>
          </a:p>
          <a:p>
            <a:pPr>
              <a:spcBef>
                <a:spcPts val="2520"/>
              </a:spcBef>
              <a:spcAft>
                <a:spcPts val="1560"/>
              </a:spcAft>
            </a:pPr>
            <a:r>
              <a:rPr lang="en-IN" sz="1800" b="1" dirty="0">
                <a:solidFill>
                  <a:srgbClr val="333333"/>
                </a:solidFill>
                <a:effectLst/>
                <a:latin typeface="Calibri" panose="020F0502020204030204" pitchFamily="34" charset="0"/>
                <a:ea typeface="Times New Roman" panose="02020603050405020304" pitchFamily="18" charset="0"/>
              </a:rPr>
              <a:t>Using try-with-resources: </a:t>
            </a:r>
            <a:r>
              <a:rPr lang="en-IN" sz="1800" b="0" dirty="0">
                <a:solidFill>
                  <a:srgbClr val="333333"/>
                </a:solidFill>
                <a:effectLst/>
                <a:latin typeface="Calibri" panose="020F0502020204030204" pitchFamily="34" charset="0"/>
                <a:ea typeface="Times New Roman" panose="02020603050405020304" pitchFamily="18" charset="0"/>
              </a:rPr>
              <a:t>Simply put, to be auto-closed, a resource has to be both declared and initialized inside the </a:t>
            </a:r>
            <a:r>
              <a:rPr lang="en-IN" sz="1800" b="0" i="1" dirty="0">
                <a:solidFill>
                  <a:srgbClr val="333333"/>
                </a:solidFill>
                <a:effectLst/>
                <a:latin typeface="Calibri" panose="020F0502020204030204" pitchFamily="34" charset="0"/>
                <a:ea typeface="Times New Roman" panose="02020603050405020304" pitchFamily="18" charset="0"/>
              </a:rPr>
              <a:t>try</a:t>
            </a:r>
            <a:r>
              <a:rPr lang="en-IN" sz="1800" b="0" dirty="0">
                <a:solidFill>
                  <a:srgbClr val="333333"/>
                </a:solidFill>
                <a:effectLst/>
                <a:latin typeface="Calibri" panose="020F0502020204030204" pitchFamily="34" charset="0"/>
                <a:ea typeface="Times New Roman" panose="02020603050405020304" pitchFamily="18" charset="0"/>
              </a:rPr>
              <a:t>:</a:t>
            </a:r>
            <a:endParaRPr lang="en-IN" sz="1800" b="1" dirty="0">
              <a:effectLst/>
              <a:latin typeface="Times New Roman" panose="02020603050405020304" pitchFamily="18" charset="0"/>
              <a:ea typeface="Times New Roman" panose="02020603050405020304" pitchFamily="18" charset="0"/>
            </a:endParaRPr>
          </a:p>
          <a:p>
            <a:r>
              <a:rPr lang="en-IN" sz="1800" b="0" dirty="0">
                <a:solidFill>
                  <a:srgbClr val="63B175"/>
                </a:solidFill>
                <a:effectLst/>
                <a:latin typeface="Source Code Pro" panose="020B0509030403020204" pitchFamily="49" charset="0"/>
                <a:ea typeface="Times New Roman" panose="02020603050405020304" pitchFamily="18" charset="0"/>
              </a:rPr>
              <a:t>try</a:t>
            </a:r>
            <a:r>
              <a:rPr lang="en-IN" sz="1800" b="1" dirty="0">
                <a:solidFill>
                  <a:srgbClr val="000000"/>
                </a:solidFill>
                <a:effectLst/>
                <a:latin typeface="Source Code Pro" panose="020B0509030403020204" pitchFamily="49" charset="0"/>
                <a:ea typeface="Times New Roman" panose="02020603050405020304" pitchFamily="18" charset="0"/>
              </a:rPr>
              <a:t> (</a:t>
            </a:r>
            <a:r>
              <a:rPr lang="en-IN" sz="1800" b="0" dirty="0" err="1">
                <a:solidFill>
                  <a:srgbClr val="4E9359"/>
                </a:solidFill>
                <a:effectLst/>
                <a:latin typeface="Source Code Pro" panose="020B0509030403020204" pitchFamily="49" charset="0"/>
                <a:ea typeface="Times New Roman" panose="02020603050405020304" pitchFamily="18" charset="0"/>
              </a:rPr>
              <a:t>PrintWriter</a:t>
            </a:r>
            <a:r>
              <a:rPr lang="en-IN" sz="1800" b="1" dirty="0">
                <a:solidFill>
                  <a:srgbClr val="000000"/>
                </a:solidFill>
                <a:effectLst/>
                <a:latin typeface="Source Code Pro" panose="020B0509030403020204" pitchFamily="49" charset="0"/>
                <a:ea typeface="Times New Roman" panose="02020603050405020304" pitchFamily="18" charset="0"/>
              </a:rPr>
              <a:t> </a:t>
            </a:r>
            <a:r>
              <a:rPr lang="en-IN" sz="1800" b="1" dirty="0">
                <a:solidFill>
                  <a:srgbClr val="BC6060"/>
                </a:solidFill>
                <a:effectLst/>
                <a:latin typeface="Source Code Pro" panose="020B0509030403020204" pitchFamily="49" charset="0"/>
                <a:ea typeface="Times New Roman" panose="02020603050405020304" pitchFamily="18" charset="0"/>
              </a:rPr>
              <a:t>writer</a:t>
            </a:r>
            <a:r>
              <a:rPr lang="en-IN" sz="1800" b="1" dirty="0">
                <a:solidFill>
                  <a:srgbClr val="000000"/>
                </a:solidFill>
                <a:effectLst/>
                <a:latin typeface="Source Code Pro" panose="020B0509030403020204" pitchFamily="49" charset="0"/>
                <a:ea typeface="Times New Roman" panose="02020603050405020304" pitchFamily="18" charset="0"/>
              </a:rPr>
              <a:t> = </a:t>
            </a:r>
            <a:r>
              <a:rPr lang="en-IN" sz="1800" b="0" dirty="0">
                <a:solidFill>
                  <a:srgbClr val="63B175"/>
                </a:solidFill>
                <a:effectLst/>
                <a:latin typeface="Source Code Pro" panose="020B0509030403020204" pitchFamily="49" charset="0"/>
                <a:ea typeface="Times New Roman" panose="02020603050405020304" pitchFamily="18" charset="0"/>
              </a:rPr>
              <a:t>new</a:t>
            </a:r>
            <a:r>
              <a:rPr lang="en-IN" sz="1800" b="1" dirty="0">
                <a:solidFill>
                  <a:srgbClr val="000000"/>
                </a:solidFill>
                <a:effectLst/>
                <a:latin typeface="Source Code Pro" panose="020B0509030403020204" pitchFamily="49" charset="0"/>
                <a:ea typeface="Times New Roman" panose="02020603050405020304" pitchFamily="18" charset="0"/>
              </a:rPr>
              <a:t> </a:t>
            </a:r>
            <a:r>
              <a:rPr lang="en-IN" sz="1800" b="0" dirty="0" err="1">
                <a:solidFill>
                  <a:srgbClr val="267438"/>
                </a:solidFill>
                <a:effectLst/>
                <a:latin typeface="Source Code Pro" panose="020B0509030403020204" pitchFamily="49" charset="0"/>
                <a:ea typeface="Times New Roman" panose="02020603050405020304" pitchFamily="18" charset="0"/>
              </a:rPr>
              <a:t>PrintWriter</a:t>
            </a:r>
            <a:r>
              <a:rPr lang="en-IN" sz="1800" b="1" dirty="0">
                <a:solidFill>
                  <a:srgbClr val="000000"/>
                </a:solidFill>
                <a:effectLst/>
                <a:latin typeface="Source Code Pro" panose="020B0509030403020204" pitchFamily="49" charset="0"/>
                <a:ea typeface="Times New Roman" panose="02020603050405020304" pitchFamily="18" charset="0"/>
              </a:rPr>
              <a:t>(</a:t>
            </a:r>
            <a:r>
              <a:rPr lang="en-IN" sz="1800" b="0" dirty="0">
                <a:solidFill>
                  <a:srgbClr val="63B175"/>
                </a:solidFill>
                <a:effectLst/>
                <a:latin typeface="Source Code Pro" panose="020B0509030403020204" pitchFamily="49" charset="0"/>
                <a:ea typeface="Times New Roman" panose="02020603050405020304" pitchFamily="18" charset="0"/>
              </a:rPr>
              <a:t>new</a:t>
            </a:r>
            <a:r>
              <a:rPr lang="en-IN" sz="1800" b="1" dirty="0">
                <a:solidFill>
                  <a:srgbClr val="000000"/>
                </a:solidFill>
                <a:effectLst/>
                <a:latin typeface="Source Code Pro" panose="020B0509030403020204" pitchFamily="49" charset="0"/>
                <a:ea typeface="Times New Roman" panose="02020603050405020304" pitchFamily="18" charset="0"/>
              </a:rPr>
              <a:t> </a:t>
            </a:r>
            <a:r>
              <a:rPr lang="en-IN" sz="1800" b="0" dirty="0">
                <a:solidFill>
                  <a:srgbClr val="267438"/>
                </a:solidFill>
                <a:effectLst/>
                <a:latin typeface="Source Code Pro" panose="020B0509030403020204" pitchFamily="49" charset="0"/>
                <a:ea typeface="Times New Roman" panose="02020603050405020304" pitchFamily="18" charset="0"/>
              </a:rPr>
              <a:t>File</a:t>
            </a:r>
            <a:r>
              <a:rPr lang="en-IN" sz="1800" b="1" dirty="0">
                <a:solidFill>
                  <a:srgbClr val="000000"/>
                </a:solidFill>
                <a:effectLst/>
                <a:latin typeface="Source Code Pro" panose="020B0509030403020204" pitchFamily="49" charset="0"/>
                <a:ea typeface="Times New Roman" panose="02020603050405020304" pitchFamily="18" charset="0"/>
              </a:rPr>
              <a:t>(</a:t>
            </a:r>
            <a:r>
              <a:rPr lang="en-IN" sz="1800" b="1" dirty="0">
                <a:solidFill>
                  <a:srgbClr val="4E9359"/>
                </a:solidFill>
                <a:effectLst/>
                <a:latin typeface="Source Code Pro" panose="020B0509030403020204" pitchFamily="49" charset="0"/>
                <a:ea typeface="Times New Roman" panose="02020603050405020304" pitchFamily="18" charset="0"/>
              </a:rPr>
              <a:t>"test.txt"</a:t>
            </a:r>
            <a:r>
              <a:rPr lang="en-IN" sz="1800" b="1" dirty="0">
                <a:solidFill>
                  <a:srgbClr val="000000"/>
                </a:solidFill>
                <a:effectLst/>
                <a:latin typeface="Source Code Pro" panose="020B0509030403020204" pitchFamily="49" charset="0"/>
                <a:ea typeface="Times New Roman" panose="02020603050405020304" pitchFamily="18" charset="0"/>
              </a:rPr>
              <a:t>))) { </a:t>
            </a:r>
            <a:endParaRPr lang="en-IN" sz="1800" b="1" dirty="0">
              <a:effectLst/>
              <a:latin typeface="Times New Roman" panose="02020603050405020304" pitchFamily="18" charset="0"/>
              <a:ea typeface="Times New Roman" panose="02020603050405020304" pitchFamily="18" charset="0"/>
            </a:endParaRPr>
          </a:p>
          <a:p>
            <a:pPr marL="0" indent="0">
              <a:buNone/>
            </a:pPr>
            <a:r>
              <a:rPr lang="en-IN" sz="1800" b="1" dirty="0">
                <a:solidFill>
                  <a:srgbClr val="000000"/>
                </a:solidFill>
                <a:effectLst/>
                <a:latin typeface="Source Code Pro" panose="020B0509030403020204" pitchFamily="49" charset="0"/>
                <a:ea typeface="Times New Roman" panose="02020603050405020304" pitchFamily="18" charset="0"/>
              </a:rPr>
              <a:t>             </a:t>
            </a:r>
            <a:r>
              <a:rPr lang="en-IN" sz="1800" b="1" dirty="0" err="1">
                <a:solidFill>
                  <a:srgbClr val="000000"/>
                </a:solidFill>
                <a:effectLst/>
                <a:latin typeface="Source Code Pro" panose="020B0509030403020204" pitchFamily="49" charset="0"/>
                <a:ea typeface="Times New Roman" panose="02020603050405020304" pitchFamily="18" charset="0"/>
              </a:rPr>
              <a:t>writer.println</a:t>
            </a:r>
            <a:r>
              <a:rPr lang="en-IN" sz="1800" b="1" dirty="0">
                <a:solidFill>
                  <a:srgbClr val="000000"/>
                </a:solidFill>
                <a:effectLst/>
                <a:latin typeface="Source Code Pro" panose="020B0509030403020204" pitchFamily="49" charset="0"/>
                <a:ea typeface="Times New Roman" panose="02020603050405020304" pitchFamily="18" charset="0"/>
              </a:rPr>
              <a:t>(</a:t>
            </a:r>
            <a:r>
              <a:rPr lang="en-IN" sz="1800" b="1" dirty="0">
                <a:solidFill>
                  <a:srgbClr val="4E9359"/>
                </a:solidFill>
                <a:effectLst/>
                <a:latin typeface="Source Code Pro" panose="020B0509030403020204" pitchFamily="49" charset="0"/>
                <a:ea typeface="Times New Roman" panose="02020603050405020304" pitchFamily="18" charset="0"/>
              </a:rPr>
              <a:t>"Hello World"</a:t>
            </a:r>
            <a:r>
              <a:rPr lang="en-IN" sz="1800" b="1" dirty="0">
                <a:solidFill>
                  <a:srgbClr val="000000"/>
                </a:solidFill>
                <a:effectLst/>
                <a:latin typeface="Source Code Pro" panose="020B0509030403020204" pitchFamily="49" charset="0"/>
                <a:ea typeface="Times New Roman" panose="02020603050405020304" pitchFamily="18" charset="0"/>
              </a:rPr>
              <a:t>); </a:t>
            </a:r>
            <a:endParaRPr lang="en-IN" sz="1800" b="1" dirty="0">
              <a:effectLst/>
              <a:latin typeface="Times New Roman" panose="02020603050405020304" pitchFamily="18" charset="0"/>
              <a:ea typeface="Times New Roman" panose="02020603050405020304" pitchFamily="18" charset="0"/>
            </a:endParaRPr>
          </a:p>
          <a:p>
            <a:pPr marL="0" indent="0">
              <a:buNone/>
            </a:pPr>
            <a:r>
              <a:rPr lang="en-IN" sz="1800" b="1" dirty="0">
                <a:solidFill>
                  <a:srgbClr val="000000"/>
                </a:solidFill>
                <a:effectLst/>
                <a:latin typeface="Source Code Pro" panose="020B0509030403020204" pitchFamily="49" charset="0"/>
                <a:ea typeface="Times New Roman" panose="02020603050405020304" pitchFamily="18" charset="0"/>
              </a:rPr>
              <a:t>}</a:t>
            </a:r>
            <a:endParaRPr lang="en-IN" sz="1800" b="1" dirty="0">
              <a:effectLst/>
              <a:latin typeface="Times New Roman" panose="02020603050405020304" pitchFamily="18" charset="0"/>
              <a:ea typeface="Times New Roman" panose="02020603050405020304" pitchFamily="18" charset="0"/>
            </a:endParaRPr>
          </a:p>
          <a:p>
            <a:pPr marL="533400" indent="-533400">
              <a:buFontTx/>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533400">
              <a:buFontTx/>
              <a:buChar char="•"/>
            </a:pPr>
            <a:endParaRPr lang="en-US" altLang="en-US" dirty="0">
              <a:latin typeface="Calibri" panose="020F0502020204030204" pitchFamily="34" charset="0"/>
            </a:endParaRPr>
          </a:p>
        </p:txBody>
      </p:sp>
    </p:spTree>
    <p:extLst>
      <p:ext uri="{BB962C8B-B14F-4D97-AF65-F5344CB8AC3E}">
        <p14:creationId xmlns:p14="http://schemas.microsoft.com/office/powerpoint/2010/main" val="25840899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6561"/>
          </a:xfrm>
          <a:solidFill>
            <a:schemeClr val="accent6"/>
          </a:solidFill>
        </p:spPr>
        <p:txBody>
          <a:bodyPr/>
          <a:lstStyle/>
          <a:p>
            <a:pPr algn="ctr"/>
            <a:r>
              <a:rPr lang="en-US" altLang="en-US" b="1" dirty="0">
                <a:latin typeface="Calibri" panose="020F0502020204030204" pitchFamily="34" charset="0"/>
              </a:rPr>
              <a:t>Try-with-resources</a:t>
            </a:r>
            <a:endParaRPr lang="en-IN" altLang="en-US" b="1" dirty="0">
              <a:solidFill>
                <a:srgbClr val="002060"/>
              </a:solidFill>
              <a:latin typeface="Calibri" panose="020F0502020204030204" pitchFamily="34" charset="0"/>
            </a:endParaRPr>
          </a:p>
        </p:txBody>
      </p:sp>
      <p:sp>
        <p:nvSpPr>
          <p:cNvPr id="3" name="Content Placeholder 2"/>
          <p:cNvSpPr>
            <a:spLocks noGrp="1"/>
          </p:cNvSpPr>
          <p:nvPr>
            <p:ph idx="1"/>
          </p:nvPr>
        </p:nvSpPr>
        <p:spPr>
          <a:xfrm>
            <a:off x="506437" y="1108173"/>
            <a:ext cx="11127545" cy="5250424"/>
          </a:xfrm>
        </p:spPr>
        <p:txBody>
          <a:bodyPr>
            <a:normAutofit/>
          </a:bodyPr>
          <a:lstStyle/>
          <a:p>
            <a:pPr marL="533400" indent="-533400">
              <a:buFontTx/>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533400">
              <a:buFontTx/>
              <a:buChar char="•"/>
            </a:pPr>
            <a:endParaRPr lang="en-US" altLang="en-US" dirty="0">
              <a:latin typeface="Calibri" panose="020F0502020204030204" pitchFamily="34" charset="0"/>
            </a:endParaRPr>
          </a:p>
        </p:txBody>
      </p:sp>
      <p:pic>
        <p:nvPicPr>
          <p:cNvPr id="5" name="Picture 4">
            <a:extLst>
              <a:ext uri="{FF2B5EF4-FFF2-40B4-BE49-F238E27FC236}">
                <a16:creationId xmlns:a16="http://schemas.microsoft.com/office/drawing/2014/main" id="{715B0CE3-ADE1-31C7-B694-B773D8C597E4}"/>
              </a:ext>
            </a:extLst>
          </p:cNvPr>
          <p:cNvPicPr>
            <a:picLocks noChangeAspect="1"/>
          </p:cNvPicPr>
          <p:nvPr/>
        </p:nvPicPr>
        <p:blipFill>
          <a:blip r:embed="rId2"/>
          <a:stretch>
            <a:fillRect/>
          </a:stretch>
        </p:blipFill>
        <p:spPr>
          <a:xfrm>
            <a:off x="506437" y="1289829"/>
            <a:ext cx="5009652" cy="3520296"/>
          </a:xfrm>
          <a:prstGeom prst="rect">
            <a:avLst/>
          </a:prstGeom>
        </p:spPr>
      </p:pic>
      <p:pic>
        <p:nvPicPr>
          <p:cNvPr id="7" name="Picture 6">
            <a:extLst>
              <a:ext uri="{FF2B5EF4-FFF2-40B4-BE49-F238E27FC236}">
                <a16:creationId xmlns:a16="http://schemas.microsoft.com/office/drawing/2014/main" id="{15A8AF94-F53F-4986-F8EE-451D7D2F90DA}"/>
              </a:ext>
            </a:extLst>
          </p:cNvPr>
          <p:cNvPicPr>
            <a:picLocks noChangeAspect="1"/>
          </p:cNvPicPr>
          <p:nvPr/>
        </p:nvPicPr>
        <p:blipFill>
          <a:blip r:embed="rId3"/>
          <a:stretch>
            <a:fillRect/>
          </a:stretch>
        </p:blipFill>
        <p:spPr>
          <a:xfrm>
            <a:off x="6096000" y="3242173"/>
            <a:ext cx="5166808" cy="1577477"/>
          </a:xfrm>
          <a:prstGeom prst="rect">
            <a:avLst/>
          </a:prstGeom>
        </p:spPr>
      </p:pic>
      <p:sp>
        <p:nvSpPr>
          <p:cNvPr id="8" name="TextBox 7">
            <a:extLst>
              <a:ext uri="{FF2B5EF4-FFF2-40B4-BE49-F238E27FC236}">
                <a16:creationId xmlns:a16="http://schemas.microsoft.com/office/drawing/2014/main" id="{246751F1-5F00-DC8D-C1F4-A6B7CB79EE73}"/>
              </a:ext>
            </a:extLst>
          </p:cNvPr>
          <p:cNvSpPr txBox="1"/>
          <p:nvPr/>
        </p:nvSpPr>
        <p:spPr>
          <a:xfrm>
            <a:off x="6448425" y="1724025"/>
            <a:ext cx="4219575" cy="1200329"/>
          </a:xfrm>
          <a:prstGeom prst="rect">
            <a:avLst/>
          </a:prstGeom>
          <a:noFill/>
        </p:spPr>
        <p:txBody>
          <a:bodyPr wrap="square" rtlCol="0">
            <a:spAutoFit/>
          </a:bodyPr>
          <a:lstStyle/>
          <a:p>
            <a:pPr>
              <a:spcBef>
                <a:spcPts val="2520"/>
              </a:spcBef>
              <a:spcAft>
                <a:spcPts val="1560"/>
              </a:spcAft>
            </a:pPr>
            <a:r>
              <a:rPr lang="en-IN" sz="1800" b="0">
                <a:solidFill>
                  <a:srgbClr val="333333"/>
                </a:solidFill>
                <a:effectLst/>
                <a:latin typeface="Calibri" panose="020F0502020204030204" pitchFamily="34" charset="0"/>
                <a:ea typeface="Times New Roman" panose="02020603050405020304" pitchFamily="18" charset="0"/>
              </a:rPr>
              <a:t>Here, we have used finally block to close the file. We can do the same thing using try-with-resources. Here no need to use finally block as below:</a:t>
            </a:r>
            <a:endParaRPr lang="en-IN" sz="1800" b="1">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531721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6561"/>
          </a:xfrm>
          <a:solidFill>
            <a:schemeClr val="accent6"/>
          </a:solidFill>
        </p:spPr>
        <p:txBody>
          <a:bodyPr/>
          <a:lstStyle/>
          <a:p>
            <a:pPr algn="ctr"/>
            <a:r>
              <a:rPr lang="en-US" altLang="en-US" b="1" dirty="0">
                <a:latin typeface="Calibri" panose="020F0502020204030204" pitchFamily="34" charset="0"/>
              </a:rPr>
              <a:t>Try-with-resources with Multiple Resources</a:t>
            </a:r>
            <a:endParaRPr lang="en-IN" altLang="en-US" b="1" dirty="0">
              <a:solidFill>
                <a:srgbClr val="002060"/>
              </a:solidFill>
              <a:latin typeface="Calibri" panose="020F0502020204030204" pitchFamily="34" charset="0"/>
            </a:endParaRPr>
          </a:p>
        </p:txBody>
      </p:sp>
      <p:sp>
        <p:nvSpPr>
          <p:cNvPr id="3" name="Content Placeholder 2"/>
          <p:cNvSpPr>
            <a:spLocks noGrp="1"/>
          </p:cNvSpPr>
          <p:nvPr>
            <p:ph idx="1"/>
          </p:nvPr>
        </p:nvSpPr>
        <p:spPr>
          <a:xfrm>
            <a:off x="506437" y="1108173"/>
            <a:ext cx="11127545" cy="5250424"/>
          </a:xfrm>
        </p:spPr>
        <p:txBody>
          <a:bodyPr>
            <a:normAutofit/>
          </a:bodyPr>
          <a:lstStyle/>
          <a:p>
            <a:pPr marL="533400" indent="-533400">
              <a:buFontTx/>
              <a:buChar char="•"/>
            </a:pP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533400">
              <a:buFontTx/>
              <a:buChar char="•"/>
            </a:pPr>
            <a:r>
              <a:rPr lang="en-IN" sz="1800" b="0" dirty="0">
                <a:solidFill>
                  <a:srgbClr val="333333"/>
                </a:solidFill>
                <a:effectLst/>
                <a:latin typeface="Calibri" panose="020F0502020204030204" pitchFamily="34" charset="0"/>
                <a:ea typeface="Times New Roman" panose="02020603050405020304" pitchFamily="18" charset="0"/>
              </a:rPr>
              <a:t>We can declare multiple resources just fine in a </a:t>
            </a:r>
            <a:r>
              <a:rPr lang="en-IN" sz="1800" b="0" i="1" dirty="0">
                <a:solidFill>
                  <a:srgbClr val="333333"/>
                </a:solidFill>
                <a:effectLst/>
                <a:latin typeface="Calibri" panose="020F0502020204030204" pitchFamily="34" charset="0"/>
                <a:ea typeface="Times New Roman" panose="02020603050405020304" pitchFamily="18" charset="0"/>
              </a:rPr>
              <a:t>try-with-resources</a:t>
            </a:r>
            <a:r>
              <a:rPr lang="en-IN" sz="1800" b="0" dirty="0">
                <a:solidFill>
                  <a:srgbClr val="333333"/>
                </a:solidFill>
                <a:effectLst/>
                <a:latin typeface="Calibri" panose="020F0502020204030204" pitchFamily="34" charset="0"/>
                <a:ea typeface="Times New Roman" panose="02020603050405020304" pitchFamily="18" charset="0"/>
              </a:rPr>
              <a:t> block by separating them with a semicolon:</a:t>
            </a:r>
          </a:p>
          <a:p>
            <a:pPr marL="533400" indent="-533400">
              <a:buFontTx/>
              <a:buChar char="•"/>
            </a:pPr>
            <a:r>
              <a:rPr lang="en-IN" sz="1800" dirty="0">
                <a:solidFill>
                  <a:srgbClr val="333333"/>
                </a:solidFill>
                <a:effectLst/>
                <a:latin typeface="Calibri" panose="020F0502020204030204" pitchFamily="34" charset="0"/>
                <a:ea typeface="Calibri" panose="020F0502020204030204" pitchFamily="34" charset="0"/>
              </a:rPr>
              <a:t>Resources that were defined/acquired first will be closed last. </a:t>
            </a:r>
            <a:endParaRPr lang="en-IN" sz="1800" b="1" dirty="0">
              <a:effectLst/>
              <a:latin typeface="Times New Roman" panose="02020603050405020304" pitchFamily="18" charset="0"/>
              <a:ea typeface="Times New Roman" panose="02020603050405020304" pitchFamily="18" charset="0"/>
            </a:endParaRPr>
          </a:p>
          <a:p>
            <a:pPr marL="533400" indent="-533400">
              <a:buFontTx/>
              <a:buChar char="•"/>
            </a:pP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533400" indent="-533400">
              <a:buFontTx/>
              <a:buChar char="•"/>
            </a:pPr>
            <a:endParaRPr lang="en-US" altLang="en-US" dirty="0">
              <a:latin typeface="Calibri" panose="020F0502020204030204" pitchFamily="34" charset="0"/>
            </a:endParaRPr>
          </a:p>
        </p:txBody>
      </p:sp>
      <p:pic>
        <p:nvPicPr>
          <p:cNvPr id="5" name="Picture 4">
            <a:extLst>
              <a:ext uri="{FF2B5EF4-FFF2-40B4-BE49-F238E27FC236}">
                <a16:creationId xmlns:a16="http://schemas.microsoft.com/office/drawing/2014/main" id="{A47EE47E-C353-983A-D542-2C25A41FBA64}"/>
              </a:ext>
            </a:extLst>
          </p:cNvPr>
          <p:cNvPicPr>
            <a:picLocks noChangeAspect="1"/>
          </p:cNvPicPr>
          <p:nvPr/>
        </p:nvPicPr>
        <p:blipFill>
          <a:blip r:embed="rId2"/>
          <a:stretch>
            <a:fillRect/>
          </a:stretch>
        </p:blipFill>
        <p:spPr>
          <a:xfrm>
            <a:off x="1890981" y="2750761"/>
            <a:ext cx="9165205" cy="2110488"/>
          </a:xfrm>
          <a:prstGeom prst="rect">
            <a:avLst/>
          </a:prstGeom>
        </p:spPr>
      </p:pic>
    </p:spTree>
    <p:extLst>
      <p:ext uri="{BB962C8B-B14F-4D97-AF65-F5344CB8AC3E}">
        <p14:creationId xmlns:p14="http://schemas.microsoft.com/office/powerpoint/2010/main" val="3812182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6561"/>
          </a:xfrm>
          <a:solidFill>
            <a:schemeClr val="accent6"/>
          </a:solidFill>
        </p:spPr>
        <p:txBody>
          <a:bodyPr/>
          <a:lstStyle/>
          <a:p>
            <a:pPr algn="ctr"/>
            <a:r>
              <a:rPr lang="en-US" dirty="0"/>
              <a:t>Introduction</a:t>
            </a:r>
            <a:endParaRPr lang="en-IN" dirty="0"/>
          </a:p>
        </p:txBody>
      </p:sp>
      <p:sp>
        <p:nvSpPr>
          <p:cNvPr id="3" name="Content Placeholder 2"/>
          <p:cNvSpPr>
            <a:spLocks noGrp="1"/>
          </p:cNvSpPr>
          <p:nvPr>
            <p:ph idx="1"/>
          </p:nvPr>
        </p:nvSpPr>
        <p:spPr>
          <a:xfrm>
            <a:off x="506437" y="1108173"/>
            <a:ext cx="11127545" cy="5250424"/>
          </a:xfrm>
        </p:spPr>
        <p:txBody>
          <a:bodyPr>
            <a:normAutofit fontScale="92500" lnSpcReduction="10000"/>
          </a:bodyPr>
          <a:lstStyle/>
          <a:p>
            <a:pPr marL="533400" indent="-533400" algn="just">
              <a:buFontTx/>
              <a:buChar char="•"/>
            </a:pPr>
            <a:r>
              <a:rPr lang="en-US" dirty="0"/>
              <a:t>This is the general form of an exception-handling block:</a:t>
            </a:r>
          </a:p>
          <a:p>
            <a:pPr marL="533400" indent="-533400" algn="just">
              <a:buFontTx/>
              <a:buChar char="•"/>
            </a:pPr>
            <a:endParaRPr lang="en-US" altLang="en-US" dirty="0">
              <a:latin typeface="Calibri" panose="020F0502020204030204" pitchFamily="34" charset="0"/>
            </a:endParaRPr>
          </a:p>
          <a:p>
            <a:pPr marL="533400" indent="-533400" algn="just">
              <a:buFontTx/>
              <a:buChar char="•"/>
            </a:pPr>
            <a:endParaRPr lang="en-US" altLang="en-US" dirty="0">
              <a:latin typeface="Calibri" panose="020F0502020204030204" pitchFamily="34" charset="0"/>
            </a:endParaRPr>
          </a:p>
          <a:p>
            <a:pPr marL="533400" indent="-533400" algn="just">
              <a:buFontTx/>
              <a:buChar char="•"/>
            </a:pPr>
            <a:endParaRPr lang="en-US" altLang="en-US" dirty="0">
              <a:latin typeface="Calibri" panose="020F0502020204030204" pitchFamily="34" charset="0"/>
            </a:endParaRPr>
          </a:p>
          <a:p>
            <a:pPr marL="533400" indent="-533400" algn="just">
              <a:buFontTx/>
              <a:buChar char="•"/>
            </a:pPr>
            <a:endParaRPr lang="en-US" altLang="en-US" dirty="0">
              <a:latin typeface="Calibri" panose="020F0502020204030204" pitchFamily="34" charset="0"/>
            </a:endParaRPr>
          </a:p>
          <a:p>
            <a:pPr marL="533400" indent="-533400" algn="just">
              <a:buFontTx/>
              <a:buChar char="•"/>
            </a:pPr>
            <a:endParaRPr lang="en-US" altLang="en-US" dirty="0">
              <a:latin typeface="Calibri" panose="020F0502020204030204" pitchFamily="34" charset="0"/>
            </a:endParaRPr>
          </a:p>
          <a:p>
            <a:pPr marL="533400" indent="-533400" algn="just">
              <a:buFontTx/>
              <a:buChar char="•"/>
            </a:pPr>
            <a:endParaRPr lang="en-US" altLang="en-US" dirty="0">
              <a:latin typeface="Calibri" panose="020F0502020204030204" pitchFamily="34" charset="0"/>
            </a:endParaRPr>
          </a:p>
          <a:p>
            <a:pPr marL="533400" indent="-533400" algn="just">
              <a:buFontTx/>
              <a:buChar char="•"/>
            </a:pPr>
            <a:endParaRPr lang="en-US" altLang="en-US" dirty="0">
              <a:latin typeface="Calibri" panose="020F0502020204030204" pitchFamily="34" charset="0"/>
            </a:endParaRPr>
          </a:p>
          <a:p>
            <a:pPr marL="533400" indent="-533400" algn="just">
              <a:buFontTx/>
              <a:buChar char="•"/>
            </a:pPr>
            <a:endParaRPr lang="en-US" altLang="en-US" dirty="0">
              <a:latin typeface="Calibri" panose="020F0502020204030204" pitchFamily="34" charset="0"/>
            </a:endParaRPr>
          </a:p>
          <a:p>
            <a:pPr marL="533400" indent="-533400" algn="just">
              <a:buFontTx/>
              <a:buChar char="•"/>
            </a:pPr>
            <a:endParaRPr lang="en-US" altLang="en-US" dirty="0">
              <a:latin typeface="Calibri" panose="020F0502020204030204" pitchFamily="34" charset="0"/>
            </a:endParaRPr>
          </a:p>
          <a:p>
            <a:r>
              <a:rPr lang="en-US" dirty="0"/>
              <a:t>Here, </a:t>
            </a:r>
            <a:r>
              <a:rPr lang="en-US" i="1" dirty="0" err="1"/>
              <a:t>ExceptionType</a:t>
            </a:r>
            <a:r>
              <a:rPr lang="en-US" i="1" dirty="0"/>
              <a:t> </a:t>
            </a:r>
            <a:r>
              <a:rPr lang="en-US" dirty="0"/>
              <a:t>is the type of exception that has occurred. The remainder of this chapter describes how to apply this framework.</a:t>
            </a:r>
            <a:r>
              <a:rPr lang="en-US" altLang="en-US" dirty="0">
                <a:latin typeface="Calibri" panose="020F0502020204030204" pitchFamily="34" charset="0"/>
              </a:rPr>
              <a:t> </a:t>
            </a:r>
          </a:p>
        </p:txBody>
      </p:sp>
      <p:pic>
        <p:nvPicPr>
          <p:cNvPr id="4" name="Picture 3"/>
          <p:cNvPicPr>
            <a:picLocks noChangeAspect="1"/>
          </p:cNvPicPr>
          <p:nvPr/>
        </p:nvPicPr>
        <p:blipFill>
          <a:blip r:embed="rId2"/>
          <a:stretch>
            <a:fillRect/>
          </a:stretch>
        </p:blipFill>
        <p:spPr>
          <a:xfrm>
            <a:off x="1792468" y="1509303"/>
            <a:ext cx="7978801" cy="3755027"/>
          </a:xfrm>
          <a:prstGeom prst="rect">
            <a:avLst/>
          </a:prstGeom>
        </p:spPr>
      </p:pic>
    </p:spTree>
    <p:extLst>
      <p:ext uri="{BB962C8B-B14F-4D97-AF65-F5344CB8AC3E}">
        <p14:creationId xmlns:p14="http://schemas.microsoft.com/office/powerpoint/2010/main" val="571302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6561"/>
          </a:xfrm>
          <a:solidFill>
            <a:schemeClr val="accent6"/>
          </a:solidFill>
        </p:spPr>
        <p:txBody>
          <a:bodyPr/>
          <a:lstStyle/>
          <a:p>
            <a:pPr algn="ctr"/>
            <a:r>
              <a:rPr lang="en-US" dirty="0"/>
              <a:t>Introduction</a:t>
            </a:r>
            <a:endParaRPr lang="en-IN" dirty="0"/>
          </a:p>
        </p:txBody>
      </p:sp>
      <p:sp>
        <p:nvSpPr>
          <p:cNvPr id="3" name="Content Placeholder 2"/>
          <p:cNvSpPr>
            <a:spLocks noGrp="1"/>
          </p:cNvSpPr>
          <p:nvPr>
            <p:ph idx="1"/>
          </p:nvPr>
        </p:nvSpPr>
        <p:spPr>
          <a:xfrm>
            <a:off x="506437" y="1108173"/>
            <a:ext cx="11127545" cy="5250424"/>
          </a:xfrm>
        </p:spPr>
        <p:txBody>
          <a:bodyPr>
            <a:normAutofit/>
          </a:bodyPr>
          <a:lstStyle/>
          <a:p>
            <a:pPr marL="533400" indent="-533400" algn="just">
              <a:buFontTx/>
              <a:buChar char="•"/>
            </a:pPr>
            <a:r>
              <a:rPr lang="en-US" altLang="en-US" dirty="0">
                <a:latin typeface="Calibri" panose="020F0502020204030204" pitchFamily="34" charset="0"/>
              </a:rPr>
              <a:t>Resumption model was mostly used in earlier languages including PL/I, Mesa, and BETA. </a:t>
            </a:r>
          </a:p>
          <a:p>
            <a:pPr marL="533400" indent="-533400" algn="just">
              <a:buFontTx/>
              <a:buChar char="•"/>
            </a:pPr>
            <a:r>
              <a:rPr lang="en-US" altLang="en-US" dirty="0">
                <a:latin typeface="Calibri" panose="020F0502020204030204" pitchFamily="34" charset="0"/>
              </a:rPr>
              <a:t>The implementation of resumption model in contemporary languages such as C++ and Java is rarely found as the effort to implement this model is quite high. </a:t>
            </a:r>
          </a:p>
          <a:p>
            <a:pPr marL="533400" indent="-533400" algn="just">
              <a:buFontTx/>
              <a:buChar char="•"/>
            </a:pPr>
            <a:r>
              <a:rPr lang="en-US" altLang="en-US" dirty="0">
                <a:latin typeface="Calibri" panose="020F0502020204030204" pitchFamily="34" charset="0"/>
              </a:rPr>
              <a:t>This is because the program code becomes quite cumbersome and difficult to understand, and further, it is more error prone. </a:t>
            </a:r>
          </a:p>
          <a:p>
            <a:pPr marL="533400" indent="-533400" algn="just">
              <a:buFontTx/>
              <a:buChar char="•"/>
            </a:pPr>
            <a:r>
              <a:rPr lang="en-US" altLang="en-US" dirty="0">
                <a:latin typeface="Calibri" panose="020F0502020204030204" pitchFamily="34" charset="0"/>
              </a:rPr>
              <a:t>However, there are situations where the resumption model is quite useful.</a:t>
            </a:r>
          </a:p>
        </p:txBody>
      </p:sp>
    </p:spTree>
    <p:extLst>
      <p:ext uri="{BB962C8B-B14F-4D97-AF65-F5344CB8AC3E}">
        <p14:creationId xmlns:p14="http://schemas.microsoft.com/office/powerpoint/2010/main" val="16172037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6561"/>
          </a:xfrm>
          <a:solidFill>
            <a:schemeClr val="accent6"/>
          </a:solidFill>
        </p:spPr>
        <p:txBody>
          <a:bodyPr/>
          <a:lstStyle/>
          <a:p>
            <a:pPr algn="ctr"/>
            <a:r>
              <a:rPr lang="en-US" altLang="en-US" b="1" dirty="0">
                <a:latin typeface="Calibri" panose="020F0502020204030204" pitchFamily="34" charset="0"/>
              </a:rPr>
              <a:t>Hierarchy of Standard Exception Classes</a:t>
            </a:r>
            <a:endParaRPr lang="en-IN" altLang="en-US" b="1" dirty="0">
              <a:solidFill>
                <a:srgbClr val="002060"/>
              </a:solidFill>
              <a:latin typeface="Calibri" panose="020F0502020204030204" pitchFamily="34" charset="0"/>
            </a:endParaRPr>
          </a:p>
        </p:txBody>
      </p:sp>
      <p:sp>
        <p:nvSpPr>
          <p:cNvPr id="3" name="Content Placeholder 2"/>
          <p:cNvSpPr>
            <a:spLocks noGrp="1"/>
          </p:cNvSpPr>
          <p:nvPr>
            <p:ph idx="1"/>
          </p:nvPr>
        </p:nvSpPr>
        <p:spPr>
          <a:xfrm>
            <a:off x="506437" y="1108173"/>
            <a:ext cx="11127545" cy="5250424"/>
          </a:xfrm>
        </p:spPr>
        <p:txBody>
          <a:bodyPr>
            <a:normAutofit/>
          </a:bodyPr>
          <a:lstStyle/>
          <a:p>
            <a:pPr marL="533400" indent="-533400" algn="just">
              <a:buFontTx/>
              <a:buChar char="•"/>
            </a:pPr>
            <a:r>
              <a:rPr lang="en-US" altLang="en-US" dirty="0">
                <a:latin typeface="Calibri" panose="020F0502020204030204" pitchFamily="34" charset="0"/>
              </a:rPr>
              <a:t>In Java, exceptions are instances of classes derived from the class </a:t>
            </a:r>
            <a:r>
              <a:rPr lang="en-US" altLang="en-US" dirty="0" err="1">
                <a:latin typeface="Calibri" panose="020F0502020204030204" pitchFamily="34" charset="0"/>
              </a:rPr>
              <a:t>Throwable</a:t>
            </a:r>
            <a:r>
              <a:rPr lang="en-US" altLang="en-US" dirty="0">
                <a:latin typeface="Calibri" panose="020F0502020204030204" pitchFamily="34" charset="0"/>
              </a:rPr>
              <a:t> which in turn is derived from class Object. </a:t>
            </a:r>
          </a:p>
          <a:p>
            <a:pPr marL="533400" indent="-533400" algn="just">
              <a:buFontTx/>
              <a:buChar char="•"/>
            </a:pPr>
            <a:r>
              <a:rPr lang="en-US" altLang="en-US" dirty="0">
                <a:latin typeface="Calibri" panose="020F0502020204030204" pitchFamily="34" charset="0"/>
              </a:rPr>
              <a:t>Whenever an exception is thrown, it implies that an object is thrown. </a:t>
            </a:r>
          </a:p>
          <a:p>
            <a:pPr marL="533400" indent="-533400" algn="just">
              <a:buFontTx/>
              <a:buChar char="•"/>
            </a:pPr>
            <a:r>
              <a:rPr lang="en-US" altLang="en-US" dirty="0">
                <a:latin typeface="Calibri" panose="020F0502020204030204" pitchFamily="34" charset="0"/>
              </a:rPr>
              <a:t>Only objects belonging to class that is derived from class </a:t>
            </a:r>
            <a:r>
              <a:rPr lang="en-US" altLang="en-US" dirty="0" err="1">
                <a:latin typeface="Calibri" panose="020F0502020204030204" pitchFamily="34" charset="0"/>
              </a:rPr>
              <a:t>Throwable</a:t>
            </a:r>
            <a:r>
              <a:rPr lang="en-US" altLang="en-US" dirty="0">
                <a:latin typeface="Calibri" panose="020F0502020204030204" pitchFamily="34" charset="0"/>
              </a:rPr>
              <a:t> can be thrown as exceptions. </a:t>
            </a:r>
          </a:p>
          <a:p>
            <a:pPr marL="533400" indent="-533400" algn="just">
              <a:buFontTx/>
              <a:buChar char="•"/>
            </a:pPr>
            <a:r>
              <a:rPr lang="en-US" altLang="en-US" dirty="0">
                <a:latin typeface="Calibri" panose="020F0502020204030204" pitchFamily="34" charset="0"/>
              </a:rPr>
              <a:t>The next level of derived classes comprises two classes: the class Error and class Exception. </a:t>
            </a:r>
          </a:p>
          <a:p>
            <a:pPr marL="533400" indent="-533400" algn="just">
              <a:buFontTx/>
              <a:buChar char="•"/>
            </a:pPr>
            <a:r>
              <a:rPr lang="en-US" altLang="en-US" dirty="0">
                <a:latin typeface="Calibri" panose="020F0502020204030204" pitchFamily="34" charset="0"/>
              </a:rPr>
              <a:t>Error class involves errors that are mainly caused by the environment in which an application is running. </a:t>
            </a:r>
          </a:p>
          <a:p>
            <a:pPr marL="533400" indent="-533400">
              <a:buFontTx/>
              <a:buChar char="•"/>
            </a:pPr>
            <a:r>
              <a:rPr lang="en-US" altLang="en-US" dirty="0">
                <a:latin typeface="Calibri" panose="020F0502020204030204" pitchFamily="34" charset="0"/>
              </a:rPr>
              <a:t>All errors in Java happen during runtime.</a:t>
            </a:r>
          </a:p>
        </p:txBody>
      </p:sp>
    </p:spTree>
    <p:extLst>
      <p:ext uri="{BB962C8B-B14F-4D97-AF65-F5344CB8AC3E}">
        <p14:creationId xmlns:p14="http://schemas.microsoft.com/office/powerpoint/2010/main" val="2351339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6561"/>
          </a:xfrm>
          <a:solidFill>
            <a:schemeClr val="accent6"/>
          </a:solidFill>
        </p:spPr>
        <p:txBody>
          <a:bodyPr/>
          <a:lstStyle/>
          <a:p>
            <a:pPr algn="ctr"/>
            <a:r>
              <a:rPr lang="en-US" altLang="en-US" b="1" dirty="0">
                <a:latin typeface="Calibri" panose="020F0502020204030204" pitchFamily="34" charset="0"/>
              </a:rPr>
              <a:t>Hierarchy of Standard Exception Classes</a:t>
            </a:r>
            <a:endParaRPr lang="en-IN" altLang="en-US" b="1" dirty="0">
              <a:solidFill>
                <a:srgbClr val="002060"/>
              </a:solidFill>
              <a:latin typeface="Calibri" panose="020F0502020204030204" pitchFamily="34" charset="0"/>
            </a:endParaRP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4758" y="973316"/>
            <a:ext cx="8610600" cy="464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5778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816561"/>
          </a:xfrm>
          <a:solidFill>
            <a:schemeClr val="accent6"/>
          </a:solidFill>
        </p:spPr>
        <p:txBody>
          <a:bodyPr/>
          <a:lstStyle/>
          <a:p>
            <a:pPr algn="ctr"/>
            <a:r>
              <a:rPr lang="en-US" altLang="en-US" b="1" dirty="0">
                <a:latin typeface="Calibri" panose="020F0502020204030204" pitchFamily="34" charset="0"/>
              </a:rPr>
              <a:t>Hierarchy of Standard Exception Classes</a:t>
            </a:r>
            <a:endParaRPr lang="en-IN" altLang="en-US" b="1" dirty="0">
              <a:solidFill>
                <a:srgbClr val="002060"/>
              </a:solidFill>
              <a:latin typeface="Calibri" panose="020F0502020204030204" pitchFamily="34" charset="0"/>
            </a:endParaRPr>
          </a:p>
        </p:txBody>
      </p:sp>
      <p:sp>
        <p:nvSpPr>
          <p:cNvPr id="3" name="Content Placeholder 2"/>
          <p:cNvSpPr>
            <a:spLocks noGrp="1"/>
          </p:cNvSpPr>
          <p:nvPr>
            <p:ph idx="1"/>
          </p:nvPr>
        </p:nvSpPr>
        <p:spPr>
          <a:xfrm>
            <a:off x="506437" y="1108173"/>
            <a:ext cx="11127545" cy="5250424"/>
          </a:xfrm>
        </p:spPr>
        <p:txBody>
          <a:bodyPr>
            <a:normAutofit lnSpcReduction="10000"/>
          </a:bodyPr>
          <a:lstStyle/>
          <a:p>
            <a:pPr marL="533400" indent="-533400" algn="just">
              <a:buFontTx/>
              <a:buChar char="•"/>
            </a:pPr>
            <a:r>
              <a:rPr lang="en-US" altLang="en-US" dirty="0">
                <a:latin typeface="Calibri" panose="020F0502020204030204" pitchFamily="34" charset="0"/>
              </a:rPr>
              <a:t>A programmer cannot do anything about these errors except to get the error message and check the program code.</a:t>
            </a:r>
          </a:p>
          <a:p>
            <a:pPr marL="533400" indent="-533400" algn="just">
              <a:buFontTx/>
              <a:buChar char="•"/>
            </a:pPr>
            <a:r>
              <a:rPr lang="en-US" altLang="en-US" dirty="0">
                <a:latin typeface="Calibri" panose="020F0502020204030204" pitchFamily="34" charset="0"/>
              </a:rPr>
              <a:t>A programmer can have control over the exceptions (errors) defined by several subclasses of class Exception. </a:t>
            </a:r>
          </a:p>
          <a:p>
            <a:pPr marL="533400" indent="-533400" algn="just"/>
            <a:r>
              <a:rPr lang="en-US" altLang="en-US" dirty="0">
                <a:latin typeface="Calibri" panose="020F0502020204030204" pitchFamily="34" charset="0"/>
              </a:rPr>
              <a:t>The subclasses of Exception class are broadly subdivided into two categories.</a:t>
            </a:r>
          </a:p>
          <a:p>
            <a:pPr marL="990600" lvl="1" indent="-533400" algn="just"/>
            <a:r>
              <a:rPr lang="en-US" altLang="en-US" b="1" dirty="0">
                <a:latin typeface="Calibri" panose="020F0502020204030204" pitchFamily="34" charset="0"/>
              </a:rPr>
              <a:t>Unchecked exceptions </a:t>
            </a:r>
            <a:r>
              <a:rPr lang="en-US" altLang="en-US" dirty="0">
                <a:latin typeface="Calibri" panose="020F0502020204030204" pitchFamily="34" charset="0"/>
              </a:rPr>
              <a:t>These are subclasses of class </a:t>
            </a:r>
            <a:r>
              <a:rPr lang="en-US" altLang="en-US" dirty="0" err="1">
                <a:latin typeface="Calibri" panose="020F0502020204030204" pitchFamily="34" charset="0"/>
              </a:rPr>
              <a:t>RuntimeException</a:t>
            </a:r>
            <a:r>
              <a:rPr lang="en-US" altLang="en-US" dirty="0">
                <a:latin typeface="Calibri" panose="020F0502020204030204" pitchFamily="34" charset="0"/>
              </a:rPr>
              <a:t>,  derived from Exception class.  For these exceptions, the compiler does not check whether the method that throws these exceptions has provided any exception handler code or not.</a:t>
            </a:r>
          </a:p>
          <a:p>
            <a:pPr marL="990600" lvl="1" indent="-533400" algn="just"/>
            <a:r>
              <a:rPr lang="en-US" altLang="en-US" b="1" dirty="0">
                <a:latin typeface="Calibri" panose="020F0502020204030204" pitchFamily="34" charset="0"/>
              </a:rPr>
              <a:t>Checked exceptions </a:t>
            </a:r>
            <a:r>
              <a:rPr lang="en-US" altLang="en-US" dirty="0">
                <a:latin typeface="Calibri" panose="020F0502020204030204" pitchFamily="34" charset="0"/>
              </a:rPr>
              <a:t>These are direct subclasses of the Exception class and are not subclasses of the class </a:t>
            </a:r>
            <a:r>
              <a:rPr lang="en-US" altLang="en-US" dirty="0" err="1">
                <a:latin typeface="Calibri" panose="020F0502020204030204" pitchFamily="34" charset="0"/>
              </a:rPr>
              <a:t>RuntimeException</a:t>
            </a:r>
            <a:r>
              <a:rPr lang="en-US" altLang="en-US" dirty="0">
                <a:latin typeface="Calibri" panose="020F0502020204030204" pitchFamily="34" charset="0"/>
              </a:rPr>
              <a:t>.  These are called so because the compiler ensures (checks) that the methods that throw checked exceptions deal with them. </a:t>
            </a:r>
          </a:p>
          <a:p>
            <a:pPr marL="533400" indent="-533400" algn="just">
              <a:buFontTx/>
              <a:buChar char="•"/>
            </a:pPr>
            <a:endParaRPr lang="en-US" altLang="en-US" dirty="0">
              <a:latin typeface="Calibri" panose="020F0502020204030204" pitchFamily="34" charset="0"/>
            </a:endParaRPr>
          </a:p>
        </p:txBody>
      </p:sp>
    </p:spTree>
    <p:extLst>
      <p:ext uri="{BB962C8B-B14F-4D97-AF65-F5344CB8AC3E}">
        <p14:creationId xmlns:p14="http://schemas.microsoft.com/office/powerpoint/2010/main" val="5276413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593392EA8D7E3459A984C68205CE15E" ma:contentTypeVersion="4" ma:contentTypeDescription="Create a new document." ma:contentTypeScope="" ma:versionID="5b60f1196d0d87128854604c48a13e6d">
  <xsd:schema xmlns:xsd="http://www.w3.org/2001/XMLSchema" xmlns:xs="http://www.w3.org/2001/XMLSchema" xmlns:p="http://schemas.microsoft.com/office/2006/metadata/properties" xmlns:ns2="ccefb704-dc17-4e1f-adf9-8f1cfc506b81" targetNamespace="http://schemas.microsoft.com/office/2006/metadata/properties" ma:root="true" ma:fieldsID="52a05fbe01cc0c2bb0c27bdd6788ef20" ns2:_="">
    <xsd:import namespace="ccefb704-dc17-4e1f-adf9-8f1cfc506b81"/>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efb704-dc17-4e1f-adf9-8f1cfc506b8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ECED93C-654F-4379-97F9-46F2F99DDA0A}"/>
</file>

<file path=customXml/itemProps2.xml><?xml version="1.0" encoding="utf-8"?>
<ds:datastoreItem xmlns:ds="http://schemas.openxmlformats.org/officeDocument/2006/customXml" ds:itemID="{A2C0F90C-CC2C-4DB8-BDE0-68FE060E6D58}"/>
</file>

<file path=docProps/app.xml><?xml version="1.0" encoding="utf-8"?>
<Properties xmlns="http://schemas.openxmlformats.org/officeDocument/2006/extended-properties" xmlns:vt="http://schemas.openxmlformats.org/officeDocument/2006/docPropsVTypes">
  <TotalTime>957</TotalTime>
  <Words>2852</Words>
  <Application>Microsoft Office PowerPoint</Application>
  <PresentationFormat>Widescreen</PresentationFormat>
  <Paragraphs>258</Paragraphs>
  <Slides>45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45</vt:i4>
      </vt:variant>
    </vt:vector>
  </HeadingPairs>
  <TitlesOfParts>
    <vt:vector size="51" baseType="lpstr">
      <vt:lpstr>Arial</vt:lpstr>
      <vt:lpstr>Calibri</vt:lpstr>
      <vt:lpstr>Calibri Light</vt:lpstr>
      <vt:lpstr>Source Code Pro</vt:lpstr>
      <vt:lpstr>Times New Roman</vt:lpstr>
      <vt:lpstr>Office Theme</vt:lpstr>
      <vt:lpstr>Exception Handling</vt:lpstr>
      <vt:lpstr>Introduction</vt:lpstr>
      <vt:lpstr>Introduction</vt:lpstr>
      <vt:lpstr>Introduction</vt:lpstr>
      <vt:lpstr>Introduction</vt:lpstr>
      <vt:lpstr>Introduction</vt:lpstr>
      <vt:lpstr>Hierarchy of Standard Exception Classes</vt:lpstr>
      <vt:lpstr>Hierarchy of Standard Exception Classes</vt:lpstr>
      <vt:lpstr>Hierarchy of Standard Exception Classes</vt:lpstr>
      <vt:lpstr>Hierarchy of Standard Exception Classes</vt:lpstr>
      <vt:lpstr>Uncaught Exceptions</vt:lpstr>
      <vt:lpstr>Using try and catch block</vt:lpstr>
      <vt:lpstr>try{} block</vt:lpstr>
      <vt:lpstr>catch{} block</vt:lpstr>
      <vt:lpstr>finally{} block</vt:lpstr>
      <vt:lpstr>try, catch and finally block</vt:lpstr>
      <vt:lpstr>Example: try, catch and finally block</vt:lpstr>
      <vt:lpstr>Internal working of java try-catch block</vt:lpstr>
      <vt:lpstr> Multiple Catch Clauses </vt:lpstr>
      <vt:lpstr>Nested try and catch Blocks</vt:lpstr>
      <vt:lpstr>Nested try and catch Blocks</vt:lpstr>
      <vt:lpstr>Some important points to remember </vt:lpstr>
      <vt:lpstr>Stack Unwinding</vt:lpstr>
      <vt:lpstr>Stack Unwinding: An Example</vt:lpstr>
      <vt:lpstr>Keywords throw</vt:lpstr>
      <vt:lpstr>Keywords throw</vt:lpstr>
      <vt:lpstr>Example: Keywords throw</vt:lpstr>
      <vt:lpstr>Keywords throws</vt:lpstr>
      <vt:lpstr>Keywords throws</vt:lpstr>
      <vt:lpstr>Example: Keywords throws</vt:lpstr>
      <vt:lpstr>Difference between throw and throws</vt:lpstr>
      <vt:lpstr>Built-in Exceptions</vt:lpstr>
      <vt:lpstr>PowerPoint Presentation</vt:lpstr>
      <vt:lpstr>PowerPoint Presentation</vt:lpstr>
      <vt:lpstr>Custom(User-define) Exception</vt:lpstr>
      <vt:lpstr>Example: Custom Exception</vt:lpstr>
      <vt:lpstr>Finalize() in Exception Handling</vt:lpstr>
      <vt:lpstr>Finalize() in Exception Handling</vt:lpstr>
      <vt:lpstr>Chained Exception</vt:lpstr>
      <vt:lpstr>Chained Exception</vt:lpstr>
      <vt:lpstr>Assertion</vt:lpstr>
      <vt:lpstr>Assertion</vt:lpstr>
      <vt:lpstr>Try-with-resources</vt:lpstr>
      <vt:lpstr>Try-with-resources</vt:lpstr>
      <vt:lpstr>Try-with-resources with Multiple 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Jamimamul Bakas</dc:creator>
  <cp:lastModifiedBy>JAMIM-PC</cp:lastModifiedBy>
  <cp:revision>42</cp:revision>
  <dcterms:created xsi:type="dcterms:W3CDTF">2022-03-24T07:23:52Z</dcterms:created>
  <dcterms:modified xsi:type="dcterms:W3CDTF">2024-10-22T16:52:26Z</dcterms:modified>
</cp:coreProperties>
</file>